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82" r:id="rId12"/>
    <p:sldId id="273" r:id="rId13"/>
    <p:sldId id="274" r:id="rId14"/>
    <p:sldId id="275" r:id="rId15"/>
    <p:sldId id="276" r:id="rId16"/>
    <p:sldId id="281" r:id="rId17"/>
    <p:sldId id="278" r:id="rId18"/>
    <p:sldId id="287" r:id="rId19"/>
    <p:sldId id="286" r:id="rId20"/>
    <p:sldId id="285" r:id="rId21"/>
    <p:sldId id="283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533" autoAdjust="0"/>
  </p:normalViewPr>
  <p:slideViewPr>
    <p:cSldViewPr>
      <p:cViewPr varScale="1">
        <p:scale>
          <a:sx n="104" d="100"/>
          <a:sy n="104" d="100"/>
        </p:scale>
        <p:origin x="121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43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(1) PS-Poll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STA wakes up periodically to receive beacon frames to see if there is data to receive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(2) U-APSD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STA wakes up periodically and transmits a trigger frame to see if there is data to receive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(3) Target Wake Time (TWT)</a:t>
            </a:r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: AP/STA schedules a next target wake time during the current packet exchange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(4) Proposed LP-WUR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Neo Sans Intel"/>
              </a:rPr>
              <a:t>: doesn’t need to receive beacons nor transmit triggering frames nor schedule TWT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(5) Proposed LP-WUR with  scheduling: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consumes even less power  by waking up at scheduled times (e.g. TWT)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5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Minyoung Park, Intel Corporation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802.11-16/0027r0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11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LP-WUR (Low-Power Wake-Up Receiver):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Enabling </a:t>
            </a:r>
            <a:r>
              <a:rPr lang="en-US" sz="2800" dirty="0" smtClean="0"/>
              <a:t>Low-Power and Low-Latency Capability for 802.11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78380"/>
              </p:ext>
            </p:extLst>
          </p:nvPr>
        </p:nvGraphicFramePr>
        <p:xfrm>
          <a:off x="457200" y="3052763"/>
          <a:ext cx="7920038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6" name="Document" r:id="rId4" imgW="8248712" imgH="2568365" progId="Word.Document.8">
                  <p:embed/>
                </p:oleObj>
              </mc:Choice>
              <mc:Fallback>
                <p:oleObj name="Document" r:id="rId4" imgW="8248712" imgH="25683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052763"/>
                        <a:ext cx="7920038" cy="245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2: Quick Status Query/Report</a:t>
            </a:r>
            <a:r>
              <a:rPr lang="en-US" sz="2800" dirty="0"/>
              <a:t>, </a:t>
            </a:r>
            <a:r>
              <a:rPr lang="en-US" sz="2800" dirty="0" smtClean="0"/>
              <a:t>Configuration Change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6587"/>
            <a:ext cx="3886200" cy="4113213"/>
          </a:xfrm>
        </p:spPr>
        <p:txBody>
          <a:bodyPr/>
          <a:lstStyle/>
          <a:p>
            <a:r>
              <a:rPr lang="en-US" sz="2000" dirty="0" smtClean="0"/>
              <a:t>(1) Without LP-WUR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00600" y="1906587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2000" kern="0" dirty="0" smtClean="0"/>
              <a:t>(2) With LP-WUR</a:t>
            </a:r>
            <a:endParaRPr lang="en-US" sz="2000" kern="0" dirty="0"/>
          </a:p>
        </p:txBody>
      </p:sp>
      <p:sp>
        <p:nvSpPr>
          <p:cNvPr id="8" name="Rectangle 7"/>
          <p:cNvSpPr/>
          <p:nvPr/>
        </p:nvSpPr>
        <p:spPr>
          <a:xfrm>
            <a:off x="1218745" y="3841177"/>
            <a:ext cx="517846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143" y="5050663"/>
            <a:ext cx="97689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Sleep/wake periodically</a:t>
            </a:r>
          </a:p>
        </p:txBody>
      </p:sp>
      <p:sp>
        <p:nvSpPr>
          <p:cNvPr id="10" name="Cloud 9"/>
          <p:cNvSpPr/>
          <p:nvPr/>
        </p:nvSpPr>
        <p:spPr>
          <a:xfrm>
            <a:off x="2514600" y="3048000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1649531" y="3428326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2" name="Rectangle 11"/>
          <p:cNvSpPr/>
          <p:nvPr/>
        </p:nvSpPr>
        <p:spPr>
          <a:xfrm>
            <a:off x="2005501" y="3605929"/>
            <a:ext cx="957055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49296" y="3523415"/>
            <a:ext cx="884872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492788" y="5775854"/>
            <a:ext cx="1021602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15" name="Freeform 14"/>
          <p:cNvSpPr/>
          <p:nvPr/>
        </p:nvSpPr>
        <p:spPr>
          <a:xfrm>
            <a:off x="357135" y="3406684"/>
            <a:ext cx="874143" cy="401175"/>
          </a:xfrm>
          <a:custGeom>
            <a:avLst/>
            <a:gdLst>
              <a:gd name="connsiteX0" fmla="*/ 0 w 874143"/>
              <a:gd name="connsiteY0" fmla="*/ 0 h 563593"/>
              <a:gd name="connsiteX1" fmla="*/ 0 w 874143"/>
              <a:gd name="connsiteY1" fmla="*/ 557842 h 563593"/>
              <a:gd name="connsiteX2" fmla="*/ 868393 w 874143"/>
              <a:gd name="connsiteY2" fmla="*/ 563593 h 563593"/>
              <a:gd name="connsiteX3" fmla="*/ 874143 w 874143"/>
              <a:gd name="connsiteY3" fmla="*/ 0 h 5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143" h="563593">
                <a:moveTo>
                  <a:pt x="0" y="0"/>
                </a:moveTo>
                <a:lnTo>
                  <a:pt x="0" y="557842"/>
                </a:lnTo>
                <a:lnTo>
                  <a:pt x="868393" y="563593"/>
                </a:lnTo>
                <a:cubicBezTo>
                  <a:pt x="870310" y="375729"/>
                  <a:pt x="872226" y="187864"/>
                  <a:pt x="874143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61947" y="3080528"/>
            <a:ext cx="1411687" cy="27595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 buffers data until the IOT device wakes up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243325" y="3492470"/>
            <a:ext cx="1015066" cy="510772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Configuration  change command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939745" y="3613492"/>
            <a:ext cx="316519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722" y="5443969"/>
            <a:ext cx="379873" cy="22659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4205" y="3389796"/>
            <a:ext cx="379671" cy="41607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6748344" y="5728200"/>
            <a:ext cx="123070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802.11+LP-WUR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512967" y="3672370"/>
            <a:ext cx="517846" cy="179921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AP</a:t>
            </a:r>
          </a:p>
        </p:txBody>
      </p:sp>
      <p:sp>
        <p:nvSpPr>
          <p:cNvPr id="25" name="Rectangle 24"/>
          <p:cNvSpPr/>
          <p:nvPr/>
        </p:nvSpPr>
        <p:spPr>
          <a:xfrm>
            <a:off x="7097857" y="5035438"/>
            <a:ext cx="550958" cy="223233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943752" y="3920142"/>
            <a:ext cx="1057687" cy="100284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27" name="Cloud 26"/>
          <p:cNvSpPr/>
          <p:nvPr/>
        </p:nvSpPr>
        <p:spPr>
          <a:xfrm>
            <a:off x="6808822" y="2879193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5943753" y="3259519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grpSp>
        <p:nvGrpSpPr>
          <p:cNvPr id="29" name="Group 28"/>
          <p:cNvGrpSpPr/>
          <p:nvPr/>
        </p:nvGrpSpPr>
        <p:grpSpPr>
          <a:xfrm>
            <a:off x="6808821" y="4494523"/>
            <a:ext cx="1103279" cy="276624"/>
            <a:chOff x="6165795" y="2667939"/>
            <a:chExt cx="1007642" cy="276624"/>
          </a:xfrm>
        </p:grpSpPr>
        <p:sp>
          <p:nvSpPr>
            <p:cNvPr id="30" name="Rectangle 29"/>
            <p:cNvSpPr/>
            <p:nvPr/>
          </p:nvSpPr>
          <p:spPr>
            <a:xfrm>
              <a:off x="6252855" y="2671041"/>
              <a:ext cx="769246" cy="150062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165795" y="2667939"/>
              <a:ext cx="1007642" cy="276624"/>
            </a:xfrm>
            <a:prstGeom prst="rect">
              <a:avLst/>
            </a:prstGeom>
            <a:noFill/>
            <a:ln w="1905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ntel Clear"/>
                  <a:ea typeface="+mn-ea"/>
                </a:rPr>
                <a:t>Wake-up packet</a:t>
              </a:r>
              <a:b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Intel Clear"/>
                  <a:ea typeface="+mn-ea"/>
                </a:rPr>
              </a:br>
              <a:endPara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endParaRPr>
            </a:p>
          </p:txBody>
        </p:sp>
      </p:grpSp>
      <p:sp>
        <p:nvSpPr>
          <p:cNvPr id="32" name="Rectangle 31"/>
          <p:cNvSpPr/>
          <p:nvPr/>
        </p:nvSpPr>
        <p:spPr>
          <a:xfrm>
            <a:off x="6283083" y="3479128"/>
            <a:ext cx="954320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408186" y="4043171"/>
            <a:ext cx="1001293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query command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766353" y="4295543"/>
            <a:ext cx="78758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+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5832558" y="4043172"/>
            <a:ext cx="933795" cy="87981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36" name="Rectangle 35"/>
          <p:cNvSpPr/>
          <p:nvPr/>
        </p:nvSpPr>
        <p:spPr>
          <a:xfrm>
            <a:off x="5564277" y="4494523"/>
            <a:ext cx="676600" cy="268727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Status report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491876" y="3389797"/>
            <a:ext cx="1050461" cy="451106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Configuration change command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188297" y="3480986"/>
            <a:ext cx="365637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061" y="5385233"/>
            <a:ext cx="379873" cy="22659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2874" y="3275166"/>
            <a:ext cx="379671" cy="416078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36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3: Quick Emergency/Critical Event Report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06587"/>
            <a:ext cx="3886200" cy="4113213"/>
          </a:xfrm>
        </p:spPr>
        <p:txBody>
          <a:bodyPr/>
          <a:lstStyle/>
          <a:p>
            <a:r>
              <a:rPr lang="en-US" sz="2000" dirty="0" smtClean="0"/>
              <a:t>(1) Without LP-WUR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800600" y="1906587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2000" kern="0" dirty="0" smtClean="0"/>
              <a:t>(2) With LP-WUR</a:t>
            </a:r>
            <a:endParaRPr lang="en-US" sz="2000" kern="0" dirty="0"/>
          </a:p>
        </p:txBody>
      </p:sp>
      <p:sp>
        <p:nvSpPr>
          <p:cNvPr id="8" name="Rectangle 7"/>
          <p:cNvSpPr/>
          <p:nvPr/>
        </p:nvSpPr>
        <p:spPr>
          <a:xfrm>
            <a:off x="1080246" y="3833306"/>
            <a:ext cx="1295401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Mobile gateway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(battery operated)</a:t>
            </a:r>
          </a:p>
        </p:txBody>
      </p:sp>
      <p:sp>
        <p:nvSpPr>
          <p:cNvPr id="10" name="Cloud 9"/>
          <p:cNvSpPr/>
          <p:nvPr/>
        </p:nvSpPr>
        <p:spPr>
          <a:xfrm>
            <a:off x="2790722" y="2983079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81200" y="5948967"/>
            <a:ext cx="1981200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IOT/sensor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2069" y="2937236"/>
            <a:ext cx="2081069" cy="46578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Intel Clear"/>
                <a:ea typeface="+mn-ea"/>
              </a:rPr>
              <a:t>Mobile gateway sleeps for a long period of time to save power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0722" y="5625130"/>
            <a:ext cx="379873" cy="226591"/>
          </a:xfrm>
          <a:prstGeom prst="rect">
            <a:avLst/>
          </a:prstGeom>
        </p:spPr>
      </p:pic>
      <p:sp>
        <p:nvSpPr>
          <p:cNvPr id="41" name="Rounded Rectangle 40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Rounded Rectangle 41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3" name="Picture 42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48271" y="3424825"/>
            <a:ext cx="270369" cy="437648"/>
          </a:xfrm>
          <a:prstGeom prst="rect">
            <a:avLst/>
          </a:prstGeom>
          <a:effectLst/>
        </p:spPr>
      </p:pic>
      <p:sp>
        <p:nvSpPr>
          <p:cNvPr id="44" name="Rectangle 43"/>
          <p:cNvSpPr/>
          <p:nvPr/>
        </p:nvSpPr>
        <p:spPr>
          <a:xfrm>
            <a:off x="2506997" y="4949257"/>
            <a:ext cx="1717011" cy="61334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Intel Clear"/>
                <a:ea typeface="+mn-ea"/>
              </a:rPr>
              <a:t>Emergency event happens but cannot report until the mobile gateway wakes up from the sleep state</a:t>
            </a:r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7138" y="5520843"/>
            <a:ext cx="358161" cy="480571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3947" y="3424825"/>
            <a:ext cx="379671" cy="416078"/>
          </a:xfrm>
          <a:prstGeom prst="rect">
            <a:avLst/>
          </a:prstGeom>
        </p:spPr>
      </p:pic>
      <p:sp>
        <p:nvSpPr>
          <p:cNvPr id="49" name="Rectangle 48"/>
          <p:cNvSpPr/>
          <p:nvPr/>
        </p:nvSpPr>
        <p:spPr>
          <a:xfrm>
            <a:off x="1547379" y="3541997"/>
            <a:ext cx="365637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cxnSp>
        <p:nvCxnSpPr>
          <p:cNvPr id="51" name="Straight Connector 50"/>
          <p:cNvCxnSpPr/>
          <p:nvPr/>
        </p:nvCxnSpPr>
        <p:spPr bwMode="auto">
          <a:xfrm flipV="1">
            <a:off x="2208007" y="3424825"/>
            <a:ext cx="561444" cy="26641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/>
          <p:cNvSpPr/>
          <p:nvPr/>
        </p:nvSpPr>
        <p:spPr>
          <a:xfrm>
            <a:off x="5460674" y="3839181"/>
            <a:ext cx="1295401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Mobile gateway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(battery operated)</a:t>
            </a:r>
          </a:p>
        </p:txBody>
      </p:sp>
      <p:sp>
        <p:nvSpPr>
          <p:cNvPr id="53" name="Cloud 52"/>
          <p:cNvSpPr/>
          <p:nvPr/>
        </p:nvSpPr>
        <p:spPr>
          <a:xfrm>
            <a:off x="7121609" y="2937236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54" name="Rectangle 53"/>
          <p:cNvSpPr/>
          <p:nvPr/>
        </p:nvSpPr>
        <p:spPr>
          <a:xfrm>
            <a:off x="6666039" y="5948967"/>
            <a:ext cx="1876300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IOT/sensor device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932540" y="2819400"/>
            <a:ext cx="2081069" cy="583616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Intel Clear"/>
                <a:ea typeface="+mn-ea"/>
              </a:rPr>
              <a:t>Mobile gateway sleeps for a long period of time until it receives a wakeup packet from the sensor device</a:t>
            </a:r>
          </a:p>
        </p:txBody>
      </p:sp>
      <p:pic>
        <p:nvPicPr>
          <p:cNvPr id="56" name="Picture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000" y="5625130"/>
            <a:ext cx="379873" cy="226591"/>
          </a:xfrm>
          <a:prstGeom prst="rect">
            <a:avLst/>
          </a:prstGeom>
        </p:spPr>
      </p:pic>
      <p:pic>
        <p:nvPicPr>
          <p:cNvPr id="57" name="Picture 56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28742" y="3424825"/>
            <a:ext cx="270369" cy="437648"/>
          </a:xfrm>
          <a:prstGeom prst="rect">
            <a:avLst/>
          </a:prstGeom>
          <a:effectLst/>
        </p:spPr>
      </p:pic>
      <p:sp>
        <p:nvSpPr>
          <p:cNvPr id="58" name="Rectangle 57"/>
          <p:cNvSpPr/>
          <p:nvPr/>
        </p:nvSpPr>
        <p:spPr>
          <a:xfrm>
            <a:off x="7166918" y="5025457"/>
            <a:ext cx="1717011" cy="61334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Intel Clear"/>
                <a:ea typeface="+mn-ea"/>
              </a:rPr>
              <a:t>Emergency event happens and reports the event to the mobile gateway with low-latency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3609" y="5543157"/>
            <a:ext cx="358161" cy="48057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4418" y="3424825"/>
            <a:ext cx="379671" cy="416078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5927850" y="3541997"/>
            <a:ext cx="365637" cy="227685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</a:p>
        </p:txBody>
      </p:sp>
      <p:cxnSp>
        <p:nvCxnSpPr>
          <p:cNvPr id="63" name="Straight Arrow Connector 62"/>
          <p:cNvCxnSpPr/>
          <p:nvPr/>
        </p:nvCxnSpPr>
        <p:spPr>
          <a:xfrm flipH="1" flipV="1">
            <a:off x="6138095" y="4399455"/>
            <a:ext cx="933795" cy="87981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>
          <a:xfrm flipV="1">
            <a:off x="6522086" y="3334713"/>
            <a:ext cx="558042" cy="272720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70" name="Rectangle 69"/>
          <p:cNvSpPr/>
          <p:nvPr/>
        </p:nvSpPr>
        <p:spPr>
          <a:xfrm>
            <a:off x="6666038" y="4675247"/>
            <a:ext cx="920904" cy="131679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Event report</a:t>
            </a:r>
          </a:p>
        </p:txBody>
      </p:sp>
      <p:sp>
        <p:nvSpPr>
          <p:cNvPr id="71" name="Rectangle 70"/>
          <p:cNvSpPr/>
          <p:nvPr/>
        </p:nvSpPr>
        <p:spPr>
          <a:xfrm>
            <a:off x="6604991" y="4370694"/>
            <a:ext cx="1015009" cy="14476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Wakeup packet</a:t>
            </a:r>
          </a:p>
        </p:txBody>
      </p:sp>
      <p:sp>
        <p:nvSpPr>
          <p:cNvPr id="72" name="Rectangle 71"/>
          <p:cNvSpPr/>
          <p:nvPr/>
        </p:nvSpPr>
        <p:spPr>
          <a:xfrm>
            <a:off x="6756075" y="4491574"/>
            <a:ext cx="78758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+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727710" y="3588705"/>
            <a:ext cx="920904" cy="131679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Event report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932942" y="3516665"/>
            <a:ext cx="550958" cy="223233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31862" y="3486232"/>
            <a:ext cx="89927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Sleep/wake periodically</a:t>
            </a:r>
          </a:p>
        </p:txBody>
      </p:sp>
      <p:sp>
        <p:nvSpPr>
          <p:cNvPr id="76" name="Rectangle 75"/>
          <p:cNvSpPr/>
          <p:nvPr/>
        </p:nvSpPr>
        <p:spPr>
          <a:xfrm>
            <a:off x="1362069" y="4147461"/>
            <a:ext cx="756571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489046" y="4151978"/>
            <a:ext cx="1283616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 + LP-WUR</a:t>
            </a:r>
          </a:p>
        </p:txBody>
      </p:sp>
    </p:spTree>
    <p:extLst>
      <p:ext uri="{BB962C8B-B14F-4D97-AF65-F5344CB8AC3E}">
        <p14:creationId xmlns:p14="http://schemas.microsoft.com/office/powerpoint/2010/main" val="140912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Comparisons: Legacy 802.11 </a:t>
            </a:r>
            <a:r>
              <a:rPr lang="en-US" sz="2800" dirty="0"/>
              <a:t>Power Save Modes versus LP-WUR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5628"/>
            <a:ext cx="8305800" cy="426878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Scenario: data packet interval &gt; polling interval (=latency requirement)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15" name="Left Brace 14"/>
          <p:cNvSpPr/>
          <p:nvPr/>
        </p:nvSpPr>
        <p:spPr bwMode="auto">
          <a:xfrm>
            <a:off x="773112" y="2590800"/>
            <a:ext cx="293688" cy="1676400"/>
          </a:xfrm>
          <a:prstGeom prst="leftBrace">
            <a:avLst>
              <a:gd name="adj1" fmla="val 3986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504469" y="3031020"/>
            <a:ext cx="1890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Legacy 802.11 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power save modes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7" name="Left Brace 16"/>
          <p:cNvSpPr/>
          <p:nvPr/>
        </p:nvSpPr>
        <p:spPr bwMode="auto">
          <a:xfrm>
            <a:off x="773112" y="4419600"/>
            <a:ext cx="293688" cy="1066800"/>
          </a:xfrm>
          <a:prstGeom prst="leftBrace">
            <a:avLst>
              <a:gd name="adj1" fmla="val 39862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-127490" y="4612442"/>
            <a:ext cx="1101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solidFill>
                  <a:schemeClr val="tx1"/>
                </a:solidFill>
              </a:rPr>
              <a:t>Proposed 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LP-WUR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100" y="2098399"/>
            <a:ext cx="7945100" cy="4336216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147123" y="6240227"/>
            <a:ext cx="318228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(U-APSD: unscheduled automatic power save delivery)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 bwMode="auto">
          <a:xfrm flipH="1">
            <a:off x="4953000" y="5181600"/>
            <a:ext cx="533400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sm" len="sm"/>
            <a:tailEnd type="triangl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28902" y="4953000"/>
            <a:ext cx="4427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chemeClr val="tx1"/>
                </a:solidFill>
              </a:rPr>
              <a:t>2mS</a:t>
            </a: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14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Power Consumption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11388"/>
            <a:ext cx="4392543" cy="3883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Doc. 11-14/1444r2 [C. Yu, 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]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181600" y="2211388"/>
            <a:ext cx="4141856" cy="426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Doc. 11-15/1100r2 [C. Ghosh, Intel]</a:t>
            </a:r>
            <a:endParaRPr lang="en-US" sz="1800" kern="0" dirty="0"/>
          </a:p>
        </p:txBody>
      </p:sp>
      <p:pic>
        <p:nvPicPr>
          <p:cNvPr id="11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70" y="2666999"/>
            <a:ext cx="5119613" cy="236220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0280" y="2667000"/>
            <a:ext cx="3827520" cy="307559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240280" y="5269479"/>
            <a:ext cx="3805397" cy="401275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260747" y="3620729"/>
            <a:ext cx="1135866" cy="1349477"/>
          </a:xfrm>
          <a:prstGeom prst="rect">
            <a:avLst/>
          </a:prstGeom>
          <a:noFill/>
          <a:ln w="3810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3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Using </a:t>
            </a:r>
            <a:r>
              <a:rPr lang="en-US" dirty="0" err="1"/>
              <a:t>TGax</a:t>
            </a:r>
            <a:r>
              <a:rPr lang="en-US" dirty="0"/>
              <a:t> </a:t>
            </a:r>
            <a:r>
              <a:rPr lang="en-US" dirty="0" smtClean="0"/>
              <a:t>Power Consumption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0813" cy="4189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Latency requirement: </a:t>
            </a:r>
            <a:r>
              <a:rPr lang="en-US" dirty="0"/>
              <a:t>100mS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546" y="2522022"/>
            <a:ext cx="5410200" cy="392592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92220" y="4267200"/>
            <a:ext cx="1354858" cy="253916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LP-WUR always 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92220" y="4953000"/>
            <a:ext cx="1846980" cy="415498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LP-WUR duty-cycled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(2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mS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 active every 100 </a:t>
            </a:r>
            <a:r>
              <a:rPr kumimoji="0" lang="en-US" sz="105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mS</a:t>
            </a: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)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5877746" y="3851095"/>
            <a:ext cx="0" cy="60716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</p:cxnSp>
      <p:cxnSp>
        <p:nvCxnSpPr>
          <p:cNvPr id="13" name="Straight Arrow Connector 12"/>
          <p:cNvCxnSpPr/>
          <p:nvPr/>
        </p:nvCxnSpPr>
        <p:spPr>
          <a:xfrm flipH="1">
            <a:off x="5762206" y="3855522"/>
            <a:ext cx="8769" cy="1513257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5318116" y="4765296"/>
            <a:ext cx="402354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srgbClr val="003C71"/>
                </a:solidFill>
                <a:latin typeface="Intel Clear"/>
                <a:ea typeface="+mn-ea"/>
              </a:rPr>
              <a:t>~224x</a:t>
            </a:r>
          </a:p>
        </p:txBody>
      </p:sp>
      <p:sp>
        <p:nvSpPr>
          <p:cNvPr id="15" name="Rectangular Callout 14"/>
          <p:cNvSpPr/>
          <p:nvPr/>
        </p:nvSpPr>
        <p:spPr>
          <a:xfrm>
            <a:off x="6087624" y="5488236"/>
            <a:ext cx="608747" cy="156197"/>
          </a:xfrm>
          <a:prstGeom prst="wedgeRectCallout">
            <a:avLst>
              <a:gd name="adj1" fmla="val -75451"/>
              <a:gd name="adj2" fmla="val -60287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7 µW</a:t>
            </a:r>
          </a:p>
        </p:txBody>
      </p:sp>
      <p:sp>
        <p:nvSpPr>
          <p:cNvPr id="16" name="Rectangular Callout 15"/>
          <p:cNvSpPr/>
          <p:nvPr/>
        </p:nvSpPr>
        <p:spPr>
          <a:xfrm>
            <a:off x="6044201" y="4671617"/>
            <a:ext cx="608748" cy="156197"/>
          </a:xfrm>
          <a:prstGeom prst="wedgeRectCallout">
            <a:avLst>
              <a:gd name="adj1" fmla="val -72322"/>
              <a:gd name="adj2" fmla="val -64352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105 µW</a:t>
            </a:r>
          </a:p>
        </p:txBody>
      </p:sp>
      <p:sp>
        <p:nvSpPr>
          <p:cNvPr id="17" name="Rectangular Callout 16"/>
          <p:cNvSpPr/>
          <p:nvPr/>
        </p:nvSpPr>
        <p:spPr>
          <a:xfrm>
            <a:off x="6091231" y="3855522"/>
            <a:ext cx="608748" cy="156197"/>
          </a:xfrm>
          <a:prstGeom prst="wedgeRectCallout">
            <a:avLst>
              <a:gd name="adj1" fmla="val -72322"/>
              <a:gd name="adj2" fmla="val -64352"/>
            </a:avLst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1.6 </a:t>
            </a:r>
            <a:r>
              <a:rPr kumimoji="0" lang="en-US" sz="9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3C71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mW</a:t>
            </a: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3C71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31732" y="4053037"/>
            <a:ext cx="318998" cy="169277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srgbClr val="003C71"/>
                </a:solidFill>
                <a:latin typeface="Intel Clear"/>
                <a:ea typeface="+mn-ea"/>
              </a:rPr>
              <a:t>~15x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451994" y="3276600"/>
            <a:ext cx="1063112" cy="415498"/>
          </a:xfrm>
          <a:prstGeom prst="rect">
            <a:avLst/>
          </a:prstGeom>
          <a:solidFill>
            <a:sysClr val="window" lastClr="FFFFFF">
              <a:alpha val="50000"/>
            </a:sysClr>
          </a:solidFill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Legacy power </a:t>
            </a:r>
            <a:b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</a:br>
            <a:r>
              <a: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eo Sans Intel"/>
                <a:ea typeface="+mn-ea"/>
                <a:cs typeface="Neo Sans Intel"/>
              </a:rPr>
              <a:t>save modes</a:t>
            </a:r>
          </a:p>
        </p:txBody>
      </p:sp>
      <p:sp>
        <p:nvSpPr>
          <p:cNvPr id="20" name="Oval 19"/>
          <p:cNvSpPr/>
          <p:nvPr/>
        </p:nvSpPr>
        <p:spPr>
          <a:xfrm>
            <a:off x="4907365" y="3656076"/>
            <a:ext cx="55982" cy="19001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717316"/>
              </p:ext>
            </p:extLst>
          </p:nvPr>
        </p:nvGraphicFramePr>
        <p:xfrm>
          <a:off x="108464" y="2895600"/>
          <a:ext cx="2939536" cy="32258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8014"/>
                <a:gridCol w="10515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Parameters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Values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Wake-up</a:t>
                      </a:r>
                      <a:r>
                        <a:rPr lang="en-US" sz="1200" baseline="0" dirty="0" smtClean="0"/>
                        <a:t> packet 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500 µS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LP-WUR power</a:t>
                      </a:r>
                      <a:r>
                        <a:rPr lang="en-US" sz="1200" baseline="0" dirty="0" smtClean="0"/>
                        <a:t> </a:t>
                      </a:r>
                      <a:br>
                        <a:rPr lang="en-US" sz="1200" baseline="0" dirty="0" smtClean="0"/>
                      </a:br>
                      <a:r>
                        <a:rPr lang="en-US" sz="1200" baseline="0" dirty="0" smtClean="0"/>
                        <a:t>consumption in active state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µW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LP-WUR active time duration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Channel access delay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1.5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802.11</a:t>
                      </a:r>
                      <a:r>
                        <a:rPr lang="en-US" sz="1200" baseline="0" dirty="0" smtClean="0"/>
                        <a:t> PHY rate (data/control)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6.5 Mbps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Data</a:t>
                      </a:r>
                      <a:r>
                        <a:rPr lang="en-US" sz="1200" baseline="0" dirty="0" smtClean="0"/>
                        <a:t> packet size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238 bytes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Beacon/polling interval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3" name="Straight Arrow Connector 22"/>
          <p:cNvCxnSpPr/>
          <p:nvPr/>
        </p:nvCxnSpPr>
        <p:spPr bwMode="auto">
          <a:xfrm flipH="1">
            <a:off x="7162800" y="4458255"/>
            <a:ext cx="76200" cy="1137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flipH="1">
            <a:off x="7124700" y="5325119"/>
            <a:ext cx="76200" cy="1137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15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418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LP-WUR shows significant </a:t>
            </a:r>
            <a:r>
              <a:rPr lang="en-US" sz="2000" dirty="0" smtClean="0"/>
              <a:t>power saving over legacy power save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Power saving gain : 7x </a:t>
            </a:r>
            <a:r>
              <a:rPr lang="en-US" sz="1800" dirty="0"/>
              <a:t>(@5sec latency)~224x (@100mS latency</a:t>
            </a:r>
            <a:r>
              <a:rPr lang="en-US" sz="1800" dirty="0" smtClean="0"/>
              <a:t>)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LP-WUR enables a long battery </a:t>
            </a:r>
            <a:r>
              <a:rPr lang="en-US" sz="2000" dirty="0" smtClean="0"/>
              <a:t>life and low latency with a small battery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87624"/>
            <a:ext cx="9143999" cy="3613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6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endParaRPr lang="en-US" kern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Comparison between LP-WUR and </a:t>
            </a:r>
            <a:br>
              <a:rPr lang="en-US" sz="2800" dirty="0" smtClean="0"/>
            </a:br>
            <a:r>
              <a:rPr lang="en-US" sz="2800" dirty="0" smtClean="0"/>
              <a:t>Schemes Discussed in LRLP</a:t>
            </a:r>
            <a:endParaRPr lang="en-US" sz="2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029527"/>
              </p:ext>
            </p:extLst>
          </p:nvPr>
        </p:nvGraphicFramePr>
        <p:xfrm>
          <a:off x="570706" y="1994581"/>
          <a:ext cx="8001000" cy="274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/>
                <a:gridCol w="3581400"/>
                <a:gridCol w="3048000"/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LP-WUR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Schemes discussed</a:t>
                      </a:r>
                      <a:r>
                        <a:rPr lang="en-US" sz="1600" b="1" baseline="0" dirty="0" smtClean="0">
                          <a:solidFill>
                            <a:schemeClr val="bg1"/>
                          </a:solidFill>
                        </a:rPr>
                        <a:t> in </a:t>
                      </a:r>
                      <a:r>
                        <a:rPr lang="en-US" sz="1600" b="1" dirty="0" smtClean="0">
                          <a:solidFill>
                            <a:schemeClr val="bg1"/>
                          </a:solidFill>
                        </a:rPr>
                        <a:t>LRLP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transmission and reception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LP-WUR wakes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up the 802.11 radio when it receives a wake-up packet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is transmitted and received by the 802.11 radio (e.g. 802.11ax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or a new LRLP PHY/MAC)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User data is transmitted and received by a new LRLP PHY/MAC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Metrics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Average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ower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consumption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Latency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Data transmission rate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Peak/average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power consumption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Transmission range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70706" y="4850289"/>
            <a:ext cx="8230394" cy="1522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Average </a:t>
            </a:r>
            <a:r>
              <a:rPr lang="en-US" sz="1800" dirty="0"/>
              <a:t>power consumption </a:t>
            </a:r>
            <a:r>
              <a:rPr lang="en-US" sz="1800" dirty="0" smtClean="0"/>
              <a:t>and l</a:t>
            </a:r>
            <a:r>
              <a:rPr lang="en-US" sz="1800" kern="0" dirty="0" smtClean="0"/>
              <a:t>atency should be included as a metric for LP-WUR in LRLP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Low-power consumption and low-latency should be included as requirements  in LRLP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400" kern="0" dirty="0"/>
              <a:t>Example: average power consumption </a:t>
            </a:r>
            <a:r>
              <a:rPr lang="en-US" sz="1400" kern="0" dirty="0" smtClean="0"/>
              <a:t>less than TBD </a:t>
            </a:r>
            <a:r>
              <a:rPr lang="en-US" sz="1400" kern="0" dirty="0"/>
              <a:t>µW at data delivery latency less than </a:t>
            </a:r>
            <a:r>
              <a:rPr lang="en-US" sz="1400" kern="0" dirty="0" smtClean="0"/>
              <a:t>TBD </a:t>
            </a:r>
            <a:r>
              <a:rPr lang="en-US" sz="1400" kern="0" dirty="0" err="1"/>
              <a:t>mS</a:t>
            </a:r>
            <a:r>
              <a:rPr lang="en-US" sz="1400" kern="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Today’s 802.11 makes trade-offs between low power consumption and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</a:t>
            </a:r>
            <a:r>
              <a:rPr lang="en-US" sz="2000" dirty="0"/>
              <a:t>proposed LP-WUR </a:t>
            </a:r>
            <a:r>
              <a:rPr lang="en-US" sz="2000" dirty="0" smtClean="0"/>
              <a:t>technique can enable low power </a:t>
            </a:r>
            <a:r>
              <a:rPr lang="en-US" sz="2000" dirty="0"/>
              <a:t>consumption and </a:t>
            </a:r>
            <a:r>
              <a:rPr lang="en-US" sz="2000" dirty="0" smtClean="0"/>
              <a:t>low latency at the same time for use cases being discussed in LRLP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Our study shows significant power saving gain can be achieved using LP-WUR over legacy 802.11 power save modes with low latency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include average power consumption and latency as metrics for LP-WUR in LRLP?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982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include low-power consumption and low-latency as requirements for LP-WUR in LRLP?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Example: 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Average </a:t>
            </a:r>
            <a:r>
              <a:rPr lang="en-US" dirty="0"/>
              <a:t>power consumption less than TBD µW at data delivery latency less than TBD </a:t>
            </a:r>
            <a:r>
              <a:rPr lang="en-US" dirty="0" err="1" smtClean="0"/>
              <a:t>mS</a:t>
            </a:r>
            <a:endParaRPr lang="en-US" dirty="0" smtClean="0"/>
          </a:p>
          <a:p>
            <a:pPr marL="914400" lvl="2" indent="0"/>
            <a:r>
              <a:rPr lang="en-US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575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the November meeting, LP-WUR (low-power wake-up receiver) [1] was introduced to WNG and received strong support for standardization in the 802.11 WG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Result of the following straw poll in [1]:</a:t>
            </a:r>
          </a:p>
          <a:p>
            <a:pPr marL="457200" lvl="1" indent="0"/>
            <a:r>
              <a:rPr lang="en-US" sz="1800" dirty="0" smtClean="0"/>
              <a:t>“</a:t>
            </a:r>
            <a:r>
              <a:rPr lang="en-US" sz="1800" i="1" dirty="0" smtClean="0"/>
              <a:t>Do you support the basic concept of the LP-WUR technique in this presentation for standardization in the 802.11WG?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 smtClean="0"/>
              <a:t>Y: 65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 smtClean="0"/>
              <a:t>N: 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i="1" dirty="0" smtClean="0"/>
              <a:t>A:  51</a:t>
            </a:r>
            <a:r>
              <a:rPr lang="en-US" sz="1600" dirty="0" smtClean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presentation, we introduce LP-WUR as a mechanism to enable low-power and low-latency for 802.11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standardize the basic concept of LP-WUR presented in this presentation as a low-power and low-latency solution in LRLP?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42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IEEE 802.11-15/1307r1, “Low-power wake-up receiver for 802.11”</a:t>
            </a:r>
          </a:p>
          <a:p>
            <a:r>
              <a:rPr lang="en-US" sz="1800" dirty="0" smtClean="0"/>
              <a:t>[2] IEEE 802.11-15/1446r3, “LRLP output report draft”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287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Escaping the Duty-Cycle Trap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6732"/>
            <a:ext cx="8686800" cy="429768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 duty-cycled operation, low power consumption and low latency are conflicting goals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increase battery life, a device needs to sleep </a:t>
            </a:r>
            <a:r>
              <a:rPr lang="en-US" sz="1800" dirty="0" smtClean="0"/>
              <a:t>more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increased latency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 receive data with low latency, a device needs to sleep </a:t>
            </a:r>
            <a:r>
              <a:rPr lang="en-US" sz="1800" dirty="0" smtClean="0"/>
              <a:t>less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 </a:t>
            </a:r>
            <a:r>
              <a:rPr lang="en-US" sz="1800" dirty="0"/>
              <a:t>shorter battery life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608174" y="4904997"/>
            <a:ext cx="1841157" cy="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cxnSp>
        <p:nvCxnSpPr>
          <p:cNvPr id="8" name="Straight Arrow Connector 7"/>
          <p:cNvCxnSpPr/>
          <p:nvPr/>
        </p:nvCxnSpPr>
        <p:spPr>
          <a:xfrm flipV="1">
            <a:off x="4505626" y="4052381"/>
            <a:ext cx="2" cy="170523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9" name="Rectangle 8"/>
          <p:cNvSpPr/>
          <p:nvPr/>
        </p:nvSpPr>
        <p:spPr>
          <a:xfrm>
            <a:off x="5650968" y="4723770"/>
            <a:ext cx="234779" cy="34804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 flipV="1">
            <a:off x="5722376" y="4680104"/>
            <a:ext cx="82379" cy="45719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50968" y="4987842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50968" y="4899286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650968" y="4812326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0968" y="4723770"/>
            <a:ext cx="234779" cy="88556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11386" y="4755548"/>
            <a:ext cx="234779" cy="348046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 flipV="1">
            <a:off x="3287586" y="4703157"/>
            <a:ext cx="82379" cy="50291"/>
          </a:xfrm>
          <a:prstGeom prst="rect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11386" y="5019620"/>
            <a:ext cx="234779" cy="88556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344988" y="3657600"/>
            <a:ext cx="321276" cy="369895"/>
            <a:chOff x="4439678" y="2255916"/>
            <a:chExt cx="321276" cy="369895"/>
          </a:xfrm>
        </p:grpSpPr>
        <p:sp>
          <p:nvSpPr>
            <p:cNvPr id="19" name="Oval 18"/>
            <p:cNvSpPr/>
            <p:nvPr/>
          </p:nvSpPr>
          <p:spPr>
            <a:xfrm>
              <a:off x="4439678" y="2301635"/>
              <a:ext cx="321276" cy="324176"/>
            </a:xfrm>
            <a:prstGeom prst="ellipse">
              <a:avLst/>
            </a:prstGeom>
            <a:solidFill>
              <a:srgbClr val="00B050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 flipV="1">
              <a:off x="4557854" y="225591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 rot="2100000" flipV="1">
              <a:off x="4692169" y="229099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2" name="Pie 21"/>
            <p:cNvSpPr/>
            <p:nvPr/>
          </p:nvSpPr>
          <p:spPr>
            <a:xfrm>
              <a:off x="4442254" y="2306522"/>
              <a:ext cx="318700" cy="319289"/>
            </a:xfrm>
            <a:prstGeom prst="pie">
              <a:avLst>
                <a:gd name="adj1" fmla="val 18363445"/>
                <a:gd name="adj2" fmla="val 16200000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355414" y="5763225"/>
            <a:ext cx="321276" cy="369895"/>
            <a:chOff x="4425590" y="4022126"/>
            <a:chExt cx="321276" cy="369895"/>
          </a:xfrm>
        </p:grpSpPr>
        <p:sp>
          <p:nvSpPr>
            <p:cNvPr id="24" name="Oval 23"/>
            <p:cNvSpPr/>
            <p:nvPr/>
          </p:nvSpPr>
          <p:spPr>
            <a:xfrm>
              <a:off x="4425590" y="4067845"/>
              <a:ext cx="321276" cy="324176"/>
            </a:xfrm>
            <a:prstGeom prst="ellipse">
              <a:avLst/>
            </a:prstGeom>
            <a:solidFill>
              <a:srgbClr val="FF0000"/>
            </a:soli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 flipV="1">
              <a:off x="4543766" y="402212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rot="2100000" flipV="1">
              <a:off x="4678081" y="405720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  <p:sp>
          <p:nvSpPr>
            <p:cNvPr id="27" name="Pie 26"/>
            <p:cNvSpPr/>
            <p:nvPr/>
          </p:nvSpPr>
          <p:spPr>
            <a:xfrm>
              <a:off x="4428166" y="4072732"/>
              <a:ext cx="318700" cy="319289"/>
            </a:xfrm>
            <a:prstGeom prst="pie">
              <a:avLst>
                <a:gd name="adj1" fmla="val 13450924"/>
                <a:gd name="adj2" fmla="val 16200000"/>
              </a:avLst>
            </a:prstGeom>
            <a:solidFill>
              <a:sysClr val="window" lastClr="FFFFFF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endParaRPr>
            </a:p>
          </p:txBody>
        </p:sp>
      </p:grpSp>
      <p:sp>
        <p:nvSpPr>
          <p:cNvPr id="28" name="Isosceles Triangle 27"/>
          <p:cNvSpPr/>
          <p:nvPr/>
        </p:nvSpPr>
        <p:spPr>
          <a:xfrm rot="2400000">
            <a:off x="4528609" y="3711295"/>
            <a:ext cx="45719" cy="177010"/>
          </a:xfrm>
          <a:prstGeom prst="triangl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9" name="Isosceles Triangle 28"/>
          <p:cNvSpPr/>
          <p:nvPr/>
        </p:nvSpPr>
        <p:spPr>
          <a:xfrm rot="18720000">
            <a:off x="4454207" y="5839630"/>
            <a:ext cx="45719" cy="177010"/>
          </a:xfrm>
          <a:prstGeom prst="triangle">
            <a:avLst/>
          </a:prstGeom>
          <a:solidFill>
            <a:sysClr val="windowText" lastClr="0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91011" y="3882965"/>
            <a:ext cx="1814599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Low latency </a:t>
            </a:r>
          </a:p>
          <a:p>
            <a:pPr algn="r"/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(but short battery life)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565089" y="5235911"/>
            <a:ext cx="1463542" cy="492443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Long battery life </a:t>
            </a:r>
          </a:p>
          <a:p>
            <a:r>
              <a:rPr lang="en-US" sz="1600" dirty="0" smtClean="0">
                <a:solidFill>
                  <a:prstClr val="black"/>
                </a:solidFill>
                <a:cs typeface="Neo Sans Intel"/>
              </a:rPr>
              <a:t>(but long latency)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3561924" y="4052381"/>
            <a:ext cx="759940" cy="457627"/>
          </a:xfrm>
          <a:prstGeom prst="roundRect">
            <a:avLst/>
          </a:prstGeom>
          <a:solidFill>
            <a:srgbClr val="FFDA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Sleep less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4689390" y="5278501"/>
            <a:ext cx="748627" cy="411729"/>
          </a:xfrm>
          <a:prstGeom prst="roundRect">
            <a:avLst/>
          </a:prstGeom>
          <a:solidFill>
            <a:srgbClr val="0071C5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Sleep more</a:t>
            </a:r>
          </a:p>
        </p:txBody>
      </p:sp>
      <p:sp>
        <p:nvSpPr>
          <p:cNvPr id="34" name="Oval 33"/>
          <p:cNvSpPr/>
          <p:nvPr/>
        </p:nvSpPr>
        <p:spPr>
          <a:xfrm>
            <a:off x="5003508" y="4052381"/>
            <a:ext cx="336550" cy="323027"/>
          </a:xfrm>
          <a:prstGeom prst="ellipse">
            <a:avLst/>
          </a:prstGeom>
          <a:pattFill prst="dkUpDiag">
            <a:fgClr>
              <a:srgbClr val="00B050"/>
            </a:fgClr>
            <a:bgClr>
              <a:sysClr val="window" lastClr="FFFFFF"/>
            </a:bgClr>
          </a:patt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 dirty="0" err="1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5219408" y="3960535"/>
            <a:ext cx="641350" cy="228888"/>
          </a:xfrm>
          <a:custGeom>
            <a:avLst/>
            <a:gdLst>
              <a:gd name="connsiteX0" fmla="*/ 0 w 641350"/>
              <a:gd name="connsiteY0" fmla="*/ 196850 h 228888"/>
              <a:gd name="connsiteX1" fmla="*/ 254000 w 641350"/>
              <a:gd name="connsiteY1" fmla="*/ 50800 h 228888"/>
              <a:gd name="connsiteX2" fmla="*/ 285750 w 641350"/>
              <a:gd name="connsiteY2" fmla="*/ 228600 h 228888"/>
              <a:gd name="connsiteX3" fmla="*/ 641350 w 641350"/>
              <a:gd name="connsiteY3" fmla="*/ 0 h 228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1350" h="228888">
                <a:moveTo>
                  <a:pt x="0" y="196850"/>
                </a:moveTo>
                <a:cubicBezTo>
                  <a:pt x="103187" y="121179"/>
                  <a:pt x="206375" y="45508"/>
                  <a:pt x="254000" y="50800"/>
                </a:cubicBezTo>
                <a:cubicBezTo>
                  <a:pt x="301625" y="56092"/>
                  <a:pt x="221192" y="237067"/>
                  <a:pt x="285750" y="228600"/>
                </a:cubicBezTo>
                <a:cubicBezTo>
                  <a:pt x="350308" y="220133"/>
                  <a:pt x="495829" y="110066"/>
                  <a:pt x="641350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headEnd type="triangl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85747" y="3823427"/>
            <a:ext cx="45685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b="1" i="1" dirty="0" smtClean="0">
                <a:solidFill>
                  <a:prstClr val="black"/>
                </a:solidFill>
                <a:cs typeface="Neo Sans Intel"/>
              </a:rPr>
              <a:t>Goal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588501" y="5977710"/>
            <a:ext cx="5886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latency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906278" y="4689625"/>
            <a:ext cx="574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battery</a:t>
            </a:r>
          </a:p>
          <a:p>
            <a:r>
              <a:rPr lang="en-US" sz="1000" dirty="0" smtClean="0">
                <a:solidFill>
                  <a:schemeClr val="tx1"/>
                </a:solidFill>
                <a:latin typeface="Neo Sans Intel"/>
                <a:cs typeface="Neo Sans Intel"/>
              </a:rPr>
              <a:t>life</a:t>
            </a:r>
          </a:p>
        </p:txBody>
      </p:sp>
    </p:spTree>
    <p:extLst>
      <p:ext uri="{BB962C8B-B14F-4D97-AF65-F5344CB8AC3E}">
        <p14:creationId xmlns:p14="http://schemas.microsoft.com/office/powerpoint/2010/main" val="34360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 animBg="1"/>
      <p:bldP spid="33" grpId="0" animBg="1"/>
      <p:bldP spid="34" grpId="0" animBg="1"/>
      <p:bldP spid="35" grpId="0" animBg="1"/>
      <p:bldP spid="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Problem: </a:t>
            </a:r>
            <a:r>
              <a:rPr lang="en-US" sz="2800" dirty="0" smtClean="0"/>
              <a:t>Internet-of-Things (</a:t>
            </a:r>
            <a:r>
              <a:rPr lang="en-US" sz="2800" dirty="0" err="1" smtClean="0"/>
              <a:t>IoT</a:t>
            </a:r>
            <a:r>
              <a:rPr lang="en-US" sz="2800" dirty="0" smtClean="0"/>
              <a:t>) </a:t>
            </a:r>
            <a:r>
              <a:rPr lang="en-US" sz="2800" dirty="0"/>
              <a:t>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0388"/>
            <a:ext cx="8610600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 without </a:t>
            </a:r>
            <a:r>
              <a:rPr lang="en-US" dirty="0" smtClean="0"/>
              <a:t>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</a:t>
            </a:r>
            <a:r>
              <a:rPr lang="en-US" dirty="0" smtClean="0"/>
              <a:t>cannot </a:t>
            </a:r>
            <a:r>
              <a:rPr lang="en-US" dirty="0"/>
              <a:t>access </a:t>
            </a:r>
            <a:r>
              <a:rPr lang="en-US" dirty="0" smtClean="0"/>
              <a:t>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while 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</a:t>
            </a:r>
            <a:r>
              <a:rPr lang="en-US" dirty="0" smtClean="0"/>
              <a:t>is off to save power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510259" y="5285494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solidFill>
                  <a:prstClr val="black"/>
                </a:solidFill>
                <a:latin typeface="Intel Clear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 device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8842">
            <a:off x="1482548" y="4866435"/>
            <a:ext cx="583924" cy="48660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5033887" y="403231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728168" y="3497185"/>
            <a:ext cx="819097" cy="40331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273978" y="3986915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082010" y="4263914"/>
            <a:ext cx="429455" cy="58363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690166" y="5378273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Configuration change command</a:t>
            </a:r>
          </a:p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(e.g. collect data every 10 min)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3046439" y="3540398"/>
            <a:ext cx="963719" cy="312913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3817646" y="3145810"/>
            <a:ext cx="1108200" cy="523823"/>
          </a:xfrm>
          <a:prstGeom prst="cloud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38767" y="528549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User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89985" y="4546738"/>
            <a:ext cx="899605" cy="276999"/>
            <a:chOff x="2337622" y="2627148"/>
            <a:chExt cx="899605" cy="276999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371045" y="2673315"/>
              <a:ext cx="866182" cy="184666"/>
            </a:xfrm>
            <a:prstGeom prst="rect">
              <a:avLst/>
            </a:prstGeom>
            <a:solidFill>
              <a:srgbClr val="0071C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l Clear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7622" y="2627148"/>
              <a:ext cx="899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tel Clear"/>
                </a:rPr>
                <a:t>command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6642681" y="3747705"/>
            <a:ext cx="2465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Waits until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 device wakes up</a:t>
            </a:r>
          </a:p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(worst case = 1 hour)</a:t>
            </a:r>
            <a:endParaRPr lang="en-US" sz="1200" b="1" dirty="0">
              <a:solidFill>
                <a:prstClr val="black"/>
              </a:solidFill>
              <a:latin typeface="Intel Clear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33558" y="5562493"/>
            <a:ext cx="483277" cy="276999"/>
          </a:xfrm>
          <a:prstGeom prst="rect">
            <a:avLst/>
          </a:prstGeom>
          <a:solidFill>
            <a:srgbClr val="B1BAB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</a:rPr>
              <a:t>OFF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046991" y="5895201"/>
            <a:ext cx="1888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(wakes up every 1 hour)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30445" y="5560344"/>
            <a:ext cx="483277" cy="276999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</a:rPr>
              <a:t>ON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371837" y="4209370"/>
            <a:ext cx="321276" cy="369895"/>
            <a:chOff x="4425590" y="4022126"/>
            <a:chExt cx="321276" cy="369895"/>
          </a:xfrm>
        </p:grpSpPr>
        <p:sp>
          <p:nvSpPr>
            <p:cNvPr id="25" name="Oval 24"/>
            <p:cNvSpPr/>
            <p:nvPr/>
          </p:nvSpPr>
          <p:spPr>
            <a:xfrm>
              <a:off x="4425590" y="4067845"/>
              <a:ext cx="321276" cy="324176"/>
            </a:xfrm>
            <a:prstGeom prst="ellips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 flipV="1">
              <a:off x="4543766" y="4022126"/>
              <a:ext cx="82379" cy="45719"/>
            </a:xfrm>
            <a:prstGeom prst="rect">
              <a:avLst/>
            </a:prstGeom>
            <a:solidFill>
              <a:sysClr val="windowText" lastClr="000000"/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 rot="2100000" flipV="1">
              <a:off x="4678081" y="4057209"/>
              <a:ext cx="45719" cy="45719"/>
            </a:xfrm>
            <a:prstGeom prst="rect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sz="1600" kern="0" dirty="0" err="1" smtClean="0">
                <a:solidFill>
                  <a:prstClr val="black"/>
                </a:solidFill>
                <a:latin typeface="Intel Clear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491734" y="4266114"/>
            <a:ext cx="75895" cy="307500"/>
            <a:chOff x="7351314" y="2553541"/>
            <a:chExt cx="75895" cy="307500"/>
          </a:xfrm>
        </p:grpSpPr>
        <p:sp>
          <p:nvSpPr>
            <p:cNvPr id="29" name="Down Arrow 28"/>
            <p:cNvSpPr/>
            <p:nvPr/>
          </p:nvSpPr>
          <p:spPr bwMode="auto">
            <a:xfrm>
              <a:off x="7351314" y="2705331"/>
              <a:ext cx="75895" cy="155710"/>
            </a:xfrm>
            <a:prstGeom prst="downArrow">
              <a:avLst>
                <a:gd name="adj1" fmla="val 50000"/>
                <a:gd name="adj2" fmla="val 83467"/>
              </a:avLst>
            </a:prstGeom>
            <a:solidFill>
              <a:sysClr val="window" lastClr="FFFF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  <p:sp>
          <p:nvSpPr>
            <p:cNvPr id="30" name="Down Arrow 29"/>
            <p:cNvSpPr/>
            <p:nvPr/>
          </p:nvSpPr>
          <p:spPr bwMode="auto">
            <a:xfrm flipV="1">
              <a:off x="7351314" y="2553541"/>
              <a:ext cx="75895" cy="155710"/>
            </a:xfrm>
            <a:prstGeom prst="downArrow">
              <a:avLst>
                <a:gd name="adj1" fmla="val 50000"/>
                <a:gd name="adj2" fmla="val 83467"/>
              </a:avLst>
            </a:prstGeom>
            <a:solidFill>
              <a:sysClr val="windowText" lastClr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5000"/>
                </a:lnSpc>
                <a:spcBef>
                  <a:spcPct val="30000"/>
                </a:spcBef>
                <a:spcAft>
                  <a:spcPct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564475" y="3586243"/>
            <a:ext cx="446036" cy="489064"/>
            <a:chOff x="2424055" y="2110853"/>
            <a:chExt cx="446036" cy="489064"/>
          </a:xfrm>
        </p:grpSpPr>
        <p:cxnSp>
          <p:nvCxnSpPr>
            <p:cNvPr id="32" name="Straight Connector 31"/>
            <p:cNvCxnSpPr/>
            <p:nvPr/>
          </p:nvCxnSpPr>
          <p:spPr bwMode="auto">
            <a:xfrm>
              <a:off x="2598730" y="2110853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2795355" y="2221464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24055" y="2221464"/>
              <a:ext cx="446036" cy="378453"/>
            </a:xfrm>
            <a:prstGeom prst="rect">
              <a:avLst/>
            </a:prstGeom>
          </p:spPr>
        </p:pic>
      </p:grpSp>
      <p:cxnSp>
        <p:nvCxnSpPr>
          <p:cNvPr id="35" name="Straight Connector 34"/>
          <p:cNvCxnSpPr/>
          <p:nvPr/>
        </p:nvCxnSpPr>
        <p:spPr bwMode="auto">
          <a:xfrm>
            <a:off x="5734265" y="3600657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930890" y="3711268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7" name="Picture 3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590" y="3711268"/>
            <a:ext cx="446036" cy="378453"/>
          </a:xfrm>
          <a:prstGeom prst="rect">
            <a:avLst/>
          </a:prstGeom>
        </p:spPr>
      </p:pic>
      <p:cxnSp>
        <p:nvCxnSpPr>
          <p:cNvPr id="38" name="Straight Arrow Connector 37"/>
          <p:cNvCxnSpPr/>
          <p:nvPr/>
        </p:nvCxnSpPr>
        <p:spPr bwMode="auto">
          <a:xfrm>
            <a:off x="6230320" y="4343969"/>
            <a:ext cx="412361" cy="401494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0445" y="4958109"/>
            <a:ext cx="483277" cy="28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13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0.05393 L 0.13386 -0.20856 L 0.3092 -0.32199 L 0.40209 -0.3206 L 0.5467 -0.20185 " pathEditMode="relative" rAng="0" ptsTypes="AAAAA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486" y="-1340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8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67 -0.20185 L 0.63976 0.0182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10995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Solution: Low-Power Wake-Up </a:t>
            </a:r>
            <a:r>
              <a:rPr lang="en-US" sz="2800" dirty="0" smtClean="0"/>
              <a:t>Receiver </a:t>
            </a:r>
            <a:br>
              <a:rPr lang="en-US" sz="2800" dirty="0" smtClean="0"/>
            </a:br>
            <a:r>
              <a:rPr lang="en-US" sz="2800" dirty="0" smtClean="0"/>
              <a:t>(LP-WUR</a:t>
            </a:r>
            <a:r>
              <a:rPr lang="en-US" sz="2800" dirty="0"/>
              <a:t>) as </a:t>
            </a:r>
            <a:r>
              <a:rPr lang="en-US" sz="2800" dirty="0" smtClean="0"/>
              <a:t>Companion Radio for </a:t>
            </a:r>
            <a:r>
              <a:rPr lang="en-US" sz="2800" dirty="0"/>
              <a:t>802.11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0389"/>
            <a:ext cx="6781800" cy="500856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100" dirty="0" smtClean="0"/>
              <a:t>Comm. Subsystem = Main radio (802.11) + 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Main </a:t>
            </a:r>
            <a:r>
              <a:rPr lang="en-US" b="1" dirty="0"/>
              <a:t>radio (802.11): </a:t>
            </a:r>
            <a:r>
              <a:rPr lang="en-US" b="1" dirty="0" smtClean="0"/>
              <a:t>for user data transmission and reception</a:t>
            </a: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Main radio is off unless there is something to transmit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LP-WUR wakes up the main radio when there is a packet to </a:t>
            </a:r>
            <a:r>
              <a:rPr lang="en-US" sz="1600" dirty="0" smtClean="0"/>
              <a:t>receive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User data is transmitted and received by the main radio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LP-WUR: </a:t>
            </a:r>
            <a:r>
              <a:rPr lang="en-US" b="1" u="sng" dirty="0" smtClean="0"/>
              <a:t>not</a:t>
            </a:r>
            <a:r>
              <a:rPr lang="en-US" b="1" dirty="0" smtClean="0"/>
              <a:t> for user data; serves as a simple “wake-up” receiver for the main radio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LP-WUR is a simple </a:t>
            </a:r>
            <a:r>
              <a:rPr lang="en-US" sz="1600" u="sng" dirty="0" smtClean="0"/>
              <a:t>receiver</a:t>
            </a:r>
            <a:r>
              <a:rPr lang="en-US" sz="1600" dirty="0" smtClean="0"/>
              <a:t> (doesn’t have a transmitter)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Active </a:t>
            </a:r>
            <a:r>
              <a:rPr lang="en-US" sz="1600" dirty="0"/>
              <a:t>while the main radio is off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power consumption &lt; 100 µW in the active state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Simple modulation scheme </a:t>
            </a:r>
            <a:r>
              <a:rPr lang="en-US" sz="1400" dirty="0" smtClean="0"/>
              <a:t>such as On-Off-Keying (OOK)</a:t>
            </a:r>
            <a:endParaRPr lang="en-US" sz="14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400" dirty="0"/>
              <a:t>Narrow bandwidth (e.g. &lt; 5 MHz)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Target transmission range: LP-WUR = Today’s </a:t>
            </a:r>
            <a:r>
              <a:rPr lang="en-US" sz="1600" dirty="0" smtClean="0"/>
              <a:t>802.11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419" y="2112904"/>
            <a:ext cx="2145978" cy="176799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4093310"/>
            <a:ext cx="263979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930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and Operation of LP-WUR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65" name="Rounded Rectangle 64"/>
          <p:cNvSpPr/>
          <p:nvPr/>
        </p:nvSpPr>
        <p:spPr>
          <a:xfrm>
            <a:off x="5695575" y="3170377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23812" y="3275652"/>
            <a:ext cx="762000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7" name="Rectangle 66"/>
          <p:cNvSpPr/>
          <p:nvPr/>
        </p:nvSpPr>
        <p:spPr>
          <a:xfrm>
            <a:off x="5821132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8" name="Rectangle 67"/>
          <p:cNvSpPr/>
          <p:nvPr/>
        </p:nvSpPr>
        <p:spPr>
          <a:xfrm>
            <a:off x="5819282" y="3273022"/>
            <a:ext cx="767361" cy="533205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5819113" y="3274050"/>
            <a:ext cx="767361" cy="533205"/>
          </a:xfrm>
          <a:prstGeom prst="rect">
            <a:avLst/>
          </a:prstGeom>
          <a:solidFill>
            <a:srgbClr val="B1BABF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802.11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219200" y="3124200"/>
            <a:ext cx="1505773" cy="1326912"/>
          </a:xfrm>
          <a:prstGeom prst="roundRect">
            <a:avLst/>
          </a:prstGeom>
          <a:solidFill>
            <a:sysClr val="window" lastClr="FFFFFF">
              <a:lumMod val="85000"/>
            </a:sys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23812" y="3968225"/>
            <a:ext cx="762000" cy="359842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LP-WUR</a:t>
            </a: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V="1">
            <a:off x="6204812" y="3803596"/>
            <a:ext cx="0" cy="164629"/>
          </a:xfrm>
          <a:prstGeom prst="straightConnector1">
            <a:avLst/>
          </a:prstGeom>
          <a:noFill/>
          <a:ln w="120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>
          <a:xfrm flipH="1" flipV="1">
            <a:off x="5466975" y="3493353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4" name="Straight Connector 73"/>
          <p:cNvCxnSpPr/>
          <p:nvPr/>
        </p:nvCxnSpPr>
        <p:spPr>
          <a:xfrm flipH="1" flipV="1">
            <a:off x="5469622" y="4147591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75" name="Straight Connector 74"/>
          <p:cNvCxnSpPr/>
          <p:nvPr/>
        </p:nvCxnSpPr>
        <p:spPr>
          <a:xfrm>
            <a:off x="5466974" y="3267868"/>
            <a:ext cx="0" cy="233716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6" name="Isosceles Triangle 75"/>
          <p:cNvSpPr/>
          <p:nvPr/>
        </p:nvSpPr>
        <p:spPr>
          <a:xfrm flipV="1">
            <a:off x="5390775" y="3207549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622795" y="4041276"/>
            <a:ext cx="450318" cy="213738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3042446" y="3455436"/>
            <a:ext cx="631583" cy="593759"/>
            <a:chOff x="1133117" y="2164012"/>
            <a:chExt cx="631583" cy="593759"/>
          </a:xfrm>
        </p:grpSpPr>
        <p:sp>
          <p:nvSpPr>
            <p:cNvPr id="79" name="Rectangle 78"/>
            <p:cNvSpPr/>
            <p:nvPr/>
          </p:nvSpPr>
          <p:spPr>
            <a:xfrm>
              <a:off x="1217275" y="2164012"/>
              <a:ext cx="352430" cy="143426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07246" y="216401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2" name="Group 81"/>
          <p:cNvGrpSpPr/>
          <p:nvPr/>
        </p:nvGrpSpPr>
        <p:grpSpPr>
          <a:xfrm>
            <a:off x="3114481" y="2653751"/>
            <a:ext cx="473200" cy="534456"/>
            <a:chOff x="1188215" y="1784238"/>
            <a:chExt cx="473200" cy="534456"/>
          </a:xfrm>
        </p:grpSpPr>
        <p:sp>
          <p:nvSpPr>
            <p:cNvPr id="83" name="Rectangle 82"/>
            <p:cNvSpPr/>
            <p:nvPr/>
          </p:nvSpPr>
          <p:spPr>
            <a:xfrm>
              <a:off x="1188215" y="2172133"/>
              <a:ext cx="457200" cy="146561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1193338" y="1784238"/>
              <a:ext cx="468077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Data </a:t>
              </a:r>
            </a:p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6205185" y="3807255"/>
            <a:ext cx="946940" cy="169866"/>
            <a:chOff x="3220510" y="2432329"/>
            <a:chExt cx="946940" cy="169866"/>
          </a:xfrm>
        </p:grpSpPr>
        <p:cxnSp>
          <p:nvCxnSpPr>
            <p:cNvPr id="86" name="Straight Arrow Connector 85"/>
            <p:cNvCxnSpPr/>
            <p:nvPr/>
          </p:nvCxnSpPr>
          <p:spPr>
            <a:xfrm flipV="1">
              <a:off x="3220510" y="2432329"/>
              <a:ext cx="0" cy="164629"/>
            </a:xfrm>
            <a:prstGeom prst="straightConnector1">
              <a:avLst/>
            </a:prstGeom>
            <a:noFill/>
            <a:ln w="12000" cap="flat" cmpd="sng" algn="ctr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87" name="TextBox 86"/>
            <p:cNvSpPr txBox="1"/>
            <p:nvPr/>
          </p:nvSpPr>
          <p:spPr>
            <a:xfrm>
              <a:off x="3268165" y="2448307"/>
              <a:ext cx="899285" cy="15388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000" dirty="0" smtClean="0">
                  <a:solidFill>
                    <a:srgbClr val="FF0000"/>
                  </a:solidFill>
                  <a:latin typeface="Intel Clear"/>
                  <a:ea typeface="+mn-ea"/>
                  <a:cs typeface="Neo Sans Intel"/>
                </a:rPr>
                <a:t>Wake-up signal</a:t>
              </a: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457361" y="281558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Transmitter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741026" y="3489269"/>
            <a:ext cx="764227" cy="527944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+</a:t>
            </a:r>
            <a:endParaRPr kumimoji="0" lang="en-US" sz="1200" b="1" i="0" u="none" strike="noStrike" kern="0" cap="none" spc="0" normalizeH="0" baseline="3000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ntel Clear"/>
              <a:ea typeface="+mn-ea"/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flipH="1" flipV="1">
            <a:off x="2503026" y="3776772"/>
            <a:ext cx="356837" cy="765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1" name="Straight Connector 90"/>
          <p:cNvCxnSpPr/>
          <p:nvPr/>
        </p:nvCxnSpPr>
        <p:spPr>
          <a:xfrm>
            <a:off x="2859862" y="3501584"/>
            <a:ext cx="1" cy="275188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92" name="Isosceles Triangle 91"/>
          <p:cNvSpPr/>
          <p:nvPr/>
        </p:nvSpPr>
        <p:spPr>
          <a:xfrm flipV="1">
            <a:off x="2783663" y="3442722"/>
            <a:ext cx="152400" cy="63154"/>
          </a:xfrm>
          <a:prstGeom prst="triangl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 smtClean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pic>
        <p:nvPicPr>
          <p:cNvPr id="93" name="Picture 9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341" y="4958721"/>
            <a:ext cx="1876279" cy="248500"/>
          </a:xfrm>
          <a:prstGeom prst="rect">
            <a:avLst/>
          </a:prstGeom>
        </p:spPr>
      </p:pic>
      <p:sp>
        <p:nvSpPr>
          <p:cNvPr id="94" name="TextBox 93"/>
          <p:cNvSpPr txBox="1"/>
          <p:nvPr/>
        </p:nvSpPr>
        <p:spPr>
          <a:xfrm>
            <a:off x="3124200" y="5432115"/>
            <a:ext cx="60917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Payload modulated with On-Off Keying (OOK)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Payload = [Wakeup preamble | MAC header (Receiver address) | Frame body | FCS]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OOK modulation can be done using OFDM transmitter with modification</a:t>
            </a:r>
            <a:b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(OFDM: orthogonal frequency division multiplexing; FCS: frame check sequence)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46865" y="5384057"/>
            <a:ext cx="2929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preamble for coexistence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Use L-SIG to protect the packet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for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3</a:t>
            </a:r>
            <a:r>
              <a:rPr lang="en-US" sz="1200" baseline="30000" dirty="0" smtClean="0">
                <a:solidFill>
                  <a:prstClr val="black"/>
                </a:solidFill>
                <a:latin typeface="Intel Clear"/>
                <a:ea typeface="+mn-ea"/>
              </a:rPr>
              <a:t>rd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</a:t>
            </a:r>
            <a:r>
              <a:rPr lang="en-US" sz="1200" dirty="0">
                <a:solidFill>
                  <a:prstClr val="black"/>
                </a:solidFill>
                <a:latin typeface="Intel Clear"/>
                <a:ea typeface="+mn-ea"/>
              </a:rPr>
              <a:t>party legacy 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stations</a:t>
            </a:r>
          </a:p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This is </a:t>
            </a:r>
            <a:r>
              <a:rPr lang="en-US" sz="1200" u="sng" dirty="0" smtClean="0">
                <a:solidFill>
                  <a:prstClr val="black"/>
                </a:solidFill>
                <a:latin typeface="Intel Clear"/>
                <a:ea typeface="+mn-ea"/>
              </a:rPr>
              <a:t>not</a:t>
            </a: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 decoded by LP-WUR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r>
              <a:rPr lang="en-US" sz="1050" dirty="0" smtClean="0">
                <a:solidFill>
                  <a:prstClr val="black"/>
                </a:solidFill>
                <a:latin typeface="Intel Clear"/>
                <a:ea typeface="+mn-ea"/>
              </a:rPr>
              <a:t>(L-SIG: legacy SIGNAL field)</a:t>
            </a:r>
            <a:endParaRPr lang="en-US" sz="105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 flipV="1">
            <a:off x="2681444" y="5201163"/>
            <a:ext cx="488004" cy="220236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H="1" flipV="1">
            <a:off x="4171427" y="5315976"/>
            <a:ext cx="116228" cy="12825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8" name="Left Brace 97"/>
          <p:cNvSpPr/>
          <p:nvPr/>
        </p:nvSpPr>
        <p:spPr>
          <a:xfrm rot="16200000">
            <a:off x="4090414" y="4378890"/>
            <a:ext cx="90550" cy="1765867"/>
          </a:xfrm>
          <a:prstGeom prst="leftBrace">
            <a:avLst>
              <a:gd name="adj1" fmla="val 55555"/>
              <a:gd name="adj2" fmla="val 50000"/>
            </a:avLst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l Clear"/>
              <a:ea typeface="+mn-ea"/>
              <a:cs typeface="+mn-cs"/>
            </a:endParaRPr>
          </a:p>
        </p:txBody>
      </p:sp>
      <p:cxnSp>
        <p:nvCxnSpPr>
          <p:cNvPr id="99" name="Straight Arrow Connector 98"/>
          <p:cNvCxnSpPr/>
          <p:nvPr/>
        </p:nvCxnSpPr>
        <p:spPr bwMode="auto">
          <a:xfrm flipH="1" flipV="1">
            <a:off x="6465018" y="4237863"/>
            <a:ext cx="349394" cy="458971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0" name="TextBox 99"/>
          <p:cNvSpPr txBox="1"/>
          <p:nvPr/>
        </p:nvSpPr>
        <p:spPr>
          <a:xfrm>
            <a:off x="6242336" y="4685616"/>
            <a:ext cx="2797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Extremely low power </a:t>
            </a:r>
            <a:b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</a:b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 design (&lt; 100 </a:t>
            </a: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uW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)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dirty="0" smtClean="0">
                <a:solidFill>
                  <a:prstClr val="black"/>
                </a:solidFill>
                <a:latin typeface="Intel Clear"/>
                <a:ea typeface="+mn-ea"/>
              </a:rPr>
              <a:t>- Small and simple OOK demodulator</a:t>
            </a:r>
            <a:endParaRPr lang="en-US" sz="12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flipH="1">
            <a:off x="3107766" y="4179719"/>
            <a:ext cx="1132877" cy="791488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2" name="Straight Connector 101"/>
          <p:cNvCxnSpPr/>
          <p:nvPr/>
        </p:nvCxnSpPr>
        <p:spPr>
          <a:xfrm>
            <a:off x="4635695" y="4152872"/>
            <a:ext cx="355357" cy="7790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dash"/>
          </a:ln>
          <a:effectLst/>
        </p:spPr>
      </p:cxnSp>
      <p:cxnSp>
        <p:nvCxnSpPr>
          <p:cNvPr id="103" name="Straight Connector 102"/>
          <p:cNvCxnSpPr/>
          <p:nvPr/>
        </p:nvCxnSpPr>
        <p:spPr>
          <a:xfrm>
            <a:off x="5466974" y="3489269"/>
            <a:ext cx="1" cy="658877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4" name="Straight Connector 103"/>
          <p:cNvCxnSpPr/>
          <p:nvPr/>
        </p:nvCxnSpPr>
        <p:spPr>
          <a:xfrm flipH="1" flipV="1">
            <a:off x="3114481" y="2653339"/>
            <a:ext cx="2157232" cy="4775"/>
          </a:xfrm>
          <a:prstGeom prst="line">
            <a:avLst/>
          </a:prstGeom>
          <a:noFill/>
          <a:ln w="19050" cap="flat" cmpd="sng" algn="ctr">
            <a:solidFill>
              <a:srgbClr val="FF0000"/>
            </a:solidFill>
            <a:prstDash val="solid"/>
            <a:headEnd type="triangle" w="med" len="med"/>
            <a:tailEnd type="triangle" w="med" len="med"/>
          </a:ln>
          <a:effectLst/>
        </p:spPr>
      </p:cxnSp>
      <p:sp>
        <p:nvSpPr>
          <p:cNvPr id="105" name="TextBox 104"/>
          <p:cNvSpPr txBox="1"/>
          <p:nvPr/>
        </p:nvSpPr>
        <p:spPr>
          <a:xfrm>
            <a:off x="5999360" y="2809494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Receiver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463135" y="2391831"/>
            <a:ext cx="15921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Transmission range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591375" y="2619516"/>
            <a:ext cx="1446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802.11 = LP-WUR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639715" y="3428237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641830" y="3427065"/>
            <a:ext cx="434586" cy="242580"/>
          </a:xfrm>
          <a:prstGeom prst="rect">
            <a:avLst/>
          </a:prstGeom>
          <a:solidFill>
            <a:sysClr val="windowText" lastClr="000000">
              <a:lumMod val="50000"/>
              <a:lumOff val="50000"/>
            </a:sys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639715" y="3420393"/>
            <a:ext cx="434586" cy="240237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6639546" y="3420394"/>
            <a:ext cx="434586" cy="252282"/>
          </a:xfrm>
          <a:prstGeom prst="rect">
            <a:avLst/>
          </a:prstGeom>
          <a:solidFill>
            <a:srgbClr val="B1BAB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4203497" y="3987958"/>
            <a:ext cx="631583" cy="593760"/>
            <a:chOff x="1133117" y="2164011"/>
            <a:chExt cx="631583" cy="593760"/>
          </a:xfrm>
        </p:grpSpPr>
        <p:sp>
          <p:nvSpPr>
            <p:cNvPr id="113" name="Rectangle 112"/>
            <p:cNvSpPr/>
            <p:nvPr/>
          </p:nvSpPr>
          <p:spPr>
            <a:xfrm>
              <a:off x="1217275" y="2164011"/>
              <a:ext cx="348040" cy="15230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1207246" y="2164011"/>
              <a:ext cx="116827" cy="152303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Intel Clear"/>
                <a:ea typeface="+mn-ea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133117" y="2388439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835580" y="2374794"/>
            <a:ext cx="446036" cy="489064"/>
            <a:chOff x="2407112" y="1879697"/>
            <a:chExt cx="446036" cy="489064"/>
          </a:xfrm>
        </p:grpSpPr>
        <p:cxnSp>
          <p:nvCxnSpPr>
            <p:cNvPr id="117" name="Straight Connector 11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8" name="Straight Connector 11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19" name="Picture 11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pic>
        <p:nvPicPr>
          <p:cNvPr id="120" name="Picture 119" descr="Aava_Smartphone_alpha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63099" y="2400692"/>
            <a:ext cx="270369" cy="437648"/>
          </a:xfrm>
          <a:prstGeom prst="rect">
            <a:avLst/>
          </a:prstGeom>
          <a:effectLst/>
        </p:spPr>
      </p:pic>
      <p:pic>
        <p:nvPicPr>
          <p:cNvPr id="121" name="Picture 1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89372" y="2542430"/>
            <a:ext cx="379873" cy="226591"/>
          </a:xfrm>
          <a:prstGeom prst="rect">
            <a:avLst/>
          </a:prstGeom>
        </p:spPr>
      </p:pic>
      <p:sp>
        <p:nvSpPr>
          <p:cNvPr id="122" name="TextBox 121"/>
          <p:cNvSpPr txBox="1"/>
          <p:nvPr/>
        </p:nvSpPr>
        <p:spPr>
          <a:xfrm>
            <a:off x="6168450" y="2517719"/>
            <a:ext cx="32092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100" dirty="0" smtClean="0">
                <a:solidFill>
                  <a:prstClr val="black"/>
                </a:solidFill>
                <a:latin typeface="Intel Clear"/>
                <a:ea typeface="+mn-ea"/>
              </a:rPr>
              <a:t>or</a:t>
            </a:r>
            <a:endParaRPr lang="en-US" sz="1100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36284" y="3618270"/>
            <a:ext cx="6799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prstClr val="black"/>
                </a:solidFill>
                <a:latin typeface="Intel Clear"/>
              </a:rPr>
              <a:t>802.11</a:t>
            </a:r>
            <a:endParaRPr lang="en-US" sz="1200" b="1" kern="0" baseline="30000" dirty="0">
              <a:solidFill>
                <a:prstClr val="black"/>
              </a:solidFill>
              <a:latin typeface="Intel Clear"/>
            </a:endParaRPr>
          </a:p>
        </p:txBody>
      </p:sp>
    </p:spTree>
    <p:extLst>
      <p:ext uri="{BB962C8B-B14F-4D97-AF65-F5344CB8AC3E}">
        <p14:creationId xmlns:p14="http://schemas.microsoft.com/office/powerpoint/2010/main" val="343090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45679E-6 L 0.22673 0.1416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37" y="70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85185E-6 L 0.19809 0.0688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96" y="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68" grpId="0" animBg="1"/>
      <p:bldP spid="69" grpId="0" animBg="1"/>
      <p:bldP spid="71" grpId="0" animBg="1"/>
      <p:bldP spid="77" grpId="0" animBg="1"/>
      <p:bldP spid="94" grpId="0"/>
      <p:bldP spid="95" grpId="0"/>
      <p:bldP spid="98" grpId="0" animBg="1"/>
      <p:bldP spid="100" grpId="0"/>
      <p:bldP spid="106" grpId="0"/>
      <p:bldP spid="107" grpId="0"/>
      <p:bldP spid="109" grpId="0" animBg="1"/>
      <p:bldP spid="110" grpId="0" animBg="1"/>
      <p:bldP spid="1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scheme using </a:t>
            </a:r>
            <a:r>
              <a:rPr lang="en-US" dirty="0" smtClean="0"/>
              <a:t>LP-WUR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can access </a:t>
            </a:r>
            <a:r>
              <a:rPr lang="en-US" dirty="0" smtClean="0"/>
              <a:t>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with </a:t>
            </a:r>
            <a:r>
              <a:rPr lang="en-US" b="1" dirty="0" smtClean="0"/>
              <a:t>low latency </a:t>
            </a:r>
            <a:r>
              <a:rPr lang="en-US" dirty="0" smtClean="0"/>
              <a:t>and the </a:t>
            </a:r>
            <a:r>
              <a:rPr lang="en-US" dirty="0" err="1" smtClean="0"/>
              <a:t>IoT</a:t>
            </a:r>
            <a:r>
              <a:rPr lang="en-US" dirty="0" smtClean="0"/>
              <a:t> </a:t>
            </a:r>
            <a:r>
              <a:rPr lang="en-US" dirty="0"/>
              <a:t>device can have </a:t>
            </a:r>
            <a:r>
              <a:rPr lang="en-US" b="1" dirty="0"/>
              <a:t>long battery life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07413" y="5492484"/>
            <a:ext cx="9364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err="1" smtClean="0">
                <a:solidFill>
                  <a:prstClr val="black"/>
                </a:solidFill>
                <a:latin typeface="Intel Clear"/>
                <a:ea typeface="+mn-ea"/>
              </a:rPr>
              <a:t>IoT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 Device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28842">
            <a:off x="1779702" y="5073425"/>
            <a:ext cx="583924" cy="486603"/>
          </a:xfrm>
          <a:prstGeom prst="rect">
            <a:avLst/>
          </a:prstGeom>
          <a:effectLst/>
        </p:spPr>
      </p:pic>
      <p:sp>
        <p:nvSpPr>
          <p:cNvPr id="9" name="TextBox 8"/>
          <p:cNvSpPr txBox="1"/>
          <p:nvPr/>
        </p:nvSpPr>
        <p:spPr>
          <a:xfrm>
            <a:off x="5331041" y="4239303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025322" y="3704175"/>
            <a:ext cx="819097" cy="403310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571132" y="4193905"/>
            <a:ext cx="10887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Access Point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flipV="1">
            <a:off x="2379164" y="4470904"/>
            <a:ext cx="429455" cy="583639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987320" y="5585263"/>
            <a:ext cx="2475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Configuration change command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(e.g. collect data every 10 min)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 flipV="1">
            <a:off x="3343593" y="3747388"/>
            <a:ext cx="963719" cy="312913"/>
          </a:xfrm>
          <a:prstGeom prst="line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Cloud 14"/>
          <p:cNvSpPr/>
          <p:nvPr/>
        </p:nvSpPr>
        <p:spPr>
          <a:xfrm>
            <a:off x="4114800" y="3352800"/>
            <a:ext cx="1108200" cy="523823"/>
          </a:xfrm>
          <a:prstGeom prst="cloud">
            <a:avLst/>
          </a:prstGeom>
          <a:solidFill>
            <a:sysClr val="window" lastClr="FFFFFF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  <a:cs typeface="+mn-cs"/>
              </a:rPr>
              <a:t>Internet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335921" y="5492484"/>
            <a:ext cx="5148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User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987139" y="4753728"/>
            <a:ext cx="899605" cy="276999"/>
            <a:chOff x="2337622" y="2627148"/>
            <a:chExt cx="899605" cy="276999"/>
          </a:xfrm>
        </p:grpSpPr>
        <p:sp>
          <p:nvSpPr>
            <p:cNvPr id="18" name="Rectangle 17"/>
            <p:cNvSpPr/>
            <p:nvPr/>
          </p:nvSpPr>
          <p:spPr bwMode="auto">
            <a:xfrm>
              <a:off x="2371045" y="2673315"/>
              <a:ext cx="866182" cy="184666"/>
            </a:xfrm>
            <a:prstGeom prst="rect">
              <a:avLst/>
            </a:prstGeom>
            <a:solidFill>
              <a:srgbClr val="0071C5"/>
            </a:solidFill>
            <a:ln w="952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372" tIns="45688" rIns="91372" bIns="45688" numCol="1" rtlCol="0" anchor="t" anchorCtr="1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ct val="30000"/>
                </a:spcBef>
                <a:spcAft>
                  <a:spcPts val="0"/>
                </a:spcAft>
                <a:buClr>
                  <a:prstClr val="white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Narrow" pitchFamily="34" charset="0"/>
                <a:ea typeface="+mn-ea"/>
                <a:cs typeface="Arial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37622" y="2627148"/>
              <a:ext cx="899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Intel Clear"/>
                  <a:ea typeface="+mn-ea"/>
                </a:rPr>
                <a:t>command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663039" y="4517744"/>
            <a:ext cx="631583" cy="522302"/>
            <a:chOff x="5225465" y="2598181"/>
            <a:chExt cx="631583" cy="522302"/>
          </a:xfrm>
        </p:grpSpPr>
        <p:sp>
          <p:nvSpPr>
            <p:cNvPr id="21" name="Rectangle 20"/>
            <p:cNvSpPr/>
            <p:nvPr/>
          </p:nvSpPr>
          <p:spPr>
            <a:xfrm>
              <a:off x="5498413" y="2598181"/>
              <a:ext cx="313155" cy="143427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600" kern="0" dirty="0" smtClean="0">
                <a:solidFill>
                  <a:prstClr val="black"/>
                </a:solidFill>
                <a:latin typeface="Corbel"/>
                <a:ea typeface="+mn-ea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488384" y="2598182"/>
              <a:ext cx="105747" cy="143426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 smtClean="0">
                <a:solidFill>
                  <a:prstClr val="black"/>
                </a:solidFill>
                <a:latin typeface="Corbel"/>
                <a:ea typeface="+mn-ea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225465" y="2751151"/>
              <a:ext cx="631583" cy="369332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Wake-up</a:t>
              </a:r>
              <a:b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</a:br>
              <a:r>
                <a:rPr lang="en-US" sz="1200" dirty="0" smtClean="0">
                  <a:solidFill>
                    <a:prstClr val="black"/>
                  </a:solidFill>
                  <a:latin typeface="Intel Clear"/>
                  <a:ea typeface="+mn-ea"/>
                  <a:cs typeface="Neo Sans Intel"/>
                </a:rPr>
                <a:t>Packet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7030712" y="5769483"/>
            <a:ext cx="476412" cy="276999"/>
          </a:xfrm>
          <a:prstGeom prst="rect">
            <a:avLst/>
          </a:prstGeom>
          <a:solidFill>
            <a:srgbClr val="B1BABF"/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OFF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030712" y="5769483"/>
            <a:ext cx="483277" cy="276999"/>
          </a:xfrm>
          <a:prstGeom prst="rect">
            <a:avLst/>
          </a:prstGeom>
          <a:solidFill>
            <a:srgbClr val="004280">
              <a:lumMod val="20000"/>
              <a:lumOff val="80000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ntel Clear"/>
                <a:ea typeface="+mn-ea"/>
              </a:rPr>
              <a:t>ON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44686" y="3799260"/>
            <a:ext cx="446036" cy="489064"/>
            <a:chOff x="2407112" y="1879697"/>
            <a:chExt cx="446036" cy="489064"/>
          </a:xfrm>
        </p:grpSpPr>
        <p:cxnSp>
          <p:nvCxnSpPr>
            <p:cNvPr id="27" name="Straight Connector 26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cxnSp>
        <p:nvCxnSpPr>
          <p:cNvPr id="30" name="Straight Connector 29"/>
          <p:cNvCxnSpPr/>
          <p:nvPr/>
        </p:nvCxnSpPr>
        <p:spPr bwMode="auto">
          <a:xfrm>
            <a:off x="6014476" y="3813674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6211101" y="3924285"/>
            <a:ext cx="0" cy="166815"/>
          </a:xfrm>
          <a:prstGeom prst="line">
            <a:avLst/>
          </a:prstGeom>
          <a:noFill/>
          <a:ln w="2857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9801" y="3924285"/>
            <a:ext cx="446036" cy="378453"/>
          </a:xfrm>
          <a:prstGeom prst="rect">
            <a:avLst/>
          </a:prstGeom>
        </p:spPr>
      </p:pic>
      <p:cxnSp>
        <p:nvCxnSpPr>
          <p:cNvPr id="33" name="Straight Arrow Connector 32"/>
          <p:cNvCxnSpPr/>
          <p:nvPr/>
        </p:nvCxnSpPr>
        <p:spPr bwMode="auto">
          <a:xfrm>
            <a:off x="6398387" y="4561734"/>
            <a:ext cx="453033" cy="560837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4011" y="5262695"/>
            <a:ext cx="483277" cy="288271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6340941" y="6047601"/>
            <a:ext cx="1888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  <a:latin typeface="Intel Clear"/>
              </a:rPr>
              <a:t>(wakes up every 1 hour)</a:t>
            </a:r>
          </a:p>
        </p:txBody>
      </p:sp>
    </p:spTree>
    <p:extLst>
      <p:ext uri="{BB962C8B-B14F-4D97-AF65-F5344CB8AC3E}">
        <p14:creationId xmlns:p14="http://schemas.microsoft.com/office/powerpoint/2010/main" val="304660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698 -0.05401 L 0.13386 -0.20864 L 0.3092 -0.32192 L 0.40226 -0.32068 L 0.54688 -0.20185 " pathEditMode="relative" ptsTypes="AAAAA">
                                      <p:cBhvr>
                                        <p:cTn id="14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4.19753E-6 L 0.07674 0.10649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7" y="5309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467 -0.20185 L 0.63976 0.0123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18" y="10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685800"/>
            <a:ext cx="8383588" cy="1065213"/>
          </a:xfrm>
        </p:spPr>
        <p:txBody>
          <a:bodyPr/>
          <a:lstStyle/>
          <a:p>
            <a:r>
              <a:rPr lang="en-US" sz="2800" dirty="0" smtClean="0"/>
              <a:t>Technical Feasibility: LP-WUR Designs from University and Industry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875" y="4495800"/>
            <a:ext cx="7770813" cy="1903413"/>
          </a:xfrm>
        </p:spPr>
        <p:txBody>
          <a:bodyPr/>
          <a:lstStyle/>
          <a:p>
            <a:r>
              <a:rPr lang="en-US" sz="1100" dirty="0"/>
              <a:t>References: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CICC [2007] : N. </a:t>
            </a:r>
            <a:r>
              <a:rPr lang="en-US" sz="1100" dirty="0" err="1"/>
              <a:t>Pletcher</a:t>
            </a:r>
            <a:r>
              <a:rPr lang="en-US" sz="1100" dirty="0"/>
              <a:t>, S. </a:t>
            </a:r>
            <a:r>
              <a:rPr lang="en-US" sz="1100" dirty="0" err="1"/>
              <a:t>Gambini</a:t>
            </a:r>
            <a:r>
              <a:rPr lang="en-US" sz="1100" dirty="0"/>
              <a:t>, and J. </a:t>
            </a:r>
            <a:r>
              <a:rPr lang="en-US" sz="1100" dirty="0" err="1"/>
              <a:t>Rabaey</a:t>
            </a:r>
            <a:r>
              <a:rPr lang="en-US" sz="1100" dirty="0"/>
              <a:t>, “A 65</a:t>
            </a:r>
            <a:r>
              <a:rPr lang="el-GR" sz="1100" dirty="0"/>
              <a:t>μ</a:t>
            </a:r>
            <a:r>
              <a:rPr lang="en-US" sz="1100" dirty="0"/>
              <a:t>W, 1.9 GHz RF to Digital Baseband Wakeup Receiver for Wireless Sensor Nodes,” IEEE Custom Integration Circuits Conference (CICC), 2007.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ISSCC [2008]: N. </a:t>
            </a:r>
            <a:r>
              <a:rPr lang="en-US" sz="1100" dirty="0" err="1"/>
              <a:t>Pletcher</a:t>
            </a:r>
            <a:r>
              <a:rPr lang="en-US" sz="1100" dirty="0"/>
              <a:t>, S. </a:t>
            </a:r>
            <a:r>
              <a:rPr lang="en-US" sz="1100" dirty="0" err="1"/>
              <a:t>Gambini</a:t>
            </a:r>
            <a:r>
              <a:rPr lang="en-US" sz="1100" dirty="0"/>
              <a:t>, and J. </a:t>
            </a:r>
            <a:r>
              <a:rPr lang="en-US" sz="1100" dirty="0" err="1"/>
              <a:t>Rabaey</a:t>
            </a:r>
            <a:r>
              <a:rPr lang="en-US" sz="1100" dirty="0"/>
              <a:t>, “A 2 GHz 52 </a:t>
            </a:r>
            <a:r>
              <a:rPr lang="el-GR" sz="1100" dirty="0"/>
              <a:t>μ</a:t>
            </a:r>
            <a:r>
              <a:rPr lang="en-US" sz="1100" dirty="0"/>
              <a:t>W Wake-Up Receiver with -72 </a:t>
            </a:r>
            <a:r>
              <a:rPr lang="en-US" sz="1100" dirty="0" err="1"/>
              <a:t>dBm</a:t>
            </a:r>
            <a:r>
              <a:rPr lang="en-US" sz="1100" dirty="0"/>
              <a:t> Sensitivity Using Uncertain-IF Architecture,” IEEE International Solid-State Circuits Conference, 2008.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VLSI [2014]: T. Abe, and et. al., “An Ultra-Low-Power 2-step Wake-Up Receiver for IEEE 802.15.4g Wireless Sensor Networks”, Symposium on VLSI Circuits Digest of Technical Papers,” 2014.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JSSC[2014]: X. Huang, and et. al., “A 780-950 MHz, 64-146 </a:t>
            </a:r>
            <a:r>
              <a:rPr lang="el-GR" sz="1100" dirty="0"/>
              <a:t>μ</a:t>
            </a:r>
            <a:r>
              <a:rPr lang="en-US" sz="1100" dirty="0"/>
              <a:t>W Power-Scalable Synchronized-Switching OOK Receiver for Wireless Event-Driven Applications,” IEEE Journal of Solid-State Circuits, Vol.49, No.5, May 2014.</a:t>
            </a: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1469506"/>
              </p:ext>
            </p:extLst>
          </p:nvPr>
        </p:nvGraphicFramePr>
        <p:xfrm>
          <a:off x="319578" y="1957251"/>
          <a:ext cx="8443423" cy="2293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405"/>
                <a:gridCol w="1033717"/>
                <a:gridCol w="1114743"/>
                <a:gridCol w="700614"/>
                <a:gridCol w="1016317"/>
                <a:gridCol w="709930"/>
                <a:gridCol w="760730"/>
                <a:gridCol w="755967"/>
              </a:tblGrid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Publications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(GHz)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Modulation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Power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(µW)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Sensitivity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en-US" sz="1400" b="1" dirty="0" err="1" smtClean="0">
                          <a:solidFill>
                            <a:schemeClr val="bg1"/>
                          </a:solidFill>
                        </a:rPr>
                        <a:t>dBm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Rate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(kbps)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Tech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CMOS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(nm)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Active 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area 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(mm</a:t>
                      </a:r>
                      <a:r>
                        <a:rPr lang="en-US" sz="1400" b="1" baseline="300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T="34290" marB="3429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CICC [2007] – UC Berkeley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1.9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-50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0.16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ISSCC [2008] – UC Berkeley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-72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0.1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VLSI[2014]</a:t>
                      </a:r>
                      <a:r>
                        <a:rPr lang="en-US" sz="1400" baseline="0" dirty="0" smtClean="0"/>
                        <a:t> – Panasonic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0.925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OOK/FSK*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45.5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-87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50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65</a:t>
                      </a:r>
                      <a:endParaRPr lang="en-US" sz="1400" dirty="0"/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1.27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962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JSSC[2014] - IMEC</a:t>
                      </a:r>
                      <a:endParaRPr lang="en-US" sz="1400" dirty="0"/>
                    </a:p>
                  </a:txBody>
                  <a:tcPr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0.78-0.915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OOK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123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-86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90</a:t>
                      </a:r>
                      <a:endParaRPr lang="en-US" sz="1400" dirty="0"/>
                    </a:p>
                  </a:txBody>
                  <a:tcPr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1.27</a:t>
                      </a:r>
                      <a:endParaRPr lang="en-US" sz="1400" dirty="0"/>
                    </a:p>
                  </a:txBody>
                  <a:tcPr marT="34290" marB="3429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96830" y="4250871"/>
            <a:ext cx="17828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tx1"/>
                </a:solidFill>
              </a:rPr>
              <a:t>*) FSK: frequency-shift keying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7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Usage Model </a:t>
            </a:r>
            <a:r>
              <a:rPr lang="en-US" sz="2800" dirty="0" smtClean="0"/>
              <a:t>1: Quick Message/Incoming Call Notification Scenario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9742" y="1856453"/>
            <a:ext cx="3886200" cy="4113213"/>
          </a:xfrm>
        </p:spPr>
        <p:txBody>
          <a:bodyPr/>
          <a:lstStyle/>
          <a:p>
            <a:r>
              <a:rPr lang="en-US" sz="2000" dirty="0" smtClean="0"/>
              <a:t>(1) Without LP-WUR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066565" y="3377207"/>
            <a:ext cx="658470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sp>
        <p:nvSpPr>
          <p:cNvPr id="8" name="Rectangle 7"/>
          <p:cNvSpPr/>
          <p:nvPr/>
        </p:nvSpPr>
        <p:spPr>
          <a:xfrm>
            <a:off x="2425649" y="4657311"/>
            <a:ext cx="976893" cy="293773"/>
          </a:xfrm>
          <a:prstGeom prst="rect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Sleep/wake periodically</a:t>
            </a:r>
          </a:p>
        </p:txBody>
      </p:sp>
      <p:sp>
        <p:nvSpPr>
          <p:cNvPr id="9" name="Cloud 8"/>
          <p:cNvSpPr/>
          <p:nvPr/>
        </p:nvSpPr>
        <p:spPr>
          <a:xfrm>
            <a:off x="2425649" y="2743874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Internet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1560580" y="3124200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1" name="Rectangle 10"/>
          <p:cNvSpPr/>
          <p:nvPr/>
        </p:nvSpPr>
        <p:spPr>
          <a:xfrm>
            <a:off x="281837" y="3336049"/>
            <a:ext cx="692798" cy="111616"/>
          </a:xfrm>
          <a:prstGeom prst="rect">
            <a:avLst/>
          </a:prstGeom>
          <a:solidFill>
            <a:srgbClr val="F3D54E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12" name="Freeform 11"/>
          <p:cNvSpPr/>
          <p:nvPr/>
        </p:nvSpPr>
        <p:spPr>
          <a:xfrm>
            <a:off x="276407" y="3223854"/>
            <a:ext cx="712764" cy="241996"/>
          </a:xfrm>
          <a:custGeom>
            <a:avLst/>
            <a:gdLst>
              <a:gd name="connsiteX0" fmla="*/ 0 w 874143"/>
              <a:gd name="connsiteY0" fmla="*/ 0 h 563593"/>
              <a:gd name="connsiteX1" fmla="*/ 0 w 874143"/>
              <a:gd name="connsiteY1" fmla="*/ 557842 h 563593"/>
              <a:gd name="connsiteX2" fmla="*/ 868393 w 874143"/>
              <a:gd name="connsiteY2" fmla="*/ 563593 h 563593"/>
              <a:gd name="connsiteX3" fmla="*/ 874143 w 874143"/>
              <a:gd name="connsiteY3" fmla="*/ 0 h 5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4143" h="563593">
                <a:moveTo>
                  <a:pt x="0" y="0"/>
                </a:moveTo>
                <a:lnTo>
                  <a:pt x="0" y="557842"/>
                </a:lnTo>
                <a:lnTo>
                  <a:pt x="868393" y="563593"/>
                </a:lnTo>
                <a:cubicBezTo>
                  <a:pt x="870310" y="375729"/>
                  <a:pt x="872226" y="187864"/>
                  <a:pt x="874143" y="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4281" y="2898797"/>
            <a:ext cx="1093862" cy="275950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AP buffers data until the client wakes up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97128" y="5428936"/>
            <a:ext cx="254093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100" kern="0" dirty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Main radio needs to wake up periodically to receive a notification within a latency requirement</a:t>
            </a: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ea typeface="+mn-e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35538" y="4982962"/>
            <a:ext cx="311749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612" y="5002675"/>
            <a:ext cx="227380" cy="320821"/>
          </a:xfrm>
          <a:prstGeom prst="rect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975806" y="3331358"/>
            <a:ext cx="692798" cy="153354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826563" y="5204148"/>
            <a:ext cx="780133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</a:t>
            </a:r>
          </a:p>
        </p:txBody>
      </p:sp>
      <p:pic>
        <p:nvPicPr>
          <p:cNvPr id="19" name="Picture 18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5273" y="4960667"/>
            <a:ext cx="270369" cy="437648"/>
          </a:xfrm>
          <a:prstGeom prst="rect">
            <a:avLst/>
          </a:prstGeom>
          <a:effectLst/>
        </p:spPr>
      </p:pic>
      <p:pic>
        <p:nvPicPr>
          <p:cNvPr id="20" name="Picture 19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8143" y="3593106"/>
            <a:ext cx="270369" cy="437648"/>
          </a:xfrm>
          <a:prstGeom prst="rect">
            <a:avLst/>
          </a:prstGeom>
          <a:effectLst/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3674" y="3049772"/>
            <a:ext cx="379671" cy="416078"/>
          </a:xfrm>
          <a:prstGeom prst="rect">
            <a:avLst/>
          </a:prstGeom>
        </p:spPr>
      </p:pic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5418246" y="1825293"/>
            <a:ext cx="3886200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 smtClean="0"/>
              <a:t>(2) With LP-WUR</a:t>
            </a:r>
            <a:endParaRPr lang="en-US" sz="2000" kern="0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5383461" y="3795365"/>
            <a:ext cx="1057687" cy="1002849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tailEnd type="arrow"/>
          </a:ln>
          <a:effectLst/>
        </p:spPr>
      </p:cxnSp>
      <p:sp>
        <p:nvSpPr>
          <p:cNvPr id="24" name="Cloud 23"/>
          <p:cNvSpPr/>
          <p:nvPr/>
        </p:nvSpPr>
        <p:spPr>
          <a:xfrm>
            <a:off x="6248531" y="2754416"/>
            <a:ext cx="839993" cy="523823"/>
          </a:xfrm>
          <a:prstGeom prst="cloud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Internet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5383462" y="3134742"/>
            <a:ext cx="856306" cy="230032"/>
          </a:xfrm>
          <a:prstGeom prst="straightConnector1">
            <a:avLst/>
          </a:prstGeom>
          <a:noFill/>
          <a:ln w="25400" cap="flat" cmpd="sng" algn="ctr">
            <a:solidFill>
              <a:srgbClr val="003C71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26" name="Rectangle 25"/>
          <p:cNvSpPr/>
          <p:nvPr/>
        </p:nvSpPr>
        <p:spPr>
          <a:xfrm>
            <a:off x="5611146" y="3346591"/>
            <a:ext cx="692798" cy="153354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6003261" y="3881900"/>
            <a:ext cx="692798" cy="149241"/>
          </a:xfrm>
          <a:prstGeom prst="rect">
            <a:avLst/>
          </a:prstGeom>
          <a:solidFill>
            <a:srgbClr val="F3D54E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message</a:t>
            </a:r>
          </a:p>
        </p:txBody>
      </p:sp>
      <p:sp>
        <p:nvSpPr>
          <p:cNvPr id="28" name="Rectangle 27"/>
          <p:cNvSpPr/>
          <p:nvPr/>
        </p:nvSpPr>
        <p:spPr>
          <a:xfrm>
            <a:off x="6324426" y="4229474"/>
            <a:ext cx="664108" cy="24267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Wake-up packet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324426" y="3998901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0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  <a:cs typeface="Neo Sans Intel"/>
              </a:rPr>
              <a:t>+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367562" y="5025644"/>
            <a:ext cx="311749" cy="326112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or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918918" y="5045082"/>
            <a:ext cx="1967466" cy="320821"/>
          </a:xfrm>
          <a:prstGeom prst="rect">
            <a:avLst/>
          </a:prstGeom>
          <a:solidFill>
            <a:srgbClr val="B1BAB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</a:rPr>
              <a:t>Sleep until wake-up packet is received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918917" y="5423383"/>
            <a:ext cx="1967467" cy="359938"/>
          </a:xfrm>
          <a:prstGeom prst="rect">
            <a:avLst/>
          </a:prstGeom>
          <a:solidFill>
            <a:srgbClr val="92D050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kern="0" dirty="0" smtClean="0">
                <a:solidFill>
                  <a:prstClr val="black"/>
                </a:solidFill>
                <a:latin typeface="Calibri" panose="020F0502020204030204" pitchFamily="34" charset="0"/>
                <a:ea typeface="+mn-ea"/>
              </a:rPr>
              <a:t>Wake-up upon reception of wake-up packet and receive message</a:t>
            </a: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636" y="5045357"/>
            <a:ext cx="227380" cy="32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33"/>
          <p:cNvSpPr/>
          <p:nvPr/>
        </p:nvSpPr>
        <p:spPr>
          <a:xfrm>
            <a:off x="5440023" y="5413500"/>
            <a:ext cx="1180885" cy="223233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000" b="1" kern="0" dirty="0" smtClean="0">
                <a:solidFill>
                  <a:prstClr val="black"/>
                </a:solidFill>
                <a:latin typeface="Intel Clear"/>
                <a:ea typeface="+mn-ea"/>
              </a:rPr>
              <a:t>802.11+LP-WUR</a:t>
            </a:r>
          </a:p>
        </p:txBody>
      </p:sp>
      <p:pic>
        <p:nvPicPr>
          <p:cNvPr id="35" name="Picture 34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62707" y="3598018"/>
            <a:ext cx="270369" cy="437648"/>
          </a:xfrm>
          <a:prstGeom prst="rect">
            <a:avLst/>
          </a:prstGeom>
          <a:effectLst/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8238" y="3054684"/>
            <a:ext cx="379671" cy="416078"/>
          </a:xfrm>
          <a:prstGeom prst="rect">
            <a:avLst/>
          </a:prstGeom>
        </p:spPr>
      </p:pic>
      <p:pic>
        <p:nvPicPr>
          <p:cNvPr id="37" name="Picture 36" descr="Aava_Smartphone_alpha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86927" y="4975852"/>
            <a:ext cx="270369" cy="437648"/>
          </a:xfrm>
          <a:prstGeom prst="rect">
            <a:avLst/>
          </a:prstGeom>
          <a:effectLst/>
        </p:spPr>
      </p:pic>
      <p:sp>
        <p:nvSpPr>
          <p:cNvPr id="38" name="Rounded Rectangle 37"/>
          <p:cNvSpPr/>
          <p:nvPr/>
        </p:nvSpPr>
        <p:spPr bwMode="auto">
          <a:xfrm>
            <a:off x="154281" y="2286000"/>
            <a:ext cx="4183780" cy="3962400"/>
          </a:xfrm>
          <a:prstGeom prst="roundRect">
            <a:avLst>
              <a:gd name="adj" fmla="val 714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Rounded Rectangle 38"/>
          <p:cNvSpPr/>
          <p:nvPr/>
        </p:nvSpPr>
        <p:spPr bwMode="auto">
          <a:xfrm>
            <a:off x="4776504" y="2265218"/>
            <a:ext cx="4183780" cy="3962400"/>
          </a:xfrm>
          <a:prstGeom prst="roundRect">
            <a:avLst>
              <a:gd name="adj" fmla="val 629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570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9979</TotalTime>
  <Words>1852</Words>
  <Application>Microsoft Office PowerPoint</Application>
  <PresentationFormat>On-screen Show (4:3)</PresentationFormat>
  <Paragraphs>391</Paragraphs>
  <Slides>21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Arial Unicode MS</vt:lpstr>
      <vt:lpstr>MS Gothic</vt:lpstr>
      <vt:lpstr>Neo Sans Intel</vt:lpstr>
      <vt:lpstr>Arial</vt:lpstr>
      <vt:lpstr>Arial Narrow</vt:lpstr>
      <vt:lpstr>Calibri</vt:lpstr>
      <vt:lpstr>Corbel</vt:lpstr>
      <vt:lpstr>Intel Clear</vt:lpstr>
      <vt:lpstr>Times New Roman</vt:lpstr>
      <vt:lpstr>Wingdings</vt:lpstr>
      <vt:lpstr>Office Theme</vt:lpstr>
      <vt:lpstr>Document</vt:lpstr>
      <vt:lpstr>LP-WUR (Low-Power Wake-Up Receiver):  Enabling Low-Power and Low-Latency Capability for 802.11</vt:lpstr>
      <vt:lpstr>Introduction</vt:lpstr>
      <vt:lpstr>Problem: Escaping the Duty-Cycle Trap</vt:lpstr>
      <vt:lpstr>Problem: Internet-of-Things (IoT) Use Case</vt:lpstr>
      <vt:lpstr>Solution: Low-Power Wake-Up Receiver  (LP-WUR) as Companion Radio for 802.11</vt:lpstr>
      <vt:lpstr>Design and Operation of LP-WUR</vt:lpstr>
      <vt:lpstr>IoT Use Case</vt:lpstr>
      <vt:lpstr>Technical Feasibility: LP-WUR Designs from University and Industry</vt:lpstr>
      <vt:lpstr>Usage Model 1: Quick Message/Incoming Call Notification Scenario</vt:lpstr>
      <vt:lpstr>Usage Model 2: Quick Status Query/Report, Configuration Change Scenario</vt:lpstr>
      <vt:lpstr>Usage Model 3: Quick Emergency/Critical Event Report Scenario</vt:lpstr>
      <vt:lpstr>Comparisons: Legacy 802.11 Power Save Modes versus LP-WUR </vt:lpstr>
      <vt:lpstr>TGax Power Consumption Model</vt:lpstr>
      <vt:lpstr>Comparison Using TGax Power Consumption Model</vt:lpstr>
      <vt:lpstr>Comparison Summary</vt:lpstr>
      <vt:lpstr>Comparison between LP-WUR and  Schemes Discussed in LRLP</vt:lpstr>
      <vt:lpstr>Conclusions</vt:lpstr>
      <vt:lpstr>Straw Poll 1</vt:lpstr>
      <vt:lpstr>Straw Poll 2</vt:lpstr>
      <vt:lpstr>Straw Poll 3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Park, Minyoung</cp:lastModifiedBy>
  <cp:revision>235</cp:revision>
  <cp:lastPrinted>1601-01-01T00:00:00Z</cp:lastPrinted>
  <dcterms:created xsi:type="dcterms:W3CDTF">2015-10-31T00:33:08Z</dcterms:created>
  <dcterms:modified xsi:type="dcterms:W3CDTF">2016-01-15T18:55:37Z</dcterms:modified>
</cp:coreProperties>
</file>