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6" r:id="rId4"/>
    <p:sldId id="278" r:id="rId5"/>
    <p:sldId id="287" r:id="rId6"/>
    <p:sldId id="284" r:id="rId7"/>
    <p:sldId id="279" r:id="rId8"/>
    <p:sldId id="285" r:id="rId9"/>
    <p:sldId id="280" r:id="rId10"/>
    <p:sldId id="282" r:id="rId11"/>
    <p:sldId id="273"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494" autoAdjust="0"/>
  </p:normalViewPr>
  <p:slideViewPr>
    <p:cSldViewPr>
      <p:cViewPr varScale="1">
        <p:scale>
          <a:sx n="79" d="100"/>
          <a:sy n="79" d="100"/>
        </p:scale>
        <p:origin x="1062" y="84"/>
      </p:cViewPr>
      <p:guideLst>
        <p:guide orient="horz" pos="2160"/>
        <p:guide pos="2880"/>
      </p:guideLst>
    </p:cSldViewPr>
  </p:slideViewPr>
  <p:outlineViewPr>
    <p:cViewPr varScale="1">
      <p:scale>
        <a:sx n="170" d="200"/>
        <a:sy n="170" d="200"/>
      </p:scale>
      <p:origin x="0" y="-2454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1898505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Minyoung Park,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Minyoung Park,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Minyoung Park,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Minyoung Park,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Minyoung Park,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Minyoung Park,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Minyoung Park,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Minyoung Park,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Minyoung Park,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802.11-16/0026r0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810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Coexistence Problem</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51808295"/>
              </p:ext>
            </p:extLst>
          </p:nvPr>
        </p:nvGraphicFramePr>
        <p:xfrm>
          <a:off x="514350" y="2278063"/>
          <a:ext cx="7985125" cy="2457450"/>
        </p:xfrm>
        <a:graphic>
          <a:graphicData uri="http://schemas.openxmlformats.org/presentationml/2006/ole">
            <mc:AlternateContent xmlns:mc="http://schemas.openxmlformats.org/markup-compatibility/2006">
              <mc:Choice xmlns:v="urn:schemas-microsoft-com:vml" Requires="v">
                <p:oleObj spid="_x0000_s3379" name="Document" r:id="rId4" imgW="8248712" imgH="2549252" progId="Word.Document.8">
                  <p:embed/>
                </p:oleObj>
              </mc:Choice>
              <mc:Fallback>
                <p:oleObj name="Document" r:id="rId4" imgW="8248712" imgH="2549252" progId="Word.Document.8">
                  <p:embed/>
                  <p:pic>
                    <p:nvPicPr>
                      <p:cNvPr id="0" name="Picture 3"/>
                      <p:cNvPicPr>
                        <a:picLocks noChangeAspect="1" noChangeArrowheads="1"/>
                      </p:cNvPicPr>
                      <p:nvPr/>
                    </p:nvPicPr>
                    <p:blipFill>
                      <a:blip r:embed="rId5"/>
                      <a:srcRect/>
                      <a:stretch>
                        <a:fillRect/>
                      </a:stretch>
                    </p:blipFill>
                    <p:spPr bwMode="auto">
                      <a:xfrm>
                        <a:off x="514350" y="2278063"/>
                        <a:ext cx="7985125" cy="2457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304800" y="1830388"/>
            <a:ext cx="8534400" cy="4645025"/>
          </a:xfrm>
        </p:spPr>
        <p:txBody>
          <a:bodyPr/>
          <a:lstStyle/>
          <a:p>
            <a:pPr>
              <a:buFont typeface="Arial" panose="020B0604020202020204" pitchFamily="34" charset="0"/>
              <a:buChar char="•"/>
            </a:pPr>
            <a:r>
              <a:rPr lang="en-US" sz="2000" dirty="0" smtClean="0"/>
              <a:t>The extended range operation based on sub-20MHz signaling makes the coexistence problem between a LRLP STA and </a:t>
            </a:r>
            <a:r>
              <a:rPr lang="en-US" sz="2000" dirty="0" smtClean="0"/>
              <a:t>a legacy </a:t>
            </a:r>
            <a:r>
              <a:rPr lang="en-US" sz="2000" dirty="0" smtClean="0"/>
              <a:t>STA worse</a:t>
            </a:r>
          </a:p>
          <a:p>
            <a:pPr lvl="1">
              <a:buFont typeface="Arial" panose="020B0604020202020204" pitchFamily="34" charset="0"/>
              <a:buChar char="•"/>
            </a:pPr>
            <a:r>
              <a:rPr lang="en-US" sz="1800" dirty="0" smtClean="0"/>
              <a:t>Legacy STA cannot decode a sub-20MHz signal</a:t>
            </a:r>
          </a:p>
          <a:p>
            <a:pPr lvl="1">
              <a:buFont typeface="Arial" panose="020B0604020202020204" pitchFamily="34" charset="0"/>
              <a:buChar char="•"/>
            </a:pPr>
            <a:r>
              <a:rPr lang="en-US" sz="1800" dirty="0" smtClean="0"/>
              <a:t>LRLP STA cannot decode a 20 MHz signal</a:t>
            </a:r>
          </a:p>
          <a:p>
            <a:pPr lvl="1">
              <a:buFont typeface="Arial" panose="020B0604020202020204" pitchFamily="34" charset="0"/>
              <a:buChar char="•"/>
            </a:pPr>
            <a:endParaRPr lang="en-US" sz="1800" dirty="0" smtClean="0"/>
          </a:p>
          <a:p>
            <a:pPr>
              <a:buFont typeface="Arial" panose="020B0604020202020204" pitchFamily="34" charset="0"/>
              <a:buChar char="•"/>
            </a:pPr>
            <a:r>
              <a:rPr lang="en-US" sz="2000" dirty="0" smtClean="0"/>
              <a:t>A LRLP STA and a legacy STA (i.e. interfering STA) needs to be within the 20 MHz transmission range of an LRLP AP to coexist with each other</a:t>
            </a:r>
          </a:p>
          <a:p>
            <a:pPr>
              <a:buFont typeface="Arial" panose="020B0604020202020204" pitchFamily="34" charset="0"/>
              <a:buChar char="•"/>
            </a:pPr>
            <a:endParaRPr lang="en-US" dirty="0" smtClean="0"/>
          </a:p>
          <a:p>
            <a:pPr>
              <a:buFont typeface="Arial" panose="020B0604020202020204" pitchFamily="34" charset="0"/>
              <a:buChar char="•"/>
            </a:pPr>
            <a:r>
              <a:rPr lang="en-US" sz="2000" dirty="0" smtClean="0"/>
              <a:t>802.11ah supports the long range operation without the coexistence problem</a:t>
            </a:r>
          </a:p>
          <a:p>
            <a:pPr lvl="1">
              <a:buFont typeface="Arial" panose="020B0604020202020204" pitchFamily="34" charset="0"/>
              <a:buChar char="•"/>
            </a:pPr>
            <a:r>
              <a:rPr lang="en-US" sz="1800" dirty="0" smtClean="0"/>
              <a:t>No coexistence problem with legacy 2.4/5GHz band STAs</a:t>
            </a:r>
          </a:p>
          <a:p>
            <a:pPr lvl="1">
              <a:buFont typeface="Arial" panose="020B0604020202020204" pitchFamily="34" charset="0"/>
              <a:buChar char="•"/>
            </a:pPr>
            <a:r>
              <a:rPr lang="en-US" sz="1800" dirty="0" smtClean="0"/>
              <a:t>Sub 1 GHz operation: better signal propagation characteristic</a:t>
            </a:r>
          </a:p>
          <a:p>
            <a:pPr lvl="1">
              <a:buFont typeface="Arial" panose="020B0604020202020204" pitchFamily="34" charset="0"/>
              <a:buChar char="•"/>
            </a:pPr>
            <a:r>
              <a:rPr lang="en-US" sz="1800" dirty="0" smtClean="0"/>
              <a:t>Supports up to 1km range: mandatory 1MHz signal support with 2x repetition</a:t>
            </a:r>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044933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r>
              <a:rPr lang="en-US" sz="2000" dirty="0" smtClean="0"/>
              <a:t>[1] IEEE 802.11-</a:t>
            </a:r>
            <a:r>
              <a:rPr lang="en-US" sz="2000" dirty="0" smtClean="0">
                <a:latin typeface="Times New Roman" panose="02020603050405020304" pitchFamily="18" charset="0"/>
                <a:ea typeface="Times New Roman" panose="02020603050405020304" pitchFamily="18" charset="0"/>
              </a:rPr>
              <a:t>15/1446r3,</a:t>
            </a:r>
            <a:r>
              <a:rPr lang="en-US" sz="2000" dirty="0" smtClean="0"/>
              <a:t> “Long </a:t>
            </a:r>
            <a:r>
              <a:rPr lang="en-US" sz="2000" dirty="0"/>
              <a:t>Range Low Power (LRLP) Operation in 802.11: Use Cases and Functional Requirements: Guidelines for PAR </a:t>
            </a:r>
            <a:r>
              <a:rPr lang="en-US" sz="2000" dirty="0" smtClean="0"/>
              <a:t>Development”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51752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Minyoung Park,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In this presentation, we show that there is a coexistence problem between legacy 802.11 stations and LRLP stations when the LRLP stations are only capable of transmitting and receiving narrow bandwidth signals (e.g. 2 MHz).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LRLP Requirements for Backward Compatibility and Range</a:t>
            </a:r>
            <a:endParaRPr lang="en-US" dirty="0"/>
          </a:p>
        </p:txBody>
      </p:sp>
      <p:sp>
        <p:nvSpPr>
          <p:cNvPr id="3" name="Content Placeholder 2"/>
          <p:cNvSpPr>
            <a:spLocks noGrp="1"/>
          </p:cNvSpPr>
          <p:nvPr>
            <p:ph idx="1"/>
          </p:nvPr>
        </p:nvSpPr>
        <p:spPr>
          <a:xfrm>
            <a:off x="685800" y="1905000"/>
            <a:ext cx="7770813" cy="4494213"/>
          </a:xfrm>
        </p:spPr>
        <p:txBody>
          <a:bodyPr/>
          <a:lstStyle/>
          <a:p>
            <a:pPr lvl="0" algn="just">
              <a:spcBef>
                <a:spcPts val="0"/>
              </a:spcBef>
              <a:spcAft>
                <a:spcPts val="0"/>
              </a:spcAft>
              <a:buFont typeface="Times New Roman" panose="02020603050405020304" pitchFamily="18" charset="0"/>
              <a:buChar char="•"/>
              <a:tabLst>
                <a:tab pos="457200" algn="l"/>
              </a:tabLst>
            </a:pPr>
            <a:r>
              <a:rPr lang="en-US" sz="2000" dirty="0" smtClean="0">
                <a:latin typeface="Times New Roman" panose="02020603050405020304" pitchFamily="18" charset="0"/>
                <a:ea typeface="Times New Roman" panose="02020603050405020304" pitchFamily="18" charset="0"/>
              </a:rPr>
              <a:t>In [1], LRLP requirements are described as follows:</a:t>
            </a:r>
          </a:p>
          <a:p>
            <a:pPr marL="0" lvl="0" indent="0" algn="just">
              <a:spcBef>
                <a:spcPts val="0"/>
              </a:spcBef>
              <a:spcAft>
                <a:spcPts val="0"/>
              </a:spcAft>
              <a:tabLst>
                <a:tab pos="457200" algn="l"/>
              </a:tabLst>
            </a:pPr>
            <a:r>
              <a:rPr lang="en-US" sz="1600" b="0" dirty="0" smtClean="0">
                <a:latin typeface="Times New Roman" panose="02020603050405020304" pitchFamily="18" charset="0"/>
                <a:ea typeface="Times New Roman" panose="02020603050405020304" pitchFamily="18" charset="0"/>
              </a:rPr>
              <a:t>	</a:t>
            </a:r>
            <a:r>
              <a:rPr lang="en-US" sz="1500" b="0" dirty="0" smtClean="0">
                <a:latin typeface="Times New Roman" panose="02020603050405020304" pitchFamily="18" charset="0"/>
                <a:ea typeface="Times New Roman" panose="02020603050405020304" pitchFamily="18" charset="0"/>
              </a:rPr>
              <a:t>“LRLP requirements</a:t>
            </a:r>
          </a:p>
          <a:p>
            <a:pPr lvl="1" algn="just">
              <a:spcBef>
                <a:spcPts val="0"/>
              </a:spcBef>
              <a:spcAft>
                <a:spcPts val="0"/>
              </a:spcAft>
              <a:buFont typeface="Times New Roman" panose="02020603050405020304" pitchFamily="18" charset="0"/>
              <a:buChar char="–"/>
              <a:tabLst>
                <a:tab pos="914400" algn="l"/>
              </a:tabLst>
            </a:pPr>
            <a:r>
              <a:rPr lang="en-US" sz="1500" dirty="0">
                <a:latin typeface="Times New Roman" panose="02020603050405020304" pitchFamily="18" charset="0"/>
                <a:ea typeface="Times New Roman" panose="02020603050405020304" pitchFamily="18" charset="0"/>
              </a:rPr>
              <a:t>Integration and backward compatibility with legacy 802.11 [2]</a:t>
            </a:r>
          </a:p>
          <a:p>
            <a:pPr lvl="2" algn="just">
              <a:spcBef>
                <a:spcPts val="0"/>
              </a:spcBef>
              <a:spcAft>
                <a:spcPts val="0"/>
              </a:spcAft>
              <a:buFont typeface="Times New Roman" panose="02020603050405020304" pitchFamily="18" charset="0"/>
              <a:buChar char="•"/>
              <a:tabLst>
                <a:tab pos="1371600" algn="l"/>
              </a:tabLst>
            </a:pPr>
            <a:r>
              <a:rPr lang="en-US" sz="1500" dirty="0">
                <a:solidFill>
                  <a:srgbClr val="FF0000"/>
                </a:solidFill>
                <a:latin typeface="Times New Roman" panose="02020603050405020304" pitchFamily="18" charset="0"/>
                <a:ea typeface="Times New Roman" panose="02020603050405020304" pitchFamily="18" charset="0"/>
              </a:rPr>
              <a:t>LRLP AP has both HE/legacy and LRLP capability to ensure WLAN coexistence </a:t>
            </a:r>
          </a:p>
          <a:p>
            <a:pPr lvl="3" algn="just">
              <a:spcBef>
                <a:spcPts val="0"/>
              </a:spcBef>
              <a:spcAft>
                <a:spcPts val="0"/>
              </a:spcAft>
              <a:buFont typeface="Times New Roman" panose="02020603050405020304" pitchFamily="18" charset="0"/>
              <a:buChar char="•"/>
              <a:tabLst>
                <a:tab pos="1828800" algn="l"/>
              </a:tabLst>
            </a:pPr>
            <a:r>
              <a:rPr lang="en-US" sz="1500" dirty="0">
                <a:latin typeface="Times New Roman" panose="02020603050405020304" pitchFamily="18" charset="0"/>
                <a:ea typeface="Times New Roman" panose="02020603050405020304" pitchFamily="18" charset="0"/>
              </a:rPr>
              <a:t>The 2.4 GHz band is the primary objective, although other bands are not ruled out.  LRLP is band agnostic.</a:t>
            </a:r>
          </a:p>
          <a:p>
            <a:pPr lvl="2" algn="just">
              <a:spcBef>
                <a:spcPts val="0"/>
              </a:spcBef>
              <a:spcAft>
                <a:spcPts val="0"/>
              </a:spcAft>
              <a:buFont typeface="Times New Roman" panose="02020603050405020304" pitchFamily="18" charset="0"/>
              <a:buChar char="•"/>
              <a:tabLst>
                <a:tab pos="1371600" algn="l"/>
              </a:tabLst>
            </a:pPr>
            <a:r>
              <a:rPr lang="fi-FI" sz="1500" dirty="0">
                <a:solidFill>
                  <a:srgbClr val="FF0000"/>
                </a:solidFill>
                <a:latin typeface="Times New Roman" panose="02020603050405020304" pitchFamily="18" charset="0"/>
                <a:ea typeface="Times New Roman" panose="02020603050405020304" pitchFamily="18" charset="0"/>
              </a:rPr>
              <a:t>Mechanisms for Sub20MHz operation </a:t>
            </a:r>
            <a:endParaRPr lang="en-US" sz="1500" dirty="0">
              <a:solidFill>
                <a:srgbClr val="FF0000"/>
              </a:solidFill>
              <a:latin typeface="Times New Roman" panose="02020603050405020304" pitchFamily="18" charset="0"/>
              <a:ea typeface="Times New Roman" panose="02020603050405020304" pitchFamily="18" charset="0"/>
            </a:endParaRPr>
          </a:p>
          <a:p>
            <a:pPr lvl="2" algn="just">
              <a:spcBef>
                <a:spcPts val="0"/>
              </a:spcBef>
              <a:spcAft>
                <a:spcPts val="0"/>
              </a:spcAft>
              <a:buFont typeface="Times New Roman" panose="02020603050405020304" pitchFamily="18" charset="0"/>
              <a:buChar char="•"/>
              <a:tabLst>
                <a:tab pos="1371600" algn="l"/>
              </a:tabLst>
            </a:pPr>
            <a:r>
              <a:rPr lang="en-US" sz="1500" dirty="0">
                <a:solidFill>
                  <a:srgbClr val="FF0000"/>
                </a:solidFill>
                <a:latin typeface="Times New Roman" panose="02020603050405020304" pitchFamily="18" charset="0"/>
                <a:ea typeface="Times New Roman" panose="02020603050405020304" pitchFamily="18" charset="0"/>
              </a:rPr>
              <a:t>LRLP STA not required to support legacy 20MHz </a:t>
            </a:r>
            <a:r>
              <a:rPr lang="en-US" sz="1500" dirty="0" err="1">
                <a:solidFill>
                  <a:srgbClr val="FF0000"/>
                </a:solidFill>
                <a:latin typeface="Times New Roman" panose="02020603050405020304" pitchFamily="18" charset="0"/>
                <a:ea typeface="Times New Roman" panose="02020603050405020304" pitchFamily="18" charset="0"/>
              </a:rPr>
              <a:t>Tx</a:t>
            </a:r>
            <a:r>
              <a:rPr lang="en-US" sz="1500" dirty="0">
                <a:solidFill>
                  <a:srgbClr val="FF0000"/>
                </a:solidFill>
                <a:latin typeface="Times New Roman" panose="02020603050405020304" pitchFamily="18" charset="0"/>
                <a:ea typeface="Times New Roman" panose="02020603050405020304" pitchFamily="18" charset="0"/>
              </a:rPr>
              <a:t> or Rx [2] </a:t>
            </a:r>
          </a:p>
          <a:p>
            <a:pPr lvl="3" algn="just">
              <a:spcBef>
                <a:spcPts val="0"/>
              </a:spcBef>
              <a:spcAft>
                <a:spcPts val="0"/>
              </a:spcAft>
              <a:buFont typeface="Times New Roman" panose="02020603050405020304" pitchFamily="18" charset="0"/>
              <a:buChar char="•"/>
              <a:tabLst>
                <a:tab pos="1371600" algn="l"/>
              </a:tabLst>
            </a:pPr>
            <a:r>
              <a:rPr lang="en-US" sz="1500" dirty="0">
                <a:solidFill>
                  <a:srgbClr val="FF0000"/>
                </a:solidFill>
                <a:latin typeface="Times New Roman" panose="02020603050405020304" pitchFamily="18" charset="0"/>
                <a:ea typeface="Times New Roman" panose="02020603050405020304" pitchFamily="18" charset="0"/>
              </a:rPr>
              <a:t>I.e. No detection or transmission of legacy preambles required for LRLP STA [3] </a:t>
            </a:r>
            <a:endParaRPr lang="en-US" sz="1500" dirty="0" smtClean="0">
              <a:solidFill>
                <a:srgbClr val="FF0000"/>
              </a:solidFill>
              <a:latin typeface="Times New Roman" panose="02020603050405020304" pitchFamily="18" charset="0"/>
              <a:ea typeface="Times New Roman" panose="02020603050405020304" pitchFamily="18" charset="0"/>
            </a:endParaRPr>
          </a:p>
          <a:p>
            <a:pPr lvl="2" algn="just">
              <a:spcBef>
                <a:spcPts val="0"/>
              </a:spcBef>
              <a:spcAft>
                <a:spcPts val="0"/>
              </a:spcAft>
              <a:buFont typeface="Times New Roman" panose="02020603050405020304" pitchFamily="18" charset="0"/>
              <a:buChar char="•"/>
              <a:tabLst>
                <a:tab pos="1371600" algn="l"/>
              </a:tabLst>
            </a:pPr>
            <a:r>
              <a:rPr lang="en-US" sz="1500" dirty="0" smtClean="0">
                <a:latin typeface="Times New Roman" panose="02020603050405020304" pitchFamily="18" charset="0"/>
                <a:ea typeface="Times New Roman" panose="02020603050405020304" pitchFamily="18" charset="0"/>
              </a:rPr>
              <a:t>LRLP </a:t>
            </a:r>
            <a:r>
              <a:rPr lang="en-US" sz="1500" dirty="0">
                <a:latin typeface="Times New Roman" panose="02020603050405020304" pitchFamily="18" charset="0"/>
                <a:ea typeface="Times New Roman" panose="02020603050405020304" pitchFamily="18" charset="0"/>
              </a:rPr>
              <a:t>AP will be required to support legacy 20MHz </a:t>
            </a:r>
            <a:r>
              <a:rPr lang="en-US" sz="1500" dirty="0" err="1">
                <a:latin typeface="Times New Roman" panose="02020603050405020304" pitchFamily="18" charset="0"/>
                <a:ea typeface="Times New Roman" panose="02020603050405020304" pitchFamily="18" charset="0"/>
              </a:rPr>
              <a:t>Tx</a:t>
            </a:r>
            <a:r>
              <a:rPr lang="en-US" sz="1500" dirty="0">
                <a:latin typeface="Times New Roman" panose="02020603050405020304" pitchFamily="18" charset="0"/>
                <a:ea typeface="Times New Roman" panose="02020603050405020304" pitchFamily="18" charset="0"/>
              </a:rPr>
              <a:t> &amp; Rx</a:t>
            </a:r>
          </a:p>
          <a:p>
            <a:pPr lvl="3" algn="just">
              <a:spcBef>
                <a:spcPts val="0"/>
              </a:spcBef>
              <a:spcAft>
                <a:spcPts val="0"/>
              </a:spcAft>
              <a:buFont typeface="Times New Roman" panose="02020603050405020304" pitchFamily="18" charset="0"/>
              <a:buChar char="•"/>
              <a:tabLst>
                <a:tab pos="1828800" algn="l"/>
              </a:tabLst>
            </a:pPr>
            <a:r>
              <a:rPr lang="en-US" sz="1500" dirty="0">
                <a:latin typeface="Times New Roman" panose="02020603050405020304" pitchFamily="18" charset="0"/>
                <a:ea typeface="Times New Roman" panose="02020603050405020304" pitchFamily="18" charset="0"/>
              </a:rPr>
              <a:t>Perform CCA and legacy network access</a:t>
            </a:r>
          </a:p>
          <a:p>
            <a:pPr lvl="3" algn="just">
              <a:spcBef>
                <a:spcPts val="0"/>
              </a:spcBef>
              <a:spcAft>
                <a:spcPts val="0"/>
              </a:spcAft>
              <a:buFont typeface="Times New Roman" panose="02020603050405020304" pitchFamily="18" charset="0"/>
              <a:buChar char="•"/>
              <a:tabLst>
                <a:tab pos="1828800" algn="l"/>
              </a:tabLst>
            </a:pPr>
            <a:r>
              <a:rPr lang="en-US" sz="1500" dirty="0">
                <a:latin typeface="Times New Roman" panose="02020603050405020304" pitchFamily="18" charset="0"/>
                <a:ea typeface="Times New Roman" panose="02020603050405020304" pitchFamily="18" charset="0"/>
              </a:rPr>
              <a:t>Protect DL LRLP transmissions using legacy preambles</a:t>
            </a:r>
          </a:p>
          <a:p>
            <a:pPr lvl="1" algn="just">
              <a:spcBef>
                <a:spcPts val="0"/>
              </a:spcBef>
              <a:spcAft>
                <a:spcPts val="0"/>
              </a:spcAft>
              <a:buFont typeface="Times New Roman" panose="02020603050405020304" pitchFamily="18" charset="0"/>
              <a:buChar char="–"/>
              <a:tabLst>
                <a:tab pos="914400" algn="l"/>
              </a:tabLst>
            </a:pPr>
            <a:r>
              <a:rPr lang="en-US" sz="1500" dirty="0">
                <a:latin typeface="Times New Roman" panose="02020603050405020304" pitchFamily="18" charset="0"/>
                <a:ea typeface="Times New Roman" panose="02020603050405020304" pitchFamily="18" charset="0"/>
              </a:rPr>
              <a:t>Protect UL LRLP transmissions using legacy preambles and triggering UL from LRLP STAs [3] </a:t>
            </a:r>
            <a:endParaRPr lang="en-US" sz="1500" dirty="0" smtClean="0">
              <a:latin typeface="Times New Roman" panose="02020603050405020304" pitchFamily="18" charset="0"/>
              <a:ea typeface="Times New Roman" panose="02020603050405020304" pitchFamily="18" charset="0"/>
            </a:endParaRPr>
          </a:p>
          <a:p>
            <a:pPr lvl="1" algn="just">
              <a:spcBef>
                <a:spcPts val="0"/>
              </a:spcBef>
              <a:spcAft>
                <a:spcPts val="0"/>
              </a:spcAft>
              <a:buFont typeface="Times New Roman" panose="02020603050405020304" pitchFamily="18" charset="0"/>
              <a:buChar char="–"/>
              <a:tabLst>
                <a:tab pos="914400" algn="l"/>
              </a:tabLst>
            </a:pPr>
            <a:r>
              <a:rPr lang="en-US" sz="1500" dirty="0" smtClean="0">
                <a:latin typeface="Times New Roman" panose="02020603050405020304" pitchFamily="18" charset="0"/>
                <a:ea typeface="Times New Roman" panose="02020603050405020304" pitchFamily="18" charset="0"/>
              </a:rPr>
              <a:t>Long </a:t>
            </a:r>
            <a:r>
              <a:rPr lang="en-US" sz="1500" dirty="0">
                <a:latin typeface="Times New Roman" panose="02020603050405020304" pitchFamily="18" charset="0"/>
                <a:ea typeface="Times New Roman" panose="02020603050405020304" pitchFamily="18" charset="0"/>
              </a:rPr>
              <a:t>Range (approx. 10dB improvement above existing 20 MHz operation)</a:t>
            </a:r>
          </a:p>
          <a:p>
            <a:pPr lvl="2" algn="just">
              <a:spcBef>
                <a:spcPts val="0"/>
              </a:spcBef>
              <a:spcAft>
                <a:spcPts val="0"/>
              </a:spcAft>
              <a:buFont typeface="Times New Roman" panose="02020603050405020304" pitchFamily="18" charset="0"/>
              <a:buChar char="•"/>
              <a:tabLst>
                <a:tab pos="1371600" algn="l"/>
              </a:tabLst>
            </a:pPr>
            <a:r>
              <a:rPr lang="en-US" sz="1500" dirty="0">
                <a:latin typeface="Times New Roman" panose="02020603050405020304" pitchFamily="18" charset="0"/>
                <a:ea typeface="Times New Roman" panose="02020603050405020304" pitchFamily="18" charset="0"/>
              </a:rPr>
              <a:t>Improved coverage edge </a:t>
            </a:r>
            <a:r>
              <a:rPr lang="en-US" sz="1500" dirty="0" smtClean="0">
                <a:latin typeface="Times New Roman" panose="02020603050405020304" pitchFamily="18" charset="0"/>
                <a:ea typeface="Times New Roman" panose="02020603050405020304" pitchFamily="18" charset="0"/>
              </a:rPr>
              <a:t>performance</a:t>
            </a:r>
          </a:p>
          <a:p>
            <a:pPr marL="914400" lvl="2" indent="0" algn="just">
              <a:spcBef>
                <a:spcPts val="0"/>
              </a:spcBef>
              <a:spcAft>
                <a:spcPts val="0"/>
              </a:spcAft>
              <a:tabLst>
                <a:tab pos="1371600" algn="l"/>
              </a:tabLst>
            </a:pPr>
            <a:r>
              <a:rPr lang="en-US" sz="1500" dirty="0" smtClean="0">
                <a:latin typeface="Times New Roman" panose="02020603050405020304" pitchFamily="18" charset="0"/>
                <a:ea typeface="Times New Roman" panose="02020603050405020304" pitchFamily="18" charset="0"/>
              </a:rPr>
              <a:t>…”</a:t>
            </a:r>
          </a:p>
          <a:p>
            <a:pPr marL="0" indent="0" algn="just">
              <a:spcBef>
                <a:spcPts val="0"/>
              </a:spcBef>
              <a:spcAft>
                <a:spcPts val="0"/>
              </a:spcAft>
              <a:tabLst>
                <a:tab pos="1371600" algn="l"/>
              </a:tabLst>
            </a:pPr>
            <a:endParaRPr lang="en-US" sz="1600" dirty="0">
              <a:latin typeface="Times New Roman" panose="02020603050405020304" pitchFamily="18" charset="0"/>
              <a:ea typeface="Times New Roman" panose="02020603050405020304" pitchFamily="18" charset="0"/>
            </a:endParaRP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917757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Oval 63"/>
          <p:cNvSpPr/>
          <p:nvPr/>
        </p:nvSpPr>
        <p:spPr bwMode="auto">
          <a:xfrm>
            <a:off x="-278193" y="515683"/>
            <a:ext cx="4388580" cy="4282059"/>
          </a:xfrm>
          <a:prstGeom prst="ellipse">
            <a:avLst/>
          </a:prstGeom>
          <a:solidFill>
            <a:srgbClr val="FFFF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Oval 57"/>
          <p:cNvSpPr/>
          <p:nvPr/>
        </p:nvSpPr>
        <p:spPr bwMode="auto">
          <a:xfrm>
            <a:off x="3789598" y="1317696"/>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Oval 62"/>
          <p:cNvSpPr/>
          <p:nvPr/>
        </p:nvSpPr>
        <p:spPr bwMode="auto">
          <a:xfrm>
            <a:off x="4956229" y="1286974"/>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484427" y="1311022"/>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
            </a:r>
            <a:br>
              <a:rPr lang="en-US" dirty="0" smtClean="0"/>
            </a:br>
            <a:r>
              <a:rPr lang="en-US" dirty="0" smtClean="0"/>
              <a:t>Example 1a</a:t>
            </a:r>
            <a:br>
              <a:rPr lang="en-US" dirty="0" smtClean="0"/>
            </a:b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7" name="Isosceles Triangle 6"/>
          <p:cNvSpPr/>
          <p:nvPr/>
        </p:nvSpPr>
        <p:spPr bwMode="auto">
          <a:xfrm>
            <a:off x="3888953" y="2543554"/>
            <a:ext cx="304800" cy="3048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1723519" y="2543554"/>
            <a:ext cx="300823" cy="304800"/>
          </a:xfrm>
          <a:prstGeom prst="rect">
            <a:avLst/>
          </a:prstGeom>
          <a:pattFill prst="wdUpDiag">
            <a:fgClr>
              <a:srgbClr val="00B0F0"/>
            </a:fgClr>
            <a:bgClr>
              <a:srgbClr val="FFFF00"/>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TextBox 8"/>
          <p:cNvSpPr txBox="1"/>
          <p:nvPr/>
        </p:nvSpPr>
        <p:spPr>
          <a:xfrm>
            <a:off x="3492164" y="2841314"/>
            <a:ext cx="984372" cy="523220"/>
          </a:xfrm>
          <a:prstGeom prst="rect">
            <a:avLst/>
          </a:prstGeom>
          <a:noFill/>
        </p:spPr>
        <p:txBody>
          <a:bodyPr wrap="none" rtlCol="0">
            <a:spAutoFit/>
          </a:bodyPr>
          <a:lstStyle/>
          <a:p>
            <a:r>
              <a:rPr lang="en-US" sz="1400" dirty="0" smtClean="0">
                <a:solidFill>
                  <a:schemeClr val="tx1"/>
                </a:solidFill>
              </a:rPr>
              <a:t>LRLP STA</a:t>
            </a:r>
          </a:p>
          <a:p>
            <a:r>
              <a:rPr lang="en-US" sz="1400" dirty="0" smtClean="0">
                <a:solidFill>
                  <a:schemeClr val="tx1"/>
                </a:solidFill>
              </a:rPr>
              <a:t>(2MHz)</a:t>
            </a:r>
            <a:endParaRPr lang="en-US" sz="1400" dirty="0">
              <a:solidFill>
                <a:schemeClr val="tx1"/>
              </a:solidFill>
            </a:endParaRPr>
          </a:p>
        </p:txBody>
      </p:sp>
      <p:sp>
        <p:nvSpPr>
          <p:cNvPr id="10" name="TextBox 9"/>
          <p:cNvSpPr txBox="1"/>
          <p:nvPr/>
        </p:nvSpPr>
        <p:spPr>
          <a:xfrm>
            <a:off x="1385320" y="2841314"/>
            <a:ext cx="1008609" cy="738664"/>
          </a:xfrm>
          <a:prstGeom prst="rect">
            <a:avLst/>
          </a:prstGeom>
          <a:noFill/>
        </p:spPr>
        <p:txBody>
          <a:bodyPr wrap="none" rtlCol="0">
            <a:spAutoFit/>
          </a:bodyPr>
          <a:lstStyle/>
          <a:p>
            <a:pPr algn="ctr"/>
            <a:r>
              <a:rPr lang="en-US" sz="1400" dirty="0" smtClean="0">
                <a:solidFill>
                  <a:schemeClr val="tx1"/>
                </a:solidFill>
              </a:rPr>
              <a:t>LRLP AP</a:t>
            </a:r>
          </a:p>
          <a:p>
            <a:pPr algn="ctr"/>
            <a:r>
              <a:rPr lang="en-US" sz="1400" dirty="0" smtClean="0">
                <a:solidFill>
                  <a:schemeClr val="tx1"/>
                </a:solidFill>
              </a:rPr>
              <a:t>(20MHz </a:t>
            </a:r>
          </a:p>
          <a:p>
            <a:pPr algn="ctr"/>
            <a:r>
              <a:rPr lang="en-US" sz="1400" dirty="0" smtClean="0">
                <a:solidFill>
                  <a:schemeClr val="tx1"/>
                </a:solidFill>
              </a:rPr>
              <a:t>and 2MHz)</a:t>
            </a:r>
            <a:endParaRPr lang="en-US" sz="1400" dirty="0">
              <a:solidFill>
                <a:schemeClr val="tx1"/>
              </a:solidFill>
            </a:endParaRPr>
          </a:p>
        </p:txBody>
      </p:sp>
      <p:sp>
        <p:nvSpPr>
          <p:cNvPr id="11" name="Rectangle 10"/>
          <p:cNvSpPr/>
          <p:nvPr/>
        </p:nvSpPr>
        <p:spPr bwMode="auto">
          <a:xfrm>
            <a:off x="6207121" y="2536514"/>
            <a:ext cx="300823"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TextBox 11"/>
          <p:cNvSpPr txBox="1"/>
          <p:nvPr/>
        </p:nvSpPr>
        <p:spPr>
          <a:xfrm>
            <a:off x="5884278" y="2841314"/>
            <a:ext cx="977896" cy="523220"/>
          </a:xfrm>
          <a:prstGeom prst="rect">
            <a:avLst/>
          </a:prstGeom>
          <a:noFill/>
        </p:spPr>
        <p:txBody>
          <a:bodyPr wrap="none" rtlCol="0">
            <a:spAutoFit/>
          </a:bodyPr>
          <a:lstStyle/>
          <a:p>
            <a:pPr algn="ctr"/>
            <a:r>
              <a:rPr lang="en-US" sz="1400" dirty="0" smtClean="0">
                <a:solidFill>
                  <a:schemeClr val="tx1"/>
                </a:solidFill>
              </a:rPr>
              <a:t>Legacy AP</a:t>
            </a:r>
          </a:p>
          <a:p>
            <a:pPr algn="ctr"/>
            <a:r>
              <a:rPr lang="en-US" sz="1400" dirty="0" smtClean="0">
                <a:solidFill>
                  <a:schemeClr val="tx1"/>
                </a:solidFill>
              </a:rPr>
              <a:t>(20MHz)</a:t>
            </a:r>
            <a:endParaRPr lang="en-US" sz="1400" dirty="0">
              <a:solidFill>
                <a:schemeClr val="tx1"/>
              </a:solidFill>
            </a:endParaRPr>
          </a:p>
        </p:txBody>
      </p:sp>
      <p:sp>
        <p:nvSpPr>
          <p:cNvPr id="14" name="TextBox 13"/>
          <p:cNvSpPr txBox="1"/>
          <p:nvPr/>
        </p:nvSpPr>
        <p:spPr>
          <a:xfrm>
            <a:off x="4663816" y="2841314"/>
            <a:ext cx="1082412" cy="523220"/>
          </a:xfrm>
          <a:prstGeom prst="rect">
            <a:avLst/>
          </a:prstGeom>
          <a:noFill/>
        </p:spPr>
        <p:txBody>
          <a:bodyPr wrap="none" rtlCol="0">
            <a:spAutoFit/>
          </a:bodyPr>
          <a:lstStyle/>
          <a:p>
            <a:r>
              <a:rPr lang="en-US" sz="1400" dirty="0" smtClean="0">
                <a:solidFill>
                  <a:schemeClr val="tx1"/>
                </a:solidFill>
              </a:rPr>
              <a:t>Legacy STA</a:t>
            </a:r>
          </a:p>
          <a:p>
            <a:r>
              <a:rPr lang="en-US" sz="1400" dirty="0" smtClean="0">
                <a:solidFill>
                  <a:schemeClr val="tx1"/>
                </a:solidFill>
              </a:rPr>
              <a:t>(20MHz)</a:t>
            </a:r>
            <a:endParaRPr lang="en-US" sz="1400" dirty="0">
              <a:solidFill>
                <a:schemeClr val="tx1"/>
              </a:solidFill>
            </a:endParaRPr>
          </a:p>
        </p:txBody>
      </p:sp>
      <p:cxnSp>
        <p:nvCxnSpPr>
          <p:cNvPr id="20" name="Straight Connector 19"/>
          <p:cNvCxnSpPr/>
          <p:nvPr/>
        </p:nvCxnSpPr>
        <p:spPr bwMode="auto">
          <a:xfrm>
            <a:off x="2097971" y="2658711"/>
            <a:ext cx="1790982"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cxnSp>
        <p:nvCxnSpPr>
          <p:cNvPr id="21" name="Straight Connector 20"/>
          <p:cNvCxnSpPr>
            <a:endCxn id="11" idx="1"/>
          </p:cNvCxnSpPr>
          <p:nvPr/>
        </p:nvCxnSpPr>
        <p:spPr bwMode="auto">
          <a:xfrm flipV="1">
            <a:off x="5334331" y="2688914"/>
            <a:ext cx="872790" cy="704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4" name="TextBox 23"/>
          <p:cNvSpPr txBox="1"/>
          <p:nvPr/>
        </p:nvSpPr>
        <p:spPr>
          <a:xfrm>
            <a:off x="2484443" y="2367237"/>
            <a:ext cx="939423" cy="307777"/>
          </a:xfrm>
          <a:prstGeom prst="rect">
            <a:avLst/>
          </a:prstGeom>
          <a:noFill/>
        </p:spPr>
        <p:txBody>
          <a:bodyPr wrap="none" rtlCol="0">
            <a:spAutoFit/>
          </a:bodyPr>
          <a:lstStyle/>
          <a:p>
            <a:pPr algn="ctr"/>
            <a:r>
              <a:rPr lang="en-US" sz="1400" dirty="0" smtClean="0">
                <a:solidFill>
                  <a:schemeClr val="tx1"/>
                </a:solidFill>
              </a:rPr>
              <a:t>LRLP link</a:t>
            </a:r>
            <a:endParaRPr lang="en-US" sz="1400" dirty="0">
              <a:solidFill>
                <a:schemeClr val="tx1"/>
              </a:solidFill>
            </a:endParaRPr>
          </a:p>
        </p:txBody>
      </p:sp>
      <p:sp>
        <p:nvSpPr>
          <p:cNvPr id="25" name="TextBox 24"/>
          <p:cNvSpPr txBox="1"/>
          <p:nvPr/>
        </p:nvSpPr>
        <p:spPr>
          <a:xfrm>
            <a:off x="5415271" y="2164089"/>
            <a:ext cx="713657" cy="523220"/>
          </a:xfrm>
          <a:prstGeom prst="rect">
            <a:avLst/>
          </a:prstGeom>
          <a:noFill/>
        </p:spPr>
        <p:txBody>
          <a:bodyPr wrap="none" rtlCol="0">
            <a:spAutoFit/>
          </a:bodyPr>
          <a:lstStyle/>
          <a:p>
            <a:pPr algn="ctr"/>
            <a:r>
              <a:rPr lang="en-US" sz="1400" dirty="0" smtClean="0">
                <a:solidFill>
                  <a:schemeClr val="tx1"/>
                </a:solidFill>
              </a:rPr>
              <a:t>Legacy</a:t>
            </a:r>
          </a:p>
          <a:p>
            <a:pPr algn="ctr"/>
            <a:r>
              <a:rPr lang="en-US" sz="1400" dirty="0" smtClean="0">
                <a:solidFill>
                  <a:schemeClr val="tx1"/>
                </a:solidFill>
              </a:rPr>
              <a:t>link</a:t>
            </a:r>
            <a:endParaRPr lang="en-US" sz="1400" dirty="0">
              <a:solidFill>
                <a:schemeClr val="tx1"/>
              </a:solidFill>
            </a:endParaRPr>
          </a:p>
        </p:txBody>
      </p:sp>
      <p:sp>
        <p:nvSpPr>
          <p:cNvPr id="27" name="Isosceles Triangle 26"/>
          <p:cNvSpPr/>
          <p:nvPr/>
        </p:nvSpPr>
        <p:spPr bwMode="auto">
          <a:xfrm>
            <a:off x="5038501" y="2527220"/>
            <a:ext cx="304800" cy="304800"/>
          </a:xfrm>
          <a:prstGeom prst="triangl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198234" y="4252794"/>
            <a:ext cx="7848600" cy="2071806"/>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2232442" y="6128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Rectangle 29"/>
          <p:cNvSpPr/>
          <p:nvPr/>
        </p:nvSpPr>
        <p:spPr bwMode="auto">
          <a:xfrm>
            <a:off x="2557451" y="5900138"/>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Rectangle 30"/>
          <p:cNvSpPr/>
          <p:nvPr/>
        </p:nvSpPr>
        <p:spPr bwMode="auto">
          <a:xfrm>
            <a:off x="2996752" y="5519138"/>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410476" y="5902132"/>
            <a:ext cx="3350876"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2495958" y="5866772"/>
            <a:ext cx="457561" cy="276999"/>
          </a:xfrm>
          <a:prstGeom prst="rect">
            <a:avLst/>
          </a:prstGeom>
          <a:noFill/>
        </p:spPr>
        <p:txBody>
          <a:bodyPr wrap="none" rtlCol="0">
            <a:spAutoFit/>
          </a:bodyPr>
          <a:lstStyle/>
          <a:p>
            <a:pPr algn="ctr"/>
            <a:r>
              <a:rPr lang="en-US" sz="1200" dirty="0" smtClean="0">
                <a:solidFill>
                  <a:schemeClr val="tx1"/>
                </a:solidFill>
              </a:rPr>
              <a:t>RTS</a:t>
            </a:r>
            <a:endParaRPr lang="en-US" sz="1200" dirty="0">
              <a:solidFill>
                <a:schemeClr val="tx1"/>
              </a:solidFill>
            </a:endParaRPr>
          </a:p>
        </p:txBody>
      </p:sp>
      <p:sp>
        <p:nvSpPr>
          <p:cNvPr id="35" name="TextBox 34"/>
          <p:cNvSpPr txBox="1"/>
          <p:nvPr/>
        </p:nvSpPr>
        <p:spPr>
          <a:xfrm>
            <a:off x="2915754" y="5490205"/>
            <a:ext cx="466795" cy="276999"/>
          </a:xfrm>
          <a:prstGeom prst="rect">
            <a:avLst/>
          </a:prstGeom>
          <a:noFill/>
        </p:spPr>
        <p:txBody>
          <a:bodyPr wrap="none" rtlCol="0">
            <a:spAutoFit/>
          </a:bodyPr>
          <a:lstStyle/>
          <a:p>
            <a:pPr algn="ctr"/>
            <a:r>
              <a:rPr lang="en-US" sz="1200" dirty="0" smtClean="0">
                <a:solidFill>
                  <a:schemeClr val="tx1"/>
                </a:solidFill>
              </a:rPr>
              <a:t>CTS</a:t>
            </a:r>
            <a:endParaRPr lang="en-US" sz="1200" dirty="0">
              <a:solidFill>
                <a:schemeClr val="tx1"/>
              </a:solidFill>
            </a:endParaRPr>
          </a:p>
        </p:txBody>
      </p:sp>
      <p:sp>
        <p:nvSpPr>
          <p:cNvPr id="36" name="TextBox 35"/>
          <p:cNvSpPr txBox="1"/>
          <p:nvPr/>
        </p:nvSpPr>
        <p:spPr>
          <a:xfrm>
            <a:off x="4832455" y="5866771"/>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37" name="TextBox 36"/>
          <p:cNvSpPr txBox="1"/>
          <p:nvPr/>
        </p:nvSpPr>
        <p:spPr>
          <a:xfrm>
            <a:off x="1335002" y="5598749"/>
            <a:ext cx="956224" cy="276999"/>
          </a:xfrm>
          <a:prstGeom prst="rect">
            <a:avLst/>
          </a:prstGeom>
          <a:noFill/>
          <a:ln>
            <a:solidFill>
              <a:srgbClr val="FF0000"/>
            </a:solidFill>
          </a:ln>
        </p:spPr>
        <p:txBody>
          <a:bodyPr wrap="none" rtlCol="0">
            <a:spAutoFit/>
          </a:bodyPr>
          <a:lstStyle/>
          <a:p>
            <a:pPr algn="ctr"/>
            <a:r>
              <a:rPr lang="en-US" sz="1200" dirty="0" smtClean="0">
                <a:solidFill>
                  <a:schemeClr val="tx1"/>
                </a:solidFill>
              </a:rPr>
              <a:t>Legacy STA</a:t>
            </a:r>
            <a:endParaRPr lang="en-US" sz="1200" dirty="0">
              <a:solidFill>
                <a:schemeClr val="tx1"/>
              </a:solidFill>
            </a:endParaRPr>
          </a:p>
        </p:txBody>
      </p:sp>
      <p:sp>
        <p:nvSpPr>
          <p:cNvPr id="38" name="TextBox 37"/>
          <p:cNvSpPr txBox="1"/>
          <p:nvPr/>
        </p:nvSpPr>
        <p:spPr>
          <a:xfrm>
            <a:off x="1402209" y="5983923"/>
            <a:ext cx="865494" cy="276999"/>
          </a:xfrm>
          <a:prstGeom prst="rect">
            <a:avLst/>
          </a:prstGeom>
          <a:noFill/>
        </p:spPr>
        <p:txBody>
          <a:bodyPr wrap="none" rtlCol="0">
            <a:spAutoFit/>
          </a:bodyPr>
          <a:lstStyle/>
          <a:p>
            <a:pPr algn="ctr"/>
            <a:r>
              <a:rPr lang="en-US" sz="1200" dirty="0" smtClean="0">
                <a:solidFill>
                  <a:schemeClr val="tx1"/>
                </a:solidFill>
              </a:rPr>
              <a:t>Legacy AP</a:t>
            </a:r>
            <a:endParaRPr lang="en-US" sz="1200" dirty="0">
              <a:solidFill>
                <a:schemeClr val="tx1"/>
              </a:solidFill>
            </a:endParaRPr>
          </a:p>
        </p:txBody>
      </p:sp>
      <p:cxnSp>
        <p:nvCxnSpPr>
          <p:cNvPr id="39" name="Straight Connector 38"/>
          <p:cNvCxnSpPr/>
          <p:nvPr/>
        </p:nvCxnSpPr>
        <p:spPr bwMode="auto">
          <a:xfrm>
            <a:off x="2202339" y="47571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Rectangle 39"/>
          <p:cNvSpPr/>
          <p:nvPr/>
        </p:nvSpPr>
        <p:spPr bwMode="auto">
          <a:xfrm>
            <a:off x="3731901" y="4528538"/>
            <a:ext cx="179461" cy="228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Rectangle 41"/>
          <p:cNvSpPr/>
          <p:nvPr/>
        </p:nvSpPr>
        <p:spPr bwMode="auto">
          <a:xfrm>
            <a:off x="4725614" y="5262124"/>
            <a:ext cx="1479968" cy="10461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5216493" y="5030223"/>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46" name="TextBox 45"/>
          <p:cNvSpPr txBox="1"/>
          <p:nvPr/>
        </p:nvSpPr>
        <p:spPr>
          <a:xfrm>
            <a:off x="1486463" y="4569169"/>
            <a:ext cx="781240" cy="276999"/>
          </a:xfrm>
          <a:prstGeom prst="rect">
            <a:avLst/>
          </a:prstGeom>
          <a:noFill/>
        </p:spPr>
        <p:txBody>
          <a:bodyPr wrap="none" rtlCol="0">
            <a:spAutoFit/>
          </a:bodyPr>
          <a:lstStyle/>
          <a:p>
            <a:pPr algn="ctr"/>
            <a:r>
              <a:rPr lang="en-US" sz="1200" dirty="0" smtClean="0">
                <a:solidFill>
                  <a:schemeClr val="tx1"/>
                </a:solidFill>
              </a:rPr>
              <a:t>LRLP AP</a:t>
            </a:r>
            <a:endParaRPr lang="en-US" sz="1200" dirty="0">
              <a:solidFill>
                <a:schemeClr val="tx1"/>
              </a:solidFill>
            </a:endParaRPr>
          </a:p>
        </p:txBody>
      </p:sp>
      <p:sp>
        <p:nvSpPr>
          <p:cNvPr id="47" name="TextBox 46"/>
          <p:cNvSpPr txBox="1"/>
          <p:nvPr/>
        </p:nvSpPr>
        <p:spPr>
          <a:xfrm>
            <a:off x="1402209" y="5233834"/>
            <a:ext cx="871970" cy="276999"/>
          </a:xfrm>
          <a:prstGeom prst="rect">
            <a:avLst/>
          </a:prstGeom>
          <a:noFill/>
        </p:spPr>
        <p:txBody>
          <a:bodyPr wrap="none" rtlCol="0">
            <a:spAutoFit/>
          </a:bodyPr>
          <a:lstStyle/>
          <a:p>
            <a:pPr algn="ctr"/>
            <a:r>
              <a:rPr lang="en-US" sz="1200" dirty="0" smtClean="0">
                <a:solidFill>
                  <a:schemeClr val="tx1"/>
                </a:solidFill>
              </a:rPr>
              <a:t>LRLP STA</a:t>
            </a:r>
            <a:endParaRPr lang="en-US" sz="1200" dirty="0">
              <a:solidFill>
                <a:schemeClr val="tx1"/>
              </a:solidFill>
            </a:endParaRPr>
          </a:p>
        </p:txBody>
      </p:sp>
      <p:sp>
        <p:nvSpPr>
          <p:cNvPr id="48" name="Rectangle 47"/>
          <p:cNvSpPr/>
          <p:nvPr/>
        </p:nvSpPr>
        <p:spPr bwMode="auto">
          <a:xfrm>
            <a:off x="3911362" y="4659905"/>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9" name="Straight Arrow Connector 58"/>
          <p:cNvCxnSpPr/>
          <p:nvPr/>
        </p:nvCxnSpPr>
        <p:spPr bwMode="auto">
          <a:xfrm flipV="1">
            <a:off x="4886692" y="5737248"/>
            <a:ext cx="0" cy="2134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4" name="Straight Connector 43"/>
          <p:cNvCxnSpPr/>
          <p:nvPr/>
        </p:nvCxnSpPr>
        <p:spPr bwMode="auto">
          <a:xfrm>
            <a:off x="2202339" y="5366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2232442" y="5747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p:cNvSpPr txBox="1"/>
          <p:nvPr/>
        </p:nvSpPr>
        <p:spPr>
          <a:xfrm>
            <a:off x="3649098" y="4233917"/>
            <a:ext cx="1041695" cy="276999"/>
          </a:xfrm>
          <a:prstGeom prst="rect">
            <a:avLst/>
          </a:prstGeom>
          <a:noFill/>
        </p:spPr>
        <p:txBody>
          <a:bodyPr wrap="none" rtlCol="0">
            <a:spAutoFit/>
          </a:bodyPr>
          <a:lstStyle/>
          <a:p>
            <a:pPr algn="ctr"/>
            <a:r>
              <a:rPr lang="en-US" sz="1200" dirty="0" smtClean="0">
                <a:solidFill>
                  <a:schemeClr val="tx1"/>
                </a:solidFill>
              </a:rPr>
              <a:t>Trigger frame</a:t>
            </a:r>
            <a:endParaRPr lang="en-US" sz="1200" dirty="0">
              <a:solidFill>
                <a:schemeClr val="tx1"/>
              </a:solidFill>
            </a:endParaRPr>
          </a:p>
        </p:txBody>
      </p:sp>
      <p:sp>
        <p:nvSpPr>
          <p:cNvPr id="53" name="TextBox 52"/>
          <p:cNvSpPr txBox="1"/>
          <p:nvPr/>
        </p:nvSpPr>
        <p:spPr>
          <a:xfrm>
            <a:off x="4629308" y="5501462"/>
            <a:ext cx="750526" cy="276999"/>
          </a:xfrm>
          <a:prstGeom prst="rect">
            <a:avLst/>
          </a:prstGeom>
          <a:noFill/>
        </p:spPr>
        <p:txBody>
          <a:bodyPr wrap="none" rtlCol="0">
            <a:spAutoFit/>
          </a:bodyPr>
          <a:lstStyle/>
          <a:p>
            <a:pPr algn="ctr"/>
            <a:r>
              <a:rPr lang="en-US" sz="1200" dirty="0" smtClean="0">
                <a:solidFill>
                  <a:srgbClr val="FF0000"/>
                </a:solidFill>
              </a:rPr>
              <a:t>Collision</a:t>
            </a:r>
            <a:endParaRPr lang="en-US" sz="1200" dirty="0">
              <a:solidFill>
                <a:srgbClr val="FF0000"/>
              </a:solidFill>
            </a:endParaRPr>
          </a:p>
        </p:txBody>
      </p:sp>
      <p:cxnSp>
        <p:nvCxnSpPr>
          <p:cNvPr id="54" name="Straight Arrow Connector 53"/>
          <p:cNvCxnSpPr/>
          <p:nvPr/>
        </p:nvCxnSpPr>
        <p:spPr bwMode="auto">
          <a:xfrm>
            <a:off x="4886692" y="5370641"/>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5" name="Rectangle 54"/>
          <p:cNvSpPr/>
          <p:nvPr/>
        </p:nvSpPr>
        <p:spPr bwMode="auto">
          <a:xfrm>
            <a:off x="6212652" y="4659905"/>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6322739" y="4423379"/>
            <a:ext cx="441147" cy="276999"/>
          </a:xfrm>
          <a:prstGeom prst="rect">
            <a:avLst/>
          </a:prstGeom>
          <a:noFill/>
        </p:spPr>
        <p:txBody>
          <a:bodyPr wrap="none" rtlCol="0">
            <a:spAutoFit/>
          </a:bodyPr>
          <a:lstStyle/>
          <a:p>
            <a:pPr algn="ctr"/>
            <a:r>
              <a:rPr lang="en-US" sz="1200" dirty="0" err="1" smtClean="0">
                <a:solidFill>
                  <a:schemeClr val="tx1"/>
                </a:solidFill>
              </a:rPr>
              <a:t>Ack</a:t>
            </a:r>
            <a:endParaRPr lang="en-US" sz="1200" dirty="0">
              <a:solidFill>
                <a:schemeClr val="tx1"/>
              </a:solidFill>
            </a:endParaRPr>
          </a:p>
        </p:txBody>
      </p:sp>
      <p:sp>
        <p:nvSpPr>
          <p:cNvPr id="65" name="TextBox 64"/>
          <p:cNvSpPr txBox="1"/>
          <p:nvPr/>
        </p:nvSpPr>
        <p:spPr>
          <a:xfrm>
            <a:off x="1233326" y="1433094"/>
            <a:ext cx="1418915" cy="307777"/>
          </a:xfrm>
          <a:prstGeom prst="rect">
            <a:avLst/>
          </a:prstGeom>
          <a:noFill/>
        </p:spPr>
        <p:txBody>
          <a:bodyPr wrap="none" rtlCol="0">
            <a:spAutoFit/>
          </a:bodyPr>
          <a:lstStyle/>
          <a:p>
            <a:pPr algn="ctr"/>
            <a:r>
              <a:rPr lang="en-US" sz="1400" dirty="0" smtClean="0">
                <a:solidFill>
                  <a:schemeClr val="tx1"/>
                </a:solidFill>
              </a:rPr>
              <a:t>20MHz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6" name="TextBox 65"/>
          <p:cNvSpPr txBox="1"/>
          <p:nvPr/>
        </p:nvSpPr>
        <p:spPr>
          <a:xfrm>
            <a:off x="2935245" y="1271773"/>
            <a:ext cx="1329145" cy="307777"/>
          </a:xfrm>
          <a:prstGeom prst="rect">
            <a:avLst/>
          </a:prstGeom>
          <a:noFill/>
        </p:spPr>
        <p:txBody>
          <a:bodyPr wrap="none" rtlCol="0">
            <a:spAutoFit/>
          </a:bodyPr>
          <a:lstStyle/>
          <a:p>
            <a:pPr algn="ctr"/>
            <a:r>
              <a:rPr lang="en-US" sz="1400" dirty="0" smtClean="0">
                <a:solidFill>
                  <a:schemeClr val="tx1"/>
                </a:solidFill>
              </a:rPr>
              <a:t>2MHz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9" name="TextBox 68"/>
          <p:cNvSpPr txBox="1"/>
          <p:nvPr/>
        </p:nvSpPr>
        <p:spPr>
          <a:xfrm>
            <a:off x="2291227" y="4880840"/>
            <a:ext cx="2200448" cy="430887"/>
          </a:xfrm>
          <a:prstGeom prst="rect">
            <a:avLst/>
          </a:prstGeom>
          <a:noFill/>
        </p:spPr>
        <p:txBody>
          <a:bodyPr wrap="square" rtlCol="0">
            <a:spAutoFit/>
          </a:bodyPr>
          <a:lstStyle/>
          <a:p>
            <a:r>
              <a:rPr lang="en-US" sz="1100" dirty="0" smtClean="0">
                <a:solidFill>
                  <a:srgbClr val="FF0000"/>
                </a:solidFill>
              </a:rPr>
              <a:t>LRLP STA cannot decode 20MHz CTS and thus cannot set NAV</a:t>
            </a:r>
            <a:endParaRPr lang="en-US" sz="1100" dirty="0">
              <a:solidFill>
                <a:srgbClr val="FF0000"/>
              </a:solidFill>
            </a:endParaRPr>
          </a:p>
        </p:txBody>
      </p:sp>
      <p:cxnSp>
        <p:nvCxnSpPr>
          <p:cNvPr id="70" name="Straight Arrow Connector 69"/>
          <p:cNvCxnSpPr/>
          <p:nvPr/>
        </p:nvCxnSpPr>
        <p:spPr bwMode="auto">
          <a:xfrm flipH="1">
            <a:off x="3170034" y="5257698"/>
            <a:ext cx="60542" cy="10904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5" name="TextBox 74"/>
          <p:cNvSpPr txBox="1"/>
          <p:nvPr/>
        </p:nvSpPr>
        <p:spPr>
          <a:xfrm>
            <a:off x="6859088" y="4526257"/>
            <a:ext cx="654346" cy="276999"/>
          </a:xfrm>
          <a:prstGeom prst="rect">
            <a:avLst/>
          </a:prstGeom>
          <a:noFill/>
        </p:spPr>
        <p:txBody>
          <a:bodyPr wrap="none" rtlCol="0">
            <a:spAutoFit/>
          </a:bodyPr>
          <a:lstStyle/>
          <a:p>
            <a:pPr algn="ctr"/>
            <a:r>
              <a:rPr lang="en-US" sz="1200" dirty="0" smtClean="0">
                <a:solidFill>
                  <a:schemeClr val="tx1"/>
                </a:solidFill>
              </a:rPr>
              <a:t>2 MHz </a:t>
            </a:r>
            <a:endParaRPr lang="en-US" sz="1200" dirty="0">
              <a:solidFill>
                <a:schemeClr val="tx1"/>
              </a:solidFill>
            </a:endParaRPr>
          </a:p>
        </p:txBody>
      </p:sp>
      <p:sp>
        <p:nvSpPr>
          <p:cNvPr id="76" name="TextBox 75"/>
          <p:cNvSpPr txBox="1"/>
          <p:nvPr/>
        </p:nvSpPr>
        <p:spPr>
          <a:xfrm>
            <a:off x="6761352" y="5875938"/>
            <a:ext cx="692818" cy="276999"/>
          </a:xfrm>
          <a:prstGeom prst="rect">
            <a:avLst/>
          </a:prstGeom>
          <a:noFill/>
        </p:spPr>
        <p:txBody>
          <a:bodyPr wrap="none" rtlCol="0">
            <a:spAutoFit/>
          </a:bodyPr>
          <a:lstStyle/>
          <a:p>
            <a:pPr algn="ctr"/>
            <a:r>
              <a:rPr lang="en-US" sz="1200" dirty="0" smtClean="0">
                <a:solidFill>
                  <a:schemeClr val="tx1"/>
                </a:solidFill>
              </a:rPr>
              <a:t>20 MHz</a:t>
            </a:r>
            <a:endParaRPr lang="en-US" sz="1200" dirty="0">
              <a:solidFill>
                <a:schemeClr val="tx1"/>
              </a:solidFill>
            </a:endParaRPr>
          </a:p>
        </p:txBody>
      </p:sp>
      <p:cxnSp>
        <p:nvCxnSpPr>
          <p:cNvPr id="77" name="Straight Arrow Connector 76"/>
          <p:cNvCxnSpPr/>
          <p:nvPr/>
        </p:nvCxnSpPr>
        <p:spPr bwMode="auto">
          <a:xfrm>
            <a:off x="6855213" y="4471238"/>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8" name="Straight Arrow Connector 77"/>
          <p:cNvCxnSpPr/>
          <p:nvPr/>
        </p:nvCxnSpPr>
        <p:spPr bwMode="auto">
          <a:xfrm flipV="1">
            <a:off x="6865539" y="4770832"/>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9" name="Straight Arrow Connector 78"/>
          <p:cNvCxnSpPr/>
          <p:nvPr/>
        </p:nvCxnSpPr>
        <p:spPr bwMode="auto">
          <a:xfrm>
            <a:off x="6636469" y="5705676"/>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0" name="Straight Arrow Connector 79"/>
          <p:cNvCxnSpPr/>
          <p:nvPr/>
        </p:nvCxnSpPr>
        <p:spPr bwMode="auto">
          <a:xfrm flipV="1">
            <a:off x="6646795" y="6128738"/>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2" name="Straight Connector 81"/>
          <p:cNvCxnSpPr/>
          <p:nvPr/>
        </p:nvCxnSpPr>
        <p:spPr bwMode="auto">
          <a:xfrm>
            <a:off x="4725614" y="5743004"/>
            <a:ext cx="1479968" cy="1994"/>
          </a:xfrm>
          <a:prstGeom prst="line">
            <a:avLst/>
          </a:prstGeom>
          <a:solidFill>
            <a:srgbClr val="00B8FF"/>
          </a:solidFill>
          <a:ln w="38100" cap="flat" cmpd="sng" algn="ctr">
            <a:solidFill>
              <a:srgbClr val="FF0000"/>
            </a:solidFill>
            <a:prstDash val="solid"/>
            <a:round/>
            <a:headEnd type="none" w="med" len="med"/>
            <a:tailEnd type="none" w="med" len="med"/>
          </a:ln>
          <a:effectLst/>
        </p:spPr>
      </p:cxnSp>
      <p:cxnSp>
        <p:nvCxnSpPr>
          <p:cNvPr id="60" name="Straight Connector 59"/>
          <p:cNvCxnSpPr/>
          <p:nvPr/>
        </p:nvCxnSpPr>
        <p:spPr bwMode="auto">
          <a:xfrm>
            <a:off x="3301552" y="5376483"/>
            <a:ext cx="0" cy="38003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 name="Right Arrow 2"/>
          <p:cNvSpPr/>
          <p:nvPr/>
        </p:nvSpPr>
        <p:spPr bwMode="auto">
          <a:xfrm>
            <a:off x="1036434" y="5598749"/>
            <a:ext cx="228600" cy="26802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TextBox 60"/>
          <p:cNvSpPr txBox="1"/>
          <p:nvPr/>
        </p:nvSpPr>
        <p:spPr>
          <a:xfrm>
            <a:off x="152400" y="5601274"/>
            <a:ext cx="891791" cy="261610"/>
          </a:xfrm>
          <a:prstGeom prst="rect">
            <a:avLst/>
          </a:prstGeom>
          <a:noFill/>
        </p:spPr>
        <p:txBody>
          <a:bodyPr wrap="square" rtlCol="0">
            <a:spAutoFit/>
          </a:bodyPr>
          <a:lstStyle/>
          <a:p>
            <a:r>
              <a:rPr lang="en-US" sz="1100" dirty="0" smtClean="0">
                <a:solidFill>
                  <a:srgbClr val="FF0000"/>
                </a:solidFill>
              </a:rPr>
              <a:t>Victim STA</a:t>
            </a:r>
            <a:endParaRPr lang="en-US" sz="1100" dirty="0">
              <a:solidFill>
                <a:srgbClr val="FF0000"/>
              </a:solidFill>
            </a:endParaRPr>
          </a:p>
        </p:txBody>
      </p:sp>
    </p:spTree>
    <p:extLst>
      <p:ext uri="{BB962C8B-B14F-4D97-AF65-F5344CB8AC3E}">
        <p14:creationId xmlns:p14="http://schemas.microsoft.com/office/powerpoint/2010/main" val="940723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 name="Oval 63"/>
          <p:cNvSpPr/>
          <p:nvPr/>
        </p:nvSpPr>
        <p:spPr bwMode="auto">
          <a:xfrm>
            <a:off x="-278193" y="515683"/>
            <a:ext cx="4388580" cy="4282059"/>
          </a:xfrm>
          <a:prstGeom prst="ellipse">
            <a:avLst/>
          </a:prstGeom>
          <a:solidFill>
            <a:srgbClr val="FFFF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Oval 57"/>
          <p:cNvSpPr/>
          <p:nvPr/>
        </p:nvSpPr>
        <p:spPr bwMode="auto">
          <a:xfrm>
            <a:off x="3789598" y="1317696"/>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Oval 62"/>
          <p:cNvSpPr/>
          <p:nvPr/>
        </p:nvSpPr>
        <p:spPr bwMode="auto">
          <a:xfrm>
            <a:off x="3197996" y="2185224"/>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484427" y="1311022"/>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
            </a:r>
            <a:br>
              <a:rPr lang="en-US" dirty="0" smtClean="0"/>
            </a:br>
            <a:r>
              <a:rPr lang="en-US" dirty="0" smtClean="0"/>
              <a:t>Example 1b</a:t>
            </a:r>
            <a:br>
              <a:rPr lang="en-US" dirty="0" smtClean="0"/>
            </a:b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7" name="Isosceles Triangle 6"/>
          <p:cNvSpPr/>
          <p:nvPr/>
        </p:nvSpPr>
        <p:spPr bwMode="auto">
          <a:xfrm>
            <a:off x="3888953" y="2543554"/>
            <a:ext cx="304800" cy="3048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1723519" y="2543554"/>
            <a:ext cx="300823" cy="304800"/>
          </a:xfrm>
          <a:prstGeom prst="rect">
            <a:avLst/>
          </a:prstGeom>
          <a:pattFill prst="wdUpDiag">
            <a:fgClr>
              <a:srgbClr val="00B0F0"/>
            </a:fgClr>
            <a:bgClr>
              <a:srgbClr val="FFFF00"/>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TextBox 8"/>
          <p:cNvSpPr txBox="1"/>
          <p:nvPr/>
        </p:nvSpPr>
        <p:spPr>
          <a:xfrm>
            <a:off x="3492164" y="2841314"/>
            <a:ext cx="984372" cy="523220"/>
          </a:xfrm>
          <a:prstGeom prst="rect">
            <a:avLst/>
          </a:prstGeom>
          <a:noFill/>
        </p:spPr>
        <p:txBody>
          <a:bodyPr wrap="none" rtlCol="0">
            <a:spAutoFit/>
          </a:bodyPr>
          <a:lstStyle/>
          <a:p>
            <a:r>
              <a:rPr lang="en-US" sz="1400" dirty="0" smtClean="0">
                <a:solidFill>
                  <a:schemeClr val="tx1"/>
                </a:solidFill>
              </a:rPr>
              <a:t>LRLP STA</a:t>
            </a:r>
          </a:p>
          <a:p>
            <a:r>
              <a:rPr lang="en-US" sz="1400" dirty="0" smtClean="0">
                <a:solidFill>
                  <a:schemeClr val="tx1"/>
                </a:solidFill>
              </a:rPr>
              <a:t>(2MHz)</a:t>
            </a:r>
            <a:endParaRPr lang="en-US" sz="1400" dirty="0">
              <a:solidFill>
                <a:schemeClr val="tx1"/>
              </a:solidFill>
            </a:endParaRPr>
          </a:p>
        </p:txBody>
      </p:sp>
      <p:sp>
        <p:nvSpPr>
          <p:cNvPr id="10" name="TextBox 9"/>
          <p:cNvSpPr txBox="1"/>
          <p:nvPr/>
        </p:nvSpPr>
        <p:spPr>
          <a:xfrm>
            <a:off x="1385320" y="2841314"/>
            <a:ext cx="1008609" cy="738664"/>
          </a:xfrm>
          <a:prstGeom prst="rect">
            <a:avLst/>
          </a:prstGeom>
          <a:noFill/>
        </p:spPr>
        <p:txBody>
          <a:bodyPr wrap="none" rtlCol="0">
            <a:spAutoFit/>
          </a:bodyPr>
          <a:lstStyle/>
          <a:p>
            <a:pPr algn="ctr"/>
            <a:r>
              <a:rPr lang="en-US" sz="1400" dirty="0" smtClean="0">
                <a:solidFill>
                  <a:schemeClr val="tx1"/>
                </a:solidFill>
              </a:rPr>
              <a:t>LRLP AP</a:t>
            </a:r>
          </a:p>
          <a:p>
            <a:pPr algn="ctr"/>
            <a:r>
              <a:rPr lang="en-US" sz="1400" dirty="0" smtClean="0">
                <a:solidFill>
                  <a:schemeClr val="tx1"/>
                </a:solidFill>
              </a:rPr>
              <a:t>(20MHz </a:t>
            </a:r>
          </a:p>
          <a:p>
            <a:pPr algn="ctr"/>
            <a:r>
              <a:rPr lang="en-US" sz="1400" dirty="0" smtClean="0">
                <a:solidFill>
                  <a:schemeClr val="tx1"/>
                </a:solidFill>
              </a:rPr>
              <a:t>and 2MHz)</a:t>
            </a:r>
            <a:endParaRPr lang="en-US" sz="1400" dirty="0">
              <a:solidFill>
                <a:schemeClr val="tx1"/>
              </a:solidFill>
            </a:endParaRPr>
          </a:p>
        </p:txBody>
      </p:sp>
      <p:sp>
        <p:nvSpPr>
          <p:cNvPr id="11" name="Rectangle 10"/>
          <p:cNvSpPr/>
          <p:nvPr/>
        </p:nvSpPr>
        <p:spPr bwMode="auto">
          <a:xfrm>
            <a:off x="4448888" y="3434764"/>
            <a:ext cx="300823"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TextBox 11"/>
          <p:cNvSpPr txBox="1"/>
          <p:nvPr/>
        </p:nvSpPr>
        <p:spPr>
          <a:xfrm>
            <a:off x="4122534" y="3697004"/>
            <a:ext cx="977896" cy="523220"/>
          </a:xfrm>
          <a:prstGeom prst="rect">
            <a:avLst/>
          </a:prstGeom>
          <a:noFill/>
        </p:spPr>
        <p:txBody>
          <a:bodyPr wrap="none" rtlCol="0">
            <a:spAutoFit/>
          </a:bodyPr>
          <a:lstStyle/>
          <a:p>
            <a:pPr algn="ctr"/>
            <a:r>
              <a:rPr lang="en-US" sz="1400" dirty="0" smtClean="0">
                <a:solidFill>
                  <a:schemeClr val="tx1"/>
                </a:solidFill>
              </a:rPr>
              <a:t>Legacy AP</a:t>
            </a:r>
          </a:p>
          <a:p>
            <a:pPr algn="ctr"/>
            <a:r>
              <a:rPr lang="en-US" sz="1400" dirty="0" smtClean="0">
                <a:solidFill>
                  <a:schemeClr val="tx1"/>
                </a:solidFill>
              </a:rPr>
              <a:t>(20MHz)</a:t>
            </a:r>
            <a:endParaRPr lang="en-US" sz="1400" dirty="0">
              <a:solidFill>
                <a:schemeClr val="tx1"/>
              </a:solidFill>
            </a:endParaRPr>
          </a:p>
        </p:txBody>
      </p:sp>
      <p:sp>
        <p:nvSpPr>
          <p:cNvPr id="14" name="TextBox 13"/>
          <p:cNvSpPr txBox="1"/>
          <p:nvPr/>
        </p:nvSpPr>
        <p:spPr>
          <a:xfrm>
            <a:off x="4702270" y="1989279"/>
            <a:ext cx="1082412" cy="523220"/>
          </a:xfrm>
          <a:prstGeom prst="rect">
            <a:avLst/>
          </a:prstGeom>
          <a:noFill/>
        </p:spPr>
        <p:txBody>
          <a:bodyPr wrap="none" rtlCol="0">
            <a:spAutoFit/>
          </a:bodyPr>
          <a:lstStyle/>
          <a:p>
            <a:r>
              <a:rPr lang="en-US" sz="1400" dirty="0" smtClean="0">
                <a:solidFill>
                  <a:schemeClr val="tx1"/>
                </a:solidFill>
              </a:rPr>
              <a:t>Legacy STA</a:t>
            </a:r>
          </a:p>
          <a:p>
            <a:r>
              <a:rPr lang="en-US" sz="1400" dirty="0" smtClean="0">
                <a:solidFill>
                  <a:schemeClr val="tx1"/>
                </a:solidFill>
              </a:rPr>
              <a:t>(20MHz)</a:t>
            </a:r>
            <a:endParaRPr lang="en-US" sz="1400" dirty="0">
              <a:solidFill>
                <a:schemeClr val="tx1"/>
              </a:solidFill>
            </a:endParaRPr>
          </a:p>
        </p:txBody>
      </p:sp>
      <p:cxnSp>
        <p:nvCxnSpPr>
          <p:cNvPr id="20" name="Straight Connector 19"/>
          <p:cNvCxnSpPr/>
          <p:nvPr/>
        </p:nvCxnSpPr>
        <p:spPr bwMode="auto">
          <a:xfrm>
            <a:off x="2097971" y="2658711"/>
            <a:ext cx="1790982"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cxnSp>
        <p:nvCxnSpPr>
          <p:cNvPr id="21" name="Straight Connector 20"/>
          <p:cNvCxnSpPr/>
          <p:nvPr/>
        </p:nvCxnSpPr>
        <p:spPr bwMode="auto">
          <a:xfrm flipH="1">
            <a:off x="4815037" y="2847363"/>
            <a:ext cx="371603" cy="695248"/>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4" name="TextBox 23"/>
          <p:cNvSpPr txBox="1"/>
          <p:nvPr/>
        </p:nvSpPr>
        <p:spPr>
          <a:xfrm>
            <a:off x="2484443" y="2367237"/>
            <a:ext cx="939423" cy="307777"/>
          </a:xfrm>
          <a:prstGeom prst="rect">
            <a:avLst/>
          </a:prstGeom>
          <a:noFill/>
        </p:spPr>
        <p:txBody>
          <a:bodyPr wrap="none" rtlCol="0">
            <a:spAutoFit/>
          </a:bodyPr>
          <a:lstStyle/>
          <a:p>
            <a:pPr algn="ctr"/>
            <a:r>
              <a:rPr lang="en-US" sz="1400" dirty="0" smtClean="0">
                <a:solidFill>
                  <a:schemeClr val="tx1"/>
                </a:solidFill>
              </a:rPr>
              <a:t>LRLP link</a:t>
            </a:r>
            <a:endParaRPr lang="en-US" sz="1400" dirty="0">
              <a:solidFill>
                <a:schemeClr val="tx1"/>
              </a:solidFill>
            </a:endParaRPr>
          </a:p>
        </p:txBody>
      </p:sp>
      <p:sp>
        <p:nvSpPr>
          <p:cNvPr id="25" name="TextBox 24"/>
          <p:cNvSpPr txBox="1"/>
          <p:nvPr/>
        </p:nvSpPr>
        <p:spPr>
          <a:xfrm>
            <a:off x="5106400" y="2977208"/>
            <a:ext cx="713657" cy="523220"/>
          </a:xfrm>
          <a:prstGeom prst="rect">
            <a:avLst/>
          </a:prstGeom>
          <a:noFill/>
        </p:spPr>
        <p:txBody>
          <a:bodyPr wrap="none" rtlCol="0">
            <a:spAutoFit/>
          </a:bodyPr>
          <a:lstStyle/>
          <a:p>
            <a:pPr algn="ctr"/>
            <a:r>
              <a:rPr lang="en-US" sz="1400" dirty="0" smtClean="0">
                <a:solidFill>
                  <a:schemeClr val="tx1"/>
                </a:solidFill>
              </a:rPr>
              <a:t>Legacy</a:t>
            </a:r>
          </a:p>
          <a:p>
            <a:pPr algn="ctr"/>
            <a:r>
              <a:rPr lang="en-US" sz="1400" dirty="0" smtClean="0">
                <a:solidFill>
                  <a:schemeClr val="tx1"/>
                </a:solidFill>
              </a:rPr>
              <a:t>link</a:t>
            </a:r>
            <a:endParaRPr lang="en-US" sz="1400" dirty="0">
              <a:solidFill>
                <a:schemeClr val="tx1"/>
              </a:solidFill>
            </a:endParaRPr>
          </a:p>
        </p:txBody>
      </p:sp>
      <p:sp>
        <p:nvSpPr>
          <p:cNvPr id="27" name="Isosceles Triangle 26"/>
          <p:cNvSpPr/>
          <p:nvPr/>
        </p:nvSpPr>
        <p:spPr bwMode="auto">
          <a:xfrm>
            <a:off x="5038501" y="2527220"/>
            <a:ext cx="304800" cy="304800"/>
          </a:xfrm>
          <a:prstGeom prst="triangl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198234" y="4252794"/>
            <a:ext cx="7848600" cy="2071806"/>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2232442" y="6128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Rectangle 29"/>
          <p:cNvSpPr/>
          <p:nvPr/>
        </p:nvSpPr>
        <p:spPr bwMode="auto">
          <a:xfrm>
            <a:off x="2557451" y="5900138"/>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Rectangle 30"/>
          <p:cNvSpPr/>
          <p:nvPr/>
        </p:nvSpPr>
        <p:spPr bwMode="auto">
          <a:xfrm>
            <a:off x="2996752" y="5519138"/>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 name="Rectangle 31"/>
          <p:cNvSpPr/>
          <p:nvPr/>
        </p:nvSpPr>
        <p:spPr bwMode="auto">
          <a:xfrm>
            <a:off x="3410476" y="5902132"/>
            <a:ext cx="3821506"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 name="TextBox 33"/>
          <p:cNvSpPr txBox="1"/>
          <p:nvPr/>
        </p:nvSpPr>
        <p:spPr>
          <a:xfrm>
            <a:off x="2495958" y="5866772"/>
            <a:ext cx="457561" cy="276999"/>
          </a:xfrm>
          <a:prstGeom prst="rect">
            <a:avLst/>
          </a:prstGeom>
          <a:noFill/>
        </p:spPr>
        <p:txBody>
          <a:bodyPr wrap="none" rtlCol="0">
            <a:spAutoFit/>
          </a:bodyPr>
          <a:lstStyle/>
          <a:p>
            <a:pPr algn="ctr"/>
            <a:r>
              <a:rPr lang="en-US" sz="1200" dirty="0" smtClean="0">
                <a:solidFill>
                  <a:schemeClr val="tx1"/>
                </a:solidFill>
              </a:rPr>
              <a:t>RTS</a:t>
            </a:r>
            <a:endParaRPr lang="en-US" sz="1200" dirty="0">
              <a:solidFill>
                <a:schemeClr val="tx1"/>
              </a:solidFill>
            </a:endParaRPr>
          </a:p>
        </p:txBody>
      </p:sp>
      <p:sp>
        <p:nvSpPr>
          <p:cNvPr id="35" name="TextBox 34"/>
          <p:cNvSpPr txBox="1"/>
          <p:nvPr/>
        </p:nvSpPr>
        <p:spPr>
          <a:xfrm>
            <a:off x="2915754" y="5490205"/>
            <a:ext cx="466795" cy="276999"/>
          </a:xfrm>
          <a:prstGeom prst="rect">
            <a:avLst/>
          </a:prstGeom>
          <a:noFill/>
        </p:spPr>
        <p:txBody>
          <a:bodyPr wrap="none" rtlCol="0">
            <a:spAutoFit/>
          </a:bodyPr>
          <a:lstStyle/>
          <a:p>
            <a:pPr algn="ctr"/>
            <a:r>
              <a:rPr lang="en-US" sz="1200" dirty="0" smtClean="0">
                <a:solidFill>
                  <a:schemeClr val="tx1"/>
                </a:solidFill>
              </a:rPr>
              <a:t>CTS</a:t>
            </a:r>
            <a:endParaRPr lang="en-US" sz="1200" dirty="0">
              <a:solidFill>
                <a:schemeClr val="tx1"/>
              </a:solidFill>
            </a:endParaRPr>
          </a:p>
        </p:txBody>
      </p:sp>
      <p:sp>
        <p:nvSpPr>
          <p:cNvPr id="36" name="TextBox 35"/>
          <p:cNvSpPr txBox="1"/>
          <p:nvPr/>
        </p:nvSpPr>
        <p:spPr>
          <a:xfrm>
            <a:off x="4832455" y="5866771"/>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37" name="TextBox 36"/>
          <p:cNvSpPr txBox="1"/>
          <p:nvPr/>
        </p:nvSpPr>
        <p:spPr>
          <a:xfrm>
            <a:off x="1335002" y="5598749"/>
            <a:ext cx="956224" cy="276999"/>
          </a:xfrm>
          <a:prstGeom prst="rect">
            <a:avLst/>
          </a:prstGeom>
          <a:noFill/>
          <a:ln>
            <a:noFill/>
          </a:ln>
        </p:spPr>
        <p:txBody>
          <a:bodyPr wrap="none" rtlCol="0">
            <a:spAutoFit/>
          </a:bodyPr>
          <a:lstStyle/>
          <a:p>
            <a:pPr algn="ctr"/>
            <a:r>
              <a:rPr lang="en-US" sz="1200" dirty="0" smtClean="0">
                <a:solidFill>
                  <a:schemeClr val="tx1"/>
                </a:solidFill>
              </a:rPr>
              <a:t>Legacy STA</a:t>
            </a:r>
            <a:endParaRPr lang="en-US" sz="1200" dirty="0">
              <a:solidFill>
                <a:schemeClr val="tx1"/>
              </a:solidFill>
            </a:endParaRPr>
          </a:p>
        </p:txBody>
      </p:sp>
      <p:sp>
        <p:nvSpPr>
          <p:cNvPr id="38" name="TextBox 37"/>
          <p:cNvSpPr txBox="1"/>
          <p:nvPr/>
        </p:nvSpPr>
        <p:spPr>
          <a:xfrm>
            <a:off x="1402209" y="5983923"/>
            <a:ext cx="865494" cy="276999"/>
          </a:xfrm>
          <a:prstGeom prst="rect">
            <a:avLst/>
          </a:prstGeom>
          <a:noFill/>
        </p:spPr>
        <p:txBody>
          <a:bodyPr wrap="none" rtlCol="0">
            <a:spAutoFit/>
          </a:bodyPr>
          <a:lstStyle/>
          <a:p>
            <a:pPr algn="ctr"/>
            <a:r>
              <a:rPr lang="en-US" sz="1200" dirty="0" smtClean="0">
                <a:solidFill>
                  <a:schemeClr val="tx1"/>
                </a:solidFill>
              </a:rPr>
              <a:t>Legacy AP</a:t>
            </a:r>
            <a:endParaRPr lang="en-US" sz="1200" dirty="0">
              <a:solidFill>
                <a:schemeClr val="tx1"/>
              </a:solidFill>
            </a:endParaRPr>
          </a:p>
        </p:txBody>
      </p:sp>
      <p:cxnSp>
        <p:nvCxnSpPr>
          <p:cNvPr id="39" name="Straight Connector 38"/>
          <p:cNvCxnSpPr/>
          <p:nvPr/>
        </p:nvCxnSpPr>
        <p:spPr bwMode="auto">
          <a:xfrm>
            <a:off x="2202339" y="47571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Rectangle 39"/>
          <p:cNvSpPr/>
          <p:nvPr/>
        </p:nvSpPr>
        <p:spPr bwMode="auto">
          <a:xfrm>
            <a:off x="3731901" y="4528538"/>
            <a:ext cx="179461" cy="228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6" name="TextBox 45"/>
          <p:cNvSpPr txBox="1"/>
          <p:nvPr/>
        </p:nvSpPr>
        <p:spPr>
          <a:xfrm>
            <a:off x="1486463" y="4569169"/>
            <a:ext cx="781240" cy="276999"/>
          </a:xfrm>
          <a:prstGeom prst="rect">
            <a:avLst/>
          </a:prstGeom>
          <a:noFill/>
        </p:spPr>
        <p:txBody>
          <a:bodyPr wrap="none" rtlCol="0">
            <a:spAutoFit/>
          </a:bodyPr>
          <a:lstStyle/>
          <a:p>
            <a:pPr algn="ctr"/>
            <a:r>
              <a:rPr lang="en-US" sz="1200" dirty="0" smtClean="0">
                <a:solidFill>
                  <a:schemeClr val="tx1"/>
                </a:solidFill>
              </a:rPr>
              <a:t>LRLP AP</a:t>
            </a:r>
            <a:endParaRPr lang="en-US" sz="1200" dirty="0">
              <a:solidFill>
                <a:schemeClr val="tx1"/>
              </a:solidFill>
            </a:endParaRPr>
          </a:p>
        </p:txBody>
      </p:sp>
      <p:sp>
        <p:nvSpPr>
          <p:cNvPr id="47" name="TextBox 46"/>
          <p:cNvSpPr txBox="1"/>
          <p:nvPr/>
        </p:nvSpPr>
        <p:spPr>
          <a:xfrm>
            <a:off x="1402209" y="5233834"/>
            <a:ext cx="871970" cy="276999"/>
          </a:xfrm>
          <a:prstGeom prst="rect">
            <a:avLst/>
          </a:prstGeom>
          <a:noFill/>
          <a:ln>
            <a:solidFill>
              <a:srgbClr val="FF0000"/>
            </a:solidFill>
          </a:ln>
        </p:spPr>
        <p:txBody>
          <a:bodyPr wrap="none" rtlCol="0">
            <a:spAutoFit/>
          </a:bodyPr>
          <a:lstStyle/>
          <a:p>
            <a:pPr algn="ctr"/>
            <a:r>
              <a:rPr lang="en-US" sz="1200" dirty="0" smtClean="0">
                <a:solidFill>
                  <a:schemeClr val="tx1"/>
                </a:solidFill>
              </a:rPr>
              <a:t>LRLP STA</a:t>
            </a:r>
            <a:endParaRPr lang="en-US" sz="1200" dirty="0">
              <a:solidFill>
                <a:schemeClr val="tx1"/>
              </a:solidFill>
            </a:endParaRPr>
          </a:p>
        </p:txBody>
      </p:sp>
      <p:sp>
        <p:nvSpPr>
          <p:cNvPr id="48" name="Rectangle 47"/>
          <p:cNvSpPr/>
          <p:nvPr/>
        </p:nvSpPr>
        <p:spPr bwMode="auto">
          <a:xfrm>
            <a:off x="3911362" y="4659905"/>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44" name="Straight Connector 43"/>
          <p:cNvCxnSpPr/>
          <p:nvPr/>
        </p:nvCxnSpPr>
        <p:spPr bwMode="auto">
          <a:xfrm>
            <a:off x="2202339" y="5366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2232442" y="5747738"/>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p:cNvSpPr txBox="1"/>
          <p:nvPr/>
        </p:nvSpPr>
        <p:spPr>
          <a:xfrm>
            <a:off x="3649098" y="4233917"/>
            <a:ext cx="1041695" cy="276999"/>
          </a:xfrm>
          <a:prstGeom prst="rect">
            <a:avLst/>
          </a:prstGeom>
          <a:noFill/>
        </p:spPr>
        <p:txBody>
          <a:bodyPr wrap="none" rtlCol="0">
            <a:spAutoFit/>
          </a:bodyPr>
          <a:lstStyle/>
          <a:p>
            <a:pPr algn="ctr"/>
            <a:r>
              <a:rPr lang="en-US" sz="1200" dirty="0" smtClean="0">
                <a:solidFill>
                  <a:schemeClr val="tx1"/>
                </a:solidFill>
              </a:rPr>
              <a:t>Trigger frame</a:t>
            </a:r>
            <a:endParaRPr lang="en-US" sz="1200" dirty="0">
              <a:solidFill>
                <a:schemeClr val="tx1"/>
              </a:solidFill>
            </a:endParaRPr>
          </a:p>
        </p:txBody>
      </p:sp>
      <p:sp>
        <p:nvSpPr>
          <p:cNvPr id="55" name="Rectangle 54"/>
          <p:cNvSpPr/>
          <p:nvPr/>
        </p:nvSpPr>
        <p:spPr bwMode="auto">
          <a:xfrm>
            <a:off x="4645876" y="4655520"/>
            <a:ext cx="1373924" cy="102031"/>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4914454" y="4418303"/>
            <a:ext cx="680700" cy="276999"/>
          </a:xfrm>
          <a:prstGeom prst="rect">
            <a:avLst/>
          </a:prstGeom>
          <a:noFill/>
        </p:spPr>
        <p:txBody>
          <a:bodyPr wrap="none" rtlCol="0">
            <a:spAutoFit/>
          </a:bodyPr>
          <a:lstStyle/>
          <a:p>
            <a:pPr algn="ctr"/>
            <a:r>
              <a:rPr lang="en-US" sz="1200" dirty="0" smtClean="0">
                <a:solidFill>
                  <a:schemeClr val="tx1"/>
                </a:solidFill>
              </a:rPr>
              <a:t>DL data</a:t>
            </a:r>
            <a:endParaRPr lang="en-US" sz="1200" dirty="0">
              <a:solidFill>
                <a:schemeClr val="tx1"/>
              </a:solidFill>
            </a:endParaRPr>
          </a:p>
        </p:txBody>
      </p:sp>
      <p:sp>
        <p:nvSpPr>
          <p:cNvPr id="65" name="TextBox 64"/>
          <p:cNvSpPr txBox="1"/>
          <p:nvPr/>
        </p:nvSpPr>
        <p:spPr>
          <a:xfrm>
            <a:off x="1233326" y="1433094"/>
            <a:ext cx="1418915" cy="307777"/>
          </a:xfrm>
          <a:prstGeom prst="rect">
            <a:avLst/>
          </a:prstGeom>
          <a:noFill/>
        </p:spPr>
        <p:txBody>
          <a:bodyPr wrap="none" rtlCol="0">
            <a:spAutoFit/>
          </a:bodyPr>
          <a:lstStyle/>
          <a:p>
            <a:pPr algn="ctr"/>
            <a:r>
              <a:rPr lang="en-US" sz="1400" dirty="0" smtClean="0">
                <a:solidFill>
                  <a:schemeClr val="tx1"/>
                </a:solidFill>
              </a:rPr>
              <a:t>20MHz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6" name="TextBox 65"/>
          <p:cNvSpPr txBox="1"/>
          <p:nvPr/>
        </p:nvSpPr>
        <p:spPr>
          <a:xfrm>
            <a:off x="2935245" y="1271773"/>
            <a:ext cx="1329145" cy="307777"/>
          </a:xfrm>
          <a:prstGeom prst="rect">
            <a:avLst/>
          </a:prstGeom>
          <a:noFill/>
        </p:spPr>
        <p:txBody>
          <a:bodyPr wrap="none" rtlCol="0">
            <a:spAutoFit/>
          </a:bodyPr>
          <a:lstStyle/>
          <a:p>
            <a:pPr algn="ctr"/>
            <a:r>
              <a:rPr lang="en-US" sz="1400" dirty="0" smtClean="0">
                <a:solidFill>
                  <a:schemeClr val="tx1"/>
                </a:solidFill>
              </a:rPr>
              <a:t>2MHz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9" name="TextBox 68"/>
          <p:cNvSpPr txBox="1"/>
          <p:nvPr/>
        </p:nvSpPr>
        <p:spPr>
          <a:xfrm>
            <a:off x="2024342" y="4834704"/>
            <a:ext cx="2200448" cy="430887"/>
          </a:xfrm>
          <a:prstGeom prst="rect">
            <a:avLst/>
          </a:prstGeom>
          <a:noFill/>
        </p:spPr>
        <p:txBody>
          <a:bodyPr wrap="square" rtlCol="0">
            <a:spAutoFit/>
          </a:bodyPr>
          <a:lstStyle/>
          <a:p>
            <a:r>
              <a:rPr lang="en-US" sz="1100" dirty="0" smtClean="0">
                <a:solidFill>
                  <a:srgbClr val="FF0000"/>
                </a:solidFill>
              </a:rPr>
              <a:t>LRLP STA cannot decode 20MHz CTS and thus cannot set NAV</a:t>
            </a:r>
            <a:endParaRPr lang="en-US" sz="1100" dirty="0">
              <a:solidFill>
                <a:srgbClr val="FF0000"/>
              </a:solidFill>
            </a:endParaRPr>
          </a:p>
        </p:txBody>
      </p:sp>
      <p:cxnSp>
        <p:nvCxnSpPr>
          <p:cNvPr id="70" name="Straight Arrow Connector 69"/>
          <p:cNvCxnSpPr/>
          <p:nvPr/>
        </p:nvCxnSpPr>
        <p:spPr bwMode="auto">
          <a:xfrm flipH="1">
            <a:off x="3170034" y="5257698"/>
            <a:ext cx="60542" cy="10904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5" name="TextBox 74"/>
          <p:cNvSpPr txBox="1"/>
          <p:nvPr/>
        </p:nvSpPr>
        <p:spPr>
          <a:xfrm>
            <a:off x="6015028" y="4510916"/>
            <a:ext cx="654346" cy="276999"/>
          </a:xfrm>
          <a:prstGeom prst="rect">
            <a:avLst/>
          </a:prstGeom>
          <a:noFill/>
        </p:spPr>
        <p:txBody>
          <a:bodyPr wrap="none" rtlCol="0">
            <a:spAutoFit/>
          </a:bodyPr>
          <a:lstStyle/>
          <a:p>
            <a:pPr algn="ctr"/>
            <a:r>
              <a:rPr lang="en-US" sz="1200" dirty="0" smtClean="0">
                <a:solidFill>
                  <a:schemeClr val="tx1"/>
                </a:solidFill>
              </a:rPr>
              <a:t>2 MHz </a:t>
            </a:r>
            <a:endParaRPr lang="en-US" sz="1200" dirty="0">
              <a:solidFill>
                <a:schemeClr val="tx1"/>
              </a:solidFill>
            </a:endParaRPr>
          </a:p>
        </p:txBody>
      </p:sp>
      <p:sp>
        <p:nvSpPr>
          <p:cNvPr id="76" name="TextBox 75"/>
          <p:cNvSpPr txBox="1"/>
          <p:nvPr/>
        </p:nvSpPr>
        <p:spPr>
          <a:xfrm>
            <a:off x="7231982" y="5875938"/>
            <a:ext cx="692818" cy="276999"/>
          </a:xfrm>
          <a:prstGeom prst="rect">
            <a:avLst/>
          </a:prstGeom>
          <a:noFill/>
        </p:spPr>
        <p:txBody>
          <a:bodyPr wrap="none" rtlCol="0">
            <a:spAutoFit/>
          </a:bodyPr>
          <a:lstStyle/>
          <a:p>
            <a:pPr algn="ctr"/>
            <a:r>
              <a:rPr lang="en-US" sz="1200" dirty="0" smtClean="0">
                <a:solidFill>
                  <a:schemeClr val="tx1"/>
                </a:solidFill>
              </a:rPr>
              <a:t>20 MHz</a:t>
            </a:r>
            <a:endParaRPr lang="en-US" sz="1200" dirty="0">
              <a:solidFill>
                <a:schemeClr val="tx1"/>
              </a:solidFill>
            </a:endParaRPr>
          </a:p>
        </p:txBody>
      </p:sp>
      <p:cxnSp>
        <p:nvCxnSpPr>
          <p:cNvPr id="77" name="Straight Arrow Connector 76"/>
          <p:cNvCxnSpPr/>
          <p:nvPr/>
        </p:nvCxnSpPr>
        <p:spPr bwMode="auto">
          <a:xfrm>
            <a:off x="5907374" y="4455897"/>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8" name="Straight Arrow Connector 77"/>
          <p:cNvCxnSpPr/>
          <p:nvPr/>
        </p:nvCxnSpPr>
        <p:spPr bwMode="auto">
          <a:xfrm flipV="1">
            <a:off x="5917700" y="4755491"/>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9" name="Straight Arrow Connector 78"/>
          <p:cNvCxnSpPr/>
          <p:nvPr/>
        </p:nvCxnSpPr>
        <p:spPr bwMode="auto">
          <a:xfrm>
            <a:off x="7107099" y="5705676"/>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0" name="Straight Arrow Connector 79"/>
          <p:cNvCxnSpPr/>
          <p:nvPr/>
        </p:nvCxnSpPr>
        <p:spPr bwMode="auto">
          <a:xfrm flipV="1">
            <a:off x="7117425" y="6128738"/>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Straight Connector 59"/>
          <p:cNvCxnSpPr/>
          <p:nvPr/>
        </p:nvCxnSpPr>
        <p:spPr bwMode="auto">
          <a:xfrm>
            <a:off x="3301552" y="5376483"/>
            <a:ext cx="0" cy="38003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 name="Right Arrow 2"/>
          <p:cNvSpPr/>
          <p:nvPr/>
        </p:nvSpPr>
        <p:spPr bwMode="auto">
          <a:xfrm>
            <a:off x="1026782" y="5218378"/>
            <a:ext cx="228600" cy="26802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1" name="TextBox 60"/>
          <p:cNvSpPr txBox="1"/>
          <p:nvPr/>
        </p:nvSpPr>
        <p:spPr>
          <a:xfrm>
            <a:off x="83320" y="5207754"/>
            <a:ext cx="966379" cy="261610"/>
          </a:xfrm>
          <a:prstGeom prst="rect">
            <a:avLst/>
          </a:prstGeom>
          <a:noFill/>
        </p:spPr>
        <p:txBody>
          <a:bodyPr wrap="square" rtlCol="0">
            <a:spAutoFit/>
          </a:bodyPr>
          <a:lstStyle/>
          <a:p>
            <a:r>
              <a:rPr lang="en-US" sz="1100" dirty="0" smtClean="0">
                <a:solidFill>
                  <a:srgbClr val="FF0000"/>
                </a:solidFill>
              </a:rPr>
              <a:t>Victim </a:t>
            </a:r>
            <a:r>
              <a:rPr lang="en-US" sz="1100" dirty="0" smtClean="0">
                <a:solidFill>
                  <a:srgbClr val="FF0000"/>
                </a:solidFill>
              </a:rPr>
              <a:t>STA</a:t>
            </a:r>
            <a:endParaRPr lang="en-US" sz="1100" dirty="0">
              <a:solidFill>
                <a:srgbClr val="FF0000"/>
              </a:solidFill>
            </a:endParaRPr>
          </a:p>
        </p:txBody>
      </p:sp>
      <p:cxnSp>
        <p:nvCxnSpPr>
          <p:cNvPr id="67" name="Straight Connector 66"/>
          <p:cNvCxnSpPr/>
          <p:nvPr/>
        </p:nvCxnSpPr>
        <p:spPr bwMode="auto">
          <a:xfrm>
            <a:off x="3888953" y="5364745"/>
            <a:ext cx="2082945" cy="1994"/>
          </a:xfrm>
          <a:prstGeom prst="line">
            <a:avLst/>
          </a:prstGeom>
          <a:solidFill>
            <a:srgbClr val="00B8FF"/>
          </a:solidFill>
          <a:ln w="38100" cap="flat" cmpd="sng" algn="ctr">
            <a:solidFill>
              <a:srgbClr val="FF0000"/>
            </a:solidFill>
            <a:prstDash val="solid"/>
            <a:round/>
            <a:headEnd type="none" w="med" len="med"/>
            <a:tailEnd type="none" w="med" len="med"/>
          </a:ln>
          <a:effectLst/>
        </p:spPr>
      </p:cxnSp>
      <p:cxnSp>
        <p:nvCxnSpPr>
          <p:cNvPr id="68" name="Straight Arrow Connector 67"/>
          <p:cNvCxnSpPr/>
          <p:nvPr/>
        </p:nvCxnSpPr>
        <p:spPr bwMode="auto">
          <a:xfrm>
            <a:off x="4193753" y="4813708"/>
            <a:ext cx="0" cy="4309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1" name="Straight Arrow Connector 70"/>
          <p:cNvCxnSpPr/>
          <p:nvPr/>
        </p:nvCxnSpPr>
        <p:spPr bwMode="auto">
          <a:xfrm flipV="1">
            <a:off x="4193753" y="5413416"/>
            <a:ext cx="0" cy="43640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a:off x="4492950" y="5126996"/>
            <a:ext cx="750526" cy="276999"/>
          </a:xfrm>
          <a:prstGeom prst="rect">
            <a:avLst/>
          </a:prstGeom>
          <a:noFill/>
        </p:spPr>
        <p:txBody>
          <a:bodyPr wrap="none" rtlCol="0">
            <a:spAutoFit/>
          </a:bodyPr>
          <a:lstStyle/>
          <a:p>
            <a:pPr algn="ctr"/>
            <a:r>
              <a:rPr lang="en-US" sz="1200" dirty="0" smtClean="0">
                <a:solidFill>
                  <a:srgbClr val="FF0000"/>
                </a:solidFill>
              </a:rPr>
              <a:t>Collision</a:t>
            </a:r>
            <a:endParaRPr lang="en-US" sz="1200" dirty="0">
              <a:solidFill>
                <a:srgbClr val="FF0000"/>
              </a:solidFill>
            </a:endParaRPr>
          </a:p>
        </p:txBody>
      </p:sp>
    </p:spTree>
    <p:extLst>
      <p:ext uri="{BB962C8B-B14F-4D97-AF65-F5344CB8AC3E}">
        <p14:creationId xmlns:p14="http://schemas.microsoft.com/office/powerpoint/2010/main" val="2832423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Oval 63"/>
          <p:cNvSpPr/>
          <p:nvPr/>
        </p:nvSpPr>
        <p:spPr bwMode="auto">
          <a:xfrm>
            <a:off x="-278193" y="515683"/>
            <a:ext cx="4388580" cy="4282059"/>
          </a:xfrm>
          <a:prstGeom prst="ellipse">
            <a:avLst/>
          </a:prstGeom>
          <a:solidFill>
            <a:srgbClr val="FFFF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Oval 57"/>
          <p:cNvSpPr/>
          <p:nvPr/>
        </p:nvSpPr>
        <p:spPr bwMode="auto">
          <a:xfrm>
            <a:off x="3789598" y="1317696"/>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Oval 62"/>
          <p:cNvSpPr/>
          <p:nvPr/>
        </p:nvSpPr>
        <p:spPr bwMode="auto">
          <a:xfrm>
            <a:off x="4956229" y="1286974"/>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484427" y="1311022"/>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
            </a:r>
            <a:br>
              <a:rPr lang="en-US" dirty="0" smtClean="0"/>
            </a:br>
            <a:r>
              <a:rPr lang="en-US" dirty="0" smtClean="0"/>
              <a:t>Example 2a</a:t>
            </a:r>
            <a:br>
              <a:rPr lang="en-US" dirty="0" smtClean="0"/>
            </a:b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7" name="Isosceles Triangle 6"/>
          <p:cNvSpPr/>
          <p:nvPr/>
        </p:nvSpPr>
        <p:spPr bwMode="auto">
          <a:xfrm>
            <a:off x="3888953" y="2543554"/>
            <a:ext cx="304800" cy="3048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1723519" y="2543554"/>
            <a:ext cx="300823" cy="304800"/>
          </a:xfrm>
          <a:prstGeom prst="rect">
            <a:avLst/>
          </a:prstGeom>
          <a:pattFill prst="wdUpDiag">
            <a:fgClr>
              <a:srgbClr val="00B0F0"/>
            </a:fgClr>
            <a:bgClr>
              <a:srgbClr val="FFFF00"/>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TextBox 8"/>
          <p:cNvSpPr txBox="1"/>
          <p:nvPr/>
        </p:nvSpPr>
        <p:spPr>
          <a:xfrm>
            <a:off x="3492164" y="2841314"/>
            <a:ext cx="984372" cy="523220"/>
          </a:xfrm>
          <a:prstGeom prst="rect">
            <a:avLst/>
          </a:prstGeom>
          <a:noFill/>
        </p:spPr>
        <p:txBody>
          <a:bodyPr wrap="none" rtlCol="0">
            <a:spAutoFit/>
          </a:bodyPr>
          <a:lstStyle/>
          <a:p>
            <a:r>
              <a:rPr lang="en-US" sz="1400" dirty="0" smtClean="0">
                <a:solidFill>
                  <a:schemeClr val="tx1"/>
                </a:solidFill>
              </a:rPr>
              <a:t>LRLP STA</a:t>
            </a:r>
          </a:p>
          <a:p>
            <a:r>
              <a:rPr lang="en-US" sz="1400" dirty="0" smtClean="0">
                <a:solidFill>
                  <a:schemeClr val="tx1"/>
                </a:solidFill>
              </a:rPr>
              <a:t>(2MHz)</a:t>
            </a:r>
            <a:endParaRPr lang="en-US" sz="1400" dirty="0">
              <a:solidFill>
                <a:schemeClr val="tx1"/>
              </a:solidFill>
            </a:endParaRPr>
          </a:p>
        </p:txBody>
      </p:sp>
      <p:sp>
        <p:nvSpPr>
          <p:cNvPr id="10" name="TextBox 9"/>
          <p:cNvSpPr txBox="1"/>
          <p:nvPr/>
        </p:nvSpPr>
        <p:spPr>
          <a:xfrm>
            <a:off x="1385320" y="2841314"/>
            <a:ext cx="1008609" cy="738664"/>
          </a:xfrm>
          <a:prstGeom prst="rect">
            <a:avLst/>
          </a:prstGeom>
          <a:noFill/>
        </p:spPr>
        <p:txBody>
          <a:bodyPr wrap="none" rtlCol="0">
            <a:spAutoFit/>
          </a:bodyPr>
          <a:lstStyle/>
          <a:p>
            <a:pPr algn="ctr"/>
            <a:r>
              <a:rPr lang="en-US" sz="1400" dirty="0" smtClean="0">
                <a:solidFill>
                  <a:schemeClr val="tx1"/>
                </a:solidFill>
              </a:rPr>
              <a:t>LRLP AP</a:t>
            </a:r>
          </a:p>
          <a:p>
            <a:pPr algn="ctr"/>
            <a:r>
              <a:rPr lang="en-US" sz="1400" dirty="0" smtClean="0">
                <a:solidFill>
                  <a:schemeClr val="tx1"/>
                </a:solidFill>
              </a:rPr>
              <a:t>(20MHz </a:t>
            </a:r>
          </a:p>
          <a:p>
            <a:pPr algn="ctr"/>
            <a:r>
              <a:rPr lang="en-US" sz="1400" dirty="0" smtClean="0">
                <a:solidFill>
                  <a:schemeClr val="tx1"/>
                </a:solidFill>
              </a:rPr>
              <a:t>and 2MHz)</a:t>
            </a:r>
            <a:endParaRPr lang="en-US" sz="1400" dirty="0">
              <a:solidFill>
                <a:schemeClr val="tx1"/>
              </a:solidFill>
            </a:endParaRPr>
          </a:p>
        </p:txBody>
      </p:sp>
      <p:sp>
        <p:nvSpPr>
          <p:cNvPr id="11" name="Rectangle 10"/>
          <p:cNvSpPr/>
          <p:nvPr/>
        </p:nvSpPr>
        <p:spPr bwMode="auto">
          <a:xfrm>
            <a:off x="6207121" y="2536514"/>
            <a:ext cx="300823"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TextBox 11"/>
          <p:cNvSpPr txBox="1"/>
          <p:nvPr/>
        </p:nvSpPr>
        <p:spPr>
          <a:xfrm>
            <a:off x="5884278" y="2841314"/>
            <a:ext cx="977896" cy="523220"/>
          </a:xfrm>
          <a:prstGeom prst="rect">
            <a:avLst/>
          </a:prstGeom>
          <a:noFill/>
        </p:spPr>
        <p:txBody>
          <a:bodyPr wrap="none" rtlCol="0">
            <a:spAutoFit/>
          </a:bodyPr>
          <a:lstStyle/>
          <a:p>
            <a:pPr algn="ctr"/>
            <a:r>
              <a:rPr lang="en-US" sz="1400" dirty="0" smtClean="0">
                <a:solidFill>
                  <a:schemeClr val="tx1"/>
                </a:solidFill>
              </a:rPr>
              <a:t>Legacy AP</a:t>
            </a:r>
          </a:p>
          <a:p>
            <a:pPr algn="ctr"/>
            <a:r>
              <a:rPr lang="en-US" sz="1400" dirty="0" smtClean="0">
                <a:solidFill>
                  <a:schemeClr val="tx1"/>
                </a:solidFill>
              </a:rPr>
              <a:t>(20MHz)</a:t>
            </a:r>
            <a:endParaRPr lang="en-US" sz="1400" dirty="0">
              <a:solidFill>
                <a:schemeClr val="tx1"/>
              </a:solidFill>
            </a:endParaRPr>
          </a:p>
        </p:txBody>
      </p:sp>
      <p:sp>
        <p:nvSpPr>
          <p:cNvPr id="14" name="TextBox 13"/>
          <p:cNvSpPr txBox="1"/>
          <p:nvPr/>
        </p:nvSpPr>
        <p:spPr>
          <a:xfrm>
            <a:off x="4663816" y="2841314"/>
            <a:ext cx="1082412" cy="523220"/>
          </a:xfrm>
          <a:prstGeom prst="rect">
            <a:avLst/>
          </a:prstGeom>
          <a:noFill/>
        </p:spPr>
        <p:txBody>
          <a:bodyPr wrap="none" rtlCol="0">
            <a:spAutoFit/>
          </a:bodyPr>
          <a:lstStyle/>
          <a:p>
            <a:r>
              <a:rPr lang="en-US" sz="1400" dirty="0" smtClean="0">
                <a:solidFill>
                  <a:schemeClr val="tx1"/>
                </a:solidFill>
              </a:rPr>
              <a:t>Legacy STA</a:t>
            </a:r>
          </a:p>
          <a:p>
            <a:r>
              <a:rPr lang="en-US" sz="1400" dirty="0" smtClean="0">
                <a:solidFill>
                  <a:schemeClr val="tx1"/>
                </a:solidFill>
              </a:rPr>
              <a:t>(20MHz)</a:t>
            </a:r>
            <a:endParaRPr lang="en-US" sz="1400" dirty="0">
              <a:solidFill>
                <a:schemeClr val="tx1"/>
              </a:solidFill>
            </a:endParaRPr>
          </a:p>
        </p:txBody>
      </p:sp>
      <p:cxnSp>
        <p:nvCxnSpPr>
          <p:cNvPr id="20" name="Straight Connector 19"/>
          <p:cNvCxnSpPr/>
          <p:nvPr/>
        </p:nvCxnSpPr>
        <p:spPr bwMode="auto">
          <a:xfrm>
            <a:off x="2097971" y="2658711"/>
            <a:ext cx="1790982"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cxnSp>
        <p:nvCxnSpPr>
          <p:cNvPr id="21" name="Straight Connector 20"/>
          <p:cNvCxnSpPr>
            <a:endCxn id="11" idx="1"/>
          </p:cNvCxnSpPr>
          <p:nvPr/>
        </p:nvCxnSpPr>
        <p:spPr bwMode="auto">
          <a:xfrm flipV="1">
            <a:off x="5334331" y="2688914"/>
            <a:ext cx="872790" cy="704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4" name="TextBox 23"/>
          <p:cNvSpPr txBox="1"/>
          <p:nvPr/>
        </p:nvSpPr>
        <p:spPr>
          <a:xfrm>
            <a:off x="2484443" y="2367237"/>
            <a:ext cx="939423" cy="307777"/>
          </a:xfrm>
          <a:prstGeom prst="rect">
            <a:avLst/>
          </a:prstGeom>
          <a:noFill/>
        </p:spPr>
        <p:txBody>
          <a:bodyPr wrap="none" rtlCol="0">
            <a:spAutoFit/>
          </a:bodyPr>
          <a:lstStyle/>
          <a:p>
            <a:pPr algn="ctr"/>
            <a:r>
              <a:rPr lang="en-US" sz="1400" dirty="0" smtClean="0">
                <a:solidFill>
                  <a:schemeClr val="tx1"/>
                </a:solidFill>
              </a:rPr>
              <a:t>LRLP link</a:t>
            </a:r>
            <a:endParaRPr lang="en-US" sz="1400" dirty="0">
              <a:solidFill>
                <a:schemeClr val="tx1"/>
              </a:solidFill>
            </a:endParaRPr>
          </a:p>
        </p:txBody>
      </p:sp>
      <p:sp>
        <p:nvSpPr>
          <p:cNvPr id="25" name="TextBox 24"/>
          <p:cNvSpPr txBox="1"/>
          <p:nvPr/>
        </p:nvSpPr>
        <p:spPr>
          <a:xfrm>
            <a:off x="5415271" y="2164089"/>
            <a:ext cx="713657" cy="523220"/>
          </a:xfrm>
          <a:prstGeom prst="rect">
            <a:avLst/>
          </a:prstGeom>
          <a:noFill/>
        </p:spPr>
        <p:txBody>
          <a:bodyPr wrap="none" rtlCol="0">
            <a:spAutoFit/>
          </a:bodyPr>
          <a:lstStyle/>
          <a:p>
            <a:pPr algn="ctr"/>
            <a:r>
              <a:rPr lang="en-US" sz="1400" dirty="0" smtClean="0">
                <a:solidFill>
                  <a:schemeClr val="tx1"/>
                </a:solidFill>
              </a:rPr>
              <a:t>Legacy</a:t>
            </a:r>
          </a:p>
          <a:p>
            <a:pPr algn="ctr"/>
            <a:r>
              <a:rPr lang="en-US" sz="1400" dirty="0" smtClean="0">
                <a:solidFill>
                  <a:schemeClr val="tx1"/>
                </a:solidFill>
              </a:rPr>
              <a:t>link</a:t>
            </a:r>
            <a:endParaRPr lang="en-US" sz="1400" dirty="0">
              <a:solidFill>
                <a:schemeClr val="tx1"/>
              </a:solidFill>
            </a:endParaRPr>
          </a:p>
        </p:txBody>
      </p:sp>
      <p:sp>
        <p:nvSpPr>
          <p:cNvPr id="27" name="Isosceles Triangle 26"/>
          <p:cNvSpPr/>
          <p:nvPr/>
        </p:nvSpPr>
        <p:spPr bwMode="auto">
          <a:xfrm>
            <a:off x="5038501" y="2527220"/>
            <a:ext cx="304800" cy="304800"/>
          </a:xfrm>
          <a:prstGeom prst="triangl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228600" y="4396497"/>
            <a:ext cx="7848600" cy="1928103"/>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2262808" y="6128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Rectangle 30"/>
          <p:cNvSpPr/>
          <p:nvPr/>
        </p:nvSpPr>
        <p:spPr bwMode="auto">
          <a:xfrm>
            <a:off x="5550780" y="5898262"/>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 name="TextBox 34"/>
          <p:cNvSpPr txBox="1"/>
          <p:nvPr/>
        </p:nvSpPr>
        <p:spPr>
          <a:xfrm>
            <a:off x="5469782" y="5869329"/>
            <a:ext cx="466795" cy="276999"/>
          </a:xfrm>
          <a:prstGeom prst="rect">
            <a:avLst/>
          </a:prstGeom>
          <a:noFill/>
        </p:spPr>
        <p:txBody>
          <a:bodyPr wrap="none" rtlCol="0">
            <a:spAutoFit/>
          </a:bodyPr>
          <a:lstStyle/>
          <a:p>
            <a:pPr algn="ctr"/>
            <a:r>
              <a:rPr lang="en-US" sz="1200" dirty="0" smtClean="0">
                <a:solidFill>
                  <a:schemeClr val="tx1"/>
                </a:solidFill>
              </a:rPr>
              <a:t>CTS</a:t>
            </a:r>
            <a:endParaRPr lang="en-US" sz="1200" dirty="0">
              <a:solidFill>
                <a:schemeClr val="tx1"/>
              </a:solidFill>
            </a:endParaRPr>
          </a:p>
        </p:txBody>
      </p:sp>
      <p:sp>
        <p:nvSpPr>
          <p:cNvPr id="37" name="TextBox 36"/>
          <p:cNvSpPr txBox="1"/>
          <p:nvPr/>
        </p:nvSpPr>
        <p:spPr>
          <a:xfrm>
            <a:off x="1365368" y="5598750"/>
            <a:ext cx="956224" cy="276999"/>
          </a:xfrm>
          <a:prstGeom prst="rect">
            <a:avLst/>
          </a:prstGeom>
          <a:noFill/>
          <a:ln>
            <a:solidFill>
              <a:srgbClr val="FF0000"/>
            </a:solidFill>
          </a:ln>
        </p:spPr>
        <p:txBody>
          <a:bodyPr wrap="none" rtlCol="0">
            <a:spAutoFit/>
          </a:bodyPr>
          <a:lstStyle/>
          <a:p>
            <a:pPr algn="ctr"/>
            <a:r>
              <a:rPr lang="en-US" sz="1200" dirty="0" smtClean="0">
                <a:solidFill>
                  <a:schemeClr val="tx1"/>
                </a:solidFill>
              </a:rPr>
              <a:t>Legacy STA</a:t>
            </a:r>
            <a:endParaRPr lang="en-US" sz="1200" dirty="0">
              <a:solidFill>
                <a:schemeClr val="tx1"/>
              </a:solidFill>
            </a:endParaRPr>
          </a:p>
        </p:txBody>
      </p:sp>
      <p:sp>
        <p:nvSpPr>
          <p:cNvPr id="38" name="TextBox 37"/>
          <p:cNvSpPr txBox="1"/>
          <p:nvPr/>
        </p:nvSpPr>
        <p:spPr>
          <a:xfrm>
            <a:off x="1432575" y="5983924"/>
            <a:ext cx="865494" cy="276999"/>
          </a:xfrm>
          <a:prstGeom prst="rect">
            <a:avLst/>
          </a:prstGeom>
          <a:noFill/>
        </p:spPr>
        <p:txBody>
          <a:bodyPr wrap="none" rtlCol="0">
            <a:spAutoFit/>
          </a:bodyPr>
          <a:lstStyle/>
          <a:p>
            <a:pPr algn="ctr"/>
            <a:r>
              <a:rPr lang="en-US" sz="1200" dirty="0" smtClean="0">
                <a:solidFill>
                  <a:schemeClr val="tx1"/>
                </a:solidFill>
              </a:rPr>
              <a:t>Legacy AP</a:t>
            </a:r>
            <a:endParaRPr lang="en-US" sz="1200" dirty="0">
              <a:solidFill>
                <a:schemeClr val="tx1"/>
              </a:solidFill>
            </a:endParaRPr>
          </a:p>
        </p:txBody>
      </p:sp>
      <p:cxnSp>
        <p:nvCxnSpPr>
          <p:cNvPr id="39" name="Straight Connector 38"/>
          <p:cNvCxnSpPr/>
          <p:nvPr/>
        </p:nvCxnSpPr>
        <p:spPr bwMode="auto">
          <a:xfrm>
            <a:off x="2232705" y="47571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Rectangle 39"/>
          <p:cNvSpPr/>
          <p:nvPr/>
        </p:nvSpPr>
        <p:spPr bwMode="auto">
          <a:xfrm>
            <a:off x="3762267" y="4528539"/>
            <a:ext cx="179461" cy="228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Rectangle 41"/>
          <p:cNvSpPr/>
          <p:nvPr/>
        </p:nvSpPr>
        <p:spPr bwMode="auto">
          <a:xfrm>
            <a:off x="4755980" y="5262125"/>
            <a:ext cx="1479968" cy="10461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5246859" y="5030224"/>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46" name="TextBox 45"/>
          <p:cNvSpPr txBox="1"/>
          <p:nvPr/>
        </p:nvSpPr>
        <p:spPr>
          <a:xfrm>
            <a:off x="1516829" y="4569170"/>
            <a:ext cx="781240" cy="276999"/>
          </a:xfrm>
          <a:prstGeom prst="rect">
            <a:avLst/>
          </a:prstGeom>
          <a:noFill/>
        </p:spPr>
        <p:txBody>
          <a:bodyPr wrap="none" rtlCol="0">
            <a:spAutoFit/>
          </a:bodyPr>
          <a:lstStyle/>
          <a:p>
            <a:pPr algn="ctr"/>
            <a:r>
              <a:rPr lang="en-US" sz="1200" dirty="0" smtClean="0">
                <a:solidFill>
                  <a:schemeClr val="tx1"/>
                </a:solidFill>
              </a:rPr>
              <a:t>LRLP AP</a:t>
            </a:r>
            <a:endParaRPr lang="en-US" sz="1200" dirty="0">
              <a:solidFill>
                <a:schemeClr val="tx1"/>
              </a:solidFill>
            </a:endParaRPr>
          </a:p>
        </p:txBody>
      </p:sp>
      <p:sp>
        <p:nvSpPr>
          <p:cNvPr id="47" name="TextBox 46"/>
          <p:cNvSpPr txBox="1"/>
          <p:nvPr/>
        </p:nvSpPr>
        <p:spPr>
          <a:xfrm>
            <a:off x="1432575" y="5233835"/>
            <a:ext cx="871970" cy="276999"/>
          </a:xfrm>
          <a:prstGeom prst="rect">
            <a:avLst/>
          </a:prstGeom>
          <a:noFill/>
        </p:spPr>
        <p:txBody>
          <a:bodyPr wrap="none" rtlCol="0">
            <a:spAutoFit/>
          </a:bodyPr>
          <a:lstStyle/>
          <a:p>
            <a:pPr algn="ctr"/>
            <a:r>
              <a:rPr lang="en-US" sz="1200" dirty="0" smtClean="0">
                <a:solidFill>
                  <a:schemeClr val="tx1"/>
                </a:solidFill>
              </a:rPr>
              <a:t>LRLP STA</a:t>
            </a:r>
            <a:endParaRPr lang="en-US" sz="1200" dirty="0">
              <a:solidFill>
                <a:schemeClr val="tx1"/>
              </a:solidFill>
            </a:endParaRPr>
          </a:p>
        </p:txBody>
      </p:sp>
      <p:sp>
        <p:nvSpPr>
          <p:cNvPr id="48" name="Rectangle 47"/>
          <p:cNvSpPr/>
          <p:nvPr/>
        </p:nvSpPr>
        <p:spPr bwMode="auto">
          <a:xfrm>
            <a:off x="3941728" y="4659906"/>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44" name="Straight Connector 43"/>
          <p:cNvCxnSpPr/>
          <p:nvPr/>
        </p:nvCxnSpPr>
        <p:spPr bwMode="auto">
          <a:xfrm>
            <a:off x="2232705" y="5366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2262808" y="5747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p:cNvSpPr txBox="1"/>
          <p:nvPr/>
        </p:nvSpPr>
        <p:spPr>
          <a:xfrm>
            <a:off x="3679464" y="4233918"/>
            <a:ext cx="1041695" cy="276999"/>
          </a:xfrm>
          <a:prstGeom prst="rect">
            <a:avLst/>
          </a:prstGeom>
          <a:noFill/>
        </p:spPr>
        <p:txBody>
          <a:bodyPr wrap="none" rtlCol="0">
            <a:spAutoFit/>
          </a:bodyPr>
          <a:lstStyle/>
          <a:p>
            <a:pPr algn="ctr"/>
            <a:r>
              <a:rPr lang="en-US" sz="1200" dirty="0" smtClean="0">
                <a:solidFill>
                  <a:schemeClr val="tx1"/>
                </a:solidFill>
              </a:rPr>
              <a:t>Trigger frame</a:t>
            </a:r>
            <a:endParaRPr lang="en-US" sz="1200" dirty="0">
              <a:solidFill>
                <a:schemeClr val="tx1"/>
              </a:solidFill>
            </a:endParaRPr>
          </a:p>
        </p:txBody>
      </p:sp>
      <p:sp>
        <p:nvSpPr>
          <p:cNvPr id="53" name="TextBox 52"/>
          <p:cNvSpPr txBox="1"/>
          <p:nvPr/>
        </p:nvSpPr>
        <p:spPr>
          <a:xfrm>
            <a:off x="2438400" y="5705440"/>
            <a:ext cx="2305952" cy="646331"/>
          </a:xfrm>
          <a:prstGeom prst="rect">
            <a:avLst/>
          </a:prstGeom>
          <a:noFill/>
        </p:spPr>
        <p:txBody>
          <a:bodyPr wrap="square" rtlCol="0">
            <a:spAutoFit/>
          </a:bodyPr>
          <a:lstStyle/>
          <a:p>
            <a:r>
              <a:rPr lang="en-US" sz="1200" dirty="0" smtClean="0">
                <a:solidFill>
                  <a:srgbClr val="FF0000"/>
                </a:solidFill>
              </a:rPr>
              <a:t>Cannot decode duration of 2 MHz PPDU; relies on energy detection (-62dBm)</a:t>
            </a:r>
            <a:endParaRPr lang="en-US" sz="1200" dirty="0">
              <a:solidFill>
                <a:srgbClr val="FF0000"/>
              </a:solidFill>
            </a:endParaRPr>
          </a:p>
        </p:txBody>
      </p:sp>
      <p:sp>
        <p:nvSpPr>
          <p:cNvPr id="55" name="Rectangle 54"/>
          <p:cNvSpPr/>
          <p:nvPr/>
        </p:nvSpPr>
        <p:spPr bwMode="auto">
          <a:xfrm>
            <a:off x="6243018" y="4659906"/>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6353105" y="4423380"/>
            <a:ext cx="441147" cy="276999"/>
          </a:xfrm>
          <a:prstGeom prst="rect">
            <a:avLst/>
          </a:prstGeom>
          <a:noFill/>
        </p:spPr>
        <p:txBody>
          <a:bodyPr wrap="none" rtlCol="0">
            <a:spAutoFit/>
          </a:bodyPr>
          <a:lstStyle/>
          <a:p>
            <a:pPr algn="ctr"/>
            <a:r>
              <a:rPr lang="en-US" sz="1200" dirty="0" err="1" smtClean="0">
                <a:solidFill>
                  <a:schemeClr val="tx1"/>
                </a:solidFill>
              </a:rPr>
              <a:t>Ack</a:t>
            </a:r>
            <a:endParaRPr lang="en-US" sz="1200" dirty="0">
              <a:solidFill>
                <a:schemeClr val="tx1"/>
              </a:solidFill>
            </a:endParaRPr>
          </a:p>
        </p:txBody>
      </p:sp>
      <p:sp>
        <p:nvSpPr>
          <p:cNvPr id="65" name="TextBox 64"/>
          <p:cNvSpPr txBox="1"/>
          <p:nvPr/>
        </p:nvSpPr>
        <p:spPr>
          <a:xfrm>
            <a:off x="1233326" y="1433094"/>
            <a:ext cx="1418915" cy="307777"/>
          </a:xfrm>
          <a:prstGeom prst="rect">
            <a:avLst/>
          </a:prstGeom>
          <a:noFill/>
        </p:spPr>
        <p:txBody>
          <a:bodyPr wrap="none" rtlCol="0">
            <a:spAutoFit/>
          </a:bodyPr>
          <a:lstStyle/>
          <a:p>
            <a:pPr algn="ctr"/>
            <a:r>
              <a:rPr lang="en-US" sz="1400" dirty="0" smtClean="0">
                <a:solidFill>
                  <a:schemeClr val="tx1"/>
                </a:solidFill>
              </a:rPr>
              <a:t>20MHz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6" name="TextBox 65"/>
          <p:cNvSpPr txBox="1"/>
          <p:nvPr/>
        </p:nvSpPr>
        <p:spPr>
          <a:xfrm>
            <a:off x="2935245" y="1271773"/>
            <a:ext cx="1329145" cy="307777"/>
          </a:xfrm>
          <a:prstGeom prst="rect">
            <a:avLst/>
          </a:prstGeom>
          <a:noFill/>
        </p:spPr>
        <p:txBody>
          <a:bodyPr wrap="none" rtlCol="0">
            <a:spAutoFit/>
          </a:bodyPr>
          <a:lstStyle/>
          <a:p>
            <a:pPr algn="ctr"/>
            <a:r>
              <a:rPr lang="en-US" sz="1400" dirty="0" smtClean="0">
                <a:solidFill>
                  <a:schemeClr val="tx1"/>
                </a:solidFill>
              </a:rPr>
              <a:t>2MHz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75" name="TextBox 74"/>
          <p:cNvSpPr txBox="1"/>
          <p:nvPr/>
        </p:nvSpPr>
        <p:spPr>
          <a:xfrm>
            <a:off x="6889454" y="4526258"/>
            <a:ext cx="654346" cy="276999"/>
          </a:xfrm>
          <a:prstGeom prst="rect">
            <a:avLst/>
          </a:prstGeom>
          <a:noFill/>
        </p:spPr>
        <p:txBody>
          <a:bodyPr wrap="none" rtlCol="0">
            <a:spAutoFit/>
          </a:bodyPr>
          <a:lstStyle/>
          <a:p>
            <a:pPr algn="ctr"/>
            <a:r>
              <a:rPr lang="en-US" sz="1200" dirty="0" smtClean="0">
                <a:solidFill>
                  <a:schemeClr val="tx1"/>
                </a:solidFill>
              </a:rPr>
              <a:t>2 MHz </a:t>
            </a:r>
            <a:endParaRPr lang="en-US" sz="1200" dirty="0">
              <a:solidFill>
                <a:schemeClr val="tx1"/>
              </a:solidFill>
            </a:endParaRPr>
          </a:p>
        </p:txBody>
      </p:sp>
      <p:cxnSp>
        <p:nvCxnSpPr>
          <p:cNvPr id="77" name="Straight Arrow Connector 76"/>
          <p:cNvCxnSpPr/>
          <p:nvPr/>
        </p:nvCxnSpPr>
        <p:spPr bwMode="auto">
          <a:xfrm>
            <a:off x="6885579" y="4471239"/>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8" name="Straight Arrow Connector 77"/>
          <p:cNvCxnSpPr/>
          <p:nvPr/>
        </p:nvCxnSpPr>
        <p:spPr bwMode="auto">
          <a:xfrm flipV="1">
            <a:off x="6895905" y="4770833"/>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9" name="Straight Arrow Connector 78"/>
          <p:cNvCxnSpPr/>
          <p:nvPr/>
        </p:nvCxnSpPr>
        <p:spPr bwMode="auto">
          <a:xfrm>
            <a:off x="5685171" y="5372334"/>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0" name="Straight Arrow Connector 79"/>
          <p:cNvCxnSpPr/>
          <p:nvPr/>
        </p:nvCxnSpPr>
        <p:spPr bwMode="auto">
          <a:xfrm flipV="1">
            <a:off x="5685171" y="5747739"/>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Rectangle 60"/>
          <p:cNvSpPr/>
          <p:nvPr/>
        </p:nvSpPr>
        <p:spPr bwMode="auto">
          <a:xfrm>
            <a:off x="5163591" y="5519139"/>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TextBox 61"/>
          <p:cNvSpPr txBox="1"/>
          <p:nvPr/>
        </p:nvSpPr>
        <p:spPr>
          <a:xfrm>
            <a:off x="5082593" y="5490206"/>
            <a:ext cx="466795" cy="276999"/>
          </a:xfrm>
          <a:prstGeom prst="rect">
            <a:avLst/>
          </a:prstGeom>
          <a:noFill/>
        </p:spPr>
        <p:txBody>
          <a:bodyPr wrap="none" rtlCol="0">
            <a:spAutoFit/>
          </a:bodyPr>
          <a:lstStyle/>
          <a:p>
            <a:pPr algn="ctr"/>
            <a:r>
              <a:rPr lang="en-US" sz="1200" dirty="0" smtClean="0">
                <a:solidFill>
                  <a:schemeClr val="tx1"/>
                </a:solidFill>
              </a:rPr>
              <a:t>RTS</a:t>
            </a:r>
            <a:endParaRPr lang="en-US" sz="1200" dirty="0">
              <a:solidFill>
                <a:schemeClr val="tx1"/>
              </a:solidFill>
            </a:endParaRPr>
          </a:p>
        </p:txBody>
      </p:sp>
      <p:sp>
        <p:nvSpPr>
          <p:cNvPr id="83" name="TextBox 82"/>
          <p:cNvSpPr txBox="1"/>
          <p:nvPr/>
        </p:nvSpPr>
        <p:spPr>
          <a:xfrm>
            <a:off x="5570889" y="5510157"/>
            <a:ext cx="808590" cy="261610"/>
          </a:xfrm>
          <a:prstGeom prst="rect">
            <a:avLst/>
          </a:prstGeom>
          <a:noFill/>
        </p:spPr>
        <p:txBody>
          <a:bodyPr wrap="square" rtlCol="0">
            <a:spAutoFit/>
          </a:bodyPr>
          <a:lstStyle/>
          <a:p>
            <a:r>
              <a:rPr lang="en-US" sz="1100" dirty="0" smtClean="0">
                <a:solidFill>
                  <a:srgbClr val="FF0000"/>
                </a:solidFill>
              </a:rPr>
              <a:t>Collision</a:t>
            </a:r>
            <a:endParaRPr lang="en-US" sz="1100" dirty="0">
              <a:solidFill>
                <a:srgbClr val="FF0000"/>
              </a:solidFill>
            </a:endParaRPr>
          </a:p>
        </p:txBody>
      </p:sp>
      <p:cxnSp>
        <p:nvCxnSpPr>
          <p:cNvPr id="84" name="Straight Arrow Connector 83"/>
          <p:cNvCxnSpPr/>
          <p:nvPr/>
        </p:nvCxnSpPr>
        <p:spPr bwMode="auto">
          <a:xfrm flipV="1">
            <a:off x="4663816" y="5756098"/>
            <a:ext cx="145334" cy="1600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Connector 12"/>
          <p:cNvCxnSpPr/>
          <p:nvPr/>
        </p:nvCxnSpPr>
        <p:spPr bwMode="auto">
          <a:xfrm>
            <a:off x="4806114" y="5387167"/>
            <a:ext cx="0" cy="38003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p:cNvCxnSpPr/>
          <p:nvPr/>
        </p:nvCxnSpPr>
        <p:spPr bwMode="auto">
          <a:xfrm>
            <a:off x="5549388" y="5747636"/>
            <a:ext cx="306192" cy="0"/>
          </a:xfrm>
          <a:prstGeom prst="line">
            <a:avLst/>
          </a:prstGeom>
          <a:solidFill>
            <a:srgbClr val="00B8FF"/>
          </a:solidFill>
          <a:ln w="38100" cap="flat" cmpd="sng" algn="ctr">
            <a:solidFill>
              <a:srgbClr val="FF0000"/>
            </a:solidFill>
            <a:prstDash val="solid"/>
            <a:round/>
            <a:headEnd type="none" w="med" len="med"/>
            <a:tailEnd type="none" w="med" len="med"/>
          </a:ln>
          <a:effectLst/>
        </p:spPr>
      </p:cxnSp>
      <p:sp>
        <p:nvSpPr>
          <p:cNvPr id="54" name="Right Arrow 53"/>
          <p:cNvSpPr/>
          <p:nvPr/>
        </p:nvSpPr>
        <p:spPr bwMode="auto">
          <a:xfrm>
            <a:off x="1066800" y="5598750"/>
            <a:ext cx="228600" cy="26802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TextBox 56"/>
          <p:cNvSpPr txBox="1"/>
          <p:nvPr/>
        </p:nvSpPr>
        <p:spPr>
          <a:xfrm>
            <a:off x="182766" y="5601275"/>
            <a:ext cx="891791" cy="261610"/>
          </a:xfrm>
          <a:prstGeom prst="rect">
            <a:avLst/>
          </a:prstGeom>
          <a:noFill/>
        </p:spPr>
        <p:txBody>
          <a:bodyPr wrap="square" rtlCol="0">
            <a:spAutoFit/>
          </a:bodyPr>
          <a:lstStyle/>
          <a:p>
            <a:r>
              <a:rPr lang="en-US" sz="1100" dirty="0" smtClean="0">
                <a:solidFill>
                  <a:srgbClr val="FF0000"/>
                </a:solidFill>
              </a:rPr>
              <a:t>Victim STA</a:t>
            </a:r>
            <a:endParaRPr lang="en-US" sz="1100" dirty="0">
              <a:solidFill>
                <a:srgbClr val="FF0000"/>
              </a:solidFill>
            </a:endParaRPr>
          </a:p>
        </p:txBody>
      </p:sp>
    </p:spTree>
    <p:extLst>
      <p:ext uri="{BB962C8B-B14F-4D97-AF65-F5344CB8AC3E}">
        <p14:creationId xmlns:p14="http://schemas.microsoft.com/office/powerpoint/2010/main" val="3033522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Oval 63"/>
          <p:cNvSpPr/>
          <p:nvPr/>
        </p:nvSpPr>
        <p:spPr bwMode="auto">
          <a:xfrm>
            <a:off x="-278193" y="515683"/>
            <a:ext cx="4388580" cy="4282059"/>
          </a:xfrm>
          <a:prstGeom prst="ellipse">
            <a:avLst/>
          </a:prstGeom>
          <a:solidFill>
            <a:srgbClr val="FFFF0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Oval 57"/>
          <p:cNvSpPr/>
          <p:nvPr/>
        </p:nvSpPr>
        <p:spPr bwMode="auto">
          <a:xfrm>
            <a:off x="3789598" y="1317696"/>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Oval 62"/>
          <p:cNvSpPr/>
          <p:nvPr/>
        </p:nvSpPr>
        <p:spPr bwMode="auto">
          <a:xfrm>
            <a:off x="4956229" y="1286974"/>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484427" y="1311022"/>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
            </a:r>
            <a:br>
              <a:rPr lang="en-US" dirty="0" smtClean="0"/>
            </a:br>
            <a:r>
              <a:rPr lang="en-US" dirty="0" smtClean="0"/>
              <a:t>Example 2b</a:t>
            </a:r>
            <a:br>
              <a:rPr lang="en-US" dirty="0" smtClean="0"/>
            </a:b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7" name="Isosceles Triangle 6"/>
          <p:cNvSpPr/>
          <p:nvPr/>
        </p:nvSpPr>
        <p:spPr bwMode="auto">
          <a:xfrm>
            <a:off x="3888953" y="2543554"/>
            <a:ext cx="304800" cy="3048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1723519" y="2543554"/>
            <a:ext cx="300823" cy="304800"/>
          </a:xfrm>
          <a:prstGeom prst="rect">
            <a:avLst/>
          </a:prstGeom>
          <a:pattFill prst="wdUpDiag">
            <a:fgClr>
              <a:srgbClr val="00B0F0"/>
            </a:fgClr>
            <a:bgClr>
              <a:srgbClr val="FFFF00"/>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TextBox 8"/>
          <p:cNvSpPr txBox="1"/>
          <p:nvPr/>
        </p:nvSpPr>
        <p:spPr>
          <a:xfrm>
            <a:off x="3492164" y="2841314"/>
            <a:ext cx="984372" cy="523220"/>
          </a:xfrm>
          <a:prstGeom prst="rect">
            <a:avLst/>
          </a:prstGeom>
          <a:noFill/>
        </p:spPr>
        <p:txBody>
          <a:bodyPr wrap="none" rtlCol="0">
            <a:spAutoFit/>
          </a:bodyPr>
          <a:lstStyle/>
          <a:p>
            <a:r>
              <a:rPr lang="en-US" sz="1400" dirty="0" smtClean="0">
                <a:solidFill>
                  <a:schemeClr val="tx1"/>
                </a:solidFill>
              </a:rPr>
              <a:t>LRLP STA</a:t>
            </a:r>
          </a:p>
          <a:p>
            <a:r>
              <a:rPr lang="en-US" sz="1400" dirty="0" smtClean="0">
                <a:solidFill>
                  <a:schemeClr val="tx1"/>
                </a:solidFill>
              </a:rPr>
              <a:t>(2MHz)</a:t>
            </a:r>
            <a:endParaRPr lang="en-US" sz="1400" dirty="0">
              <a:solidFill>
                <a:schemeClr val="tx1"/>
              </a:solidFill>
            </a:endParaRPr>
          </a:p>
        </p:txBody>
      </p:sp>
      <p:sp>
        <p:nvSpPr>
          <p:cNvPr id="10" name="TextBox 9"/>
          <p:cNvSpPr txBox="1"/>
          <p:nvPr/>
        </p:nvSpPr>
        <p:spPr>
          <a:xfrm>
            <a:off x="1385320" y="2841314"/>
            <a:ext cx="1008609" cy="738664"/>
          </a:xfrm>
          <a:prstGeom prst="rect">
            <a:avLst/>
          </a:prstGeom>
          <a:noFill/>
        </p:spPr>
        <p:txBody>
          <a:bodyPr wrap="none" rtlCol="0">
            <a:spAutoFit/>
          </a:bodyPr>
          <a:lstStyle/>
          <a:p>
            <a:pPr algn="ctr"/>
            <a:r>
              <a:rPr lang="en-US" sz="1400" dirty="0" smtClean="0">
                <a:solidFill>
                  <a:schemeClr val="tx1"/>
                </a:solidFill>
              </a:rPr>
              <a:t>LRLP AP</a:t>
            </a:r>
          </a:p>
          <a:p>
            <a:pPr algn="ctr"/>
            <a:r>
              <a:rPr lang="en-US" sz="1400" dirty="0" smtClean="0">
                <a:solidFill>
                  <a:schemeClr val="tx1"/>
                </a:solidFill>
              </a:rPr>
              <a:t>(20MHz </a:t>
            </a:r>
          </a:p>
          <a:p>
            <a:pPr algn="ctr"/>
            <a:r>
              <a:rPr lang="en-US" sz="1400" dirty="0" smtClean="0">
                <a:solidFill>
                  <a:schemeClr val="tx1"/>
                </a:solidFill>
              </a:rPr>
              <a:t>and 2MHz)</a:t>
            </a:r>
            <a:endParaRPr lang="en-US" sz="1400" dirty="0">
              <a:solidFill>
                <a:schemeClr val="tx1"/>
              </a:solidFill>
            </a:endParaRPr>
          </a:p>
        </p:txBody>
      </p:sp>
      <p:sp>
        <p:nvSpPr>
          <p:cNvPr id="11" name="Rectangle 10"/>
          <p:cNvSpPr/>
          <p:nvPr/>
        </p:nvSpPr>
        <p:spPr bwMode="auto">
          <a:xfrm>
            <a:off x="6207121" y="2536514"/>
            <a:ext cx="300823"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TextBox 11"/>
          <p:cNvSpPr txBox="1"/>
          <p:nvPr/>
        </p:nvSpPr>
        <p:spPr>
          <a:xfrm>
            <a:off x="5884278" y="2841314"/>
            <a:ext cx="977896" cy="523220"/>
          </a:xfrm>
          <a:prstGeom prst="rect">
            <a:avLst/>
          </a:prstGeom>
          <a:noFill/>
        </p:spPr>
        <p:txBody>
          <a:bodyPr wrap="none" rtlCol="0">
            <a:spAutoFit/>
          </a:bodyPr>
          <a:lstStyle/>
          <a:p>
            <a:pPr algn="ctr"/>
            <a:r>
              <a:rPr lang="en-US" sz="1400" dirty="0" smtClean="0">
                <a:solidFill>
                  <a:schemeClr val="tx1"/>
                </a:solidFill>
              </a:rPr>
              <a:t>Legacy AP</a:t>
            </a:r>
          </a:p>
          <a:p>
            <a:pPr algn="ctr"/>
            <a:r>
              <a:rPr lang="en-US" sz="1400" dirty="0" smtClean="0">
                <a:solidFill>
                  <a:schemeClr val="tx1"/>
                </a:solidFill>
              </a:rPr>
              <a:t>(20MHz)</a:t>
            </a:r>
            <a:endParaRPr lang="en-US" sz="1400" dirty="0">
              <a:solidFill>
                <a:schemeClr val="tx1"/>
              </a:solidFill>
            </a:endParaRPr>
          </a:p>
        </p:txBody>
      </p:sp>
      <p:sp>
        <p:nvSpPr>
          <p:cNvPr id="14" name="TextBox 13"/>
          <p:cNvSpPr txBox="1"/>
          <p:nvPr/>
        </p:nvSpPr>
        <p:spPr>
          <a:xfrm>
            <a:off x="4663816" y="2841314"/>
            <a:ext cx="1082412" cy="523220"/>
          </a:xfrm>
          <a:prstGeom prst="rect">
            <a:avLst/>
          </a:prstGeom>
          <a:noFill/>
        </p:spPr>
        <p:txBody>
          <a:bodyPr wrap="none" rtlCol="0">
            <a:spAutoFit/>
          </a:bodyPr>
          <a:lstStyle/>
          <a:p>
            <a:r>
              <a:rPr lang="en-US" sz="1400" dirty="0" smtClean="0">
                <a:solidFill>
                  <a:schemeClr val="tx1"/>
                </a:solidFill>
              </a:rPr>
              <a:t>Legacy STA</a:t>
            </a:r>
          </a:p>
          <a:p>
            <a:r>
              <a:rPr lang="en-US" sz="1400" dirty="0" smtClean="0">
                <a:solidFill>
                  <a:schemeClr val="tx1"/>
                </a:solidFill>
              </a:rPr>
              <a:t>(20MHz)</a:t>
            </a:r>
            <a:endParaRPr lang="en-US" sz="1400" dirty="0">
              <a:solidFill>
                <a:schemeClr val="tx1"/>
              </a:solidFill>
            </a:endParaRPr>
          </a:p>
        </p:txBody>
      </p:sp>
      <p:cxnSp>
        <p:nvCxnSpPr>
          <p:cNvPr id="20" name="Straight Connector 19"/>
          <p:cNvCxnSpPr/>
          <p:nvPr/>
        </p:nvCxnSpPr>
        <p:spPr bwMode="auto">
          <a:xfrm>
            <a:off x="2097971" y="2658711"/>
            <a:ext cx="1790982" cy="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cxnSp>
        <p:nvCxnSpPr>
          <p:cNvPr id="21" name="Straight Connector 20"/>
          <p:cNvCxnSpPr>
            <a:endCxn id="11" idx="1"/>
          </p:cNvCxnSpPr>
          <p:nvPr/>
        </p:nvCxnSpPr>
        <p:spPr bwMode="auto">
          <a:xfrm flipV="1">
            <a:off x="5334331" y="2688914"/>
            <a:ext cx="872790" cy="704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4" name="TextBox 23"/>
          <p:cNvSpPr txBox="1"/>
          <p:nvPr/>
        </p:nvSpPr>
        <p:spPr>
          <a:xfrm>
            <a:off x="2484443" y="2367237"/>
            <a:ext cx="939423" cy="307777"/>
          </a:xfrm>
          <a:prstGeom prst="rect">
            <a:avLst/>
          </a:prstGeom>
          <a:noFill/>
        </p:spPr>
        <p:txBody>
          <a:bodyPr wrap="none" rtlCol="0">
            <a:spAutoFit/>
          </a:bodyPr>
          <a:lstStyle/>
          <a:p>
            <a:pPr algn="ctr"/>
            <a:r>
              <a:rPr lang="en-US" sz="1400" dirty="0" smtClean="0">
                <a:solidFill>
                  <a:schemeClr val="tx1"/>
                </a:solidFill>
              </a:rPr>
              <a:t>LRLP link</a:t>
            </a:r>
            <a:endParaRPr lang="en-US" sz="1400" dirty="0">
              <a:solidFill>
                <a:schemeClr val="tx1"/>
              </a:solidFill>
            </a:endParaRPr>
          </a:p>
        </p:txBody>
      </p:sp>
      <p:sp>
        <p:nvSpPr>
          <p:cNvPr id="25" name="TextBox 24"/>
          <p:cNvSpPr txBox="1"/>
          <p:nvPr/>
        </p:nvSpPr>
        <p:spPr>
          <a:xfrm>
            <a:off x="5415271" y="2164089"/>
            <a:ext cx="713657" cy="523220"/>
          </a:xfrm>
          <a:prstGeom prst="rect">
            <a:avLst/>
          </a:prstGeom>
          <a:noFill/>
        </p:spPr>
        <p:txBody>
          <a:bodyPr wrap="none" rtlCol="0">
            <a:spAutoFit/>
          </a:bodyPr>
          <a:lstStyle/>
          <a:p>
            <a:pPr algn="ctr"/>
            <a:r>
              <a:rPr lang="en-US" sz="1400" dirty="0" smtClean="0">
                <a:solidFill>
                  <a:schemeClr val="tx1"/>
                </a:solidFill>
              </a:rPr>
              <a:t>Legacy</a:t>
            </a:r>
          </a:p>
          <a:p>
            <a:pPr algn="ctr"/>
            <a:r>
              <a:rPr lang="en-US" sz="1400" dirty="0" smtClean="0">
                <a:solidFill>
                  <a:schemeClr val="tx1"/>
                </a:solidFill>
              </a:rPr>
              <a:t>link</a:t>
            </a:r>
            <a:endParaRPr lang="en-US" sz="1400" dirty="0">
              <a:solidFill>
                <a:schemeClr val="tx1"/>
              </a:solidFill>
            </a:endParaRPr>
          </a:p>
        </p:txBody>
      </p:sp>
      <p:sp>
        <p:nvSpPr>
          <p:cNvPr id="27" name="Isosceles Triangle 26"/>
          <p:cNvSpPr/>
          <p:nvPr/>
        </p:nvSpPr>
        <p:spPr bwMode="auto">
          <a:xfrm>
            <a:off x="5038501" y="2527220"/>
            <a:ext cx="304800" cy="304800"/>
          </a:xfrm>
          <a:prstGeom prst="triangl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000" b="0" i="0" u="none" strike="noStrike" cap="none" normalizeH="0" baseline="0" smtClean="0">
              <a:ln>
                <a:noFill/>
              </a:ln>
              <a:solidFill>
                <a:schemeClr val="bg1"/>
              </a:solidFill>
              <a:effectLst/>
              <a:latin typeface="Times New Roman" pitchFamily="16" charset="0"/>
              <a:ea typeface="MS Gothic" charset="-128"/>
            </a:endParaRPr>
          </a:p>
        </p:txBody>
      </p:sp>
      <p:sp>
        <p:nvSpPr>
          <p:cNvPr id="23" name="Rectangle 22"/>
          <p:cNvSpPr/>
          <p:nvPr/>
        </p:nvSpPr>
        <p:spPr bwMode="auto">
          <a:xfrm>
            <a:off x="228600" y="4396497"/>
            <a:ext cx="7848600" cy="1928103"/>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9" name="Straight Connector 28"/>
          <p:cNvCxnSpPr/>
          <p:nvPr/>
        </p:nvCxnSpPr>
        <p:spPr bwMode="auto">
          <a:xfrm>
            <a:off x="2262808" y="6128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TextBox 36"/>
          <p:cNvSpPr txBox="1"/>
          <p:nvPr/>
        </p:nvSpPr>
        <p:spPr>
          <a:xfrm>
            <a:off x="1365368" y="5598750"/>
            <a:ext cx="956224" cy="276999"/>
          </a:xfrm>
          <a:prstGeom prst="rect">
            <a:avLst/>
          </a:prstGeom>
          <a:noFill/>
        </p:spPr>
        <p:txBody>
          <a:bodyPr wrap="none" rtlCol="0">
            <a:spAutoFit/>
          </a:bodyPr>
          <a:lstStyle/>
          <a:p>
            <a:pPr algn="ctr"/>
            <a:r>
              <a:rPr lang="en-US" sz="1200" dirty="0" smtClean="0">
                <a:solidFill>
                  <a:schemeClr val="tx1"/>
                </a:solidFill>
              </a:rPr>
              <a:t>Legacy STA</a:t>
            </a:r>
            <a:endParaRPr lang="en-US" sz="1200" dirty="0">
              <a:solidFill>
                <a:schemeClr val="tx1"/>
              </a:solidFill>
            </a:endParaRPr>
          </a:p>
        </p:txBody>
      </p:sp>
      <p:sp>
        <p:nvSpPr>
          <p:cNvPr id="38" name="TextBox 37"/>
          <p:cNvSpPr txBox="1"/>
          <p:nvPr/>
        </p:nvSpPr>
        <p:spPr>
          <a:xfrm>
            <a:off x="1432575" y="5983924"/>
            <a:ext cx="865494" cy="276999"/>
          </a:xfrm>
          <a:prstGeom prst="rect">
            <a:avLst/>
          </a:prstGeom>
          <a:noFill/>
        </p:spPr>
        <p:txBody>
          <a:bodyPr wrap="none" rtlCol="0">
            <a:spAutoFit/>
          </a:bodyPr>
          <a:lstStyle/>
          <a:p>
            <a:pPr algn="ctr"/>
            <a:r>
              <a:rPr lang="en-US" sz="1200" dirty="0" smtClean="0">
                <a:solidFill>
                  <a:schemeClr val="tx1"/>
                </a:solidFill>
              </a:rPr>
              <a:t>Legacy AP</a:t>
            </a:r>
            <a:endParaRPr lang="en-US" sz="1200" dirty="0">
              <a:solidFill>
                <a:schemeClr val="tx1"/>
              </a:solidFill>
            </a:endParaRPr>
          </a:p>
        </p:txBody>
      </p:sp>
      <p:cxnSp>
        <p:nvCxnSpPr>
          <p:cNvPr id="39" name="Straight Connector 38"/>
          <p:cNvCxnSpPr/>
          <p:nvPr/>
        </p:nvCxnSpPr>
        <p:spPr bwMode="auto">
          <a:xfrm>
            <a:off x="2232705" y="47571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Rectangle 39"/>
          <p:cNvSpPr/>
          <p:nvPr/>
        </p:nvSpPr>
        <p:spPr bwMode="auto">
          <a:xfrm>
            <a:off x="3762267" y="4528539"/>
            <a:ext cx="179461" cy="228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Rectangle 41"/>
          <p:cNvSpPr/>
          <p:nvPr/>
        </p:nvSpPr>
        <p:spPr bwMode="auto">
          <a:xfrm>
            <a:off x="4755980" y="5262125"/>
            <a:ext cx="1479968" cy="10461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TextBox 44"/>
          <p:cNvSpPr txBox="1"/>
          <p:nvPr/>
        </p:nvSpPr>
        <p:spPr>
          <a:xfrm>
            <a:off x="5144716" y="5030224"/>
            <a:ext cx="680700" cy="276999"/>
          </a:xfrm>
          <a:prstGeom prst="rect">
            <a:avLst/>
          </a:prstGeom>
          <a:noFill/>
        </p:spPr>
        <p:txBody>
          <a:bodyPr wrap="none" rtlCol="0">
            <a:spAutoFit/>
          </a:bodyPr>
          <a:lstStyle/>
          <a:p>
            <a:pPr algn="ctr"/>
            <a:r>
              <a:rPr lang="en-US" sz="1200" dirty="0" smtClean="0">
                <a:solidFill>
                  <a:schemeClr val="tx1"/>
                </a:solidFill>
              </a:rPr>
              <a:t>UL data</a:t>
            </a:r>
            <a:endParaRPr lang="en-US" sz="1200" dirty="0">
              <a:solidFill>
                <a:schemeClr val="tx1"/>
              </a:solidFill>
            </a:endParaRPr>
          </a:p>
        </p:txBody>
      </p:sp>
      <p:sp>
        <p:nvSpPr>
          <p:cNvPr id="46" name="TextBox 45"/>
          <p:cNvSpPr txBox="1"/>
          <p:nvPr/>
        </p:nvSpPr>
        <p:spPr>
          <a:xfrm>
            <a:off x="1516829" y="4569170"/>
            <a:ext cx="781240" cy="276999"/>
          </a:xfrm>
          <a:prstGeom prst="rect">
            <a:avLst/>
          </a:prstGeom>
          <a:noFill/>
        </p:spPr>
        <p:txBody>
          <a:bodyPr wrap="none" rtlCol="0">
            <a:spAutoFit/>
          </a:bodyPr>
          <a:lstStyle/>
          <a:p>
            <a:pPr algn="ctr"/>
            <a:r>
              <a:rPr lang="en-US" sz="1200" dirty="0" smtClean="0">
                <a:solidFill>
                  <a:schemeClr val="tx1"/>
                </a:solidFill>
              </a:rPr>
              <a:t>LRLP AP</a:t>
            </a:r>
            <a:endParaRPr lang="en-US" sz="1200" dirty="0">
              <a:solidFill>
                <a:schemeClr val="tx1"/>
              </a:solidFill>
            </a:endParaRPr>
          </a:p>
        </p:txBody>
      </p:sp>
      <p:sp>
        <p:nvSpPr>
          <p:cNvPr id="47" name="TextBox 46"/>
          <p:cNvSpPr txBox="1"/>
          <p:nvPr/>
        </p:nvSpPr>
        <p:spPr>
          <a:xfrm>
            <a:off x="1432575" y="5233835"/>
            <a:ext cx="871970" cy="276999"/>
          </a:xfrm>
          <a:prstGeom prst="rect">
            <a:avLst/>
          </a:prstGeom>
          <a:noFill/>
          <a:ln>
            <a:solidFill>
              <a:srgbClr val="FF0000"/>
            </a:solidFill>
          </a:ln>
        </p:spPr>
        <p:txBody>
          <a:bodyPr wrap="none" rtlCol="0">
            <a:spAutoFit/>
          </a:bodyPr>
          <a:lstStyle/>
          <a:p>
            <a:pPr algn="ctr"/>
            <a:r>
              <a:rPr lang="en-US" sz="1200" dirty="0" smtClean="0">
                <a:solidFill>
                  <a:schemeClr val="tx1"/>
                </a:solidFill>
              </a:rPr>
              <a:t>LRLP STA</a:t>
            </a:r>
            <a:endParaRPr lang="en-US" sz="1200" dirty="0">
              <a:solidFill>
                <a:schemeClr val="tx1"/>
              </a:solidFill>
            </a:endParaRPr>
          </a:p>
        </p:txBody>
      </p:sp>
      <p:sp>
        <p:nvSpPr>
          <p:cNvPr id="48" name="Rectangle 47"/>
          <p:cNvSpPr/>
          <p:nvPr/>
        </p:nvSpPr>
        <p:spPr bwMode="auto">
          <a:xfrm>
            <a:off x="3941728" y="4659906"/>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44" name="Straight Connector 43"/>
          <p:cNvCxnSpPr/>
          <p:nvPr/>
        </p:nvCxnSpPr>
        <p:spPr bwMode="auto">
          <a:xfrm>
            <a:off x="2232705" y="5366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0" name="Straight Connector 49"/>
          <p:cNvCxnSpPr/>
          <p:nvPr/>
        </p:nvCxnSpPr>
        <p:spPr bwMode="auto">
          <a:xfrm>
            <a:off x="2262808" y="5747739"/>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p:cNvSpPr txBox="1"/>
          <p:nvPr/>
        </p:nvSpPr>
        <p:spPr>
          <a:xfrm>
            <a:off x="3679464" y="4233918"/>
            <a:ext cx="1041695" cy="276999"/>
          </a:xfrm>
          <a:prstGeom prst="rect">
            <a:avLst/>
          </a:prstGeom>
          <a:noFill/>
        </p:spPr>
        <p:txBody>
          <a:bodyPr wrap="none" rtlCol="0">
            <a:spAutoFit/>
          </a:bodyPr>
          <a:lstStyle/>
          <a:p>
            <a:pPr algn="ctr"/>
            <a:r>
              <a:rPr lang="en-US" sz="1200" dirty="0" smtClean="0">
                <a:solidFill>
                  <a:schemeClr val="tx1"/>
                </a:solidFill>
              </a:rPr>
              <a:t>Trigger frame</a:t>
            </a:r>
            <a:endParaRPr lang="en-US" sz="1200" dirty="0">
              <a:solidFill>
                <a:schemeClr val="tx1"/>
              </a:solidFill>
            </a:endParaRPr>
          </a:p>
        </p:txBody>
      </p:sp>
      <p:sp>
        <p:nvSpPr>
          <p:cNvPr id="53" name="TextBox 52"/>
          <p:cNvSpPr txBox="1"/>
          <p:nvPr/>
        </p:nvSpPr>
        <p:spPr>
          <a:xfrm>
            <a:off x="2412330" y="5727936"/>
            <a:ext cx="2286000" cy="646331"/>
          </a:xfrm>
          <a:prstGeom prst="rect">
            <a:avLst/>
          </a:prstGeom>
          <a:noFill/>
        </p:spPr>
        <p:txBody>
          <a:bodyPr wrap="square" rtlCol="0">
            <a:spAutoFit/>
          </a:bodyPr>
          <a:lstStyle/>
          <a:p>
            <a:r>
              <a:rPr lang="en-US" sz="1200" dirty="0" smtClean="0">
                <a:solidFill>
                  <a:srgbClr val="FF0000"/>
                </a:solidFill>
              </a:rPr>
              <a:t>Cannot decode duration of 2 MHz PPDU; relies on energy detection (-62dBm)</a:t>
            </a:r>
            <a:endParaRPr lang="en-US" sz="1200" dirty="0">
              <a:solidFill>
                <a:srgbClr val="FF0000"/>
              </a:solidFill>
            </a:endParaRPr>
          </a:p>
        </p:txBody>
      </p:sp>
      <p:sp>
        <p:nvSpPr>
          <p:cNvPr id="55" name="Rectangle 54"/>
          <p:cNvSpPr/>
          <p:nvPr/>
        </p:nvSpPr>
        <p:spPr bwMode="auto">
          <a:xfrm>
            <a:off x="6243018" y="4657662"/>
            <a:ext cx="1515816" cy="9947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6233330" y="4423380"/>
            <a:ext cx="680700" cy="276999"/>
          </a:xfrm>
          <a:prstGeom prst="rect">
            <a:avLst/>
          </a:prstGeom>
          <a:noFill/>
        </p:spPr>
        <p:txBody>
          <a:bodyPr wrap="none" rtlCol="0">
            <a:spAutoFit/>
          </a:bodyPr>
          <a:lstStyle/>
          <a:p>
            <a:pPr algn="ctr"/>
            <a:r>
              <a:rPr lang="en-US" sz="1200" dirty="0" smtClean="0">
                <a:solidFill>
                  <a:schemeClr val="tx1"/>
                </a:solidFill>
              </a:rPr>
              <a:t>DL data</a:t>
            </a:r>
            <a:endParaRPr lang="en-US" sz="1200" dirty="0">
              <a:solidFill>
                <a:schemeClr val="tx1"/>
              </a:solidFill>
            </a:endParaRPr>
          </a:p>
        </p:txBody>
      </p:sp>
      <p:sp>
        <p:nvSpPr>
          <p:cNvPr id="65" name="TextBox 64"/>
          <p:cNvSpPr txBox="1"/>
          <p:nvPr/>
        </p:nvSpPr>
        <p:spPr>
          <a:xfrm>
            <a:off x="1233326" y="1433094"/>
            <a:ext cx="1418915" cy="307777"/>
          </a:xfrm>
          <a:prstGeom prst="rect">
            <a:avLst/>
          </a:prstGeom>
          <a:noFill/>
        </p:spPr>
        <p:txBody>
          <a:bodyPr wrap="none" rtlCol="0">
            <a:spAutoFit/>
          </a:bodyPr>
          <a:lstStyle/>
          <a:p>
            <a:pPr algn="ctr"/>
            <a:r>
              <a:rPr lang="en-US" sz="1400" dirty="0" smtClean="0">
                <a:solidFill>
                  <a:schemeClr val="tx1"/>
                </a:solidFill>
              </a:rPr>
              <a:t>20MHz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6" name="TextBox 65"/>
          <p:cNvSpPr txBox="1"/>
          <p:nvPr/>
        </p:nvSpPr>
        <p:spPr>
          <a:xfrm>
            <a:off x="2935245" y="1271773"/>
            <a:ext cx="1329145" cy="307777"/>
          </a:xfrm>
          <a:prstGeom prst="rect">
            <a:avLst/>
          </a:prstGeom>
          <a:noFill/>
        </p:spPr>
        <p:txBody>
          <a:bodyPr wrap="none" rtlCol="0">
            <a:spAutoFit/>
          </a:bodyPr>
          <a:lstStyle/>
          <a:p>
            <a:pPr algn="ctr"/>
            <a:r>
              <a:rPr lang="en-US" sz="1400" dirty="0" smtClean="0">
                <a:solidFill>
                  <a:schemeClr val="tx1"/>
                </a:solidFill>
              </a:rPr>
              <a:t>2MHz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cxnSp>
        <p:nvCxnSpPr>
          <p:cNvPr id="79" name="Straight Arrow Connector 78"/>
          <p:cNvCxnSpPr/>
          <p:nvPr/>
        </p:nvCxnSpPr>
        <p:spPr bwMode="auto">
          <a:xfrm>
            <a:off x="6742741" y="4792500"/>
            <a:ext cx="0" cy="5147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0" name="Straight Arrow Connector 79"/>
          <p:cNvCxnSpPr/>
          <p:nvPr/>
        </p:nvCxnSpPr>
        <p:spPr bwMode="auto">
          <a:xfrm flipV="1">
            <a:off x="6742741" y="5381325"/>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3" name="TextBox 82"/>
          <p:cNvSpPr txBox="1"/>
          <p:nvPr/>
        </p:nvSpPr>
        <p:spPr>
          <a:xfrm>
            <a:off x="6959552" y="5135342"/>
            <a:ext cx="808590" cy="261610"/>
          </a:xfrm>
          <a:prstGeom prst="rect">
            <a:avLst/>
          </a:prstGeom>
          <a:noFill/>
        </p:spPr>
        <p:txBody>
          <a:bodyPr wrap="square" rtlCol="0">
            <a:spAutoFit/>
          </a:bodyPr>
          <a:lstStyle/>
          <a:p>
            <a:r>
              <a:rPr lang="en-US" sz="1100" dirty="0" smtClean="0">
                <a:solidFill>
                  <a:srgbClr val="FF0000"/>
                </a:solidFill>
              </a:rPr>
              <a:t>Collision</a:t>
            </a:r>
            <a:endParaRPr lang="en-US" sz="1100" dirty="0">
              <a:solidFill>
                <a:srgbClr val="FF0000"/>
              </a:solidFill>
            </a:endParaRPr>
          </a:p>
        </p:txBody>
      </p:sp>
      <p:cxnSp>
        <p:nvCxnSpPr>
          <p:cNvPr id="84" name="Straight Arrow Connector 83"/>
          <p:cNvCxnSpPr/>
          <p:nvPr/>
        </p:nvCxnSpPr>
        <p:spPr bwMode="auto">
          <a:xfrm flipV="1">
            <a:off x="4637874" y="5756098"/>
            <a:ext cx="171276" cy="1736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Connector 12"/>
          <p:cNvCxnSpPr/>
          <p:nvPr/>
        </p:nvCxnSpPr>
        <p:spPr bwMode="auto">
          <a:xfrm>
            <a:off x="4806114" y="5387167"/>
            <a:ext cx="0" cy="380038"/>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8" name="Straight Connector 67"/>
          <p:cNvCxnSpPr/>
          <p:nvPr/>
        </p:nvCxnSpPr>
        <p:spPr bwMode="auto">
          <a:xfrm flipV="1">
            <a:off x="6353105" y="5353701"/>
            <a:ext cx="1405729" cy="3927"/>
          </a:xfrm>
          <a:prstGeom prst="line">
            <a:avLst/>
          </a:prstGeom>
          <a:solidFill>
            <a:srgbClr val="00B8FF"/>
          </a:solidFill>
          <a:ln w="38100" cap="flat" cmpd="sng" algn="ctr">
            <a:solidFill>
              <a:srgbClr val="FF0000"/>
            </a:solidFill>
            <a:prstDash val="solid"/>
            <a:round/>
            <a:headEnd type="none" w="med" len="med"/>
            <a:tailEnd type="none" w="med" len="med"/>
          </a:ln>
          <a:effectLst/>
        </p:spPr>
      </p:cxnSp>
      <p:grpSp>
        <p:nvGrpSpPr>
          <p:cNvPr id="54" name="Group 53"/>
          <p:cNvGrpSpPr/>
          <p:nvPr/>
        </p:nvGrpSpPr>
        <p:grpSpPr>
          <a:xfrm>
            <a:off x="4974355" y="5486400"/>
            <a:ext cx="3350876" cy="276999"/>
            <a:chOff x="3440842" y="5866772"/>
            <a:chExt cx="3350876" cy="276999"/>
          </a:xfrm>
        </p:grpSpPr>
        <p:sp>
          <p:nvSpPr>
            <p:cNvPr id="57" name="Rectangle 56"/>
            <p:cNvSpPr/>
            <p:nvPr/>
          </p:nvSpPr>
          <p:spPr bwMode="auto">
            <a:xfrm>
              <a:off x="3440842" y="5902133"/>
              <a:ext cx="3350876"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TextBox 58"/>
            <p:cNvSpPr txBox="1"/>
            <p:nvPr/>
          </p:nvSpPr>
          <p:spPr>
            <a:xfrm>
              <a:off x="4862821" y="5866772"/>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grpSp>
      <p:sp>
        <p:nvSpPr>
          <p:cNvPr id="81" name="Right Arrow 80"/>
          <p:cNvSpPr/>
          <p:nvPr/>
        </p:nvSpPr>
        <p:spPr bwMode="auto">
          <a:xfrm>
            <a:off x="1037808" y="5257626"/>
            <a:ext cx="228600" cy="268022"/>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TextBox 81"/>
          <p:cNvSpPr txBox="1"/>
          <p:nvPr/>
        </p:nvSpPr>
        <p:spPr>
          <a:xfrm>
            <a:off x="153774" y="5260151"/>
            <a:ext cx="891791" cy="261610"/>
          </a:xfrm>
          <a:prstGeom prst="rect">
            <a:avLst/>
          </a:prstGeom>
          <a:noFill/>
        </p:spPr>
        <p:txBody>
          <a:bodyPr wrap="square" rtlCol="0">
            <a:spAutoFit/>
          </a:bodyPr>
          <a:lstStyle/>
          <a:p>
            <a:r>
              <a:rPr lang="en-US" sz="1100" dirty="0" smtClean="0">
                <a:solidFill>
                  <a:srgbClr val="FF0000"/>
                </a:solidFill>
              </a:rPr>
              <a:t>Victim STA</a:t>
            </a:r>
            <a:endParaRPr lang="en-US" sz="1100" dirty="0">
              <a:solidFill>
                <a:srgbClr val="FF0000"/>
              </a:solidFill>
            </a:endParaRPr>
          </a:p>
        </p:txBody>
      </p:sp>
      <p:sp>
        <p:nvSpPr>
          <p:cNvPr id="60" name="TextBox 59"/>
          <p:cNvSpPr txBox="1"/>
          <p:nvPr/>
        </p:nvSpPr>
        <p:spPr>
          <a:xfrm>
            <a:off x="7728179" y="4519710"/>
            <a:ext cx="654346" cy="276999"/>
          </a:xfrm>
          <a:prstGeom prst="rect">
            <a:avLst/>
          </a:prstGeom>
          <a:noFill/>
        </p:spPr>
        <p:txBody>
          <a:bodyPr wrap="none" rtlCol="0">
            <a:spAutoFit/>
          </a:bodyPr>
          <a:lstStyle/>
          <a:p>
            <a:pPr algn="ctr"/>
            <a:r>
              <a:rPr lang="en-US" sz="1200" dirty="0" smtClean="0">
                <a:solidFill>
                  <a:schemeClr val="tx1"/>
                </a:solidFill>
              </a:rPr>
              <a:t>2 MHz </a:t>
            </a:r>
            <a:endParaRPr lang="en-US" sz="1200" dirty="0">
              <a:solidFill>
                <a:schemeClr val="tx1"/>
              </a:solidFill>
            </a:endParaRPr>
          </a:p>
        </p:txBody>
      </p:sp>
      <p:cxnSp>
        <p:nvCxnSpPr>
          <p:cNvPr id="61" name="Straight Arrow Connector 60"/>
          <p:cNvCxnSpPr/>
          <p:nvPr/>
        </p:nvCxnSpPr>
        <p:spPr bwMode="auto">
          <a:xfrm>
            <a:off x="7724304" y="4464691"/>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2" name="Straight Arrow Connector 61"/>
          <p:cNvCxnSpPr/>
          <p:nvPr/>
        </p:nvCxnSpPr>
        <p:spPr bwMode="auto">
          <a:xfrm flipV="1">
            <a:off x="7734630" y="4764285"/>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7" name="TextBox 66"/>
          <p:cNvSpPr txBox="1"/>
          <p:nvPr/>
        </p:nvSpPr>
        <p:spPr>
          <a:xfrm>
            <a:off x="8298782" y="5497227"/>
            <a:ext cx="692818" cy="276999"/>
          </a:xfrm>
          <a:prstGeom prst="rect">
            <a:avLst/>
          </a:prstGeom>
          <a:noFill/>
        </p:spPr>
        <p:txBody>
          <a:bodyPr wrap="none" rtlCol="0">
            <a:spAutoFit/>
          </a:bodyPr>
          <a:lstStyle/>
          <a:p>
            <a:pPr algn="ctr"/>
            <a:r>
              <a:rPr lang="en-US" sz="1200" dirty="0" smtClean="0">
                <a:solidFill>
                  <a:schemeClr val="tx1"/>
                </a:solidFill>
              </a:rPr>
              <a:t>20 MHz</a:t>
            </a:r>
            <a:endParaRPr lang="en-US" sz="1200" dirty="0">
              <a:solidFill>
                <a:schemeClr val="tx1"/>
              </a:solidFill>
            </a:endParaRPr>
          </a:p>
        </p:txBody>
      </p:sp>
      <p:cxnSp>
        <p:nvCxnSpPr>
          <p:cNvPr id="69" name="Straight Arrow Connector 68"/>
          <p:cNvCxnSpPr/>
          <p:nvPr/>
        </p:nvCxnSpPr>
        <p:spPr bwMode="auto">
          <a:xfrm>
            <a:off x="8173899" y="5326965"/>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0" name="Straight Arrow Connector 69"/>
          <p:cNvCxnSpPr/>
          <p:nvPr/>
        </p:nvCxnSpPr>
        <p:spPr bwMode="auto">
          <a:xfrm flipV="1">
            <a:off x="8184225" y="5750027"/>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535018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Observations: Example 1a/1b and 2a/2b</a:t>
            </a:r>
            <a:endParaRPr lang="en-US" dirty="0"/>
          </a:p>
        </p:txBody>
      </p:sp>
      <p:sp>
        <p:nvSpPr>
          <p:cNvPr id="3" name="Content Placeholder 2"/>
          <p:cNvSpPr>
            <a:spLocks noGrp="1"/>
          </p:cNvSpPr>
          <p:nvPr>
            <p:ph idx="1"/>
          </p:nvPr>
        </p:nvSpPr>
        <p:spPr>
          <a:xfrm>
            <a:off x="569473" y="1295400"/>
            <a:ext cx="7972865" cy="5103813"/>
          </a:xfrm>
        </p:spPr>
        <p:txBody>
          <a:bodyPr/>
          <a:lstStyle/>
          <a:p>
            <a:pPr>
              <a:buFont typeface="Arial" panose="020B0604020202020204" pitchFamily="34" charset="0"/>
              <a:buChar char="•"/>
            </a:pPr>
            <a:r>
              <a:rPr lang="en-US" sz="1600" dirty="0" smtClean="0"/>
              <a:t>Example 1a/1b: LRLP STA cannot decode 20MHz PPDU</a:t>
            </a:r>
          </a:p>
          <a:p>
            <a:pPr lvl="1">
              <a:buFont typeface="Arial" panose="020B0604020202020204" pitchFamily="34" charset="0"/>
              <a:buChar char="•"/>
            </a:pPr>
            <a:r>
              <a:rPr lang="en-US" sz="1600" dirty="0" smtClean="0"/>
              <a:t>Example 1a:</a:t>
            </a:r>
          </a:p>
          <a:p>
            <a:pPr lvl="2">
              <a:buFont typeface="Arial" panose="020B0604020202020204" pitchFamily="34" charset="0"/>
              <a:buChar char="•"/>
            </a:pPr>
            <a:r>
              <a:rPr lang="en-US" sz="1400" dirty="0" smtClean="0"/>
              <a:t>The legacy STA cannot receive packet transmitted by the LRLP AP (out-of-range)</a:t>
            </a:r>
          </a:p>
          <a:p>
            <a:pPr lvl="2">
              <a:buFont typeface="Arial" panose="020B0604020202020204" pitchFamily="34" charset="0"/>
              <a:buChar char="•"/>
            </a:pPr>
            <a:r>
              <a:rPr lang="en-US" sz="1400" dirty="0" smtClean="0"/>
              <a:t>The 2 MHz only LRLP STA cannot decode the CTS frame transmitted from the legacy STA and thus cannot defer correctly causing collision between the data frames transmitted by the LRLP STA and the legacy AP at the legacy STA</a:t>
            </a:r>
          </a:p>
          <a:p>
            <a:pPr lvl="1">
              <a:buFont typeface="Arial" panose="020B0604020202020204" pitchFamily="34" charset="0"/>
              <a:buChar char="•"/>
            </a:pPr>
            <a:r>
              <a:rPr lang="en-US" sz="1600" dirty="0" smtClean="0"/>
              <a:t>Example 1b:</a:t>
            </a:r>
          </a:p>
          <a:p>
            <a:pPr lvl="2">
              <a:buFont typeface="Arial" panose="020B0604020202020204" pitchFamily="34" charset="0"/>
              <a:buChar char="•"/>
            </a:pPr>
            <a:r>
              <a:rPr lang="en-US" sz="1400" dirty="0" smtClean="0"/>
              <a:t>The </a:t>
            </a:r>
            <a:r>
              <a:rPr lang="en-US" sz="1400" dirty="0" smtClean="0"/>
              <a:t>data packets transmitted by the LRLP AP and the legacy AP collide at the LRLP STA</a:t>
            </a:r>
          </a:p>
          <a:p>
            <a:pPr>
              <a:buFont typeface="Arial" panose="020B0604020202020204" pitchFamily="34" charset="0"/>
              <a:buChar char="•"/>
            </a:pPr>
            <a:r>
              <a:rPr lang="en-US" sz="1600" dirty="0" smtClean="0"/>
              <a:t>Example 2a/2b: Legacy STA cannot decode 2 MHz PPDU</a:t>
            </a:r>
          </a:p>
          <a:p>
            <a:pPr lvl="1">
              <a:buFont typeface="Arial" panose="020B0604020202020204" pitchFamily="34" charset="0"/>
              <a:buChar char="•"/>
            </a:pPr>
            <a:r>
              <a:rPr lang="en-US" sz="1600" dirty="0" smtClean="0"/>
              <a:t>Example 2a:</a:t>
            </a:r>
          </a:p>
          <a:p>
            <a:pPr lvl="2">
              <a:buFont typeface="Arial" panose="020B0604020202020204" pitchFamily="34" charset="0"/>
              <a:buChar char="•"/>
            </a:pPr>
            <a:r>
              <a:rPr lang="en-US" sz="1400" dirty="0" smtClean="0"/>
              <a:t>The legacy STA cannot receive packet transmitted by the LRLP AP (out-of-range)</a:t>
            </a:r>
          </a:p>
          <a:p>
            <a:pPr lvl="2">
              <a:buFont typeface="Arial" panose="020B0604020202020204" pitchFamily="34" charset="0"/>
              <a:buChar char="•"/>
            </a:pPr>
            <a:r>
              <a:rPr lang="en-US" sz="1400" dirty="0" smtClean="0"/>
              <a:t>The legacy STA cannot decode the 2 MHz PPDU transmitted by the LRLP STA and thus the legacy STA cannot defer correctly </a:t>
            </a:r>
          </a:p>
          <a:p>
            <a:pPr lvl="2">
              <a:buFont typeface="Arial" panose="020B0604020202020204" pitchFamily="34" charset="0"/>
              <a:buChar char="•"/>
            </a:pPr>
            <a:r>
              <a:rPr lang="en-US" sz="1400" dirty="0"/>
              <a:t>The legacy AP’s transmission collides with the 2 MHz PPDU transmission by the LRLP STA at the legacy </a:t>
            </a:r>
            <a:r>
              <a:rPr lang="en-US" sz="1400" dirty="0" smtClean="0"/>
              <a:t>STA</a:t>
            </a:r>
          </a:p>
          <a:p>
            <a:pPr lvl="1">
              <a:buFont typeface="Arial" panose="020B0604020202020204" pitchFamily="34" charset="0"/>
              <a:buChar char="•"/>
            </a:pPr>
            <a:r>
              <a:rPr lang="en-US" sz="1600" dirty="0" smtClean="0"/>
              <a:t>Example 2b:</a:t>
            </a:r>
          </a:p>
          <a:p>
            <a:pPr lvl="2">
              <a:buFont typeface="Arial" panose="020B0604020202020204" pitchFamily="34" charset="0"/>
              <a:buChar char="•"/>
            </a:pPr>
            <a:r>
              <a:rPr lang="en-US" sz="1400" dirty="0" smtClean="0"/>
              <a:t>The data packets transmitted by the LRLP AP and the legacy STA collide at the LRLP STA</a:t>
            </a:r>
          </a:p>
          <a:p>
            <a:pPr lvl="2">
              <a:buFont typeface="Arial" panose="020B0604020202020204" pitchFamily="34" charset="0"/>
              <a:buChar char="•"/>
            </a:pPr>
            <a:endParaRPr lang="en-US" sz="1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392605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Oval 57"/>
          <p:cNvSpPr/>
          <p:nvPr/>
        </p:nvSpPr>
        <p:spPr bwMode="auto">
          <a:xfrm>
            <a:off x="3186805" y="1424582"/>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Oval 62"/>
          <p:cNvSpPr/>
          <p:nvPr/>
        </p:nvSpPr>
        <p:spPr bwMode="auto">
          <a:xfrm>
            <a:off x="4353436" y="1393860"/>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2206874" y="1417643"/>
            <a:ext cx="2802605" cy="2739478"/>
          </a:xfrm>
          <a:prstGeom prst="ellipse">
            <a:avLst/>
          </a:prstGeom>
          <a:solidFill>
            <a:srgbClr val="00B0F0">
              <a:alpha val="25000"/>
            </a:srgbClr>
          </a:solidFill>
          <a:ln w="9525" cap="flat" cmpd="sng" algn="ctr">
            <a:no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
            </a:r>
            <a:br>
              <a:rPr lang="en-US" dirty="0" smtClean="0"/>
            </a:br>
            <a:r>
              <a:rPr lang="en-US" dirty="0" smtClean="0"/>
              <a:t>Example 3</a:t>
            </a:r>
            <a:br>
              <a:rPr lang="en-US" dirty="0" smtClean="0"/>
            </a:b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Minyoung Park, Intel Corporation</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
        <p:nvSpPr>
          <p:cNvPr id="7" name="Isosceles Triangle 6"/>
          <p:cNvSpPr/>
          <p:nvPr/>
        </p:nvSpPr>
        <p:spPr bwMode="auto">
          <a:xfrm>
            <a:off x="3912907" y="2635070"/>
            <a:ext cx="304800" cy="304800"/>
          </a:xfrm>
          <a:prstGeom prst="triangl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Rectangle 7"/>
          <p:cNvSpPr/>
          <p:nvPr/>
        </p:nvSpPr>
        <p:spPr bwMode="auto">
          <a:xfrm>
            <a:off x="3368432" y="2642339"/>
            <a:ext cx="300823" cy="304800"/>
          </a:xfrm>
          <a:prstGeom prst="rect">
            <a:avLst/>
          </a:prstGeom>
          <a:pattFill prst="wdUpDiag">
            <a:fgClr>
              <a:srgbClr val="00B0F0"/>
            </a:fgClr>
            <a:bgClr>
              <a:srgbClr val="FFFF00"/>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0" name="TextBox 9"/>
          <p:cNvSpPr txBox="1"/>
          <p:nvPr/>
        </p:nvSpPr>
        <p:spPr>
          <a:xfrm>
            <a:off x="2893941" y="2907454"/>
            <a:ext cx="889987" cy="646331"/>
          </a:xfrm>
          <a:prstGeom prst="rect">
            <a:avLst/>
          </a:prstGeom>
          <a:noFill/>
        </p:spPr>
        <p:txBody>
          <a:bodyPr wrap="none" rtlCol="0">
            <a:spAutoFit/>
          </a:bodyPr>
          <a:lstStyle/>
          <a:p>
            <a:pPr algn="ctr"/>
            <a:r>
              <a:rPr lang="en-US" sz="1200" dirty="0" smtClean="0">
                <a:solidFill>
                  <a:schemeClr val="tx1"/>
                </a:solidFill>
              </a:rPr>
              <a:t>LRLP AP</a:t>
            </a:r>
          </a:p>
          <a:p>
            <a:pPr algn="ctr"/>
            <a:r>
              <a:rPr lang="en-US" sz="1200" dirty="0" smtClean="0">
                <a:solidFill>
                  <a:schemeClr val="tx1"/>
                </a:solidFill>
              </a:rPr>
              <a:t>(20MHz </a:t>
            </a:r>
          </a:p>
          <a:p>
            <a:pPr algn="ctr"/>
            <a:r>
              <a:rPr lang="en-US" sz="1200" dirty="0" smtClean="0">
                <a:solidFill>
                  <a:schemeClr val="tx1"/>
                </a:solidFill>
              </a:rPr>
              <a:t>and 2MHz)</a:t>
            </a:r>
            <a:endParaRPr lang="en-US" sz="1200" dirty="0">
              <a:solidFill>
                <a:schemeClr val="tx1"/>
              </a:solidFill>
            </a:endParaRPr>
          </a:p>
        </p:txBody>
      </p:sp>
      <p:sp>
        <p:nvSpPr>
          <p:cNvPr id="11" name="Rectangle 10"/>
          <p:cNvSpPr/>
          <p:nvPr/>
        </p:nvSpPr>
        <p:spPr bwMode="auto">
          <a:xfrm>
            <a:off x="5604328" y="2643400"/>
            <a:ext cx="300823" cy="3048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0" name="Straight Connector 19"/>
          <p:cNvCxnSpPr/>
          <p:nvPr/>
        </p:nvCxnSpPr>
        <p:spPr bwMode="auto">
          <a:xfrm>
            <a:off x="3681719" y="2786506"/>
            <a:ext cx="273133" cy="752"/>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cxnSp>
        <p:nvCxnSpPr>
          <p:cNvPr id="21" name="Straight Connector 20"/>
          <p:cNvCxnSpPr>
            <a:endCxn id="11" idx="1"/>
          </p:cNvCxnSpPr>
          <p:nvPr/>
        </p:nvCxnSpPr>
        <p:spPr bwMode="auto">
          <a:xfrm flipV="1">
            <a:off x="4731538" y="2795800"/>
            <a:ext cx="872790" cy="7040"/>
          </a:xfrm>
          <a:prstGeom prst="line">
            <a:avLst/>
          </a:prstGeom>
          <a:solidFill>
            <a:srgbClr val="00B8FF"/>
          </a:solidFill>
          <a:ln w="9525" cap="flat" cmpd="sng" algn="ctr">
            <a:solidFill>
              <a:schemeClr val="tx1"/>
            </a:solidFill>
            <a:prstDash val="dash"/>
            <a:round/>
            <a:headEnd type="triangle" w="med" len="med"/>
            <a:tailEnd type="triangle" w="med" len="med"/>
          </a:ln>
          <a:effectLst/>
        </p:spPr>
      </p:cxnSp>
      <p:sp>
        <p:nvSpPr>
          <p:cNvPr id="25" name="TextBox 24"/>
          <p:cNvSpPr txBox="1"/>
          <p:nvPr/>
        </p:nvSpPr>
        <p:spPr>
          <a:xfrm>
            <a:off x="4849347" y="2270975"/>
            <a:ext cx="639919" cy="461665"/>
          </a:xfrm>
          <a:prstGeom prst="rect">
            <a:avLst/>
          </a:prstGeom>
          <a:noFill/>
        </p:spPr>
        <p:txBody>
          <a:bodyPr wrap="none" rtlCol="0">
            <a:spAutoFit/>
          </a:bodyPr>
          <a:lstStyle/>
          <a:p>
            <a:pPr algn="ctr"/>
            <a:r>
              <a:rPr lang="en-US" sz="1200" dirty="0" smtClean="0">
                <a:solidFill>
                  <a:schemeClr val="tx1"/>
                </a:solidFill>
              </a:rPr>
              <a:t>Legacy</a:t>
            </a:r>
          </a:p>
          <a:p>
            <a:pPr algn="ctr"/>
            <a:r>
              <a:rPr lang="en-US" sz="1200" dirty="0" smtClean="0">
                <a:solidFill>
                  <a:schemeClr val="tx1"/>
                </a:solidFill>
              </a:rPr>
              <a:t>link</a:t>
            </a:r>
            <a:endParaRPr lang="en-US" sz="1200" dirty="0">
              <a:solidFill>
                <a:schemeClr val="tx1"/>
              </a:solidFill>
            </a:endParaRPr>
          </a:p>
        </p:txBody>
      </p:sp>
      <p:sp>
        <p:nvSpPr>
          <p:cNvPr id="27" name="Isosceles Triangle 26"/>
          <p:cNvSpPr/>
          <p:nvPr/>
        </p:nvSpPr>
        <p:spPr bwMode="auto">
          <a:xfrm>
            <a:off x="4435708" y="2634106"/>
            <a:ext cx="304800" cy="304800"/>
          </a:xfrm>
          <a:prstGeom prst="triangl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TextBox 65"/>
          <p:cNvSpPr txBox="1"/>
          <p:nvPr/>
        </p:nvSpPr>
        <p:spPr>
          <a:xfrm>
            <a:off x="6735675" y="1327125"/>
            <a:ext cx="1418915" cy="307777"/>
          </a:xfrm>
          <a:prstGeom prst="rect">
            <a:avLst/>
          </a:prstGeom>
          <a:noFill/>
        </p:spPr>
        <p:txBody>
          <a:bodyPr wrap="none" rtlCol="0">
            <a:spAutoFit/>
          </a:bodyPr>
          <a:lstStyle/>
          <a:p>
            <a:pPr algn="ctr"/>
            <a:r>
              <a:rPr lang="en-US" sz="1400" dirty="0" smtClean="0">
                <a:solidFill>
                  <a:schemeClr val="tx1"/>
                </a:solidFill>
              </a:rPr>
              <a:t>20MHz </a:t>
            </a:r>
            <a:r>
              <a:rPr lang="en-US" sz="1400" dirty="0" err="1" smtClean="0">
                <a:solidFill>
                  <a:schemeClr val="tx1"/>
                </a:solidFill>
              </a:rPr>
              <a:t>Tx</a:t>
            </a:r>
            <a:r>
              <a:rPr lang="en-US" sz="1400" dirty="0" smtClean="0">
                <a:solidFill>
                  <a:schemeClr val="tx1"/>
                </a:solidFill>
              </a:rPr>
              <a:t> range</a:t>
            </a:r>
            <a:endParaRPr lang="en-US" sz="1400" dirty="0">
              <a:solidFill>
                <a:schemeClr val="tx1"/>
              </a:solidFill>
            </a:endParaRPr>
          </a:p>
        </p:txBody>
      </p:sp>
      <p:sp>
        <p:nvSpPr>
          <p:cNvPr id="68" name="TextBox 67"/>
          <p:cNvSpPr txBox="1"/>
          <p:nvPr/>
        </p:nvSpPr>
        <p:spPr>
          <a:xfrm>
            <a:off x="3750370" y="2907454"/>
            <a:ext cx="679994" cy="646331"/>
          </a:xfrm>
          <a:prstGeom prst="rect">
            <a:avLst/>
          </a:prstGeom>
          <a:noFill/>
        </p:spPr>
        <p:txBody>
          <a:bodyPr wrap="none" rtlCol="0">
            <a:spAutoFit/>
          </a:bodyPr>
          <a:lstStyle/>
          <a:p>
            <a:pPr algn="ctr"/>
            <a:r>
              <a:rPr lang="en-US" sz="1200" dirty="0" smtClean="0">
                <a:solidFill>
                  <a:schemeClr val="tx1"/>
                </a:solidFill>
              </a:rPr>
              <a:t>LRLP </a:t>
            </a:r>
          </a:p>
          <a:p>
            <a:pPr algn="ctr"/>
            <a:r>
              <a:rPr lang="en-US" sz="1200" dirty="0" smtClean="0">
                <a:solidFill>
                  <a:schemeClr val="tx1"/>
                </a:solidFill>
              </a:rPr>
              <a:t>STA</a:t>
            </a:r>
          </a:p>
          <a:p>
            <a:pPr algn="ctr"/>
            <a:r>
              <a:rPr lang="en-US" sz="1200" dirty="0" smtClean="0">
                <a:solidFill>
                  <a:schemeClr val="tx1"/>
                </a:solidFill>
              </a:rPr>
              <a:t>(2MHz)</a:t>
            </a:r>
            <a:endParaRPr lang="en-US" sz="1200" dirty="0">
              <a:solidFill>
                <a:schemeClr val="tx1"/>
              </a:solidFill>
            </a:endParaRPr>
          </a:p>
        </p:txBody>
      </p:sp>
      <p:sp>
        <p:nvSpPr>
          <p:cNvPr id="70" name="TextBox 69"/>
          <p:cNvSpPr txBox="1"/>
          <p:nvPr/>
        </p:nvSpPr>
        <p:spPr>
          <a:xfrm>
            <a:off x="4281182" y="2907454"/>
            <a:ext cx="756938" cy="646331"/>
          </a:xfrm>
          <a:prstGeom prst="rect">
            <a:avLst/>
          </a:prstGeom>
          <a:noFill/>
        </p:spPr>
        <p:txBody>
          <a:bodyPr wrap="none" rtlCol="0">
            <a:spAutoFit/>
          </a:bodyPr>
          <a:lstStyle/>
          <a:p>
            <a:pPr algn="ctr"/>
            <a:r>
              <a:rPr lang="en-US" sz="1200" dirty="0" smtClean="0">
                <a:solidFill>
                  <a:schemeClr val="tx1"/>
                </a:solidFill>
              </a:rPr>
              <a:t>Legacy</a:t>
            </a:r>
          </a:p>
          <a:p>
            <a:pPr algn="ctr"/>
            <a:r>
              <a:rPr lang="en-US" sz="1200" dirty="0" smtClean="0">
                <a:solidFill>
                  <a:schemeClr val="tx1"/>
                </a:solidFill>
              </a:rPr>
              <a:t>STA</a:t>
            </a:r>
          </a:p>
          <a:p>
            <a:pPr algn="ctr"/>
            <a:r>
              <a:rPr lang="en-US" sz="1200" dirty="0" smtClean="0">
                <a:solidFill>
                  <a:schemeClr val="tx1"/>
                </a:solidFill>
              </a:rPr>
              <a:t>(20MHz)</a:t>
            </a:r>
            <a:endParaRPr lang="en-US" sz="1200" dirty="0">
              <a:solidFill>
                <a:schemeClr val="tx1"/>
              </a:solidFill>
            </a:endParaRPr>
          </a:p>
        </p:txBody>
      </p:sp>
      <p:sp>
        <p:nvSpPr>
          <p:cNvPr id="76" name="TextBox 75"/>
          <p:cNvSpPr txBox="1"/>
          <p:nvPr/>
        </p:nvSpPr>
        <p:spPr>
          <a:xfrm>
            <a:off x="5415397" y="2907454"/>
            <a:ext cx="756938" cy="646331"/>
          </a:xfrm>
          <a:prstGeom prst="rect">
            <a:avLst/>
          </a:prstGeom>
          <a:noFill/>
        </p:spPr>
        <p:txBody>
          <a:bodyPr wrap="none" rtlCol="0">
            <a:spAutoFit/>
          </a:bodyPr>
          <a:lstStyle/>
          <a:p>
            <a:pPr algn="ctr"/>
            <a:r>
              <a:rPr lang="en-US" sz="1200" dirty="0" smtClean="0">
                <a:solidFill>
                  <a:schemeClr val="tx1"/>
                </a:solidFill>
              </a:rPr>
              <a:t>Legacy</a:t>
            </a:r>
          </a:p>
          <a:p>
            <a:pPr algn="ctr"/>
            <a:r>
              <a:rPr lang="en-US" sz="1200" dirty="0" smtClean="0">
                <a:solidFill>
                  <a:schemeClr val="tx1"/>
                </a:solidFill>
              </a:rPr>
              <a:t>AP</a:t>
            </a:r>
          </a:p>
          <a:p>
            <a:pPr algn="ctr"/>
            <a:r>
              <a:rPr lang="en-US" sz="1200" dirty="0" smtClean="0">
                <a:solidFill>
                  <a:schemeClr val="tx1"/>
                </a:solidFill>
              </a:rPr>
              <a:t>(20MHz)</a:t>
            </a:r>
            <a:endParaRPr lang="en-US" sz="1200" dirty="0">
              <a:solidFill>
                <a:schemeClr val="tx1"/>
              </a:solidFill>
            </a:endParaRPr>
          </a:p>
        </p:txBody>
      </p:sp>
      <p:sp>
        <p:nvSpPr>
          <p:cNvPr id="82" name="TextBox 81"/>
          <p:cNvSpPr txBox="1"/>
          <p:nvPr/>
        </p:nvSpPr>
        <p:spPr>
          <a:xfrm>
            <a:off x="3558671" y="2246882"/>
            <a:ext cx="561372" cy="461665"/>
          </a:xfrm>
          <a:prstGeom prst="rect">
            <a:avLst/>
          </a:prstGeom>
          <a:noFill/>
        </p:spPr>
        <p:txBody>
          <a:bodyPr wrap="none" rtlCol="0">
            <a:spAutoFit/>
          </a:bodyPr>
          <a:lstStyle/>
          <a:p>
            <a:pPr algn="ctr"/>
            <a:r>
              <a:rPr lang="en-US" sz="1200" dirty="0" smtClean="0">
                <a:solidFill>
                  <a:schemeClr val="tx1"/>
                </a:solidFill>
              </a:rPr>
              <a:t>LRLP</a:t>
            </a:r>
          </a:p>
          <a:p>
            <a:pPr algn="ctr"/>
            <a:r>
              <a:rPr lang="en-US" sz="1200" dirty="0" smtClean="0">
                <a:solidFill>
                  <a:schemeClr val="tx1"/>
                </a:solidFill>
              </a:rPr>
              <a:t>link</a:t>
            </a:r>
            <a:endParaRPr lang="en-US" sz="1200" dirty="0">
              <a:solidFill>
                <a:schemeClr val="tx1"/>
              </a:solidFill>
            </a:endParaRPr>
          </a:p>
        </p:txBody>
      </p:sp>
      <p:sp>
        <p:nvSpPr>
          <p:cNvPr id="86" name="Rectangle 85"/>
          <p:cNvSpPr/>
          <p:nvPr/>
        </p:nvSpPr>
        <p:spPr bwMode="auto">
          <a:xfrm>
            <a:off x="293407" y="3894393"/>
            <a:ext cx="7848600" cy="1802548"/>
          </a:xfrm>
          <a:prstGeom prst="rect">
            <a:avLst/>
          </a:prstGeom>
          <a:solidFill>
            <a:schemeClr val="bg1">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87" name="Straight Connector 86"/>
          <p:cNvCxnSpPr/>
          <p:nvPr/>
        </p:nvCxnSpPr>
        <p:spPr bwMode="auto">
          <a:xfrm>
            <a:off x="1038447" y="5501080"/>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8" name="Rectangle 87"/>
          <p:cNvSpPr/>
          <p:nvPr/>
        </p:nvSpPr>
        <p:spPr bwMode="auto">
          <a:xfrm>
            <a:off x="1363456" y="5272480"/>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9" name="Rectangle 88"/>
          <p:cNvSpPr/>
          <p:nvPr/>
        </p:nvSpPr>
        <p:spPr bwMode="auto">
          <a:xfrm>
            <a:off x="1802757" y="4891480"/>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Rectangle 89"/>
          <p:cNvSpPr/>
          <p:nvPr/>
        </p:nvSpPr>
        <p:spPr bwMode="auto">
          <a:xfrm>
            <a:off x="2216481" y="5274474"/>
            <a:ext cx="3350876"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1" name="TextBox 90"/>
          <p:cNvSpPr txBox="1"/>
          <p:nvPr/>
        </p:nvSpPr>
        <p:spPr>
          <a:xfrm>
            <a:off x="1301963" y="5239114"/>
            <a:ext cx="457561" cy="276999"/>
          </a:xfrm>
          <a:prstGeom prst="rect">
            <a:avLst/>
          </a:prstGeom>
          <a:noFill/>
        </p:spPr>
        <p:txBody>
          <a:bodyPr wrap="none" rtlCol="0">
            <a:spAutoFit/>
          </a:bodyPr>
          <a:lstStyle/>
          <a:p>
            <a:pPr algn="ctr"/>
            <a:r>
              <a:rPr lang="en-US" sz="1200" dirty="0" smtClean="0">
                <a:solidFill>
                  <a:schemeClr val="tx1"/>
                </a:solidFill>
              </a:rPr>
              <a:t>RTS</a:t>
            </a:r>
            <a:endParaRPr lang="en-US" sz="1200" dirty="0">
              <a:solidFill>
                <a:schemeClr val="tx1"/>
              </a:solidFill>
            </a:endParaRPr>
          </a:p>
        </p:txBody>
      </p:sp>
      <p:sp>
        <p:nvSpPr>
          <p:cNvPr id="92" name="TextBox 91"/>
          <p:cNvSpPr txBox="1"/>
          <p:nvPr/>
        </p:nvSpPr>
        <p:spPr>
          <a:xfrm>
            <a:off x="1721759" y="4862547"/>
            <a:ext cx="466795" cy="276999"/>
          </a:xfrm>
          <a:prstGeom prst="rect">
            <a:avLst/>
          </a:prstGeom>
          <a:noFill/>
        </p:spPr>
        <p:txBody>
          <a:bodyPr wrap="none" rtlCol="0">
            <a:spAutoFit/>
          </a:bodyPr>
          <a:lstStyle/>
          <a:p>
            <a:pPr algn="ctr"/>
            <a:r>
              <a:rPr lang="en-US" sz="1200" dirty="0" smtClean="0">
                <a:solidFill>
                  <a:schemeClr val="tx1"/>
                </a:solidFill>
              </a:rPr>
              <a:t>CTS</a:t>
            </a:r>
            <a:endParaRPr lang="en-US" sz="1200" dirty="0">
              <a:solidFill>
                <a:schemeClr val="tx1"/>
              </a:solidFill>
            </a:endParaRPr>
          </a:p>
        </p:txBody>
      </p:sp>
      <p:sp>
        <p:nvSpPr>
          <p:cNvPr id="93" name="TextBox 92"/>
          <p:cNvSpPr txBox="1"/>
          <p:nvPr/>
        </p:nvSpPr>
        <p:spPr>
          <a:xfrm>
            <a:off x="3638460" y="5239113"/>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94" name="TextBox 93"/>
          <p:cNvSpPr txBox="1"/>
          <p:nvPr/>
        </p:nvSpPr>
        <p:spPr>
          <a:xfrm>
            <a:off x="141007" y="4971091"/>
            <a:ext cx="956224" cy="276999"/>
          </a:xfrm>
          <a:prstGeom prst="rect">
            <a:avLst/>
          </a:prstGeom>
          <a:noFill/>
        </p:spPr>
        <p:txBody>
          <a:bodyPr wrap="none" rtlCol="0">
            <a:spAutoFit/>
          </a:bodyPr>
          <a:lstStyle/>
          <a:p>
            <a:pPr algn="ctr"/>
            <a:r>
              <a:rPr lang="en-US" sz="1200" dirty="0" smtClean="0">
                <a:solidFill>
                  <a:schemeClr val="tx1"/>
                </a:solidFill>
              </a:rPr>
              <a:t>Legacy STA</a:t>
            </a:r>
            <a:endParaRPr lang="en-US" sz="1200" dirty="0">
              <a:solidFill>
                <a:schemeClr val="tx1"/>
              </a:solidFill>
            </a:endParaRPr>
          </a:p>
        </p:txBody>
      </p:sp>
      <p:sp>
        <p:nvSpPr>
          <p:cNvPr id="95" name="TextBox 94"/>
          <p:cNvSpPr txBox="1"/>
          <p:nvPr/>
        </p:nvSpPr>
        <p:spPr>
          <a:xfrm>
            <a:off x="208214" y="5356265"/>
            <a:ext cx="865494" cy="276999"/>
          </a:xfrm>
          <a:prstGeom prst="rect">
            <a:avLst/>
          </a:prstGeom>
          <a:noFill/>
        </p:spPr>
        <p:txBody>
          <a:bodyPr wrap="none" rtlCol="0">
            <a:spAutoFit/>
          </a:bodyPr>
          <a:lstStyle/>
          <a:p>
            <a:pPr algn="ctr"/>
            <a:r>
              <a:rPr lang="en-US" sz="1200" dirty="0" smtClean="0">
                <a:solidFill>
                  <a:schemeClr val="tx1"/>
                </a:solidFill>
              </a:rPr>
              <a:t>Legacy AP</a:t>
            </a:r>
            <a:endParaRPr lang="en-US" sz="1200" dirty="0">
              <a:solidFill>
                <a:schemeClr val="tx1"/>
              </a:solidFill>
            </a:endParaRPr>
          </a:p>
        </p:txBody>
      </p:sp>
      <p:cxnSp>
        <p:nvCxnSpPr>
          <p:cNvPr id="96" name="Straight Connector 95"/>
          <p:cNvCxnSpPr/>
          <p:nvPr/>
        </p:nvCxnSpPr>
        <p:spPr bwMode="auto">
          <a:xfrm>
            <a:off x="1008344" y="4388711"/>
            <a:ext cx="7598801" cy="163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7" name="Rectangle 96"/>
          <p:cNvSpPr/>
          <p:nvPr/>
        </p:nvSpPr>
        <p:spPr bwMode="auto">
          <a:xfrm>
            <a:off x="6151954" y="4157442"/>
            <a:ext cx="179461" cy="22860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0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00" name="TextBox 99"/>
          <p:cNvSpPr txBox="1"/>
          <p:nvPr/>
        </p:nvSpPr>
        <p:spPr>
          <a:xfrm>
            <a:off x="292468" y="4200742"/>
            <a:ext cx="781240" cy="276999"/>
          </a:xfrm>
          <a:prstGeom prst="rect">
            <a:avLst/>
          </a:prstGeom>
          <a:noFill/>
        </p:spPr>
        <p:txBody>
          <a:bodyPr wrap="none" rtlCol="0">
            <a:spAutoFit/>
          </a:bodyPr>
          <a:lstStyle/>
          <a:p>
            <a:pPr algn="ctr"/>
            <a:r>
              <a:rPr lang="en-US" sz="1200" dirty="0" smtClean="0">
                <a:solidFill>
                  <a:schemeClr val="tx1"/>
                </a:solidFill>
              </a:rPr>
              <a:t>LRLP AP</a:t>
            </a:r>
            <a:endParaRPr lang="en-US" sz="1200" dirty="0">
              <a:solidFill>
                <a:schemeClr val="tx1"/>
              </a:solidFill>
            </a:endParaRPr>
          </a:p>
        </p:txBody>
      </p:sp>
      <p:sp>
        <p:nvSpPr>
          <p:cNvPr id="101" name="TextBox 100"/>
          <p:cNvSpPr txBox="1"/>
          <p:nvPr/>
        </p:nvSpPr>
        <p:spPr>
          <a:xfrm>
            <a:off x="208214" y="4606176"/>
            <a:ext cx="871970" cy="276999"/>
          </a:xfrm>
          <a:prstGeom prst="rect">
            <a:avLst/>
          </a:prstGeom>
          <a:noFill/>
        </p:spPr>
        <p:txBody>
          <a:bodyPr wrap="none" rtlCol="0">
            <a:spAutoFit/>
          </a:bodyPr>
          <a:lstStyle/>
          <a:p>
            <a:pPr algn="ctr"/>
            <a:r>
              <a:rPr lang="en-US" sz="1200" dirty="0" smtClean="0">
                <a:solidFill>
                  <a:schemeClr val="tx1"/>
                </a:solidFill>
              </a:rPr>
              <a:t>LRLP STA</a:t>
            </a:r>
            <a:endParaRPr lang="en-US" sz="1200" dirty="0">
              <a:solidFill>
                <a:schemeClr val="tx1"/>
              </a:solidFill>
            </a:endParaRPr>
          </a:p>
        </p:txBody>
      </p:sp>
      <p:sp>
        <p:nvSpPr>
          <p:cNvPr id="102" name="Rectangle 101"/>
          <p:cNvSpPr/>
          <p:nvPr/>
        </p:nvSpPr>
        <p:spPr bwMode="auto">
          <a:xfrm>
            <a:off x="6331415" y="4288809"/>
            <a:ext cx="685568" cy="9723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04" name="Straight Connector 103"/>
          <p:cNvCxnSpPr/>
          <p:nvPr/>
        </p:nvCxnSpPr>
        <p:spPr bwMode="auto">
          <a:xfrm>
            <a:off x="1008344" y="4782541"/>
            <a:ext cx="7598801"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1038447" y="5120080"/>
            <a:ext cx="5376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4" name="TextBox 113"/>
          <p:cNvSpPr txBox="1"/>
          <p:nvPr/>
        </p:nvSpPr>
        <p:spPr>
          <a:xfrm>
            <a:off x="5435896" y="5514201"/>
            <a:ext cx="692818" cy="276999"/>
          </a:xfrm>
          <a:prstGeom prst="rect">
            <a:avLst/>
          </a:prstGeom>
          <a:noFill/>
        </p:spPr>
        <p:txBody>
          <a:bodyPr wrap="none" rtlCol="0">
            <a:spAutoFit/>
          </a:bodyPr>
          <a:lstStyle/>
          <a:p>
            <a:pPr algn="ctr"/>
            <a:r>
              <a:rPr lang="en-US" sz="1200" dirty="0" smtClean="0">
                <a:solidFill>
                  <a:schemeClr val="tx1"/>
                </a:solidFill>
              </a:rPr>
              <a:t>20 MHz</a:t>
            </a:r>
            <a:endParaRPr lang="en-US" sz="1200" dirty="0">
              <a:solidFill>
                <a:schemeClr val="tx1"/>
              </a:solidFill>
            </a:endParaRPr>
          </a:p>
        </p:txBody>
      </p:sp>
      <p:cxnSp>
        <p:nvCxnSpPr>
          <p:cNvPr id="117" name="Straight Arrow Connector 116"/>
          <p:cNvCxnSpPr/>
          <p:nvPr/>
        </p:nvCxnSpPr>
        <p:spPr bwMode="auto">
          <a:xfrm>
            <a:off x="5442474" y="5078018"/>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8" name="Straight Arrow Connector 117"/>
          <p:cNvCxnSpPr/>
          <p:nvPr/>
        </p:nvCxnSpPr>
        <p:spPr bwMode="auto">
          <a:xfrm flipV="1">
            <a:off x="5452800" y="5501080"/>
            <a:ext cx="0" cy="1958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0" name="TextBox 119"/>
          <p:cNvSpPr txBox="1"/>
          <p:nvPr/>
        </p:nvSpPr>
        <p:spPr>
          <a:xfrm>
            <a:off x="999847" y="3614527"/>
            <a:ext cx="1378904" cy="461665"/>
          </a:xfrm>
          <a:prstGeom prst="rect">
            <a:avLst/>
          </a:prstGeom>
          <a:noFill/>
        </p:spPr>
        <p:txBody>
          <a:bodyPr wrap="none" rtlCol="0">
            <a:spAutoFit/>
          </a:bodyPr>
          <a:lstStyle/>
          <a:p>
            <a:r>
              <a:rPr lang="en-US" sz="1200" dirty="0" smtClean="0">
                <a:solidFill>
                  <a:srgbClr val="FF0000"/>
                </a:solidFill>
              </a:rPr>
              <a:t>Receives CTS and </a:t>
            </a:r>
            <a:br>
              <a:rPr lang="en-US" sz="1200" dirty="0" smtClean="0">
                <a:solidFill>
                  <a:srgbClr val="FF0000"/>
                </a:solidFill>
              </a:rPr>
            </a:br>
            <a:r>
              <a:rPr lang="en-US" sz="1200" dirty="0" smtClean="0">
                <a:solidFill>
                  <a:srgbClr val="FF0000"/>
                </a:solidFill>
              </a:rPr>
              <a:t>defers transmission</a:t>
            </a:r>
            <a:endParaRPr lang="en-US" sz="1200" dirty="0">
              <a:solidFill>
                <a:srgbClr val="FF0000"/>
              </a:solidFill>
            </a:endParaRPr>
          </a:p>
        </p:txBody>
      </p:sp>
      <p:cxnSp>
        <p:nvCxnSpPr>
          <p:cNvPr id="121" name="Straight Arrow Connector 120"/>
          <p:cNvCxnSpPr/>
          <p:nvPr/>
        </p:nvCxnSpPr>
        <p:spPr bwMode="auto">
          <a:xfrm>
            <a:off x="2107556" y="4043862"/>
            <a:ext cx="1" cy="22849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2" name="Rectangle 121"/>
          <p:cNvSpPr/>
          <p:nvPr/>
        </p:nvSpPr>
        <p:spPr bwMode="auto">
          <a:xfrm>
            <a:off x="5709839" y="4891480"/>
            <a:ext cx="304800" cy="2286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3" name="TextBox 122"/>
          <p:cNvSpPr txBox="1"/>
          <p:nvPr/>
        </p:nvSpPr>
        <p:spPr>
          <a:xfrm>
            <a:off x="5633639" y="4862547"/>
            <a:ext cx="441147" cy="276999"/>
          </a:xfrm>
          <a:prstGeom prst="rect">
            <a:avLst/>
          </a:prstGeom>
          <a:noFill/>
        </p:spPr>
        <p:txBody>
          <a:bodyPr wrap="none" rtlCol="0">
            <a:spAutoFit/>
          </a:bodyPr>
          <a:lstStyle/>
          <a:p>
            <a:pPr algn="ctr"/>
            <a:r>
              <a:rPr lang="en-US" sz="1200" dirty="0" err="1" smtClean="0">
                <a:solidFill>
                  <a:schemeClr val="tx1"/>
                </a:solidFill>
              </a:rPr>
              <a:t>Ack</a:t>
            </a:r>
            <a:endParaRPr lang="en-US" sz="1200" dirty="0">
              <a:solidFill>
                <a:schemeClr val="tx1"/>
              </a:solidFill>
            </a:endParaRPr>
          </a:p>
        </p:txBody>
      </p:sp>
      <p:sp>
        <p:nvSpPr>
          <p:cNvPr id="124" name="TextBox 123"/>
          <p:cNvSpPr txBox="1"/>
          <p:nvPr/>
        </p:nvSpPr>
        <p:spPr>
          <a:xfrm>
            <a:off x="6053040" y="3894393"/>
            <a:ext cx="1041695" cy="276999"/>
          </a:xfrm>
          <a:prstGeom prst="rect">
            <a:avLst/>
          </a:prstGeom>
          <a:noFill/>
        </p:spPr>
        <p:txBody>
          <a:bodyPr wrap="none" rtlCol="0">
            <a:spAutoFit/>
          </a:bodyPr>
          <a:lstStyle/>
          <a:p>
            <a:pPr algn="ctr"/>
            <a:r>
              <a:rPr lang="en-US" sz="1200" dirty="0" smtClean="0">
                <a:solidFill>
                  <a:schemeClr val="tx1"/>
                </a:solidFill>
              </a:rPr>
              <a:t>Trigger frame</a:t>
            </a:r>
            <a:endParaRPr lang="en-US" sz="1200" dirty="0">
              <a:solidFill>
                <a:schemeClr val="tx1"/>
              </a:solidFill>
            </a:endParaRPr>
          </a:p>
        </p:txBody>
      </p:sp>
      <p:sp>
        <p:nvSpPr>
          <p:cNvPr id="125" name="Rectangle 124"/>
          <p:cNvSpPr/>
          <p:nvPr/>
        </p:nvSpPr>
        <p:spPr bwMode="auto">
          <a:xfrm>
            <a:off x="7220847" y="4681908"/>
            <a:ext cx="921159" cy="97618"/>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6" name="TextBox 125"/>
          <p:cNvSpPr txBox="1"/>
          <p:nvPr/>
        </p:nvSpPr>
        <p:spPr>
          <a:xfrm>
            <a:off x="7382954" y="4446437"/>
            <a:ext cx="476412" cy="276999"/>
          </a:xfrm>
          <a:prstGeom prst="rect">
            <a:avLst/>
          </a:prstGeom>
          <a:noFill/>
        </p:spPr>
        <p:txBody>
          <a:bodyPr wrap="none" rtlCol="0">
            <a:spAutoFit/>
          </a:bodyPr>
          <a:lstStyle/>
          <a:p>
            <a:pPr algn="ctr"/>
            <a:r>
              <a:rPr lang="en-US" sz="1200" dirty="0" smtClean="0">
                <a:solidFill>
                  <a:schemeClr val="tx1"/>
                </a:solidFill>
              </a:rPr>
              <a:t>Data</a:t>
            </a:r>
            <a:endParaRPr lang="en-US" sz="1200" dirty="0">
              <a:solidFill>
                <a:schemeClr val="tx1"/>
              </a:solidFill>
            </a:endParaRPr>
          </a:p>
        </p:txBody>
      </p:sp>
      <p:sp>
        <p:nvSpPr>
          <p:cNvPr id="127" name="Rectangle 126"/>
          <p:cNvSpPr/>
          <p:nvPr/>
        </p:nvSpPr>
        <p:spPr bwMode="auto">
          <a:xfrm>
            <a:off x="8227200" y="4293114"/>
            <a:ext cx="468278" cy="9559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8" name="TextBox 127"/>
          <p:cNvSpPr txBox="1"/>
          <p:nvPr/>
        </p:nvSpPr>
        <p:spPr>
          <a:xfrm>
            <a:off x="8236698" y="4059209"/>
            <a:ext cx="441147" cy="276999"/>
          </a:xfrm>
          <a:prstGeom prst="rect">
            <a:avLst/>
          </a:prstGeom>
          <a:noFill/>
        </p:spPr>
        <p:txBody>
          <a:bodyPr wrap="none" rtlCol="0">
            <a:spAutoFit/>
          </a:bodyPr>
          <a:lstStyle/>
          <a:p>
            <a:pPr algn="ctr"/>
            <a:r>
              <a:rPr lang="en-US" sz="1200" dirty="0" err="1" smtClean="0">
                <a:solidFill>
                  <a:schemeClr val="tx1"/>
                </a:solidFill>
              </a:rPr>
              <a:t>Ack</a:t>
            </a:r>
            <a:endParaRPr lang="en-US" sz="1200" dirty="0">
              <a:solidFill>
                <a:schemeClr val="tx1"/>
              </a:solidFill>
            </a:endParaRPr>
          </a:p>
        </p:txBody>
      </p:sp>
      <p:cxnSp>
        <p:nvCxnSpPr>
          <p:cNvPr id="129" name="Straight Arrow Connector 128"/>
          <p:cNvCxnSpPr/>
          <p:nvPr/>
        </p:nvCxnSpPr>
        <p:spPr bwMode="auto">
          <a:xfrm>
            <a:off x="2107557" y="4508737"/>
            <a:ext cx="390708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Straight Connector 27"/>
          <p:cNvCxnSpPr/>
          <p:nvPr/>
        </p:nvCxnSpPr>
        <p:spPr bwMode="auto">
          <a:xfrm>
            <a:off x="2107557" y="4446437"/>
            <a:ext cx="0" cy="13849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0" name="Straight Connector 129"/>
          <p:cNvCxnSpPr/>
          <p:nvPr/>
        </p:nvCxnSpPr>
        <p:spPr bwMode="auto">
          <a:xfrm>
            <a:off x="6014639" y="4446436"/>
            <a:ext cx="0" cy="13849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1" name="TextBox 130"/>
          <p:cNvSpPr txBox="1"/>
          <p:nvPr/>
        </p:nvSpPr>
        <p:spPr>
          <a:xfrm>
            <a:off x="3532099" y="4419937"/>
            <a:ext cx="1196033" cy="276999"/>
          </a:xfrm>
          <a:prstGeom prst="rect">
            <a:avLst/>
          </a:prstGeom>
          <a:solidFill>
            <a:schemeClr val="bg1"/>
          </a:solidFill>
        </p:spPr>
        <p:txBody>
          <a:bodyPr wrap="none" rtlCol="0">
            <a:spAutoFit/>
          </a:bodyPr>
          <a:lstStyle/>
          <a:p>
            <a:pPr algn="ctr"/>
            <a:r>
              <a:rPr lang="en-US" sz="1200" dirty="0" smtClean="0">
                <a:solidFill>
                  <a:schemeClr val="tx1"/>
                </a:solidFill>
              </a:rPr>
              <a:t>Defer (NAV set)</a:t>
            </a:r>
            <a:endParaRPr lang="en-US" sz="1200" dirty="0">
              <a:solidFill>
                <a:schemeClr val="tx1"/>
              </a:solidFill>
            </a:endParaRPr>
          </a:p>
        </p:txBody>
      </p:sp>
      <p:cxnSp>
        <p:nvCxnSpPr>
          <p:cNvPr id="132" name="Straight Arrow Connector 131"/>
          <p:cNvCxnSpPr/>
          <p:nvPr/>
        </p:nvCxnSpPr>
        <p:spPr bwMode="auto">
          <a:xfrm flipV="1">
            <a:off x="6186548" y="5208117"/>
            <a:ext cx="2574650" cy="62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3" name="Straight Connector 132"/>
          <p:cNvCxnSpPr/>
          <p:nvPr/>
        </p:nvCxnSpPr>
        <p:spPr bwMode="auto">
          <a:xfrm>
            <a:off x="6186548" y="5135369"/>
            <a:ext cx="0" cy="13849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4" name="Straight Connector 133"/>
          <p:cNvCxnSpPr/>
          <p:nvPr/>
        </p:nvCxnSpPr>
        <p:spPr bwMode="auto">
          <a:xfrm>
            <a:off x="8761198" y="5135369"/>
            <a:ext cx="0" cy="13849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5" name="TextBox 134"/>
          <p:cNvSpPr txBox="1"/>
          <p:nvPr/>
        </p:nvSpPr>
        <p:spPr>
          <a:xfrm>
            <a:off x="7178830" y="5071527"/>
            <a:ext cx="535724" cy="276999"/>
          </a:xfrm>
          <a:prstGeom prst="rect">
            <a:avLst/>
          </a:prstGeom>
          <a:solidFill>
            <a:schemeClr val="bg1"/>
          </a:solidFill>
        </p:spPr>
        <p:txBody>
          <a:bodyPr wrap="none" rtlCol="0">
            <a:spAutoFit/>
          </a:bodyPr>
          <a:lstStyle/>
          <a:p>
            <a:pPr algn="ctr"/>
            <a:r>
              <a:rPr lang="en-US" sz="1200" dirty="0" smtClean="0">
                <a:solidFill>
                  <a:schemeClr val="tx1"/>
                </a:solidFill>
              </a:rPr>
              <a:t>Defer</a:t>
            </a:r>
            <a:endParaRPr lang="en-US" sz="1200" dirty="0">
              <a:solidFill>
                <a:schemeClr val="tx1"/>
              </a:solidFill>
            </a:endParaRPr>
          </a:p>
        </p:txBody>
      </p:sp>
      <p:cxnSp>
        <p:nvCxnSpPr>
          <p:cNvPr id="136" name="Straight Arrow Connector 135"/>
          <p:cNvCxnSpPr/>
          <p:nvPr/>
        </p:nvCxnSpPr>
        <p:spPr bwMode="auto">
          <a:xfrm flipH="1">
            <a:off x="6950078" y="1665679"/>
            <a:ext cx="334244" cy="39172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Rectangle 8"/>
          <p:cNvSpPr/>
          <p:nvPr/>
        </p:nvSpPr>
        <p:spPr>
          <a:xfrm>
            <a:off x="184180" y="5788556"/>
            <a:ext cx="8577018" cy="648896"/>
          </a:xfrm>
          <a:prstGeom prst="rect">
            <a:avLst/>
          </a:prstGeom>
        </p:spPr>
        <p:txBody>
          <a:bodyPr wrap="square">
            <a:spAutoFit/>
          </a:bodyPr>
          <a:lstStyle/>
          <a:p>
            <a:pPr lvl="1" eaLnBrk="1" hangingPunct="1">
              <a:spcBef>
                <a:spcPts val="500"/>
              </a:spcBef>
              <a:buFont typeface="Arial" panose="020B0604020202020204" pitchFamily="34" charset="0"/>
              <a:buChar char="•"/>
            </a:pPr>
            <a:r>
              <a:rPr lang="en-US" sz="1600" kern="0" dirty="0" smtClean="0">
                <a:solidFill>
                  <a:srgbClr val="000000"/>
                </a:solidFill>
                <a:latin typeface="Times New Roman"/>
                <a:ea typeface="MS Gothic"/>
              </a:rPr>
              <a:t>The </a:t>
            </a:r>
            <a:r>
              <a:rPr lang="en-US" sz="1600" kern="0" dirty="0">
                <a:solidFill>
                  <a:srgbClr val="000000"/>
                </a:solidFill>
                <a:latin typeface="Times New Roman"/>
                <a:ea typeface="MS Gothic"/>
              </a:rPr>
              <a:t>legacy STA and the LRLP STA are within the transmission range of the LRLP AP</a:t>
            </a:r>
          </a:p>
          <a:p>
            <a:pPr lvl="1" eaLnBrk="1" hangingPunct="1">
              <a:spcBef>
                <a:spcPts val="500"/>
              </a:spcBef>
              <a:buFont typeface="Arial" panose="020B0604020202020204" pitchFamily="34" charset="0"/>
              <a:buChar char="•"/>
            </a:pPr>
            <a:r>
              <a:rPr lang="en-US" sz="1600" kern="0" dirty="0">
                <a:solidFill>
                  <a:srgbClr val="000000"/>
                </a:solidFill>
                <a:latin typeface="Times New Roman"/>
                <a:ea typeface="MS Gothic"/>
              </a:rPr>
              <a:t>The legacy STA can defer correctly based on the information from the LRLP </a:t>
            </a:r>
            <a:r>
              <a:rPr lang="en-US" sz="1600" kern="0" dirty="0" smtClean="0">
                <a:solidFill>
                  <a:srgbClr val="000000"/>
                </a:solidFill>
                <a:latin typeface="Times New Roman"/>
                <a:ea typeface="MS Gothic"/>
              </a:rPr>
              <a:t>AP</a:t>
            </a:r>
            <a:endParaRPr lang="en-US" sz="1600" kern="0" dirty="0">
              <a:solidFill>
                <a:srgbClr val="000000"/>
              </a:solidFill>
              <a:latin typeface="Times New Roman"/>
              <a:ea typeface="MS Gothic"/>
            </a:endParaRPr>
          </a:p>
        </p:txBody>
      </p:sp>
    </p:spTree>
    <p:extLst>
      <p:ext uri="{BB962C8B-B14F-4D97-AF65-F5344CB8AC3E}">
        <p14:creationId xmlns:p14="http://schemas.microsoft.com/office/powerpoint/2010/main" val="1800645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12784</TotalTime>
  <Words>834</Words>
  <Application>Microsoft Office PowerPoint</Application>
  <PresentationFormat>On-screen Show (4:3)</PresentationFormat>
  <Paragraphs>243</Paragraphs>
  <Slides>11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Document</vt:lpstr>
      <vt:lpstr>Coexistence Problem</vt:lpstr>
      <vt:lpstr>Abstract</vt:lpstr>
      <vt:lpstr>Current LRLP Requirements for Backward Compatibility and Range</vt:lpstr>
      <vt:lpstr> Example 1a  </vt:lpstr>
      <vt:lpstr> Example 1b  </vt:lpstr>
      <vt:lpstr> Example 2a  </vt:lpstr>
      <vt:lpstr> Example 2b  </vt:lpstr>
      <vt:lpstr>Observations: Example 1a/1b and 2a/2b</vt:lpstr>
      <vt:lpstr> Example 3  </vt:lpstr>
      <vt:lpstr>Conclusions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Park, Minyoung</cp:lastModifiedBy>
  <cp:revision>245</cp:revision>
  <cp:lastPrinted>1601-01-01T00:00:00Z</cp:lastPrinted>
  <dcterms:created xsi:type="dcterms:W3CDTF">2015-10-29T03:22:31Z</dcterms:created>
  <dcterms:modified xsi:type="dcterms:W3CDTF">2016-01-18T01:41:03Z</dcterms:modified>
</cp:coreProperties>
</file>