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8"/>
  </p:notesMasterIdLst>
  <p:handoutMasterIdLst>
    <p:handoutMasterId r:id="rId29"/>
  </p:handoutMasterIdLst>
  <p:sldIdLst>
    <p:sldId id="295" r:id="rId2"/>
    <p:sldId id="356" r:id="rId3"/>
    <p:sldId id="357" r:id="rId4"/>
    <p:sldId id="358" r:id="rId5"/>
    <p:sldId id="359" r:id="rId6"/>
    <p:sldId id="360" r:id="rId7"/>
    <p:sldId id="361" r:id="rId8"/>
    <p:sldId id="362" r:id="rId9"/>
    <p:sldId id="363" r:id="rId10"/>
    <p:sldId id="364" r:id="rId11"/>
    <p:sldId id="380"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379"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124" d="100"/>
          <a:sy n="124" d="100"/>
        </p:scale>
        <p:origin x="2088" y="96"/>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15</a:t>
            </a:fld>
            <a:endParaRPr lang="en-US" smtClean="0"/>
          </a:p>
        </p:txBody>
      </p:sp>
    </p:spTree>
    <p:extLst>
      <p:ext uri="{BB962C8B-B14F-4D97-AF65-F5344CB8AC3E}">
        <p14:creationId xmlns:p14="http://schemas.microsoft.com/office/powerpoint/2010/main" val="2834288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16</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17</a:t>
            </a:fld>
            <a:endParaRPr lang="en-US"/>
          </a:p>
        </p:txBody>
      </p:sp>
    </p:spTree>
    <p:extLst>
      <p:ext uri="{BB962C8B-B14F-4D97-AF65-F5344CB8AC3E}">
        <p14:creationId xmlns:p14="http://schemas.microsoft.com/office/powerpoint/2010/main" val="2169128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Jan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Jan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Jan 2016</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Jan 2016</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Jan 2016</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802.11-16/0023r1</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nfinn@cisco.com" TargetMode="External"/><Relationship Id="rId18" Type="http://schemas.openxmlformats.org/officeDocument/2006/relationships/hyperlink" Target="mailto:henry@LOGOUT.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d3e3e3@gmail.com" TargetMode="External"/><Relationship Id="rId17" Type="http://schemas.openxmlformats.org/officeDocument/2006/relationships/hyperlink" Target="mailto:alex.ashley@hotmail.co.uk" TargetMode="External"/><Relationship Id="rId2" Type="http://schemas.openxmlformats.org/officeDocument/2006/relationships/notesSlide" Target="../notesSlides/notesSlide5.xml"/><Relationship Id="rId16" Type="http://schemas.openxmlformats.org/officeDocument/2006/relationships/hyperlink" Target="mailto:chaochun.wang@mediatek.com" TargetMode="External"/><Relationship Id="rId20" Type="http://schemas.openxmlformats.org/officeDocument/2006/relationships/hyperlink" Target="mailto:ddrgal@gmai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shiwenhe@seu.edu.cn" TargetMode="External"/><Relationship Id="rId5" Type="http://schemas.openxmlformats.org/officeDocument/2006/relationships/hyperlink" Target="mailto:emily.h.qi@intel.com" TargetMode="External"/><Relationship Id="rId15" Type="http://schemas.openxmlformats.org/officeDocument/2006/relationships/hyperlink" Target="mailto:carlos.cordeiro@intel.com" TargetMode="External"/><Relationship Id="rId10" Type="http://schemas.openxmlformats.org/officeDocument/2006/relationships/hyperlink" Target="mailto:jiamin.chen@mail01.huawei.com" TargetMode="External"/><Relationship Id="rId19" Type="http://schemas.openxmlformats.org/officeDocument/2006/relationships/hyperlink" Target="mailto:pecclesi@cisco.com" TargetMode="External"/><Relationship Id="rId4" Type="http://schemas.openxmlformats.org/officeDocument/2006/relationships/hyperlink" Target="mailto:edward.ks.au@huawei.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(Jan ‘16)</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2016-01-18</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467" name="Document" r:id="rId4" imgW="8606510" imgH="2806597" progId="Word.Document.8">
                  <p:embed/>
                </p:oleObj>
              </mc:Choice>
              <mc:Fallback>
                <p:oleObj name="Document" r:id="rId4" imgW="8606510" imgH="2806597" progId="Word.Document.8">
                  <p:embed/>
                  <p:pic>
                    <p:nvPicPr>
                      <p:cNvPr id="0" name="Picture 4"/>
                      <p:cNvPicPr>
                        <a:picLocks noChangeAspect="1" noChangeArrowheads="1"/>
                      </p:cNvPicPr>
                      <p:nvPr/>
                    </p:nvPicPr>
                    <p:blipFill>
                      <a:blip r:embed="rId5"/>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Jan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pPr marL="0" indent="0">
              <a:buNone/>
            </a:pPr>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2050486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need a new amendment style?</a:t>
            </a:r>
            <a:endParaRPr lang="en-US" dirty="0"/>
          </a:p>
        </p:txBody>
      </p:sp>
      <p:sp>
        <p:nvSpPr>
          <p:cNvPr id="3" name="Content Placeholder 2"/>
          <p:cNvSpPr>
            <a:spLocks noGrp="1"/>
          </p:cNvSpPr>
          <p:nvPr>
            <p:ph idx="1"/>
          </p:nvPr>
        </p:nvSpPr>
        <p:spPr/>
        <p:txBody>
          <a:bodyPr/>
          <a:lstStyle/>
          <a:p>
            <a:r>
              <a:rPr lang="en-US" dirty="0" smtClean="0"/>
              <a:t>802.11-16-0035-00  Strawpoll#1 12-0-0</a:t>
            </a:r>
          </a:p>
          <a:p>
            <a:r>
              <a:rPr lang="en-US" dirty="0" smtClean="0"/>
              <a:t>Robert Stacey volunteers to have 11ax try the new MAC style. Changes in control frames in multi-user behavior. We will review this in March. </a:t>
            </a:r>
            <a:endParaRPr lang="en-US" dirty="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11</a:t>
            </a:fld>
            <a:endParaRPr lang="en-US"/>
          </a:p>
        </p:txBody>
      </p:sp>
    </p:spTree>
    <p:extLst>
      <p:ext uri="{BB962C8B-B14F-4D97-AF65-F5344CB8AC3E}">
        <p14:creationId xmlns:p14="http://schemas.microsoft.com/office/powerpoint/2010/main" val="390736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802.11-11/615r6 documents the process. MDR now in the 802.11 Operating Manual 802.11-14/0629r8. The process needs some change so the report is done after the editing is done. </a:t>
            </a:r>
          </a:p>
          <a:p>
            <a:r>
              <a:rPr lang="en-US" sz="1400" dirty="0" smtClean="0"/>
              <a:t>P802.11aa D5.0 went through Working Group Mandatory Editorial Coordination before July 2011</a:t>
            </a:r>
          </a:p>
          <a:p>
            <a:r>
              <a:rPr lang="en-US" sz="1400" dirty="0" smtClean="0"/>
              <a:t>P802.11ad D4.0 went through Working Group Mandatory Editorial Coordination before July 2011</a:t>
            </a:r>
          </a:p>
          <a:p>
            <a:r>
              <a:rPr lang="en-US" sz="1400" dirty="0" err="1" smtClean="0"/>
              <a:t>P802.11ae</a:t>
            </a:r>
            <a:r>
              <a:rPr lang="en-US" sz="1400" dirty="0" smtClean="0"/>
              <a:t> </a:t>
            </a:r>
            <a:r>
              <a:rPr lang="en-US" sz="1400" dirty="0" err="1" smtClean="0"/>
              <a:t>D4.0</a:t>
            </a:r>
            <a:r>
              <a:rPr lang="en-US" sz="1400" dirty="0" smtClean="0"/>
              <a:t> went through Working Group Mandatory Editorial Coordination before July 2011</a:t>
            </a:r>
          </a:p>
          <a:p>
            <a:r>
              <a:rPr lang="en-US" sz="1400" dirty="0" err="1" smtClean="0"/>
              <a:t>P802.11ac</a:t>
            </a:r>
            <a:r>
              <a:rPr lang="en-US" sz="1400" dirty="0" smtClean="0"/>
              <a:t> </a:t>
            </a:r>
            <a:r>
              <a:rPr lang="en-US" sz="1400" dirty="0" err="1" smtClean="0"/>
              <a:t>D4.0</a:t>
            </a:r>
            <a:r>
              <a:rPr lang="en-US" sz="1400" dirty="0" smtClean="0"/>
              <a:t> went through Working Group Mandatory Draft Review</a:t>
            </a:r>
            <a:r>
              <a:rPr lang="en-US" sz="1400" dirty="0"/>
              <a:t> </a:t>
            </a:r>
            <a:r>
              <a:rPr lang="en-US" sz="1400" dirty="0" smtClean="0"/>
              <a:t>before January 2013</a:t>
            </a:r>
          </a:p>
          <a:p>
            <a:r>
              <a:rPr lang="en-US" sz="1400" dirty="0" smtClean="0"/>
              <a:t>P802.11af D4.0 went through Working Group Mandatory Draft Review before May 18, 2013</a:t>
            </a:r>
          </a:p>
          <a:p>
            <a:r>
              <a:rPr lang="en-US" sz="1400" dirty="0" err="1" smtClean="0"/>
              <a:t>REVmc</a:t>
            </a:r>
            <a:r>
              <a:rPr lang="en-US" sz="1400" dirty="0" smtClean="0"/>
              <a:t> D3.0 went through MDR process </a:t>
            </a:r>
            <a:r>
              <a:rPr lang="en-US" sz="1400" dirty="0"/>
              <a:t>– </a:t>
            </a:r>
            <a:r>
              <a:rPr lang="en-US" sz="1400" dirty="0" smtClean="0"/>
              <a:t>802.11-14/781r11 dated Sept 19, 2014</a:t>
            </a:r>
          </a:p>
          <a:p>
            <a:r>
              <a:rPr lang="en-US" sz="1400" dirty="0" smtClean="0"/>
              <a:t>P802.11ah D4.0 went through MDR process – 802.11-15/247r3 dated Mar 12, 2015</a:t>
            </a:r>
          </a:p>
          <a:p>
            <a:r>
              <a:rPr lang="en-US" sz="1400" dirty="0" smtClean="0"/>
              <a:t>P802.11ai D4.0 went through MDR process – 802.11-15/248r4 dated May 14, 2015</a:t>
            </a:r>
          </a:p>
          <a:p>
            <a:r>
              <a:rPr lang="en-US" sz="1400" dirty="0" smtClean="0"/>
              <a:t>We need to start planning for P802.11aq and 802.11ak – expect 11aq to be ready at D5.0 (May),</a:t>
            </a:r>
          </a:p>
          <a:p>
            <a:pPr marL="0" indent="0">
              <a:buNone/>
            </a:pPr>
            <a:r>
              <a:rPr lang="en-US" sz="1400" dirty="0" smtClean="0"/>
              <a:t>Expect 11ak D4.0 to be ready in July.</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12</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266329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a:t>
            </a:r>
            <a:r>
              <a:rPr lang="en-GB" dirty="0" smtClean="0">
                <a:solidFill>
                  <a:srgbClr val="FF0000"/>
                </a:solidFill>
              </a:rPr>
              <a:t>11</a:t>
            </a:r>
            <a:r>
              <a:rPr lang="en-GB" dirty="0" smtClean="0"/>
              <a:t>-0000-wg11-style-guide.doc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 expect a revision in March</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13</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329838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mentor.ieee.org/802.11/dcn/11/11-11-0875-04-0000-editor-s-guide.docx</a:t>
            </a:r>
            <a:endParaRPr lang="en-GB" sz="2000" dirty="0" smtClean="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 Frame 12 is used at IEEE-SA.</a:t>
            </a:r>
            <a:endParaRPr lang="en-US" dirty="0" smtClean="0"/>
          </a:p>
          <a:p>
            <a:r>
              <a:rPr lang="en-US" dirty="0" smtClean="0"/>
              <a:t>Creating a Redline, Graphics, Numbering and ANA, Source Control. Sub-version server for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87187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15</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1534945803"/>
              </p:ext>
            </p:extLst>
          </p:nvPr>
        </p:nvGraphicFramePr>
        <p:xfrm>
          <a:off x="914400" y="2398816"/>
          <a:ext cx="7772400" cy="3620980"/>
        </p:xfrm>
        <a:graphic>
          <a:graphicData uri="http://schemas.openxmlformats.org/drawingml/2006/table">
            <a:tbl>
              <a:tblPr/>
              <a:tblGrid>
                <a:gridCol w="2894013"/>
                <a:gridCol w="2284412"/>
                <a:gridCol w="2593975"/>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- 3718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- 168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- 598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- 79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- 174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Jan 2016</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2015, Editors changed the running order and will revisit in July 2016,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2756141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16</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1007183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1425656908"/>
              </p:ext>
            </p:extLst>
          </p:nvPr>
        </p:nvGraphicFramePr>
        <p:xfrm>
          <a:off x="457200" y="1371600"/>
          <a:ext cx="8262379" cy="3840480"/>
        </p:xfrm>
        <a:graphic>
          <a:graphicData uri="http://schemas.openxmlformats.org/drawingml/2006/table">
            <a:tbl>
              <a:tblPr/>
              <a:tblGrid>
                <a:gridCol w="325603"/>
                <a:gridCol w="402976"/>
                <a:gridCol w="338221"/>
                <a:gridCol w="347579"/>
                <a:gridCol w="338221"/>
                <a:gridCol w="449339"/>
                <a:gridCol w="465061"/>
                <a:gridCol w="373139"/>
                <a:gridCol w="152400"/>
                <a:gridCol w="116840"/>
                <a:gridCol w="116840"/>
                <a:gridCol w="797560"/>
                <a:gridCol w="533400"/>
                <a:gridCol w="533400"/>
                <a:gridCol w="1828800"/>
                <a:gridCol w="11430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az</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5.0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19-Jan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6.3</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20-Jan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5.1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20-Jan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20-Jan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rPr>
                        <a:t>1.4</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19-Jan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1.0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Shiwen</a:t>
                      </a:r>
                      <a:r>
                        <a:rPr kumimoji="0" lang="en-US" sz="1200" b="0" i="0" u="none" strike="noStrike" cap="none" normalizeH="0" baseline="0" dirty="0" smtClean="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18-Jan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20-Jan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Carlos </a:t>
                      </a:r>
                      <a:r>
                        <a:rPr kumimoji="0" lang="en-US" sz="1200" b="0" i="0" u="none" strike="noStrike" cap="none" normalizeH="0" baseline="0" dirty="0" err="1" smtClean="0">
                          <a:ln>
                            <a:noFill/>
                          </a:ln>
                          <a:solidFill>
                            <a:schemeClr val="tx1"/>
                          </a:solidFill>
                          <a:effectLst/>
                          <a:latin typeface="Times New Roman" pitchFamily="18" charset="0"/>
                        </a:rPr>
                        <a:t>Cordeiro</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6-Nov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az</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Chao Chun Wang</a:t>
                      </a:r>
                      <a:endParaRPr kumimoji="0" lang="en-US"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21-Jan</a:t>
                      </a: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17</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Jan 2016</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17</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1258486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1467911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a:t>
            </a:r>
            <a:r>
              <a:rPr lang="en-US" dirty="0" smtClean="0"/>
              <a:t>topics</a:t>
            </a:r>
            <a:endParaRPr lang="en-US" dirty="0"/>
          </a:p>
        </p:txBody>
      </p:sp>
      <p:sp>
        <p:nvSpPr>
          <p:cNvPr id="3" name="Content Placeholder 2"/>
          <p:cNvSpPr>
            <a:spLocks noGrp="1"/>
          </p:cNvSpPr>
          <p:nvPr>
            <p:ph idx="1"/>
          </p:nvPr>
        </p:nvSpPr>
        <p:spPr/>
        <p:txBody>
          <a:bodyPr/>
          <a:lstStyle/>
          <a:p>
            <a:endParaRPr lang="en-US" dirty="0" smtClean="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429015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1495494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736631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p>
          <a:p>
            <a:r>
              <a:rPr lang="en-GB" sz="2000" dirty="0" smtClean="0"/>
              <a:t>Figure in an anchored frame within a table, and use a table caption as a figure caption</a:t>
            </a: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a:t>
            </a:r>
            <a:r>
              <a:rPr lang="en-GB" sz="2000" dirty="0" err="1" smtClean="0"/>
              <a:t>11aa</a:t>
            </a:r>
            <a:r>
              <a:rPr lang="en-GB" sz="2000" dirty="0" smtClean="0"/>
              <a:t>, </a:t>
            </a:r>
            <a:r>
              <a:rPr lang="en-GB" sz="2000" dirty="0" err="1" smtClean="0"/>
              <a:t>11ac</a:t>
            </a:r>
            <a:r>
              <a:rPr lang="en-GB" sz="2000" dirty="0" smtClean="0"/>
              <a:t>, </a:t>
            </a:r>
            <a:r>
              <a:rPr lang="en-GB" sz="2000" dirty="0" err="1" smtClean="0"/>
              <a:t>11af</a:t>
            </a:r>
            <a:r>
              <a:rPr lang="en-GB" sz="2000" dirty="0" smtClean="0"/>
              <a:t> </a:t>
            </a:r>
          </a:p>
          <a:p>
            <a:r>
              <a:rPr lang="en-GB" sz="2000" dirty="0" smtClean="0"/>
              <a:t>Text version of MIB is available (2012, ae2012, aa2012, ad2012, acD5.0, afD5.0. mcD3.0)</a:t>
            </a:r>
            <a:endParaRPr lang="en-US" sz="2000"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Jan 2016</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21</a:t>
            </a:fld>
            <a:endParaRPr lang="en-US" smtClean="0"/>
          </a:p>
        </p:txBody>
      </p:sp>
    </p:spTree>
    <p:extLst>
      <p:ext uri="{BB962C8B-B14F-4D97-AF65-F5344CB8AC3E}">
        <p14:creationId xmlns:p14="http://schemas.microsoft.com/office/powerpoint/2010/main" val="3376640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054669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Jan 2016</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23</a:t>
            </a:fld>
            <a:endParaRPr lang="en-US" smtClean="0"/>
          </a:p>
        </p:txBody>
      </p:sp>
    </p:spTree>
    <p:extLst>
      <p:ext uri="{BB962C8B-B14F-4D97-AF65-F5344CB8AC3E}">
        <p14:creationId xmlns:p14="http://schemas.microsoft.com/office/powerpoint/2010/main" val="245236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indent="0">
              <a:buNone/>
            </a:pPr>
            <a:r>
              <a:rPr lang="en-US" dirty="0"/>
              <a:t>Update numbering spreadsheet to </a:t>
            </a:r>
            <a:r>
              <a:rPr lang="en-US" dirty="0" err="1"/>
              <a:t>REVmc</a:t>
            </a:r>
            <a:r>
              <a:rPr lang="en-US" dirty="0"/>
              <a:t> D5.0</a:t>
            </a:r>
          </a:p>
          <a:p>
            <a:pPr marL="0" indent="0">
              <a:buNone/>
            </a:pPr>
            <a:endParaRPr lang="en-US" dirty="0" smtClean="0"/>
          </a:p>
          <a:p>
            <a:pPr marL="0" indent="0">
              <a:buNone/>
            </a:pPr>
            <a:r>
              <a:rPr lang="en-US" dirty="0" smtClean="0"/>
              <a:t>Come up with suggestions for 2</a:t>
            </a:r>
            <a:r>
              <a:rPr lang="en-US" baseline="30000" dirty="0" smtClean="0"/>
              <a:t>nd</a:t>
            </a:r>
            <a:r>
              <a:rPr lang="en-US" dirty="0" smtClean="0"/>
              <a:t> part of our f2f meetings</a:t>
            </a:r>
            <a:endParaRPr lang="en-US" dirty="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623994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3194367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Jan 2016</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26</a:t>
            </a:fld>
            <a:endParaRPr lang="en-US" smtClean="0"/>
          </a:p>
        </p:txBody>
      </p:sp>
    </p:spTree>
    <p:extLst>
      <p:ext uri="{BB962C8B-B14F-4D97-AF65-F5344CB8AC3E}">
        <p14:creationId xmlns:p14="http://schemas.microsoft.com/office/powerpoint/2010/main" val="613684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2016-01-19</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Do we need a new amendment style?</a:t>
            </a:r>
          </a:p>
          <a:p>
            <a:r>
              <a:rPr lang="en-US" dirty="0" smtClean="0"/>
              <a:t>802.11 Mandatory Draft Review before SB</a:t>
            </a:r>
          </a:p>
          <a:p>
            <a:r>
              <a:rPr lang="en-US" dirty="0" smtClean="0"/>
              <a:t>WG Style </a:t>
            </a:r>
            <a:r>
              <a:rPr lang="en-US" dirty="0"/>
              <a:t>Guide for </a:t>
            </a:r>
            <a:r>
              <a:rPr lang="en-US" dirty="0" smtClean="0"/>
              <a:t>802.11 09/1034r11</a:t>
            </a:r>
          </a:p>
          <a:p>
            <a:r>
              <a:rPr lang="en-US" dirty="0" smtClean="0"/>
              <a:t>Build a list of Editor’s meeting discussion topics</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1744333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2016-01-19</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a:t>
            </a:r>
            <a:r>
              <a:rPr lang="en-US" sz="1400" dirty="0" smtClean="0"/>
              <a:t>–</a:t>
            </a:r>
            <a:r>
              <a:rPr lang="en-US" sz="1400" dirty="0" err="1" smtClean="0"/>
              <a:t>Yongho</a:t>
            </a:r>
            <a:r>
              <a:rPr lang="en-US" sz="1400" dirty="0" smtClean="0"/>
              <a:t> </a:t>
            </a:r>
            <a:r>
              <a:rPr lang="en-US" sz="1400" dirty="0" err="1" smtClean="0"/>
              <a:t>Seok</a:t>
            </a:r>
            <a:endParaRPr lang="en-US" sz="1400" dirty="0" smtClean="0"/>
          </a:p>
          <a:p>
            <a:pPr lvl="1">
              <a:lnSpc>
                <a:spcPct val="80000"/>
              </a:lnSpc>
              <a:buFontTx/>
              <a:buChar char="•"/>
              <a:defRPr/>
            </a:pPr>
            <a:r>
              <a:rPr lang="en-US" sz="1400" dirty="0" smtClean="0"/>
              <a:t>P802.11ai Amendment (FILS) </a:t>
            </a:r>
            <a:r>
              <a:rPr lang="en-US" sz="1400" dirty="0"/>
              <a:t>– Lee </a:t>
            </a:r>
            <a:r>
              <a:rPr lang="en-US" sz="1400" dirty="0" smtClean="0"/>
              <a:t>Armstrong</a:t>
            </a:r>
            <a:endParaRPr lang="en-US" sz="1400" dirty="0"/>
          </a:p>
          <a:p>
            <a:pPr lvl="1">
              <a:lnSpc>
                <a:spcPct val="80000"/>
              </a:lnSpc>
              <a:buFontTx/>
              <a:buChar char="•"/>
              <a:defRPr/>
            </a:pPr>
            <a:r>
              <a:rPr lang="en-US" sz="1400" dirty="0" smtClean="0"/>
              <a:t>P802.11ak Amendment (GLK) – Donald Eastlake</a:t>
            </a:r>
          </a:p>
          <a:p>
            <a:pPr lvl="1">
              <a:lnSpc>
                <a:spcPct val="80000"/>
              </a:lnSpc>
              <a:buFontTx/>
              <a:buChar char="•"/>
              <a:defRPr/>
            </a:pPr>
            <a:r>
              <a:rPr lang="en-US" sz="1400" dirty="0" smtClean="0"/>
              <a:t>P802.11aq </a:t>
            </a:r>
            <a:r>
              <a:rPr lang="en-US" sz="1400" dirty="0"/>
              <a:t>Amendment (PAD) – Lee </a:t>
            </a:r>
            <a:r>
              <a:rPr lang="en-US" sz="1400" dirty="0" smtClean="0"/>
              <a:t>Armstrong</a:t>
            </a:r>
          </a:p>
          <a:p>
            <a:pPr lvl="1">
              <a:lnSpc>
                <a:spcPct val="80000"/>
              </a:lnSpc>
              <a:buFontTx/>
              <a:buChar char="•"/>
              <a:defRPr/>
            </a:pPr>
            <a:r>
              <a:rPr lang="en-US" sz="1400" dirty="0"/>
              <a:t>P802.11ax Amendment (HEW) – Robert </a:t>
            </a:r>
            <a:r>
              <a:rPr lang="en-US" sz="1400" dirty="0" smtClean="0"/>
              <a:t>Stacey</a:t>
            </a:r>
          </a:p>
          <a:p>
            <a:pPr lvl="1">
              <a:lnSpc>
                <a:spcPct val="80000"/>
              </a:lnSpc>
              <a:buFontTx/>
              <a:buChar char="•"/>
              <a:defRPr/>
            </a:pPr>
            <a:r>
              <a:rPr lang="en-US" sz="1400" dirty="0"/>
              <a:t>P802.11ay Amendment (NG60) – Carlos </a:t>
            </a:r>
            <a:r>
              <a:rPr lang="en-US" sz="1400" dirty="0" err="1" smtClean="0"/>
              <a:t>Cordeiro</a:t>
            </a:r>
            <a:endParaRPr lang="en-US" sz="1400" dirty="0" smtClean="0"/>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lvl="1">
              <a:lnSpc>
                <a:spcPct val="80000"/>
              </a:lnSpc>
              <a:buFontTx/>
              <a:buChar char="•"/>
              <a:defRPr/>
            </a:pPr>
            <a:r>
              <a:rPr lang="en-US" sz="1400" dirty="0"/>
              <a:t>P802.11ah Amendment (S1G) </a:t>
            </a:r>
            <a:r>
              <a:rPr lang="en-US" sz="1400" dirty="0" smtClean="0"/>
              <a:t>–</a:t>
            </a:r>
            <a:r>
              <a:rPr lang="en-US" sz="1400" dirty="0"/>
              <a:t>Alfred </a:t>
            </a:r>
            <a:r>
              <a:rPr lang="en-US" sz="1400" dirty="0" err="1"/>
              <a:t>Asterjadhi</a:t>
            </a:r>
            <a:r>
              <a:rPr lang="en-US" sz="1400" dirty="0"/>
              <a:t> </a:t>
            </a:r>
            <a:endParaRPr lang="en-US" sz="1400" dirty="0" smtClean="0"/>
          </a:p>
          <a:p>
            <a:pPr lvl="1">
              <a:lnSpc>
                <a:spcPct val="80000"/>
              </a:lnSpc>
              <a:buFontTx/>
              <a:buChar char="•"/>
              <a:defRPr/>
            </a:pPr>
            <a:r>
              <a:rPr lang="en-US" sz="1400" dirty="0" smtClean="0"/>
              <a:t>P802.11ai </a:t>
            </a:r>
            <a:r>
              <a:rPr lang="en-US" sz="1400" dirty="0"/>
              <a:t>Amendment (FILS)</a:t>
            </a:r>
            <a:r>
              <a:rPr lang="en-US" sz="1400" dirty="0" smtClean="0"/>
              <a:t> </a:t>
            </a:r>
            <a:r>
              <a:rPr lang="en-US" sz="1400" dirty="0"/>
              <a:t>– </a:t>
            </a:r>
            <a:r>
              <a:rPr lang="en-US" sz="1400" dirty="0" smtClean="0"/>
              <a:t>Ping FANG</a:t>
            </a:r>
          </a:p>
          <a:p>
            <a:pPr lvl="1">
              <a:lnSpc>
                <a:spcPct val="80000"/>
              </a:lnSpc>
              <a:buFontTx/>
              <a:buChar char="•"/>
              <a:defRPr/>
            </a:pPr>
            <a:r>
              <a:rPr lang="en-US" sz="1400" dirty="0"/>
              <a:t>P802.11aj Amendment (CMMW) – </a:t>
            </a:r>
            <a:r>
              <a:rPr lang="en-US" sz="1400" dirty="0" err="1"/>
              <a:t>Jiamin</a:t>
            </a:r>
            <a:r>
              <a:rPr lang="en-US" sz="1400" dirty="0"/>
              <a:t> CHEN,  </a:t>
            </a:r>
            <a:r>
              <a:rPr lang="en-US" sz="1400" dirty="0" err="1"/>
              <a:t>Shiwen</a:t>
            </a:r>
            <a:r>
              <a:rPr lang="en-US" sz="1400" dirty="0"/>
              <a:t> </a:t>
            </a:r>
            <a:r>
              <a:rPr lang="en-US" sz="1400" dirty="0" smtClean="0"/>
              <a:t>HE</a:t>
            </a:r>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smtClean="0"/>
              <a:t>	Al </a:t>
            </a:r>
            <a:r>
              <a:rPr lang="en-US" sz="1100" dirty="0" err="1" smtClean="0"/>
              <a:t>Petrick</a:t>
            </a:r>
            <a:r>
              <a:rPr lang="en-US" sz="1100" dirty="0" smtClean="0"/>
              <a:t>	Andy Scott	Chao Chun Wang	Robin </a:t>
            </a:r>
            <a:r>
              <a:rPr lang="en-US" sz="1100" dirty="0" err="1" smtClean="0"/>
              <a:t>Yanchun</a:t>
            </a:r>
            <a:r>
              <a:rPr lang="en-US" sz="1100" dirty="0" smtClean="0"/>
              <a:t> Li</a:t>
            </a:r>
          </a:p>
          <a:p>
            <a:pPr>
              <a:lnSpc>
                <a:spcPct val="80000"/>
              </a:lnSpc>
              <a:defRPr/>
            </a:pPr>
            <a:r>
              <a:rPr lang="en-US" sz="1200" dirty="0" smtClean="0"/>
              <a:t>IEEE Staff present and always welcome! </a:t>
            </a:r>
          </a:p>
          <a:p>
            <a:pPr lvl="1">
              <a:lnSpc>
                <a:spcPct val="80000"/>
              </a:lnSpc>
              <a:defRPr/>
            </a:pPr>
            <a:r>
              <a:rPr lang="en-US" sz="1100" dirty="0"/>
              <a:t>Michelle Turner – staff editor for 802, </a:t>
            </a:r>
            <a:r>
              <a:rPr lang="en-US" sz="1100" dirty="0" smtClean="0">
                <a:hlinkClick r:id="rId3"/>
              </a:rPr>
              <a:t>m.turner@ieee.org</a:t>
            </a:r>
            <a:endParaRPr lang="en-US" sz="1100" dirty="0" smtClean="0"/>
          </a:p>
          <a:p>
            <a:pPr lvl="1">
              <a:lnSpc>
                <a:spcPct val="80000"/>
              </a:lnSpc>
              <a:defRPr/>
            </a:pPr>
            <a:r>
              <a:rPr lang="en-US" sz="1100" dirty="0"/>
              <a:t>Catharine Berger – IEEE</a:t>
            </a:r>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4"/>
              </a:rPr>
              <a:t>s.h.kim@ieee.org</a:t>
            </a:r>
            <a:r>
              <a:rPr lang="en-US" sz="1100" dirty="0"/>
              <a:t> </a:t>
            </a:r>
            <a:endParaRPr lang="en-US" sz="1100" dirty="0" smtClean="0"/>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4199236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u="sng" dirty="0">
                <a:hlinkClick r:id="rId4"/>
              </a:rPr>
              <a:t>edward.ks.au@huawei.com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 </a:t>
            </a:r>
            <a:r>
              <a:rPr lang="en-US" sz="1600" dirty="0" err="1" smtClean="0"/>
              <a:t>Shiwen</a:t>
            </a:r>
            <a:r>
              <a:rPr lang="en-US" sz="1600" dirty="0" smtClean="0"/>
              <a:t> </a:t>
            </a:r>
            <a:r>
              <a:rPr lang="en-US" sz="1600" dirty="0"/>
              <a:t>He – </a:t>
            </a:r>
            <a:r>
              <a:rPr lang="en-US" sz="1600" b="0" u="sng" dirty="0">
                <a:hlinkClick r:id="rId11"/>
              </a:rPr>
              <a:t>shiwenhe@seu.edu.cn</a:t>
            </a:r>
            <a:endParaRPr lang="en-US" sz="1600" b="0" dirty="0" smtClean="0"/>
          </a:p>
          <a:p>
            <a:r>
              <a:rPr lang="en-US" sz="1600" dirty="0" err="1" smtClean="0"/>
              <a:t>TGak</a:t>
            </a:r>
            <a:r>
              <a:rPr lang="en-US" sz="1600" dirty="0" smtClean="0"/>
              <a:t> – Donald Eastlake – </a:t>
            </a:r>
            <a:r>
              <a:rPr lang="en-US" sz="1600" b="0" dirty="0" smtClean="0">
                <a:hlinkClick r:id="rId12"/>
              </a:rPr>
              <a:t>d3e3e3@gmail.com</a:t>
            </a:r>
            <a:r>
              <a:rPr lang="en-US" sz="1600" b="0" dirty="0" smtClean="0"/>
              <a:t>, </a:t>
            </a:r>
            <a:r>
              <a:rPr lang="en-US" sz="1600" dirty="0" smtClean="0"/>
              <a:t>Norm Finn – </a:t>
            </a:r>
            <a:r>
              <a:rPr lang="en-US" sz="1600" b="0" dirty="0" smtClean="0">
                <a:hlinkClick r:id="rId13"/>
              </a:rPr>
              <a:t>nfinn@cisco.com</a:t>
            </a:r>
            <a:r>
              <a:rPr lang="en-US" sz="1600" b="0" dirty="0" smtClean="0"/>
              <a:t> </a:t>
            </a:r>
          </a:p>
          <a:p>
            <a:r>
              <a:rPr lang="en-US" sz="1600" dirty="0" err="1" smtClean="0"/>
              <a:t>TGaq</a:t>
            </a:r>
            <a:r>
              <a:rPr lang="en-US" sz="1600" dirty="0" smtClean="0"/>
              <a:t> – Lee Armstrong – </a:t>
            </a:r>
            <a:r>
              <a:rPr lang="en-US" sz="1600" b="0" dirty="0" smtClean="0">
                <a:hlinkClick r:id="rId8"/>
              </a:rPr>
              <a:t>LRA@tiac.net</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4"/>
              </a:rPr>
              <a:t>robert.stacey@intel.com</a:t>
            </a:r>
            <a:r>
              <a:rPr lang="en-US" sz="1600" dirty="0"/>
              <a:t> </a:t>
            </a:r>
            <a:r>
              <a:rPr lang="en-US" sz="1600" b="0" dirty="0" smtClean="0"/>
              <a:t> </a:t>
            </a:r>
          </a:p>
          <a:p>
            <a:pPr marL="342900" lvl="1" indent="-342900">
              <a:buFontTx/>
              <a:buChar char="•"/>
            </a:pPr>
            <a:r>
              <a:rPr lang="en-US" sz="1600" b="1" dirty="0" err="1" smtClean="0"/>
              <a:t>TGay</a:t>
            </a:r>
            <a:r>
              <a:rPr lang="en-US" sz="1600" b="1" dirty="0" smtClean="0"/>
              <a:t> </a:t>
            </a:r>
            <a:r>
              <a:rPr lang="en-US" sz="1600" b="1" dirty="0"/>
              <a:t>– Carlos </a:t>
            </a:r>
            <a:r>
              <a:rPr lang="en-US" sz="1600" b="1" dirty="0" err="1"/>
              <a:t>Cordeiro</a:t>
            </a:r>
            <a:r>
              <a:rPr lang="en-US" sz="1600" b="1" dirty="0"/>
              <a:t> </a:t>
            </a:r>
            <a:r>
              <a:rPr lang="en-US" sz="1600" dirty="0"/>
              <a:t>– </a:t>
            </a:r>
            <a:r>
              <a:rPr lang="en-US" sz="1600" dirty="0">
                <a:hlinkClick r:id="rId15"/>
              </a:rPr>
              <a:t>carlos.cordeiro@intel.com</a:t>
            </a:r>
            <a:r>
              <a:rPr lang="en-US" sz="1600" dirty="0"/>
              <a:t>  </a:t>
            </a:r>
            <a:endParaRPr lang="en-US" sz="1600" dirty="0" smtClean="0"/>
          </a:p>
          <a:p>
            <a:pPr marL="342900" lvl="1" indent="-342900">
              <a:buFontTx/>
              <a:buChar char="•"/>
            </a:pPr>
            <a:r>
              <a:rPr lang="en-US" sz="1600" b="1" dirty="0" err="1" smtClean="0"/>
              <a:t>TGaz</a:t>
            </a:r>
            <a:r>
              <a:rPr lang="en-US" sz="1600" b="1" dirty="0" smtClean="0"/>
              <a:t> </a:t>
            </a:r>
            <a:r>
              <a:rPr lang="en-US" sz="1600" b="1" dirty="0" smtClean="0"/>
              <a:t>–</a:t>
            </a:r>
            <a:r>
              <a:rPr lang="en-US" sz="1600" b="1" dirty="0" smtClean="0"/>
              <a:t> Chao Chun Wang </a:t>
            </a:r>
            <a:r>
              <a:rPr lang="en-US" sz="1600" dirty="0"/>
              <a:t>– </a:t>
            </a:r>
            <a:r>
              <a:rPr lang="en-US" sz="1600" dirty="0" smtClean="0">
                <a:hlinkClick r:id="rId16"/>
              </a:rPr>
              <a:t>chaochun.wang@mediatek.com</a:t>
            </a:r>
            <a:r>
              <a:rPr lang="en-US" sz="1600" dirty="0" smtClean="0"/>
              <a:t> </a:t>
            </a:r>
            <a:endParaRPr lang="en-US" sz="1600" dirty="0"/>
          </a:p>
          <a:p>
            <a:pPr marL="342900" lvl="1" indent="-342900">
              <a:buFontTx/>
              <a:buChar char="•"/>
            </a:pPr>
            <a:r>
              <a:rPr lang="en-US" sz="1600" dirty="0" smtClean="0"/>
              <a:t>Editors </a:t>
            </a:r>
            <a:r>
              <a:rPr lang="en-US" sz="1600" dirty="0" smtClean="0"/>
              <a:t>Emeritus:</a:t>
            </a:r>
          </a:p>
          <a:p>
            <a:pPr lvl="1"/>
            <a:r>
              <a:rPr lang="en-US" sz="1400" dirty="0" err="1"/>
              <a:t>TGaa</a:t>
            </a:r>
            <a:r>
              <a:rPr lang="en-US" sz="1400" dirty="0"/>
              <a:t> – Alex Ashley – </a:t>
            </a:r>
            <a:r>
              <a:rPr lang="en-US" sz="1400" dirty="0" smtClean="0">
                <a:hlinkClick r:id="rId17"/>
              </a:rPr>
              <a:t>alex.ashley@hotmail.co.uk</a:t>
            </a:r>
            <a:endParaRPr lang="en-US" sz="1400" dirty="0" smtClean="0"/>
          </a:p>
          <a:p>
            <a:pPr lvl="1"/>
            <a:r>
              <a:rPr lang="en-US" sz="1400" dirty="0" err="1" smtClean="0"/>
              <a:t>TGac</a:t>
            </a:r>
            <a:r>
              <a:rPr lang="en-US" sz="1400" dirty="0" smtClean="0"/>
              <a:t> – Robert Stacey – </a:t>
            </a:r>
            <a:r>
              <a:rPr lang="en-US" sz="1400" dirty="0" smtClean="0">
                <a:hlinkClick r:id="rId14"/>
              </a:rPr>
              <a:t>robert.stacey@intel.com</a:t>
            </a:r>
            <a:r>
              <a:rPr lang="en-US" sz="1400" dirty="0" smtClean="0"/>
              <a:t> </a:t>
            </a:r>
          </a:p>
          <a:p>
            <a:pPr lvl="1"/>
            <a:r>
              <a:rPr lang="en-US" sz="1400" dirty="0" err="1"/>
              <a:t>TGad</a:t>
            </a:r>
            <a:r>
              <a:rPr lang="en-US" sz="1400" dirty="0"/>
              <a:t> – Carlos Cordeiro – </a:t>
            </a:r>
            <a:r>
              <a:rPr lang="en-US" sz="1400" dirty="0">
                <a:hlinkClick r:id="rId15"/>
              </a:rPr>
              <a:t>carlos.cordeiro@intel.com</a:t>
            </a:r>
            <a:r>
              <a:rPr lang="en-US" sz="1400" dirty="0"/>
              <a:t> </a:t>
            </a:r>
            <a:r>
              <a:rPr lang="en-US" sz="1400" dirty="0" smtClean="0"/>
              <a:t> </a:t>
            </a:r>
          </a:p>
          <a:p>
            <a:pPr lvl="1"/>
            <a:r>
              <a:rPr lang="en-US" sz="1400" dirty="0" err="1" smtClean="0"/>
              <a:t>TGae</a:t>
            </a:r>
            <a:r>
              <a:rPr lang="en-US" sz="1400" dirty="0" smtClean="0"/>
              <a:t> – Henry </a:t>
            </a:r>
            <a:r>
              <a:rPr lang="en-US" sz="1400" dirty="0" err="1" smtClean="0"/>
              <a:t>Ptasinski</a:t>
            </a:r>
            <a:r>
              <a:rPr lang="en-US" sz="1400" dirty="0" smtClean="0"/>
              <a:t> – </a:t>
            </a:r>
            <a:r>
              <a:rPr lang="en-US" sz="1400" dirty="0" smtClean="0">
                <a:hlinkClick r:id="rId18"/>
              </a:rPr>
              <a:t>henry@LOGOUT.COM</a:t>
            </a:r>
            <a:r>
              <a:rPr lang="en-US" sz="1400" dirty="0" smtClean="0"/>
              <a:t> </a:t>
            </a:r>
          </a:p>
          <a:p>
            <a:pPr lvl="1"/>
            <a:r>
              <a:rPr lang="en-US" sz="1400" dirty="0" err="1" smtClean="0"/>
              <a:t>TGaf</a:t>
            </a:r>
            <a:r>
              <a:rPr lang="en-US" sz="1400" dirty="0" smtClean="0"/>
              <a:t> – Peter Ecclesine – </a:t>
            </a:r>
            <a:r>
              <a:rPr lang="en-US" sz="1400" dirty="0" smtClean="0">
                <a:hlinkClick r:id="rId19"/>
              </a:rPr>
              <a:t>pecclesi@cisco.com</a:t>
            </a:r>
            <a:r>
              <a:rPr lang="en-US" sz="1400" dirty="0" smtClean="0"/>
              <a:t> </a:t>
            </a:r>
            <a:endParaRPr lang="en-US" sz="1400" dirty="0"/>
          </a:p>
          <a:p>
            <a:pPr lvl="1"/>
            <a:r>
              <a:rPr lang="en-US" sz="1400" dirty="0" err="1" smtClean="0"/>
              <a:t>TGaq</a:t>
            </a:r>
            <a:r>
              <a:rPr lang="en-US" sz="1400" dirty="0" smtClean="0"/>
              <a:t> </a:t>
            </a:r>
            <a:r>
              <a:rPr lang="en-US" sz="1400" dirty="0"/>
              <a:t>– </a:t>
            </a:r>
            <a:r>
              <a:rPr lang="en-US" sz="1400" dirty="0" smtClean="0"/>
              <a:t>Dan Gal </a:t>
            </a:r>
            <a:r>
              <a:rPr lang="en-US" sz="1400" dirty="0"/>
              <a:t>– </a:t>
            </a:r>
            <a:r>
              <a:rPr lang="en-US" sz="1400" dirty="0" smtClean="0"/>
              <a:t> </a:t>
            </a:r>
            <a:r>
              <a:rPr lang="en-US" sz="1400" dirty="0" smtClean="0">
                <a:hlinkClick r:id="rId20"/>
              </a:rPr>
              <a:t>ddrgal@gmail.com</a:t>
            </a:r>
            <a:r>
              <a:rPr lang="en-US" sz="14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3182422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Jan 19</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in SB recirculation, plan to publish this year </a:t>
            </a:r>
            <a:endParaRPr lang="en-GB" sz="2000" b="0" dirty="0" smtClean="0"/>
          </a:p>
          <a:p>
            <a:r>
              <a:rPr lang="en-GB" sz="2000" b="0" dirty="0"/>
              <a:t>1</a:t>
            </a:r>
            <a:r>
              <a:rPr lang="en-GB" sz="2000" dirty="0" smtClean="0"/>
              <a:t>1ah – in comment resolution, ~130 remain, hope to </a:t>
            </a:r>
            <a:r>
              <a:rPr lang="en-GB" sz="2000" dirty="0" err="1" smtClean="0"/>
              <a:t>recirc</a:t>
            </a:r>
            <a:r>
              <a:rPr lang="en-GB" sz="2000" dirty="0" smtClean="0"/>
              <a:t> out of January </a:t>
            </a:r>
          </a:p>
          <a:p>
            <a:r>
              <a:rPr lang="en-GB" sz="2000" dirty="0" smtClean="0"/>
              <a:t>11ai – posted D6.3, hoping to complete comment resolution this week and </a:t>
            </a:r>
            <a:r>
              <a:rPr lang="en-GB" sz="2000" dirty="0" err="1" smtClean="0"/>
              <a:t>recirc</a:t>
            </a:r>
            <a:r>
              <a:rPr lang="en-GB" sz="2000" dirty="0" smtClean="0"/>
              <a:t> middle February  </a:t>
            </a:r>
            <a:endParaRPr lang="en-GB" sz="2000" b="0" dirty="0" smtClean="0"/>
          </a:p>
          <a:p>
            <a:r>
              <a:rPr lang="en-GB" sz="2000" dirty="0" smtClean="0"/>
              <a:t>11aj – Draft 1.0 in WG ballot closing Jan 20</a:t>
            </a:r>
            <a:r>
              <a:rPr lang="en-GB" sz="2000" baseline="30000" dirty="0" smtClean="0"/>
              <a:t>th</a:t>
            </a:r>
            <a:r>
              <a:rPr lang="en-GB" sz="2000" dirty="0" smtClean="0"/>
              <a:t> and will focus on resolving comments in January. </a:t>
            </a:r>
            <a:endParaRPr lang="en-GB" sz="2000" b="0" dirty="0" smtClean="0"/>
          </a:p>
          <a:p>
            <a:pPr lvl="0"/>
            <a:r>
              <a:rPr lang="en-GB" sz="2000" dirty="0" smtClean="0"/>
              <a:t>11ak – Draft 1.4 and hope to </a:t>
            </a:r>
            <a:r>
              <a:rPr lang="en-GB" sz="2000" dirty="0" err="1" smtClean="0"/>
              <a:t>recirc</a:t>
            </a:r>
            <a:r>
              <a:rPr lang="en-GB" sz="2000" dirty="0" smtClean="0"/>
              <a:t> out of January </a:t>
            </a:r>
            <a:endParaRPr lang="en-GB" sz="2000" b="0" dirty="0" smtClean="0"/>
          </a:p>
          <a:p>
            <a:pPr lvl="0"/>
            <a:r>
              <a:rPr lang="en-GB" sz="2000" dirty="0" smtClean="0"/>
              <a:t>11aq – Draft 3.1 and continuing comment resolution, probably </a:t>
            </a:r>
            <a:r>
              <a:rPr lang="en-GB" sz="2000" dirty="0" err="1" smtClean="0"/>
              <a:t>recirc</a:t>
            </a:r>
            <a:r>
              <a:rPr lang="en-GB" sz="2000" dirty="0" smtClean="0"/>
              <a:t> out of March </a:t>
            </a:r>
          </a:p>
          <a:p>
            <a:r>
              <a:rPr lang="en-GB" sz="2000" dirty="0" smtClean="0"/>
              <a:t>11ax </a:t>
            </a:r>
            <a:r>
              <a:rPr lang="en-US" sz="2000" dirty="0"/>
              <a:t>–</a:t>
            </a:r>
            <a:r>
              <a:rPr lang="en-GB" sz="2000" dirty="0" smtClean="0"/>
              <a:t> proposed draft in 11-16/0024, and will try to get it taken up in March with Working Group Letter Ballot out of July</a:t>
            </a:r>
            <a:r>
              <a:rPr lang="en-GB" sz="2000" b="0" dirty="0" smtClean="0"/>
              <a:t>  </a:t>
            </a:r>
          </a:p>
          <a:p>
            <a:r>
              <a:rPr lang="en-GB" sz="2000" dirty="0" smtClean="0"/>
              <a:t>11ay – assembling contributions into a draft, good progress</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802192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2216633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1669033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numbering process</a:t>
            </a:r>
            <a:endParaRPr lang="en-US" dirty="0"/>
          </a:p>
        </p:txBody>
      </p:sp>
      <p:sp>
        <p:nvSpPr>
          <p:cNvPr id="3" name="Content Placeholder 2"/>
          <p:cNvSpPr>
            <a:spLocks noGrp="1"/>
          </p:cNvSpPr>
          <p:nvPr>
            <p:ph idx="1"/>
          </p:nvPr>
        </p:nvSpPr>
        <p:spPr/>
        <p:txBody>
          <a:bodyPr/>
          <a:lstStyle/>
          <a:p>
            <a:r>
              <a:rPr lang="en-US" dirty="0" smtClean="0"/>
              <a:t>Diane Lacey (from IEEE-SA) participates and describes the number alignment process in 802.11</a:t>
            </a:r>
          </a:p>
          <a:p>
            <a:r>
              <a:rPr lang="en-US" dirty="0"/>
              <a:t>Document </a:t>
            </a:r>
            <a:r>
              <a:rPr lang="en-US" dirty="0" smtClean="0"/>
              <a:t>11-11/1149r46 is posted,  numbering begins with </a:t>
            </a:r>
            <a:r>
              <a:rPr lang="en-US" dirty="0" err="1" smtClean="0"/>
              <a:t>REVmc</a:t>
            </a:r>
            <a:r>
              <a:rPr lang="en-US" dirty="0" smtClean="0"/>
              <a:t> D4.4-934, needs to be updated to Draft 5.0</a:t>
            </a:r>
          </a:p>
          <a:p>
            <a:r>
              <a:rPr lang="en-US" dirty="0" smtClean="0"/>
              <a:t>Updating of 1149 happens when a numbered draft is balloted, and occurs in parallel with balloting and comment resolution. The other updates are based on availability and will be posted by Adrian and announced to the Editors</a:t>
            </a:r>
            <a:endParaRPr lang="en-US" dirty="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9</a:t>
            </a:fld>
            <a:endParaRPr lang="en-US"/>
          </a:p>
        </p:txBody>
      </p:sp>
    </p:spTree>
    <p:extLst>
      <p:ext uri="{BB962C8B-B14F-4D97-AF65-F5344CB8AC3E}">
        <p14:creationId xmlns:p14="http://schemas.microsoft.com/office/powerpoint/2010/main" val="3327498330"/>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1864</Words>
  <Application>Microsoft Office PowerPoint</Application>
  <PresentationFormat>On-screen Show (4:3)</PresentationFormat>
  <Paragraphs>397</Paragraphs>
  <Slides>26</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Default Design</vt:lpstr>
      <vt:lpstr>Document</vt:lpstr>
      <vt:lpstr>802.11 WG Editor’s Meeting (Jan ‘16)</vt:lpstr>
      <vt:lpstr>Abstract</vt:lpstr>
      <vt:lpstr>Agenda for 2016-01-19</vt:lpstr>
      <vt:lpstr>Roll Call – 2016-01-19</vt:lpstr>
      <vt:lpstr>Volunteer Editor Contacts</vt:lpstr>
      <vt:lpstr>Jan 19th Round table status report</vt:lpstr>
      <vt:lpstr>Reflector Updates</vt:lpstr>
      <vt:lpstr>IEEE Publication Status</vt:lpstr>
      <vt:lpstr>Update on numbering process</vt:lpstr>
      <vt:lpstr>Amendment &amp; other ordering notes</vt:lpstr>
      <vt:lpstr>Do we need a new amendment style?</vt:lpstr>
      <vt:lpstr>MDR Status</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2016-01-21T19:14:58Z</dcterms:modified>
</cp:coreProperties>
</file>