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24" r:id="rId3"/>
    <p:sldId id="427" r:id="rId4"/>
    <p:sldId id="455" r:id="rId5"/>
    <p:sldId id="456" r:id="rId6"/>
    <p:sldId id="457" r:id="rId7"/>
    <p:sldId id="439" r:id="rId8"/>
    <p:sldId id="461" r:id="rId9"/>
    <p:sldId id="430" r:id="rId10"/>
    <p:sldId id="458" r:id="rId11"/>
    <p:sldId id="459" r:id="rId12"/>
    <p:sldId id="462" r:id="rId13"/>
    <p:sldId id="434" r:id="rId14"/>
    <p:sldId id="435" r:id="rId15"/>
    <p:sldId id="429" r:id="rId16"/>
    <p:sldId id="378" r:id="rId17"/>
    <p:sldId id="422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47"/>
    <a:srgbClr val="FFFF99"/>
    <a:srgbClr val="FFFFCC"/>
    <a:srgbClr val="006600"/>
    <a:srgbClr val="0099FF"/>
    <a:srgbClr val="FF9900"/>
    <a:srgbClr val="FF0000"/>
    <a:srgbClr val="00CC99"/>
    <a:srgbClr val="D46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92" autoAdjust="0"/>
    <p:restoredTop sz="70985" autoAdjust="0"/>
  </p:normalViewPr>
  <p:slideViewPr>
    <p:cSldViewPr>
      <p:cViewPr varScale="1">
        <p:scale>
          <a:sx n="48" d="100"/>
          <a:sy n="48" d="100"/>
        </p:scale>
        <p:origin x="214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45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802.11-16/0018r2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kureev@iitp.ru" TargetMode="External"/><Relationship Id="rId3" Type="http://schemas.openxmlformats.org/officeDocument/2006/relationships/hyperlink" Target="mailto:Khorov@frtk.ru" TargetMode="External"/><Relationship Id="rId7" Type="http://schemas.openxmlformats.org/officeDocument/2006/relationships/hyperlink" Target="mailto:krotov@iitp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TDMA for Eliminating Hidden Station Effect in Dense Networks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2016-01-19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IITP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615373"/>
              </p:ext>
            </p:extLst>
          </p:nvPr>
        </p:nvGraphicFramePr>
        <p:xfrm>
          <a:off x="971600" y="2590800"/>
          <a:ext cx="7467600" cy="288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ant456@ya.ru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Alexander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Krotov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krotov@iitp.ru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Kureev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kureev@iitp.ru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145" y="3112396"/>
            <a:ext cx="4440855" cy="33306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57" y="3112396"/>
            <a:ext cx="4440855" cy="33306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r>
              <a:rPr lang="ru-RU" dirty="0" smtClean="0"/>
              <a:t> </a:t>
            </a:r>
            <a:r>
              <a:rPr lang="en-US" dirty="0"/>
              <a:t>F</a:t>
            </a:r>
            <a:r>
              <a:rPr lang="en-US" dirty="0" smtClean="0"/>
              <a:t>rom Blocking Area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96280" y="3076177"/>
            <a:ext cx="248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½ for BSS1, ½ for BSS2</a:t>
            </a:r>
            <a:endParaRPr lang="ru-RU" sz="18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4526802" y="1827210"/>
            <a:ext cx="4008120" cy="1029819"/>
            <a:chOff x="563880" y="1738258"/>
            <a:chExt cx="4084320" cy="1029819"/>
          </a:xfrm>
        </p:grpSpPr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685800" y="2267229"/>
              <a:ext cx="3962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Прямоугольник 12"/>
            <p:cNvSpPr/>
            <p:nvPr/>
          </p:nvSpPr>
          <p:spPr bwMode="auto">
            <a:xfrm>
              <a:off x="765048" y="1738258"/>
              <a:ext cx="633984" cy="528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BSS1 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1399032" y="1738258"/>
              <a:ext cx="633984" cy="528971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BSS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 </a:t>
              </a:r>
              <a:r>
                <a:rPr lang="en-US" sz="1400" dirty="0"/>
                <a:t>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 bwMode="auto">
            <a:xfrm>
              <a:off x="3300984" y="1738258"/>
              <a:ext cx="633984" cy="528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BSS1 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3934968" y="1738258"/>
              <a:ext cx="633984" cy="528971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BSS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 </a:t>
              </a:r>
              <a:r>
                <a:rPr lang="en-US" sz="1400" dirty="0"/>
                <a:t>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 bwMode="auto">
            <a:xfrm>
              <a:off x="765048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8" name="Прямая со стрелкой 17"/>
            <p:cNvCxnSpPr/>
            <p:nvPr/>
          </p:nvCxnSpPr>
          <p:spPr bwMode="auto">
            <a:xfrm>
              <a:off x="1399032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9" name="Прямая со стрелкой 18"/>
            <p:cNvCxnSpPr/>
            <p:nvPr/>
          </p:nvCxnSpPr>
          <p:spPr bwMode="auto">
            <a:xfrm>
              <a:off x="3300984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3934968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1" name="Прямая со стрелкой 20"/>
            <p:cNvCxnSpPr/>
            <p:nvPr/>
          </p:nvCxnSpPr>
          <p:spPr bwMode="auto">
            <a:xfrm>
              <a:off x="2033016" y="2433844"/>
              <a:ext cx="126796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63880" y="2445104"/>
              <a:ext cx="1036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784" y="2450169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21736" y="2455234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55720" y="2460300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70760" y="2445103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4</a:t>
              </a:r>
              <a:r>
                <a:rPr lang="en-US" sz="1400" dirty="0" smtClean="0"/>
                <a:t>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34358" y="1827210"/>
            <a:ext cx="4071188" cy="1021126"/>
            <a:chOff x="2038350" y="3942485"/>
            <a:chExt cx="5257800" cy="922406"/>
          </a:xfrm>
        </p:grpSpPr>
        <p:cxnSp>
          <p:nvCxnSpPr>
            <p:cNvPr id="29" name="Прямая соединительная линия 28"/>
            <p:cNvCxnSpPr/>
            <p:nvPr/>
          </p:nvCxnSpPr>
          <p:spPr bwMode="auto">
            <a:xfrm>
              <a:off x="2038350" y="4430922"/>
              <a:ext cx="525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Прямоугольник 29"/>
            <p:cNvSpPr/>
            <p:nvPr/>
          </p:nvSpPr>
          <p:spPr bwMode="auto">
            <a:xfrm>
              <a:off x="2190749" y="3942485"/>
              <a:ext cx="1219201" cy="48843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BSS1 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 bwMode="auto">
            <a:xfrm>
              <a:off x="3409950" y="3942487"/>
              <a:ext cx="1219201" cy="488436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</a:t>
              </a:r>
              <a:r>
                <a:rPr lang="ru-RU" sz="1600" dirty="0" smtClean="0"/>
                <a:t>2</a:t>
              </a:r>
              <a:r>
                <a:rPr lang="en-US" sz="1600" dirty="0" smtClean="0"/>
                <a:t> </a:t>
              </a:r>
              <a:r>
                <a:rPr lang="en-US" sz="1600" dirty="0"/>
                <a:t>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4629150" y="3942487"/>
              <a:ext cx="1219201" cy="48843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BSS1 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848350" y="3942487"/>
              <a:ext cx="1219201" cy="488436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</a:t>
              </a:r>
              <a:r>
                <a:rPr lang="ru-RU" sz="1600" dirty="0" smtClean="0"/>
                <a:t>2</a:t>
              </a:r>
              <a:r>
                <a:rPr lang="en-US" sz="1600" dirty="0" smtClean="0"/>
                <a:t> </a:t>
              </a:r>
              <a:r>
                <a:rPr lang="en-US" sz="1600" dirty="0"/>
                <a:t>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4" name="Прямая со стрелкой 33"/>
            <p:cNvCxnSpPr/>
            <p:nvPr/>
          </p:nvCxnSpPr>
          <p:spPr bwMode="auto">
            <a:xfrm>
              <a:off x="21907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5" name="Прямая со стрелкой 34"/>
            <p:cNvCxnSpPr/>
            <p:nvPr/>
          </p:nvCxnSpPr>
          <p:spPr bwMode="auto">
            <a:xfrm>
              <a:off x="34099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6" name="Прямая со стрелкой 35"/>
            <p:cNvCxnSpPr/>
            <p:nvPr/>
          </p:nvCxnSpPr>
          <p:spPr bwMode="auto">
            <a:xfrm>
              <a:off x="46291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7" name="Прямая со стрелкой 36"/>
            <p:cNvCxnSpPr/>
            <p:nvPr/>
          </p:nvCxnSpPr>
          <p:spPr bwMode="auto">
            <a:xfrm>
              <a:off x="58483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295664" y="4593621"/>
              <a:ext cx="937958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38550" y="4598253"/>
              <a:ext cx="1010476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57750" y="4602886"/>
              <a:ext cx="990599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48350" y="4607521"/>
              <a:ext cx="990599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</p:grp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692157" y="3067731"/>
            <a:ext cx="252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¼ for BSS1, ¼ for BSS2</a:t>
            </a:r>
            <a:endParaRPr lang="ru-RU" sz="1800" dirty="0"/>
          </a:p>
        </p:txBody>
      </p:sp>
      <p:cxnSp>
        <p:nvCxnSpPr>
          <p:cNvPr id="8" name="Прямая со стрелкой 7"/>
          <p:cNvCxnSpPr/>
          <p:nvPr/>
        </p:nvCxnSpPr>
        <p:spPr bwMode="auto">
          <a:xfrm flipV="1">
            <a:off x="2514600" y="3657600"/>
            <a:ext cx="869894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 flipV="1">
            <a:off x="2514600" y="4093885"/>
            <a:ext cx="1098494" cy="8591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522854" y="4922505"/>
            <a:ext cx="241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 without RTS/CTS is caused by </a:t>
            </a:r>
          </a:p>
          <a:p>
            <a:pPr algn="ctr"/>
            <a:r>
              <a:rPr lang="en-US" dirty="0" smtClean="0"/>
              <a:t>collisions at the intervals borders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8212849" y="525780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~25%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8182077" y="3666217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~75%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6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130" y="2390466"/>
            <a:ext cx="4076158" cy="30571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73" y="2390466"/>
            <a:ext cx="4076157" cy="30571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7174" y="1787013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Legacy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08514" y="179139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Proposed</a:t>
            </a:r>
            <a:endParaRPr lang="ru-RU" sz="20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002996" y="2674961"/>
            <a:ext cx="3147346" cy="2487589"/>
            <a:chOff x="945846" y="2110445"/>
            <a:chExt cx="4423424" cy="3481789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2629347" y="2129549"/>
              <a:ext cx="629174" cy="3462685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3258521" y="2110445"/>
              <a:ext cx="749583" cy="3481789"/>
            </a:xfrm>
            <a:prstGeom prst="rect">
              <a:avLst/>
            </a:prstGeom>
            <a:solidFill>
              <a:srgbClr val="FFFF99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 bwMode="auto">
            <a:xfrm>
              <a:off x="945846" y="2151771"/>
              <a:ext cx="661900" cy="3440463"/>
            </a:xfrm>
            <a:prstGeom prst="rect">
              <a:avLst/>
            </a:prstGeom>
            <a:solidFill>
              <a:srgbClr val="006600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1607746" y="2151771"/>
              <a:ext cx="1021455" cy="3440463"/>
            </a:xfrm>
            <a:prstGeom prst="rect">
              <a:avLst/>
            </a:prstGeom>
            <a:solidFill>
              <a:srgbClr val="0099FF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4026652" y="2151771"/>
              <a:ext cx="1342618" cy="3440462"/>
            </a:xfrm>
            <a:prstGeom prst="rect">
              <a:avLst/>
            </a:prstGeom>
            <a:solidFill>
              <a:srgbClr val="00CC99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051639" y="2704487"/>
            <a:ext cx="3169179" cy="2458065"/>
            <a:chOff x="915163" y="2165962"/>
            <a:chExt cx="4454107" cy="3440466"/>
          </a:xfrm>
        </p:grpSpPr>
        <p:sp>
          <p:nvSpPr>
            <p:cNvPr id="22" name="Прямоугольник 21"/>
            <p:cNvSpPr/>
            <p:nvPr/>
          </p:nvSpPr>
          <p:spPr bwMode="auto">
            <a:xfrm>
              <a:off x="2629347" y="2165962"/>
              <a:ext cx="629174" cy="3440465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3258521" y="2165962"/>
              <a:ext cx="749583" cy="3440465"/>
            </a:xfrm>
            <a:prstGeom prst="rect">
              <a:avLst/>
            </a:prstGeom>
            <a:solidFill>
              <a:srgbClr val="FFFF99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915163" y="2165963"/>
              <a:ext cx="692436" cy="3440465"/>
            </a:xfrm>
            <a:prstGeom prst="rect">
              <a:avLst/>
            </a:prstGeom>
            <a:solidFill>
              <a:srgbClr val="006600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 bwMode="auto">
            <a:xfrm>
              <a:off x="1607746" y="2165962"/>
              <a:ext cx="1021455" cy="3440465"/>
            </a:xfrm>
            <a:prstGeom prst="rect">
              <a:avLst/>
            </a:prstGeom>
            <a:solidFill>
              <a:srgbClr val="0099FF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 bwMode="auto">
            <a:xfrm>
              <a:off x="4026652" y="2165962"/>
              <a:ext cx="1342618" cy="3440463"/>
            </a:xfrm>
            <a:prstGeom prst="rect">
              <a:avLst/>
            </a:prstGeom>
            <a:solidFill>
              <a:srgbClr val="00CC99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7" name="Прямая со стрелкой 26"/>
          <p:cNvCxnSpPr>
            <a:stCxn id="29" idx="2"/>
          </p:cNvCxnSpPr>
          <p:nvPr/>
        </p:nvCxnSpPr>
        <p:spPr bwMode="auto">
          <a:xfrm>
            <a:off x="6212559" y="3608294"/>
            <a:ext cx="316168" cy="430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Прямая со стрелкой 27"/>
          <p:cNvCxnSpPr>
            <a:stCxn id="29" idx="2"/>
          </p:cNvCxnSpPr>
          <p:nvPr/>
        </p:nvCxnSpPr>
        <p:spPr bwMode="auto">
          <a:xfrm>
            <a:off x="6212559" y="3608294"/>
            <a:ext cx="316168" cy="658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004920" y="3146629"/>
            <a:ext cx="241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 without RTS/CTS is caused by </a:t>
            </a:r>
          </a:p>
          <a:p>
            <a:pPr algn="ctr"/>
            <a:r>
              <a:rPr lang="en-US" dirty="0" smtClean="0"/>
              <a:t>collisions at the intervals borders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1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839" y="585891"/>
            <a:ext cx="7772400" cy="1066800"/>
          </a:xfrm>
        </p:spPr>
        <p:txBody>
          <a:bodyPr/>
          <a:lstStyle/>
          <a:p>
            <a:r>
              <a:rPr lang="en-US" dirty="0" smtClean="0"/>
              <a:t>How to Inform OBSS STAs about Reservations?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00729"/>
            <a:ext cx="4267200" cy="42904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b="0" dirty="0"/>
              <a:t>OBSS AP2 </a:t>
            </a:r>
            <a:r>
              <a:rPr lang="en-US" sz="1600" b="0" dirty="0" smtClean="0"/>
              <a:t>receives </a:t>
            </a:r>
            <a:r>
              <a:rPr lang="en-US" sz="1600" b="0" dirty="0"/>
              <a:t>information about reserved time intervals directly from </a:t>
            </a:r>
            <a:r>
              <a:rPr lang="en-US" sz="1600" b="0" dirty="0" smtClean="0"/>
              <a:t>AP1’s </a:t>
            </a:r>
            <a:r>
              <a:rPr lang="en-US" sz="1600" b="0" dirty="0"/>
              <a:t>beacon and </a:t>
            </a:r>
            <a:r>
              <a:rPr lang="en-US" sz="1600" dirty="0" smtClean="0"/>
              <a:t>includes </a:t>
            </a:r>
            <a:r>
              <a:rPr lang="en-US" sz="1600" dirty="0"/>
              <a:t>this information in its own beacons</a:t>
            </a:r>
            <a:r>
              <a:rPr lang="en-US" sz="1600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1600" b="0" dirty="0"/>
          </a:p>
          <a:p>
            <a:pPr marL="457200" indent="-457200">
              <a:buFont typeface="+mj-lt"/>
              <a:buAutoNum type="arabicPeriod"/>
            </a:pPr>
            <a:r>
              <a:rPr lang="en-US" sz="1600" b="0" dirty="0" smtClean="0"/>
              <a:t>OBSS STA2a receives information about </a:t>
            </a:r>
            <a:r>
              <a:rPr lang="en-US" sz="1600" b="0" dirty="0"/>
              <a:t>reserved time intervals </a:t>
            </a:r>
            <a:r>
              <a:rPr lang="en-US" sz="1600" b="0" dirty="0" smtClean="0"/>
              <a:t>directly from alien AP1’s beacon, and </a:t>
            </a:r>
            <a:r>
              <a:rPr lang="en-US" sz="1600" dirty="0" smtClean="0"/>
              <a:t>relays this information to its AP2</a:t>
            </a:r>
            <a:r>
              <a:rPr lang="en-US" sz="1600" b="0" dirty="0" smtClean="0"/>
              <a:t>. AP2 includes this </a:t>
            </a:r>
            <a:r>
              <a:rPr lang="en-US" sz="1600" b="0" dirty="0"/>
              <a:t>information in its own beacons</a:t>
            </a:r>
            <a:r>
              <a:rPr lang="en-US" sz="1600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1600" b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05600" y="343302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STA2a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10422" y="3425085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9800" y="3433022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5715001" y="3076222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endCxn id="17" idx="3"/>
          </p:cNvCxnSpPr>
          <p:nvPr/>
        </p:nvCxnSpPr>
        <p:spPr bwMode="auto">
          <a:xfrm flipV="1">
            <a:off x="6623045" y="3571522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700960" y="342508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34" name="Овал 33"/>
          <p:cNvSpPr/>
          <p:nvPr/>
        </p:nvSpPr>
        <p:spPr bwMode="auto">
          <a:xfrm>
            <a:off x="6767511" y="3068285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 bwMode="auto">
          <a:xfrm>
            <a:off x="7389805" y="3563585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Прямая со стрелкой 42"/>
          <p:cNvCxnSpPr/>
          <p:nvPr/>
        </p:nvCxnSpPr>
        <p:spPr bwMode="auto">
          <a:xfrm>
            <a:off x="7785096" y="3563585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913558" y="2149203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03958" y="2157140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47" name="Овал 46"/>
          <p:cNvSpPr/>
          <p:nvPr/>
        </p:nvSpPr>
        <p:spPr bwMode="auto">
          <a:xfrm>
            <a:off x="5999159" y="1800340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endCxn id="46" idx="3"/>
          </p:cNvCxnSpPr>
          <p:nvPr/>
        </p:nvCxnSpPr>
        <p:spPr bwMode="auto">
          <a:xfrm flipV="1">
            <a:off x="6907203" y="2295640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523158" y="215907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50" name="Овал 49"/>
          <p:cNvSpPr/>
          <p:nvPr/>
        </p:nvSpPr>
        <p:spPr bwMode="auto">
          <a:xfrm>
            <a:off x="6532558" y="1792403"/>
            <a:ext cx="1670050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 bwMode="auto">
          <a:xfrm>
            <a:off x="7504901" y="2295640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5098256" y="2876251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8234360" y="296100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618159" y="1623285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720009" y="1513916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6913" y="5606088"/>
            <a:ext cx="7588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Note:</a:t>
            </a:r>
            <a:r>
              <a:rPr lang="en-US" sz="1600" dirty="0" smtClean="0"/>
              <a:t> STA2a in cases 2 shall understand that AP2 is unaware of time intervals reserved by AP1</a:t>
            </a:r>
            <a:r>
              <a:rPr lang="en-US" sz="1600" dirty="0"/>
              <a:t> </a:t>
            </a:r>
            <a:r>
              <a:rPr lang="en-US" sz="1600" dirty="0" smtClean="0"/>
              <a:t>(see the next slide) </a:t>
            </a:r>
            <a:endParaRPr lang="ru-RU" sz="16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6913" y="4645618"/>
            <a:ext cx="7929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Since reservations are made for a BSS, the changes of reservations are rare, so the amount of transmitted information is low.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511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Inform OBSS STAs</a:t>
            </a:r>
            <a:r>
              <a:rPr lang="en-US" dirty="0" smtClean="0"/>
              <a:t>? (cont’d)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276599"/>
            <a:ext cx="7772400" cy="2523887"/>
          </a:xfrm>
        </p:spPr>
        <p:txBody>
          <a:bodyPr/>
          <a:lstStyle/>
          <a:p>
            <a:r>
              <a:rPr lang="en-US" sz="2000" b="0" dirty="0" smtClean="0"/>
              <a:t>If AP2 knows time intervals reserved by AP1, then AP2 includes this </a:t>
            </a:r>
            <a:r>
              <a:rPr lang="en-US" sz="2000" b="0" dirty="0"/>
              <a:t>information in its own beacons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STA2a receives both AP1’s and AP2’s beacons.</a:t>
            </a:r>
          </a:p>
          <a:p>
            <a:r>
              <a:rPr lang="en-US" sz="2000" b="0" dirty="0" smtClean="0"/>
              <a:t>Having compared information from </a:t>
            </a:r>
            <a:r>
              <a:rPr lang="en-US" sz="2000" b="0" dirty="0"/>
              <a:t>AP1’s and AP2’s </a:t>
            </a:r>
            <a:r>
              <a:rPr lang="en-US" sz="2000" b="0" dirty="0" smtClean="0"/>
              <a:t>beacons, STA2a understands that AP2 </a:t>
            </a:r>
            <a:r>
              <a:rPr lang="en-US" sz="2000" b="0" dirty="0"/>
              <a:t>is unaware of time intervals reserved by </a:t>
            </a:r>
            <a:r>
              <a:rPr lang="en-US" sz="2000" b="0" dirty="0" smtClean="0"/>
              <a:t>AP1.</a:t>
            </a:r>
          </a:p>
          <a:p>
            <a:r>
              <a:rPr lang="en-US" sz="2000" b="0" dirty="0" smtClean="0"/>
              <a:t>STA2a </a:t>
            </a:r>
            <a:r>
              <a:rPr lang="en-US" sz="2000" b="0" dirty="0" smtClean="0"/>
              <a:t>sends </a:t>
            </a:r>
            <a:r>
              <a:rPr lang="en-US" sz="2000" b="0" dirty="0" smtClean="0"/>
              <a:t>a frame containing information about time intervals reserved by AP1. </a:t>
            </a:r>
          </a:p>
          <a:p>
            <a:endParaRPr lang="en-US" sz="2000" b="0" dirty="0"/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245321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STA2a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91062" y="2445276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0440" y="2453213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3195641" y="2096413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Прямая со стрелкой 20"/>
          <p:cNvCxnSpPr>
            <a:endCxn id="19" idx="3"/>
          </p:cNvCxnSpPr>
          <p:nvPr/>
        </p:nvCxnSpPr>
        <p:spPr bwMode="auto">
          <a:xfrm flipV="1">
            <a:off x="4103685" y="2591713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81600" y="244527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4248151" y="2088476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 bwMode="auto">
          <a:xfrm>
            <a:off x="4870445" y="2583776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Прямая со стрелкой 24"/>
          <p:cNvCxnSpPr/>
          <p:nvPr/>
        </p:nvCxnSpPr>
        <p:spPr bwMode="auto">
          <a:xfrm>
            <a:off x="5265736" y="2583776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586040" y="1982113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0" y="1981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Protection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b="0" dirty="0"/>
              <a:t>To enhance transmission </a:t>
            </a:r>
            <a:r>
              <a:rPr lang="en-US" b="0" dirty="0" err="1"/>
              <a:t>protectection</a:t>
            </a:r>
            <a:r>
              <a:rPr lang="en-US" b="0" dirty="0"/>
              <a:t> within the reserved time intervals, </a:t>
            </a:r>
            <a:r>
              <a:rPr lang="en-US" b="0" dirty="0" smtClean="0"/>
              <a:t>the AP may transmit special frame which prohibits frame exchange for its own BSS, alien BSS STAs, or a particular subset of STAs.</a:t>
            </a:r>
          </a:p>
          <a:p>
            <a:r>
              <a:rPr lang="en-US" b="0" dirty="0" smtClean="0"/>
              <a:t>This frame is transmitted before the beginning of the reserved time interval.</a:t>
            </a:r>
          </a:p>
          <a:p>
            <a:r>
              <a:rPr lang="en-US" b="0" dirty="0" smtClean="0"/>
              <a:t>The AP may use prioritized channel access to transmit this frame.</a:t>
            </a:r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hidden STA problem leads to packet collisions and throughput degradation.</a:t>
            </a:r>
          </a:p>
          <a:p>
            <a:r>
              <a:rPr lang="en-US" b="0" dirty="0" smtClean="0"/>
              <a:t>The problem is critical in case of OBSS, which is a case of .11ax. </a:t>
            </a:r>
          </a:p>
          <a:p>
            <a:r>
              <a:rPr lang="en-US" b="0" dirty="0" smtClean="0"/>
              <a:t>We have shown that RTS/CTS mechanism cannot </a:t>
            </a:r>
            <a:r>
              <a:rPr lang="en-US" b="0" dirty="0"/>
              <a:t>always </a:t>
            </a:r>
            <a:r>
              <a:rPr lang="en-US" b="0" dirty="0" smtClean="0"/>
              <a:t>solve the hidden STA problem.  </a:t>
            </a:r>
          </a:p>
          <a:p>
            <a:r>
              <a:rPr lang="en-US" b="0" dirty="0" smtClean="0"/>
              <a:t>In contrast, periodic reservations do solve this problem. </a:t>
            </a:r>
          </a:p>
          <a:p>
            <a:r>
              <a:rPr lang="en-US" b="0" dirty="0" smtClean="0"/>
              <a:t>Such a solution can improve performance of .11ax networks.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pPr lvl="1">
              <a:buNone/>
            </a:pPr>
            <a:r>
              <a:rPr lang="en-US" altLang="zh-CN" sz="2400" dirty="0" smtClean="0"/>
              <a:t>[</a:t>
            </a:r>
            <a:r>
              <a:rPr lang="en-US" altLang="zh-CN" sz="2400" dirty="0"/>
              <a:t>1</a:t>
            </a:r>
            <a:r>
              <a:rPr lang="en-US" altLang="zh-CN" sz="2400" dirty="0" smtClean="0"/>
              <a:t>] </a:t>
            </a:r>
            <a:r>
              <a:rPr lang="en-US" altLang="zh-CN" sz="2400" dirty="0"/>
              <a:t>Masahito Mori, IEEE 802.11-15-0652r1, Reference simulation model for Dynamic CCA/DSC calibration</a:t>
            </a:r>
            <a:r>
              <a:rPr lang="en-US" altLang="zh-CN" sz="2400" dirty="0" smtClean="0"/>
              <a:t>.</a:t>
            </a:r>
          </a:p>
          <a:p>
            <a:pPr lvl="1">
              <a:buNone/>
            </a:pPr>
            <a:r>
              <a:rPr lang="en-US" altLang="zh-CN" sz="2400" dirty="0"/>
              <a:t>[2</a:t>
            </a:r>
            <a:r>
              <a:rPr lang="en-US" altLang="zh-CN" sz="2400" dirty="0" smtClean="0"/>
              <a:t>] </a:t>
            </a:r>
            <a:r>
              <a:rPr lang="en-US" altLang="zh-CN" sz="2400" dirty="0" err="1"/>
              <a:t>Chinghwa</a:t>
            </a:r>
            <a:r>
              <a:rPr lang="en-US" altLang="zh-CN" sz="2400" dirty="0"/>
              <a:t> Yu, IEEE 802.11-15-0886r0, DSC calibration results.</a:t>
            </a:r>
          </a:p>
          <a:p>
            <a:pPr lvl="1">
              <a:buNone/>
            </a:pPr>
            <a:endParaRPr lang="en-US" altLang="zh-CN" sz="2400" dirty="0"/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endParaRPr lang="en-US" altLang="zh-CN" sz="180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/>
              <a:t>x</a:t>
            </a:r>
            <a:r>
              <a:rPr lang="en-US" altLang="zh-CN" dirty="0" err="1" smtClean="0"/>
              <a:t>.y.z</a:t>
            </a:r>
            <a:r>
              <a:rPr lang="en-US" altLang="zh-CN" dirty="0" smtClean="0"/>
              <a:t> The </a:t>
            </a:r>
            <a:r>
              <a:rPr lang="en-US" altLang="zh-CN" dirty="0"/>
              <a:t>spec shall include a mechanism that </a:t>
            </a:r>
            <a:r>
              <a:rPr lang="en-US" altLang="zh-CN" dirty="0" smtClean="0"/>
              <a:t>allows an HE AP to negotiate periodic time intervals for its BSS in advance. During these time intervals, an OBSS or a subset of STAs in </a:t>
            </a:r>
            <a:r>
              <a:rPr lang="en-US" altLang="zh-CN" dirty="0"/>
              <a:t>the OBSS </a:t>
            </a:r>
            <a:r>
              <a:rPr lang="en-US" altLang="zh-CN" dirty="0" smtClean="0"/>
              <a:t>should not start their transmissions.</a:t>
            </a:r>
          </a:p>
          <a:p>
            <a:pPr lvl="1"/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</a:t>
            </a:r>
            <a:r>
              <a:rPr lang="en-US" dirty="0" smtClean="0"/>
              <a:t>STA </a:t>
            </a:r>
            <a:r>
              <a:rPr lang="en-US" dirty="0"/>
              <a:t>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893763" y="4842015"/>
            <a:ext cx="7962900" cy="822214"/>
          </a:xfrm>
        </p:spPr>
        <p:txBody>
          <a:bodyPr/>
          <a:lstStyle/>
          <a:p>
            <a:r>
              <a:rPr lang="en-US" sz="2000" b="0" dirty="0" smtClean="0"/>
              <a:t>AP1 </a:t>
            </a:r>
            <a:r>
              <a:rPr lang="en-US" sz="2000" b="0" dirty="0"/>
              <a:t>and </a:t>
            </a:r>
            <a:r>
              <a:rPr lang="en-US" sz="2000" b="0" dirty="0" smtClean="0"/>
              <a:t>AP2 </a:t>
            </a:r>
            <a:r>
              <a:rPr lang="en-US" sz="2000" b="0" dirty="0"/>
              <a:t>do not hear each other</a:t>
            </a:r>
          </a:p>
          <a:p>
            <a:r>
              <a:rPr lang="en-US" sz="2000" b="0" dirty="0" smtClean="0"/>
              <a:t>Transmissions of AP1 </a:t>
            </a:r>
            <a:r>
              <a:rPr lang="en-US" sz="2000" b="0" dirty="0"/>
              <a:t>and </a:t>
            </a:r>
            <a:r>
              <a:rPr lang="en-US" sz="2000" b="0" dirty="0" smtClean="0"/>
              <a:t>AP2 can overlap, which results in a collision </a:t>
            </a:r>
            <a:r>
              <a:rPr lang="en-US" sz="2000" b="0" dirty="0"/>
              <a:t>at </a:t>
            </a:r>
            <a:r>
              <a:rPr lang="en-US" sz="2000" b="0" dirty="0" smtClean="0"/>
              <a:t>STA1</a:t>
            </a:r>
            <a:endParaRPr lang="en-US" sz="2000" b="0" dirty="0"/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600200" y="2282237"/>
            <a:ext cx="5943600" cy="2133600"/>
            <a:chOff x="1752600" y="2422113"/>
            <a:chExt cx="5486400" cy="1768887"/>
          </a:xfrm>
        </p:grpSpPr>
        <p:sp>
          <p:nvSpPr>
            <p:cNvPr id="7" name="TextBox 6"/>
            <p:cNvSpPr txBox="1"/>
            <p:nvPr/>
          </p:nvSpPr>
          <p:spPr>
            <a:xfrm>
              <a:off x="2438400" y="300162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STA1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48622" y="38524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STA2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429000" y="3171116"/>
              <a:ext cx="381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3488365" y="4134309"/>
              <a:ext cx="37506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429000" y="2588583"/>
              <a:ext cx="381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2484717" y="2422113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3488365" y="3618198"/>
              <a:ext cx="37506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448622" y="3456538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AP2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 bwMode="auto">
            <a:xfrm>
              <a:off x="4540560" y="2588583"/>
              <a:ext cx="1290959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Прямая со стрелкой 29"/>
            <p:cNvCxnSpPr>
              <a:stCxn id="27" idx="2"/>
            </p:cNvCxnSpPr>
            <p:nvPr/>
          </p:nvCxnSpPr>
          <p:spPr bwMode="auto">
            <a:xfrm>
              <a:off x="5186040" y="2857877"/>
              <a:ext cx="0" cy="315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Прямоугольник 34"/>
            <p:cNvSpPr/>
            <p:nvPr/>
          </p:nvSpPr>
          <p:spPr bwMode="auto">
            <a:xfrm>
              <a:off x="3513737" y="3618198"/>
              <a:ext cx="1634204" cy="267785"/>
            </a:xfrm>
            <a:prstGeom prst="rect">
              <a:avLst/>
            </a:prstGeom>
            <a:solidFill>
              <a:schemeClr val="bg1">
                <a:lumMod val="75000"/>
                <a:alpha val="48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6" name="Прямая со стрелкой 35"/>
            <p:cNvCxnSpPr>
              <a:stCxn id="35" idx="2"/>
            </p:cNvCxnSpPr>
            <p:nvPr/>
          </p:nvCxnSpPr>
          <p:spPr bwMode="auto">
            <a:xfrm>
              <a:off x="4330839" y="3885983"/>
              <a:ext cx="0" cy="2507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752600" y="26799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BSS1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52600" y="3665709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BSS2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45" name="Прямая со стрелкой 44"/>
            <p:cNvCxnSpPr>
              <a:stCxn id="35" idx="0"/>
            </p:cNvCxnSpPr>
            <p:nvPr/>
          </p:nvCxnSpPr>
          <p:spPr bwMode="auto">
            <a:xfrm flipV="1">
              <a:off x="4330839" y="3173526"/>
              <a:ext cx="0" cy="44467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Пятно 1 50"/>
            <p:cNvSpPr/>
            <p:nvPr/>
          </p:nvSpPr>
          <p:spPr>
            <a:xfrm>
              <a:off x="4191000" y="3176296"/>
              <a:ext cx="1447800" cy="452872"/>
            </a:xfrm>
            <a:prstGeom prst="irregularSeal1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Collision</a:t>
              </a:r>
              <a:endParaRPr lang="ru-RU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RTS/CTS Really Efficient?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698090" y="4421702"/>
            <a:ext cx="8153400" cy="822214"/>
          </a:xfrm>
        </p:spPr>
        <p:txBody>
          <a:bodyPr/>
          <a:lstStyle/>
          <a:p>
            <a:r>
              <a:rPr lang="en-US" sz="2000" dirty="0" smtClean="0"/>
              <a:t>The distance between AP1 and STA1, and between AP2 and STA2 is fixed</a:t>
            </a:r>
            <a:r>
              <a:rPr lang="en-US" sz="2000" dirty="0"/>
              <a:t> and equals 10 m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smtClean="0"/>
              <a:t>We vary distance </a:t>
            </a:r>
            <a:r>
              <a:rPr lang="en-US" sz="2000" i="1" dirty="0" smtClean="0"/>
              <a:t>d</a:t>
            </a:r>
            <a:r>
              <a:rPr lang="en-US" sz="2000" dirty="0" smtClean="0"/>
              <a:t> between AP1 and AP2 and measure throughput.</a:t>
            </a:r>
          </a:p>
          <a:p>
            <a:r>
              <a:rPr lang="en-US" sz="2000" dirty="0" smtClean="0"/>
              <a:t>We consider two cases </a:t>
            </a:r>
          </a:p>
          <a:p>
            <a:pPr lvl="1"/>
            <a:r>
              <a:rPr lang="en-US" sz="1600" dirty="0" smtClean="0"/>
              <a:t>With RTS/CTS</a:t>
            </a:r>
          </a:p>
          <a:p>
            <a:pPr lvl="1"/>
            <a:r>
              <a:rPr lang="en-US" sz="1600" dirty="0" smtClean="0"/>
              <a:t>Without RTS/CTS</a:t>
            </a:r>
            <a:endParaRPr lang="en-US" sz="16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2741426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STA1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6222" y="4040981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 flipV="1">
            <a:off x="3276600" y="2929088"/>
            <a:ext cx="4953000" cy="29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 flipV="1">
            <a:off x="3335965" y="4343400"/>
            <a:ext cx="4893635" cy="14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3276600" y="2276943"/>
            <a:ext cx="4953000" cy="16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332317" y="2089740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AP1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>
            <a:off x="3335965" y="3777558"/>
            <a:ext cx="4969835" cy="104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02669" y="3584520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AP2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23" name="Прямая со стрелкой 22"/>
          <p:cNvCxnSpPr>
            <a:stCxn id="32" idx="0"/>
          </p:cNvCxnSpPr>
          <p:nvPr/>
        </p:nvCxnSpPr>
        <p:spPr bwMode="auto">
          <a:xfrm flipV="1">
            <a:off x="6837690" y="2347748"/>
            <a:ext cx="0" cy="2785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 bwMode="auto">
          <a:xfrm>
            <a:off x="3399117" y="2278603"/>
            <a:ext cx="5334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Прямая со стрелкой 25"/>
          <p:cNvCxnSpPr>
            <a:stCxn id="24" idx="2"/>
          </p:cNvCxnSpPr>
          <p:nvPr/>
        </p:nvCxnSpPr>
        <p:spPr bwMode="auto">
          <a:xfrm>
            <a:off x="3665817" y="2581437"/>
            <a:ext cx="0" cy="352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Прямоугольник 31"/>
          <p:cNvSpPr/>
          <p:nvPr/>
        </p:nvSpPr>
        <p:spPr bwMode="auto">
          <a:xfrm>
            <a:off x="6532890" y="2626254"/>
            <a:ext cx="6096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ACK</a:t>
            </a:r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4749607" y="2286287"/>
            <a:ext cx="1634204" cy="301137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/>
              <a:t>Data</a:t>
            </a:r>
            <a:endParaRPr lang="ru-RU" sz="1400" dirty="0"/>
          </a:p>
        </p:txBody>
      </p:sp>
      <p:cxnSp>
        <p:nvCxnSpPr>
          <p:cNvPr id="36" name="Прямая со стрелкой 35"/>
          <p:cNvCxnSpPr>
            <a:stCxn id="35" idx="2"/>
          </p:cNvCxnSpPr>
          <p:nvPr/>
        </p:nvCxnSpPr>
        <p:spPr bwMode="auto">
          <a:xfrm flipH="1">
            <a:off x="5562600" y="2587424"/>
            <a:ext cx="4109" cy="3443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600200" y="2379686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BSS1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00200" y="3830987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BSS2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4629234" y="3474724"/>
            <a:ext cx="2513255" cy="30283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4019634" y="2628927"/>
            <a:ext cx="6096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CTS</a:t>
            </a:r>
            <a:endParaRPr lang="ru-RU" sz="1400" dirty="0"/>
          </a:p>
        </p:txBody>
      </p:sp>
      <p:cxnSp>
        <p:nvCxnSpPr>
          <p:cNvPr id="62" name="Прямая со стрелкой 61"/>
          <p:cNvCxnSpPr>
            <a:stCxn id="58" idx="0"/>
          </p:cNvCxnSpPr>
          <p:nvPr/>
        </p:nvCxnSpPr>
        <p:spPr bwMode="auto">
          <a:xfrm flipV="1">
            <a:off x="4324434" y="2336287"/>
            <a:ext cx="0" cy="292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Прямая со стрелкой 14"/>
          <p:cNvCxnSpPr/>
          <p:nvPr/>
        </p:nvCxnSpPr>
        <p:spPr bwMode="auto">
          <a:xfrm>
            <a:off x="2438400" y="2280100"/>
            <a:ext cx="0" cy="155088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392865" y="2935187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Distance </a:t>
            </a:r>
            <a:r>
              <a:rPr lang="en-US" sz="1600" i="1" dirty="0" smtClean="0"/>
              <a:t>d</a:t>
            </a:r>
            <a:endParaRPr lang="ru-RU" i="1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cxnSp>
        <p:nvCxnSpPr>
          <p:cNvPr id="37" name="Прямая со стрелкой 36"/>
          <p:cNvCxnSpPr>
            <a:stCxn id="58" idx="2"/>
          </p:cNvCxnSpPr>
          <p:nvPr/>
        </p:nvCxnSpPr>
        <p:spPr bwMode="auto">
          <a:xfrm>
            <a:off x="4324434" y="2931761"/>
            <a:ext cx="0" cy="856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46" name="Прямоугольник 45"/>
          <p:cNvSpPr/>
          <p:nvPr/>
        </p:nvSpPr>
        <p:spPr bwMode="auto">
          <a:xfrm>
            <a:off x="7542541" y="3802013"/>
            <a:ext cx="609600" cy="30283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Прямая со стрелкой 46"/>
          <p:cNvCxnSpPr>
            <a:stCxn id="46" idx="2"/>
          </p:cNvCxnSpPr>
          <p:nvPr/>
        </p:nvCxnSpPr>
        <p:spPr bwMode="auto">
          <a:xfrm>
            <a:off x="7847341" y="4104847"/>
            <a:ext cx="1259" cy="2385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Прямая со стрелкой 32"/>
          <p:cNvCxnSpPr/>
          <p:nvPr/>
        </p:nvCxnSpPr>
        <p:spPr bwMode="auto">
          <a:xfrm flipV="1">
            <a:off x="7847341" y="2929088"/>
            <a:ext cx="0" cy="8314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97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063283"/>
            <a:ext cx="7772400" cy="613117"/>
          </a:xfrm>
        </p:spPr>
        <p:txBody>
          <a:bodyPr/>
          <a:lstStyle/>
          <a:p>
            <a:r>
              <a:rPr lang="en-US" dirty="0" smtClean="0"/>
              <a:t>Physical Layer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dirty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2362"/>
              </p:ext>
            </p:extLst>
          </p:nvPr>
        </p:nvGraphicFramePr>
        <p:xfrm>
          <a:off x="914400" y="1676400"/>
          <a:ext cx="7543800" cy="410895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032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Band Width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Ch</a:t>
                      </a:r>
                      <a:r>
                        <a:rPr lang="en-US" sz="1800" dirty="0">
                          <a:effectLst/>
                        </a:rPr>
                        <a:t> 36, 5180) [</a:t>
                      </a:r>
                      <a:r>
                        <a:rPr lang="en-US" sz="1800" dirty="0" smtClean="0">
                          <a:effectLst/>
                        </a:rPr>
                        <a:t>80MHz]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Shadow fading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 shadowing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 preamble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IEEE 802.11ac VHT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 TX Power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15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 TX Power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AP  number of </a:t>
                      </a:r>
                      <a:r>
                        <a:rPr lang="en-GB" sz="1800" dirty="0" smtClean="0">
                          <a:effectLst/>
                        </a:rPr>
                        <a:t>antennas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STA number </a:t>
                      </a:r>
                      <a:r>
                        <a:rPr lang="en-GB" sz="1800" dirty="0" smtClean="0">
                          <a:effectLst/>
                        </a:rPr>
                        <a:t>of</a:t>
                      </a:r>
                      <a:r>
                        <a:rPr lang="en-GB" sz="1800" baseline="0" dirty="0" smtClean="0">
                          <a:effectLst/>
                        </a:rPr>
                        <a:t> antennas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AP antenna gain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 </a:t>
                      </a:r>
                      <a:r>
                        <a:rPr lang="en-GB" sz="1800" dirty="0" err="1">
                          <a:effectLst/>
                        </a:rPr>
                        <a:t>dBi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STA antenna gain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-2 </a:t>
                      </a:r>
                      <a:r>
                        <a:rPr lang="en-GB" sz="1800" dirty="0" err="1">
                          <a:effectLst/>
                        </a:rPr>
                        <a:t>dBi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Guard interval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400ns (short guard interval)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CCA threshold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-76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r>
                        <a:rPr lang="en-US" sz="1800" dirty="0">
                          <a:effectLst/>
                        </a:rPr>
                        <a:t> @ 80MHz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Link Adaptation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Fixed MCS = 5 (234.0 Mbps)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Pathloss</a:t>
                      </a:r>
                      <a:r>
                        <a:rPr lang="en-US" sz="1800" dirty="0">
                          <a:effectLst/>
                        </a:rPr>
                        <a:t> Model parameters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r>
                        <a:rPr lang="en-US" sz="1800" baseline="-250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 = 1, d</a:t>
                      </a:r>
                      <a:r>
                        <a:rPr lang="en-US" sz="1800" baseline="-250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=10, d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=30, e</a:t>
                      </a:r>
                      <a:r>
                        <a:rPr lang="en-US" sz="1800" baseline="-250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=2, e</a:t>
                      </a:r>
                      <a:r>
                        <a:rPr lang="en-US" sz="1800" baseline="-250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=3.5, e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=3.5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43680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>
                <a:latin typeface="Times New Roman" pitchFamily="18" charset="0"/>
                <a:cs typeface="Times New Roman" pitchFamily="18" charset="0"/>
              </a:rPr>
              <a:t>Simulation in ns-3 (1/2</a:t>
            </a:r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ca-ES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 smtClean="0"/>
              <a:t>Jan 2016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202786"/>
            <a:ext cx="7772400" cy="397414"/>
          </a:xfrm>
        </p:spPr>
        <p:txBody>
          <a:bodyPr/>
          <a:lstStyle/>
          <a:p>
            <a:r>
              <a:rPr lang="en-US" dirty="0" smtClean="0"/>
              <a:t>MAC Layer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64087"/>
              </p:ext>
            </p:extLst>
          </p:nvPr>
        </p:nvGraphicFramePr>
        <p:xfrm>
          <a:off x="815852" y="1710056"/>
          <a:ext cx="7489948" cy="2796071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3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6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Access protocol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[EDCA, AC_BE  with default parameters] </a:t>
                      </a:r>
                      <a:endParaRPr lang="es-ES" sz="1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CWmin</a:t>
                      </a:r>
                      <a:r>
                        <a:rPr lang="en-US" sz="1800" dirty="0">
                          <a:effectLst/>
                        </a:rPr>
                        <a:t>  = 15, </a:t>
                      </a:r>
                      <a:r>
                        <a:rPr lang="en-US" sz="1800" dirty="0" err="1">
                          <a:effectLst/>
                        </a:rPr>
                        <a:t>CWmax</a:t>
                      </a:r>
                      <a:r>
                        <a:rPr lang="en-US" sz="1800" dirty="0">
                          <a:effectLst/>
                        </a:rPr>
                        <a:t> = 1023, </a:t>
                      </a:r>
                      <a:r>
                        <a:rPr lang="en-US" sz="1800" dirty="0" err="1">
                          <a:effectLst/>
                        </a:rPr>
                        <a:t>AIFSn</a:t>
                      </a:r>
                      <a:r>
                        <a:rPr lang="en-US" sz="1800" dirty="0">
                          <a:effectLst/>
                        </a:rPr>
                        <a:t>=3 ]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MPDU size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1538 Bytes (1472 Data + 28 IP header + 8 bytes LLC + 30 MAC header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BlockACK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On, 32 MPDU aggregated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8939139"/>
                  </a:ext>
                </a:extLst>
              </a:tr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Max number of retries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Beacons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Disabled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Throughput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 non-AP station (received </a:t>
                      </a:r>
                      <a:r>
                        <a:rPr lang="en-GB" sz="1800" dirty="0" smtClean="0">
                          <a:effectLst/>
                        </a:rPr>
                        <a:t>bits/sim </a:t>
                      </a:r>
                      <a:r>
                        <a:rPr lang="en-GB" sz="1800" dirty="0">
                          <a:effectLst/>
                        </a:rPr>
                        <a:t>time</a:t>
                      </a:r>
                      <a:r>
                        <a:rPr lang="en-GB" sz="1800" dirty="0" smtClean="0">
                          <a:effectLst/>
                        </a:rPr>
                        <a:t>)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 bwMode="auto">
          <a:xfrm>
            <a:off x="662500" y="4652854"/>
            <a:ext cx="7772400" cy="48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Simulation Parameters</a:t>
            </a:r>
            <a:endParaRPr lang="en-US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71640"/>
              </p:ext>
            </p:extLst>
          </p:nvPr>
        </p:nvGraphicFramePr>
        <p:xfrm>
          <a:off x="815852" y="5232088"/>
          <a:ext cx="7489948" cy="100822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1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Value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Simulation time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35 seconds</a:t>
                      </a:r>
                      <a:endParaRPr lang="ru-RU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7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Distance (AP#-STA#)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 m</a:t>
                      </a:r>
                      <a:endParaRPr lang="ru-RU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31115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43680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>
                <a:latin typeface="Times New Roman" pitchFamily="18" charset="0"/>
                <a:cs typeface="Times New Roman" pitchFamily="18" charset="0"/>
              </a:rPr>
              <a:t>Simulation in ns-3 </a:t>
            </a:r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(2/2</a:t>
            </a:r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 smtClean="0"/>
              <a:t>Jan 2016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74" y="1729241"/>
            <a:ext cx="5635171" cy="431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629347" y="2170895"/>
            <a:ext cx="661754" cy="3440464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282541" y="2170012"/>
            <a:ext cx="643352" cy="3440464"/>
          </a:xfrm>
          <a:prstGeom prst="rect">
            <a:avLst/>
          </a:prstGeom>
          <a:solidFill>
            <a:srgbClr val="FFFF99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45846" y="2178435"/>
            <a:ext cx="661900" cy="3440464"/>
          </a:xfrm>
          <a:prstGeom prst="rect">
            <a:avLst/>
          </a:prstGeom>
          <a:solidFill>
            <a:srgbClr val="006600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607746" y="2170895"/>
            <a:ext cx="1021455" cy="3440464"/>
          </a:xfrm>
          <a:prstGeom prst="rect">
            <a:avLst/>
          </a:prstGeom>
          <a:solidFill>
            <a:srgbClr val="0099FF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486400" y="1658859"/>
            <a:ext cx="304801" cy="458869"/>
          </a:xfrm>
          <a:prstGeom prst="rect">
            <a:avLst/>
          </a:prstGeom>
          <a:solidFill>
            <a:srgbClr val="006600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9491" y="1472794"/>
            <a:ext cx="29950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Fair area</a:t>
            </a:r>
          </a:p>
          <a:p>
            <a:r>
              <a:rPr lang="en-US" dirty="0" smtClean="0"/>
              <a:t>All </a:t>
            </a:r>
            <a:r>
              <a:rPr lang="en-US" dirty="0"/>
              <a:t>devices are in </a:t>
            </a:r>
            <a:r>
              <a:rPr lang="en-US" dirty="0" smtClean="0"/>
              <a:t>range of each other. </a:t>
            </a:r>
          </a:p>
          <a:p>
            <a:r>
              <a:rPr lang="en-US" dirty="0" smtClean="0"/>
              <a:t>Throughput at any link is ~ 50%</a:t>
            </a:r>
          </a:p>
          <a:p>
            <a:r>
              <a:rPr lang="en-US" dirty="0" smtClean="0"/>
              <a:t>Little difference, if any, is caused by starvation during simultaneous transmission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469705" y="5834214"/>
            <a:ext cx="304801" cy="458869"/>
          </a:xfrm>
          <a:prstGeom prst="rect">
            <a:avLst/>
          </a:prstGeom>
          <a:solidFill>
            <a:srgbClr val="00CC99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879491" y="5584448"/>
            <a:ext cx="28568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No </a:t>
            </a:r>
            <a:r>
              <a:rPr lang="en-US" sz="1600" b="1" dirty="0"/>
              <a:t>interference area</a:t>
            </a:r>
          </a:p>
          <a:p>
            <a:r>
              <a:rPr lang="en-US" dirty="0" smtClean="0"/>
              <a:t>BSS1 and BSS2 are out of the range of each other. </a:t>
            </a:r>
          </a:p>
          <a:p>
            <a:r>
              <a:rPr lang="en-US" dirty="0" smtClean="0"/>
              <a:t>Throughput at any link is 100%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474255" y="4561776"/>
            <a:ext cx="304801" cy="458869"/>
          </a:xfrm>
          <a:prstGeom prst="rect">
            <a:avLst/>
          </a:prstGeom>
          <a:solidFill>
            <a:srgbClr val="FFFF99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879491" y="4235602"/>
            <a:ext cx="29618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Low interference area</a:t>
            </a:r>
          </a:p>
          <a:p>
            <a:r>
              <a:rPr lang="en-US" dirty="0" smtClean="0"/>
              <a:t>For example, the transmissions in BSS1 and BSS2 cannot damage each other, </a:t>
            </a:r>
            <a:r>
              <a:rPr lang="en-US" dirty="0"/>
              <a:t>however, the devices may encounter PHY-RXEND indicating errors or Rx frames with CRC errors, causing them to trigger EIFS, much longer delay than </a:t>
            </a:r>
            <a:r>
              <a:rPr lang="en-US" dirty="0" smtClean="0"/>
              <a:t>DIFS.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493120" y="3594137"/>
            <a:ext cx="304801" cy="458869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879491" y="3376222"/>
            <a:ext cx="29766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Blocking area</a:t>
            </a:r>
          </a:p>
          <a:p>
            <a:r>
              <a:rPr lang="en-US" dirty="0" smtClean="0"/>
              <a:t>AP1 and AP2 do not sense transmissions of each other. All or almost all transmission attempts by AP1 are unsuccessful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486327" y="2626498"/>
            <a:ext cx="304801" cy="458869"/>
          </a:xfrm>
          <a:prstGeom prst="rect">
            <a:avLst/>
          </a:prstGeom>
          <a:solidFill>
            <a:srgbClr val="0099FF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79491" y="2516841"/>
            <a:ext cx="29951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Unfair area</a:t>
            </a:r>
          </a:p>
          <a:p>
            <a:r>
              <a:rPr lang="en-US" dirty="0" smtClean="0"/>
              <a:t>For example, AP1 decodes ACK sent by STA2 </a:t>
            </a:r>
            <a:r>
              <a:rPr lang="en-US" dirty="0"/>
              <a:t>incorrectly and </a:t>
            </a:r>
            <a:r>
              <a:rPr lang="en-US" dirty="0" smtClean="0"/>
              <a:t>waits EIFS instead of DIFS. AP1 has rarer channel access than AP2 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925893" y="2165963"/>
            <a:ext cx="1443377" cy="3440464"/>
          </a:xfrm>
          <a:prstGeom prst="rect">
            <a:avLst/>
          </a:prstGeom>
          <a:solidFill>
            <a:srgbClr val="00CC99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5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827" y="1828800"/>
            <a:ext cx="5190673" cy="38930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Blocking Area with Non-saturated </a:t>
            </a:r>
            <a:r>
              <a:rPr lang="en-US" dirty="0"/>
              <a:t>T</a:t>
            </a:r>
            <a:r>
              <a:rPr lang="en-US" dirty="0" smtClean="0"/>
              <a:t>raffic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68884"/>
            <a:ext cx="3276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Load at both links follows Poisson distribution with the mean value λ </a:t>
            </a:r>
            <a:r>
              <a:rPr lang="en-US" sz="1800" b="0" dirty="0" err="1"/>
              <a:t>pkt</a:t>
            </a:r>
            <a:r>
              <a:rPr lang="en-US" sz="1800" b="0" dirty="0"/>
              <a:t>/s.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The problem exists even when the load is low, </a:t>
            </a:r>
          </a:p>
          <a:p>
            <a:pPr marL="0" indent="0">
              <a:buNone/>
            </a:pPr>
            <a:r>
              <a:rPr lang="en-US" sz="1800" b="0" dirty="0" smtClean="0"/>
              <a:t>i.e. the unfairness appears when the load at both links is ~50Mbps.</a:t>
            </a:r>
          </a:p>
          <a:p>
            <a:pPr marL="0" indent="0">
              <a:buNone/>
            </a:pPr>
            <a:r>
              <a:rPr lang="en-US" sz="1800" b="0" dirty="0" smtClean="0"/>
              <a:t>When the load increases, the first link experiences hidden station effect, while the second one gets as much channel time </a:t>
            </a:r>
            <a:r>
              <a:rPr lang="en-US" sz="1800" b="0" smtClean="0"/>
              <a:t>as needed.</a:t>
            </a:r>
            <a:endParaRPr lang="en-US" sz="1800" b="0" dirty="0" smtClean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181599" y="2229684"/>
            <a:ext cx="3269343" cy="3122231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1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mtClean="0"/>
              <a:t>Coordinated </a:t>
            </a:r>
            <a:r>
              <a:rPr lang="en-US" dirty="0" smtClean="0"/>
              <a:t>Channel Access Background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2760" y="1162377"/>
            <a:ext cx="2820179" cy="4196503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Centralized</a:t>
            </a:r>
          </a:p>
          <a:p>
            <a:pPr marL="0" indent="0">
              <a:buNone/>
            </a:pPr>
            <a:r>
              <a:rPr lang="en-US" sz="1800" b="0" dirty="0" smtClean="0"/>
              <a:t>PCF (IEEE 802.11)</a:t>
            </a:r>
          </a:p>
          <a:p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HCCA (IEEE 802.11e)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SP (</a:t>
            </a:r>
            <a:r>
              <a:rPr lang="en-US" sz="1800" b="0" dirty="0"/>
              <a:t>IEEE 802.11ad)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RAW/PRAW (IEEE 802.11ah)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 smtClean="0"/>
              <a:t>Distributed</a:t>
            </a:r>
            <a:endParaRPr lang="en-US" sz="1800" dirty="0"/>
          </a:p>
          <a:p>
            <a:pPr marL="0" indent="0">
              <a:buNone/>
            </a:pPr>
            <a:r>
              <a:rPr lang="en-US" sz="1800" b="0" dirty="0" smtClean="0"/>
              <a:t>MCCA (IEEE 802.11s)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HCCA TXOP Negotiation</a:t>
            </a:r>
          </a:p>
          <a:p>
            <a:pPr marL="0" indent="0">
              <a:buNone/>
            </a:pPr>
            <a:r>
              <a:rPr lang="en-US" sz="1800" b="0" dirty="0" smtClean="0"/>
              <a:t>(IEEE 802.11aa)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4349531" y="649455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 flipH="1">
            <a:off x="5782462" y="6474535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3055852" y="1143000"/>
            <a:ext cx="4876800" cy="1095512"/>
            <a:chOff x="3408833" y="1801475"/>
            <a:chExt cx="5479897" cy="1127581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3871935" y="2508617"/>
              <a:ext cx="50167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Прямоугольник 7"/>
            <p:cNvSpPr/>
            <p:nvPr/>
          </p:nvSpPr>
          <p:spPr bwMode="auto">
            <a:xfrm>
              <a:off x="3986235" y="2239323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662269" y="1910965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4214834" y="2239322"/>
              <a:ext cx="1165861" cy="26929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PCF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53152" y="1893807"/>
              <a:ext cx="131157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Contention Period</a:t>
              </a:r>
              <a:endParaRPr lang="ru-RU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 bwMode="auto">
            <a:xfrm flipV="1">
              <a:off x="3986235" y="2234284"/>
              <a:ext cx="0" cy="638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Прямоугольник 22"/>
            <p:cNvSpPr/>
            <p:nvPr/>
          </p:nvSpPr>
          <p:spPr>
            <a:xfrm>
              <a:off x="3408833" y="2513558"/>
              <a:ext cx="5774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</a:t>
              </a: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100534" y="1801475"/>
              <a:ext cx="135919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Contention-Free Period</a:t>
              </a: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67529" y="2217717"/>
              <a:ext cx="4828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DCF</a:t>
              </a:r>
              <a:endParaRPr lang="ru-RU" dirty="0"/>
            </a:p>
          </p:txBody>
        </p:sp>
        <p:cxnSp>
          <p:nvCxnSpPr>
            <p:cNvPr id="27" name="Прямая со стрелкой 26"/>
            <p:cNvCxnSpPr/>
            <p:nvPr/>
          </p:nvCxnSpPr>
          <p:spPr bwMode="auto">
            <a:xfrm>
              <a:off x="3986235" y="2652057"/>
              <a:ext cx="139446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30" name="Прямоугольник 29"/>
            <p:cNvSpPr/>
            <p:nvPr/>
          </p:nvSpPr>
          <p:spPr>
            <a:xfrm>
              <a:off x="4435127" y="2652057"/>
              <a:ext cx="49667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NAV</a:t>
              </a:r>
              <a:endParaRPr lang="ru-RU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028955" y="4193413"/>
            <a:ext cx="5859548" cy="1243383"/>
            <a:chOff x="2438400" y="2590800"/>
            <a:chExt cx="6085947" cy="1243383"/>
          </a:xfrm>
        </p:grpSpPr>
        <p:cxnSp>
          <p:nvCxnSpPr>
            <p:cNvPr id="31" name="Прямая соединительная линия 30"/>
            <p:cNvCxnSpPr/>
            <p:nvPr/>
          </p:nvCxnSpPr>
          <p:spPr bwMode="auto">
            <a:xfrm>
              <a:off x="2829393" y="3276215"/>
              <a:ext cx="56949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3" name="Прямоугольник 32"/>
            <p:cNvSpPr/>
            <p:nvPr/>
          </p:nvSpPr>
          <p:spPr bwMode="auto">
            <a:xfrm>
              <a:off x="2935837" y="3025430"/>
              <a:ext cx="106444" cy="25078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 bwMode="auto">
            <a:xfrm>
              <a:off x="3837023" y="3481884"/>
              <a:ext cx="105159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2" name="Прямая со стрелкой 41"/>
            <p:cNvCxnSpPr/>
            <p:nvPr/>
          </p:nvCxnSpPr>
          <p:spPr bwMode="auto">
            <a:xfrm>
              <a:off x="4888620" y="3353761"/>
              <a:ext cx="218792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3" name="Прямая со стрелкой 42"/>
            <p:cNvCxnSpPr/>
            <p:nvPr/>
          </p:nvCxnSpPr>
          <p:spPr bwMode="auto">
            <a:xfrm>
              <a:off x="4888620" y="3477143"/>
              <a:ext cx="8271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44" name="Прямоугольник 43"/>
            <p:cNvSpPr/>
            <p:nvPr/>
          </p:nvSpPr>
          <p:spPr>
            <a:xfrm>
              <a:off x="4098979" y="3481884"/>
              <a:ext cx="527685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Offset</a:t>
              </a:r>
              <a:endParaRPr lang="ru-RU" i="1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814435" y="3330478"/>
              <a:ext cx="563095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Period</a:t>
              </a:r>
              <a:endParaRPr lang="ru-RU" i="1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953453" y="3481884"/>
              <a:ext cx="697449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Duration</a:t>
              </a:r>
              <a:endParaRPr lang="ru-RU" i="1" dirty="0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438400" y="2590801"/>
              <a:ext cx="634751" cy="4299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Setup</a:t>
              </a:r>
            </a:p>
            <a:p>
              <a:pPr algn="ctr"/>
              <a:r>
                <a:rPr lang="en-US" dirty="0" smtClean="0"/>
                <a:t>Request</a:t>
              </a:r>
              <a:endParaRPr lang="ru-RU" dirty="0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096420" y="2590800"/>
              <a:ext cx="721335" cy="4299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Setup</a:t>
              </a:r>
            </a:p>
            <a:p>
              <a:pPr algn="ctr"/>
              <a:r>
                <a:rPr lang="en-US" dirty="0" smtClean="0"/>
                <a:t>Response</a:t>
              </a:r>
              <a:endParaRPr lang="ru-RU" dirty="0"/>
            </a:p>
          </p:txBody>
        </p:sp>
        <p:sp>
          <p:nvSpPr>
            <p:cNvPr id="50" name="Прямоугольник 49"/>
            <p:cNvSpPr/>
            <p:nvPr/>
          </p:nvSpPr>
          <p:spPr bwMode="auto">
            <a:xfrm>
              <a:off x="3378112" y="3025430"/>
              <a:ext cx="106444" cy="25078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 bwMode="auto">
            <a:xfrm>
              <a:off x="4898865" y="3020737"/>
              <a:ext cx="816872" cy="250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MCCAOP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 bwMode="auto">
            <a:xfrm flipV="1">
              <a:off x="3822871" y="2934607"/>
              <a:ext cx="0" cy="8995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5" name="Прямоугольник 54"/>
            <p:cNvSpPr/>
            <p:nvPr/>
          </p:nvSpPr>
          <p:spPr>
            <a:xfrm>
              <a:off x="3285154" y="3464198"/>
              <a:ext cx="537717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</a:t>
              </a:r>
              <a:endParaRPr lang="ru-RU" dirty="0"/>
            </a:p>
          </p:txBody>
        </p:sp>
        <p:cxnSp>
          <p:nvCxnSpPr>
            <p:cNvPr id="58" name="Прямая со стрелкой 57"/>
            <p:cNvCxnSpPr/>
            <p:nvPr/>
          </p:nvCxnSpPr>
          <p:spPr bwMode="auto">
            <a:xfrm>
              <a:off x="3810000" y="2790605"/>
              <a:ext cx="118243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/>
            </a:ln>
            <a:effectLst/>
          </p:spPr>
        </p:cxnSp>
        <p:sp>
          <p:nvSpPr>
            <p:cNvPr id="59" name="Прямоугольник 58"/>
            <p:cNvSpPr/>
            <p:nvPr/>
          </p:nvSpPr>
          <p:spPr>
            <a:xfrm>
              <a:off x="5052342" y="2630730"/>
              <a:ext cx="1087078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 Interval </a:t>
              </a:r>
              <a:endParaRPr lang="ru-RU" dirty="0"/>
            </a:p>
          </p:txBody>
        </p:sp>
        <p:cxnSp>
          <p:nvCxnSpPr>
            <p:cNvPr id="61" name="Прямая со стрелкой 60"/>
            <p:cNvCxnSpPr/>
            <p:nvPr/>
          </p:nvCxnSpPr>
          <p:spPr bwMode="auto">
            <a:xfrm>
              <a:off x="6182667" y="2790605"/>
              <a:ext cx="20240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 flipV="1">
              <a:off x="8219547" y="2934607"/>
              <a:ext cx="0" cy="8995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5" name="Прямоугольник 64"/>
            <p:cNvSpPr/>
            <p:nvPr/>
          </p:nvSpPr>
          <p:spPr bwMode="auto">
            <a:xfrm>
              <a:off x="7076547" y="3020736"/>
              <a:ext cx="816872" cy="250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MCCAOP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254014" y="5397317"/>
            <a:ext cx="5735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Similar to MCCA, but negotiation occurs between APs. During the reserved time intervals the AP accesses the channel </a:t>
            </a:r>
            <a:r>
              <a:rPr lang="en-US" sz="1600" dirty="0" smtClean="0">
                <a:solidFill>
                  <a:srgbClr val="FF0000"/>
                </a:solidFill>
              </a:rPr>
              <a:t>with HCCA</a:t>
            </a:r>
            <a:r>
              <a:rPr lang="en-US" sz="1600" dirty="0" smtClean="0"/>
              <a:t>.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No signaling protocol for APs that do not hear each other. No protection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20092" y="2209800"/>
            <a:ext cx="5574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Similar to PCF but more flexible. Applicable only for streams </a:t>
            </a:r>
            <a:r>
              <a:rPr lang="en-US" sz="1600" dirty="0" smtClean="0">
                <a:solidFill>
                  <a:srgbClr val="FF0000"/>
                </a:solidFill>
              </a:rPr>
              <a:t>with known </a:t>
            </a:r>
            <a:r>
              <a:rPr lang="en-US" sz="1600" dirty="0" err="1" smtClean="0">
                <a:solidFill>
                  <a:srgbClr val="FF0000"/>
                </a:solidFill>
              </a:rPr>
              <a:t>QoS</a:t>
            </a:r>
            <a:r>
              <a:rPr lang="en-US" sz="1600" dirty="0" smtClean="0">
                <a:solidFill>
                  <a:srgbClr val="FF0000"/>
                </a:solidFill>
              </a:rPr>
              <a:t> requirements</a:t>
            </a:r>
            <a:r>
              <a:rPr lang="en-US" sz="1600" dirty="0" smtClean="0"/>
              <a:t>. No coordination between BSS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20093" y="2844225"/>
            <a:ext cx="5742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Similar to </a:t>
            </a:r>
            <a:r>
              <a:rPr lang="en-US" sz="1600" dirty="0" smtClean="0"/>
              <a:t>PCF, </a:t>
            </a:r>
            <a:r>
              <a:rPr lang="en-US" sz="1600" dirty="0"/>
              <a:t>but </a:t>
            </a:r>
            <a:r>
              <a:rPr lang="en-US" sz="1600" dirty="0" smtClean="0"/>
              <a:t>the PCP/AP </a:t>
            </a:r>
            <a:r>
              <a:rPr lang="en-US" sz="1600" dirty="0"/>
              <a:t>allocates </a:t>
            </a:r>
            <a:r>
              <a:rPr lang="en-US" sz="1600" dirty="0" smtClean="0"/>
              <a:t>a periodic series of channel times </a:t>
            </a:r>
            <a:r>
              <a:rPr lang="en-US" sz="1600" dirty="0"/>
              <a:t>for direct communication between </a:t>
            </a:r>
            <a:r>
              <a:rPr lang="en-US" sz="1600" dirty="0" smtClean="0"/>
              <a:t>pairs </a:t>
            </a:r>
            <a:r>
              <a:rPr lang="en-US" sz="1600" dirty="0"/>
              <a:t>of </a:t>
            </a:r>
            <a:r>
              <a:rPr lang="en-US" sz="1600" dirty="0" smtClean="0"/>
              <a:t>STAs</a:t>
            </a:r>
            <a:endParaRPr lang="ru-RU" sz="1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020092" y="3505200"/>
            <a:ext cx="57429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Similar to </a:t>
            </a:r>
            <a:r>
              <a:rPr lang="en-US" sz="1600" dirty="0" smtClean="0"/>
              <a:t>PCF, </a:t>
            </a:r>
            <a:r>
              <a:rPr lang="en-US" sz="1600" dirty="0"/>
              <a:t>but </a:t>
            </a:r>
            <a:r>
              <a:rPr lang="en-US" sz="1600" dirty="0" smtClean="0"/>
              <a:t>channel times are allocated for a group of STAs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304800" y="4193412"/>
            <a:ext cx="8583703" cy="1252467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lang="en-US" dirty="0"/>
              <a:t>Channel Time Reservation for OBSSs (TDMA)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680319"/>
            <a:ext cx="7772400" cy="2514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To decrease interference with OBSSs, an AP can reserve channel time for its own BSS</a:t>
            </a:r>
          </a:p>
          <a:p>
            <a:pPr lvl="1"/>
            <a:r>
              <a:rPr lang="en-US" sz="1800" dirty="0" smtClean="0"/>
              <a:t>Similar to MCCA, periodic time intervals  are described by </a:t>
            </a:r>
            <a:r>
              <a:rPr lang="en-US" sz="1800" i="1" dirty="0" smtClean="0"/>
              <a:t>offset, duration, period, and TBD</a:t>
            </a:r>
            <a:r>
              <a:rPr lang="en-US" sz="1800" i="1" dirty="0"/>
              <a:t> </a:t>
            </a:r>
            <a:r>
              <a:rPr lang="en-US" sz="1800" i="1" dirty="0" smtClean="0"/>
              <a:t>(e.g. number)</a:t>
            </a:r>
            <a:endParaRPr lang="en-US" sz="1800" dirty="0"/>
          </a:p>
          <a:p>
            <a:pPr lvl="1"/>
            <a:r>
              <a:rPr lang="en-US" sz="1800" dirty="0" smtClean="0"/>
              <a:t>Information about reserved channel time can be signaled in beacons or other frames</a:t>
            </a:r>
          </a:p>
          <a:p>
            <a:pPr lvl="1"/>
            <a:r>
              <a:rPr lang="en-US" sz="1800" dirty="0" smtClean="0"/>
              <a:t>Starting a transmission in alien intervals is prohibited (the exact behavior is TBD)</a:t>
            </a:r>
            <a:endParaRPr lang="en-US" sz="1800" dirty="0"/>
          </a:p>
          <a:p>
            <a:pPr lvl="1"/>
            <a:r>
              <a:rPr lang="en-US" sz="1800" b="0" dirty="0" smtClean="0">
                <a:solidFill>
                  <a:srgbClr val="FF0000"/>
                </a:solidFill>
              </a:rPr>
              <a:t>In contrast to HCCA, channel reservation is not assigned to a stream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In </a:t>
            </a:r>
            <a:r>
              <a:rPr lang="en-US" sz="1800" dirty="0">
                <a:solidFill>
                  <a:srgbClr val="FF0000"/>
                </a:solidFill>
              </a:rPr>
              <a:t>contrast to </a:t>
            </a:r>
            <a:r>
              <a:rPr lang="en-US" sz="1800" dirty="0" smtClean="0">
                <a:solidFill>
                  <a:srgbClr val="FF0000"/>
                </a:solidFill>
              </a:rPr>
              <a:t>MCCA, </a:t>
            </a:r>
            <a:r>
              <a:rPr lang="en-US" sz="1800" dirty="0">
                <a:solidFill>
                  <a:srgbClr val="FF0000"/>
                </a:solidFill>
              </a:rPr>
              <a:t>the reservation can belong to a STA, a group of STAs or the whole </a:t>
            </a:r>
            <a:r>
              <a:rPr lang="en-US" sz="1800" dirty="0" smtClean="0">
                <a:solidFill>
                  <a:srgbClr val="FF0000"/>
                </a:solidFill>
              </a:rPr>
              <a:t>BSS</a:t>
            </a:r>
            <a:endParaRPr lang="en-US" sz="1800" b="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39995" y="5310392"/>
            <a:ext cx="8623005" cy="1090408"/>
            <a:chOff x="139995" y="4678081"/>
            <a:chExt cx="8623005" cy="1090408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1066800" y="5275733"/>
              <a:ext cx="769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39995" y="510645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1181100" y="5006439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71433" y="4724400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7772400" y="5006439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562733" y="4724400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3741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 bwMode="auto">
            <a:xfrm>
              <a:off x="4757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5773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6789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 bwMode="auto">
            <a:xfrm>
              <a:off x="1409700" y="5445010"/>
              <a:ext cx="23317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3749040" y="5445010"/>
              <a:ext cx="10083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2" name="Прямая со стрелкой 21"/>
            <p:cNvCxnSpPr/>
            <p:nvPr/>
          </p:nvCxnSpPr>
          <p:spPr bwMode="auto">
            <a:xfrm>
              <a:off x="4765040" y="5445010"/>
              <a:ext cx="4495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5" name="Прямоугольник 24"/>
            <p:cNvSpPr/>
            <p:nvPr/>
          </p:nvSpPr>
          <p:spPr>
            <a:xfrm>
              <a:off x="2292247" y="5445010"/>
              <a:ext cx="566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Offset</a:t>
              </a:r>
              <a:endParaRPr lang="ru-RU" i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950904" y="5477590"/>
              <a:ext cx="6046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Period</a:t>
              </a:r>
              <a:endParaRPr lang="ru-RU" i="1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611559" y="5491490"/>
              <a:ext cx="7489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Duration</a:t>
              </a:r>
              <a:endParaRPr lang="ru-RU" i="1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454500" y="4678081"/>
              <a:ext cx="10310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Reserved </a:t>
              </a:r>
            </a:p>
            <a:p>
              <a:pPr algn="ctr"/>
              <a:r>
                <a:rPr lang="en-US" dirty="0" smtClean="0"/>
                <a:t>time intervals</a:t>
              </a:r>
              <a:endParaRPr lang="ru-RU" dirty="0"/>
            </a:p>
          </p:txBody>
        </p:sp>
      </p:grpSp>
      <p:sp>
        <p:nvSpPr>
          <p:cNvPr id="9" name="Дата 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59496</TotalTime>
  <Words>1451</Words>
  <Application>Microsoft Office PowerPoint</Application>
  <PresentationFormat>Экран (4:3)</PresentationFormat>
  <Paragraphs>343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ACcord Submission Template</vt:lpstr>
      <vt:lpstr>TDMA for Eliminating Hidden Station Effect in Dense Networks</vt:lpstr>
      <vt:lpstr>Hidden STA Problem</vt:lpstr>
      <vt:lpstr>Is RTS/CTS Really Efficient?</vt:lpstr>
      <vt:lpstr>Physical Layer Parameters</vt:lpstr>
      <vt:lpstr>MAC Layer Parameters</vt:lpstr>
      <vt:lpstr>Simulation Results</vt:lpstr>
      <vt:lpstr>Blocking Area with Non-saturated Traffic</vt:lpstr>
      <vt:lpstr>Coordinated Channel Access Background</vt:lpstr>
      <vt:lpstr>Channel Time Reservation for OBSSs (TDMA)</vt:lpstr>
      <vt:lpstr>Simulation Results From Blocking Area</vt:lpstr>
      <vt:lpstr>Simulation Results</vt:lpstr>
      <vt:lpstr>How to Inform OBSS STAs about Reservations?</vt:lpstr>
      <vt:lpstr>How to Inform OBSS STAs? (cont’d)</vt:lpstr>
      <vt:lpstr>Extra Protection</vt:lpstr>
      <vt:lpstr>Conclusion</vt:lpstr>
      <vt:lpstr>Reference</vt:lpstr>
      <vt:lpstr>Straw Poll 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TDMA for Eliminating Hidden Station Effect in Dense Networks</dc:title>
  <dc:creator>khorov@frtk.ru;ant456@yandex.ru</dc:creator>
  <cp:lastModifiedBy>Evgeny Khorov</cp:lastModifiedBy>
  <cp:revision>1845</cp:revision>
  <cp:lastPrinted>1998-02-10T13:28:06Z</cp:lastPrinted>
  <dcterms:created xsi:type="dcterms:W3CDTF">2009-12-02T19:05:24Z</dcterms:created>
  <dcterms:modified xsi:type="dcterms:W3CDTF">2016-01-19T14:37:33Z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