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69" r:id="rId2"/>
    <p:sldId id="424" r:id="rId3"/>
    <p:sldId id="436" r:id="rId4"/>
    <p:sldId id="441" r:id="rId5"/>
    <p:sldId id="447" r:id="rId6"/>
    <p:sldId id="448" r:id="rId7"/>
    <p:sldId id="442" r:id="rId8"/>
    <p:sldId id="446" r:id="rId9"/>
    <p:sldId id="443" r:id="rId10"/>
    <p:sldId id="444" r:id="rId11"/>
    <p:sldId id="449" r:id="rId12"/>
    <p:sldId id="438" r:id="rId13"/>
    <p:sldId id="445" r:id="rId14"/>
    <p:sldId id="378"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D1"/>
    <a:srgbClr val="FFFF00"/>
    <a:srgbClr val="FF0000"/>
    <a:srgbClr val="D46C4C"/>
    <a:srgbClr val="E53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2" autoAdjust="0"/>
    <p:restoredTop sz="94343" autoAdjust="0"/>
  </p:normalViewPr>
  <p:slideViewPr>
    <p:cSldViewPr>
      <p:cViewPr varScale="1">
        <p:scale>
          <a:sx n="65" d="100"/>
          <a:sy n="65" d="100"/>
        </p:scale>
        <p:origin x="690" y="7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D:\Evgeny%20Khorov\&#1047;&#1072;&#1075;&#1088;&#1091;&#1079;&#1082;&#1080;\&#1075;&#1088;&#1072;&#1092;&#1080;&#108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821794246759305"/>
          <c:y val="5.1400554097404488E-2"/>
          <c:w val="0.79418124582661576"/>
          <c:h val="0.8326195683872849"/>
        </c:manualLayout>
      </c:layout>
      <c:scatterChart>
        <c:scatterStyle val="lineMarker"/>
        <c:varyColors val="0"/>
        <c:ser>
          <c:idx val="0"/>
          <c:order val="0"/>
          <c:tx>
            <c:strRef>
              <c:f>Лист1!$A$2</c:f>
              <c:strCache>
                <c:ptCount val="1"/>
                <c:pt idx="0">
                  <c:v>BI=100ms</c:v>
                </c:pt>
              </c:strCache>
            </c:strRef>
          </c:tx>
          <c:xVal>
            <c:numRef>
              <c:f>Лист1!$B$1:$U$1</c:f>
              <c:numCache>
                <c:formatCode>General</c:formatCode>
                <c:ptCount val="2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numCache>
            </c:numRef>
          </c:xVal>
          <c:yVal>
            <c:numRef>
              <c:f>Лист1!$B$2:$U$2</c:f>
              <c:numCache>
                <c:formatCode>0%</c:formatCode>
                <c:ptCount val="20"/>
                <c:pt idx="0">
                  <c:v>1.0000000000000009E-2</c:v>
                </c:pt>
                <c:pt idx="1">
                  <c:v>1.9900000000000029E-2</c:v>
                </c:pt>
                <c:pt idx="2">
                  <c:v>2.9701000000000088E-2</c:v>
                </c:pt>
                <c:pt idx="3">
                  <c:v>3.9403990000000055E-2</c:v>
                </c:pt>
                <c:pt idx="4">
                  <c:v>4.9009950100000088E-2</c:v>
                </c:pt>
                <c:pt idx="5">
                  <c:v>5.8519850599000112E-2</c:v>
                </c:pt>
                <c:pt idx="6">
                  <c:v>6.7934652093010084E-2</c:v>
                </c:pt>
                <c:pt idx="7">
                  <c:v>7.7255305572080046E-2</c:v>
                </c:pt>
                <c:pt idx="8">
                  <c:v>8.6482752516359285E-2</c:v>
                </c:pt>
                <c:pt idx="9">
                  <c:v>9.5617924991195702E-2</c:v>
                </c:pt>
                <c:pt idx="10">
                  <c:v>0.10466174574128373</c:v>
                </c:pt>
                <c:pt idx="11">
                  <c:v>0.11361512828387088</c:v>
                </c:pt>
                <c:pt idx="12">
                  <c:v>0.12247897700103227</c:v>
                </c:pt>
                <c:pt idx="13">
                  <c:v>0.13125418723102189</c:v>
                </c:pt>
                <c:pt idx="14">
                  <c:v>0.13994164535871167</c:v>
                </c:pt>
                <c:pt idx="15">
                  <c:v>0.14854222890512458</c:v>
                </c:pt>
                <c:pt idx="16">
                  <c:v>0.15705680661607335</c:v>
                </c:pt>
                <c:pt idx="17">
                  <c:v>0.16548623854991262</c:v>
                </c:pt>
                <c:pt idx="18">
                  <c:v>0.17383137616441358</c:v>
                </c:pt>
                <c:pt idx="19">
                  <c:v>0.18209306240276935</c:v>
                </c:pt>
              </c:numCache>
            </c:numRef>
          </c:yVal>
          <c:smooth val="0"/>
          <c:extLst>
            <c:ext xmlns:c16="http://schemas.microsoft.com/office/drawing/2014/chart" uri="{C3380CC4-5D6E-409C-BE32-E72D297353CC}">
              <c16:uniqueId val="{00000000-495F-4AEF-913F-14A9E950CCE5}"/>
            </c:ext>
          </c:extLst>
        </c:ser>
        <c:ser>
          <c:idx val="1"/>
          <c:order val="1"/>
          <c:tx>
            <c:strRef>
              <c:f>Лист1!$A$3</c:f>
              <c:strCache>
                <c:ptCount val="1"/>
                <c:pt idx="0">
                  <c:v>BI=1s</c:v>
                </c:pt>
              </c:strCache>
            </c:strRef>
          </c:tx>
          <c:xVal>
            <c:numRef>
              <c:f>Лист1!$B$1:$U$1</c:f>
              <c:numCache>
                <c:formatCode>General</c:formatCode>
                <c:ptCount val="2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numCache>
            </c:numRef>
          </c:xVal>
          <c:yVal>
            <c:numRef>
              <c:f>Лист1!$B$3:$U$3</c:f>
              <c:numCache>
                <c:formatCode>0%</c:formatCode>
                <c:ptCount val="20"/>
                <c:pt idx="0">
                  <c:v>1.0000000000000009E-3</c:v>
                </c:pt>
                <c:pt idx="1">
                  <c:v>1.998999999999973E-3</c:v>
                </c:pt>
                <c:pt idx="2">
                  <c:v>2.9970009999999991E-3</c:v>
                </c:pt>
                <c:pt idx="3">
                  <c:v>3.9940039989999621E-3</c:v>
                </c:pt>
                <c:pt idx="4">
                  <c:v>4.990009995000988E-3</c:v>
                </c:pt>
                <c:pt idx="5">
                  <c:v>5.9850199850058905E-3</c:v>
                </c:pt>
                <c:pt idx="6">
                  <c:v>6.9790349650209471E-3</c:v>
                </c:pt>
                <c:pt idx="7">
                  <c:v>7.9720559300558991E-3</c:v>
                </c:pt>
                <c:pt idx="8">
                  <c:v>8.9640838741258388E-3</c:v>
                </c:pt>
                <c:pt idx="9">
                  <c:v>9.9551197902516542E-3</c:v>
                </c:pt>
                <c:pt idx="10">
                  <c:v>1.0945164670461471E-2</c:v>
                </c:pt>
                <c:pt idx="11">
                  <c:v>1.1934219505790988E-2</c:v>
                </c:pt>
                <c:pt idx="12">
                  <c:v>1.2922285286285251E-2</c:v>
                </c:pt>
                <c:pt idx="13">
                  <c:v>1.3909363000998876E-2</c:v>
                </c:pt>
                <c:pt idx="14">
                  <c:v>1.4895453637997935E-2</c:v>
                </c:pt>
                <c:pt idx="15">
                  <c:v>1.588055818435985E-2</c:v>
                </c:pt>
                <c:pt idx="16">
                  <c:v>1.6864677626175495E-2</c:v>
                </c:pt>
                <c:pt idx="17">
                  <c:v>1.7847812948549313E-2</c:v>
                </c:pt>
                <c:pt idx="18">
                  <c:v>1.8829965135600757E-2</c:v>
                </c:pt>
                <c:pt idx="19">
                  <c:v>1.9811135170465177E-2</c:v>
                </c:pt>
              </c:numCache>
            </c:numRef>
          </c:yVal>
          <c:smooth val="0"/>
          <c:extLst>
            <c:ext xmlns:c16="http://schemas.microsoft.com/office/drawing/2014/chart" uri="{C3380CC4-5D6E-409C-BE32-E72D297353CC}">
              <c16:uniqueId val="{00000001-495F-4AEF-913F-14A9E950CCE5}"/>
            </c:ext>
          </c:extLst>
        </c:ser>
        <c:dLbls>
          <c:showLegendKey val="0"/>
          <c:showVal val="0"/>
          <c:showCatName val="0"/>
          <c:showSerName val="0"/>
          <c:showPercent val="0"/>
          <c:showBubbleSize val="0"/>
        </c:dLbls>
        <c:axId val="150289024"/>
        <c:axId val="151438080"/>
      </c:scatterChart>
      <c:valAx>
        <c:axId val="150289024"/>
        <c:scaling>
          <c:orientation val="minMax"/>
          <c:max val="20"/>
        </c:scaling>
        <c:delete val="0"/>
        <c:axPos val="b"/>
        <c:majorGridlines>
          <c:spPr>
            <a:ln>
              <a:solidFill>
                <a:schemeClr val="bg1">
                  <a:lumMod val="85000"/>
                </a:schemeClr>
              </a:solidFill>
            </a:ln>
          </c:spPr>
        </c:majorGridlines>
        <c:minorGridlines>
          <c:spPr>
            <a:ln>
              <a:solidFill>
                <a:schemeClr val="bg1">
                  <a:lumMod val="85000"/>
                </a:schemeClr>
              </a:solidFill>
            </a:ln>
          </c:spPr>
        </c:minorGridlines>
        <c:title>
          <c:tx>
            <c:rich>
              <a:bodyPr/>
              <a:lstStyle/>
              <a:p>
                <a:pPr>
                  <a:defRPr sz="1400"/>
                </a:pPr>
                <a:r>
                  <a:rPr lang="en-US" sz="1400"/>
                  <a:t>N</a:t>
                </a:r>
                <a:endParaRPr lang="ru-RU" sz="1400"/>
              </a:p>
            </c:rich>
          </c:tx>
          <c:layout/>
          <c:overlay val="0"/>
        </c:title>
        <c:numFmt formatCode="General" sourceLinked="1"/>
        <c:majorTickMark val="out"/>
        <c:minorTickMark val="none"/>
        <c:tickLblPos val="nextTo"/>
        <c:crossAx val="151438080"/>
        <c:crosses val="autoZero"/>
        <c:crossBetween val="midCat"/>
        <c:majorUnit val="5"/>
        <c:minorUnit val="1"/>
      </c:valAx>
      <c:valAx>
        <c:axId val="151438080"/>
        <c:scaling>
          <c:orientation val="minMax"/>
          <c:max val="0.2"/>
        </c:scaling>
        <c:delete val="0"/>
        <c:axPos val="l"/>
        <c:majorGridlines>
          <c:spPr>
            <a:ln>
              <a:solidFill>
                <a:schemeClr val="bg1">
                  <a:lumMod val="85000"/>
                </a:schemeClr>
              </a:solidFill>
            </a:ln>
          </c:spPr>
        </c:majorGridlines>
        <c:minorGridlines>
          <c:spPr>
            <a:ln>
              <a:solidFill>
                <a:schemeClr val="bg1">
                  <a:lumMod val="85000"/>
                </a:schemeClr>
              </a:solidFill>
            </a:ln>
          </c:spPr>
        </c:minorGridlines>
        <c:title>
          <c:tx>
            <c:rich>
              <a:bodyPr rot="-5400000" vert="horz"/>
              <a:lstStyle/>
              <a:p>
                <a:pPr>
                  <a:defRPr sz="1400"/>
                </a:pPr>
                <a:r>
                  <a:rPr lang="en-US" sz="1400" dirty="0" smtClean="0"/>
                  <a:t>Probability </a:t>
                </a:r>
                <a:endParaRPr lang="ru-RU" sz="1400" dirty="0"/>
              </a:p>
            </c:rich>
          </c:tx>
          <c:layout>
            <c:manualLayout>
              <c:xMode val="edge"/>
              <c:yMode val="edge"/>
              <c:x val="0"/>
              <c:y val="0.35860104263826525"/>
            </c:manualLayout>
          </c:layout>
          <c:overlay val="0"/>
        </c:title>
        <c:numFmt formatCode="0%" sourceLinked="1"/>
        <c:majorTickMark val="out"/>
        <c:minorTickMark val="none"/>
        <c:tickLblPos val="nextTo"/>
        <c:crossAx val="150289024"/>
        <c:crosses val="autoZero"/>
        <c:crossBetween val="midCat"/>
        <c:minorUnit val="1.0000000000000002E-2"/>
      </c:valAx>
    </c:plotArea>
    <c:legend>
      <c:legendPos val="r"/>
      <c:layout>
        <c:manualLayout>
          <c:xMode val="edge"/>
          <c:yMode val="edge"/>
          <c:x val="0.19158951610753217"/>
          <c:y val="5.8971678127010978E-2"/>
          <c:w val="0.27257574815048424"/>
          <c:h val="0.22692522938764884"/>
        </c:manualLayout>
      </c:layout>
      <c:overlay val="0"/>
      <c:txPr>
        <a:bodyPr/>
        <a:lstStyle/>
        <a:p>
          <a:pPr>
            <a:defRPr sz="1400"/>
          </a:pPr>
          <a:endParaRPr lang="ru-RU"/>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144534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2297626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3006257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65241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20943183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9713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a:p>
        </p:txBody>
      </p:sp>
      <p:sp>
        <p:nvSpPr>
          <p:cNvPr id="4" name="Верхний колонтитул 3"/>
          <p:cNvSpPr>
            <a:spLocks noGrp="1"/>
          </p:cNvSpPr>
          <p:nvPr>
            <p:ph type="hdr" sz="quarter" idx="10"/>
          </p:nvPr>
        </p:nvSpPr>
        <p:spPr/>
        <p:txBody>
          <a:bodyPr/>
          <a:lstStyle/>
          <a:p>
            <a:pPr>
              <a:defRPr/>
            </a:pPr>
            <a:r>
              <a:rPr lang="en-US" smtClean="0"/>
              <a:t>Doc Title</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936220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36933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a:t>
            </a:r>
            <a:endParaRPr lang="en-US" dirty="0"/>
          </a:p>
        </p:txBody>
      </p:sp>
      <p:sp>
        <p:nvSpPr>
          <p:cNvPr id="7"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IITP</a:t>
            </a:r>
            <a:endParaRPr lang="en-US" dirty="0"/>
          </a:p>
        </p:txBody>
      </p:sp>
      <p:sp>
        <p:nvSpPr>
          <p:cNvPr id="7" name="Rectangle 4"/>
          <p:cNvSpPr>
            <a:spLocks noGrp="1" noChangeArrowheads="1"/>
          </p:cNvSpPr>
          <p:nvPr>
            <p:ph type="dt" sz="half" idx="2"/>
          </p:nvPr>
        </p:nvSpPr>
        <p:spPr bwMode="auto">
          <a:xfrm>
            <a:off x="696913" y="334189"/>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smtClean="0"/>
              <a:t>IITP</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369332"/>
          </a:xfrm>
          <a:prstGeom prst="rect">
            <a:avLst/>
          </a:prstGeom>
          <a:ln/>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smtClean="0"/>
              <a:t>IITP</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smtClean="0"/>
              <a:t>IITP</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IITP</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kern="1200" dirty="0" smtClean="0">
                <a:solidFill>
                  <a:schemeClr val="tx1"/>
                </a:solidFill>
                <a:latin typeface="Times New Roman" pitchFamily="18" charset="0"/>
                <a:ea typeface="+mn-ea"/>
                <a:cs typeface="+mn-cs"/>
              </a:rPr>
              <a:t>802.11-16/0017r0</a:t>
            </a:r>
            <a:endParaRPr lang="en-US" sz="1800" b="1" kern="1200" dirty="0">
              <a:solidFill>
                <a:schemeClr val="tx1"/>
              </a:solidFill>
              <a:latin typeface="Times New Roman" pitchFamily="18" charset="0"/>
              <a:ea typeface="+mn-ea"/>
              <a:cs typeface="+mn-cs"/>
            </a:endParaRPr>
          </a:p>
        </p:txBody>
      </p:sp>
      <p:sp>
        <p:nvSpPr>
          <p:cNvPr id="12" name="Rectangle 4"/>
          <p:cNvSpPr>
            <a:spLocks noGrp="1" noChangeArrowheads="1"/>
          </p:cNvSpPr>
          <p:nvPr>
            <p:ph type="dt" sz="half" idx="2"/>
          </p:nvPr>
        </p:nvSpPr>
        <p:spPr bwMode="auto">
          <a:xfrm>
            <a:off x="696913" y="334189"/>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horov@frtk.r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hwang@quantenna.com" TargetMode="External"/><Relationship Id="rId5" Type="http://schemas.openxmlformats.org/officeDocument/2006/relationships/hyperlink" Target="mailto:sigurd@quantenna.com" TargetMode="External"/><Relationship Id="rId4" Type="http://schemas.openxmlformats.org/officeDocument/2006/relationships/hyperlink" Target="mailto:ant456@ya.ru"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dirty="0" smtClean="0"/>
              <a:t>Beacon Collision Avoidance</a:t>
            </a:r>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b="0" dirty="0" smtClean="0"/>
              <a:t> 2016-01-14</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xfrm>
            <a:off x="5791199" y="6475413"/>
            <a:ext cx="2752661" cy="184666"/>
          </a:xfrm>
          <a:noFill/>
        </p:spPr>
        <p:txBody>
          <a:bodyPr/>
          <a:lstStyle/>
          <a:p>
            <a:pPr>
              <a:defRPr/>
            </a:pPr>
            <a:r>
              <a:rPr lang="en-US" smtClean="0"/>
              <a:t>IITP</a:t>
            </a:r>
            <a:endParaRPr lang="en-US" dirty="0"/>
          </a:p>
        </p:txBody>
      </p:sp>
      <p:sp>
        <p:nvSpPr>
          <p:cNvPr id="8" name="Rectangle 12"/>
          <p:cNvSpPr>
            <a:spLocks noChangeArrowheads="1"/>
          </p:cNvSpPr>
          <p:nvPr/>
        </p:nvSpPr>
        <p:spPr bwMode="auto">
          <a:xfrm>
            <a:off x="1066800" y="21336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
        <p:nvSpPr>
          <p:cNvPr id="9" name="Rectangle 4"/>
          <p:cNvSpPr>
            <a:spLocks noGrp="1" noChangeArrowheads="1"/>
          </p:cNvSpPr>
          <p:nvPr>
            <p:ph type="dt" sz="half" idx="2"/>
          </p:nvPr>
        </p:nvSpPr>
        <p:spPr bwMode="auto">
          <a:xfrm>
            <a:off x="696913" y="334189"/>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graphicFrame>
        <p:nvGraphicFramePr>
          <p:cNvPr id="10" name="Table 12"/>
          <p:cNvGraphicFramePr>
            <a:graphicFrameLocks noGrp="1"/>
          </p:cNvGraphicFramePr>
          <p:nvPr>
            <p:extLst>
              <p:ext uri="{D42A27DB-BD31-4B8C-83A1-F6EECF244321}">
                <p14:modId xmlns:p14="http://schemas.microsoft.com/office/powerpoint/2010/main" val="3371970991"/>
              </p:ext>
            </p:extLst>
          </p:nvPr>
        </p:nvGraphicFramePr>
        <p:xfrm>
          <a:off x="971600" y="2590800"/>
          <a:ext cx="7467600" cy="3168000"/>
        </p:xfrm>
        <a:graphic>
          <a:graphicData uri="http://schemas.openxmlformats.org/drawingml/2006/table">
            <a:tbl>
              <a:tblPr firstRow="1" bandRow="1">
                <a:tableStyleId>{F5AB1C69-6EDB-4FF4-983F-18BD219EF322}</a:tableStyleId>
              </a:tblPr>
              <a:tblGrid>
                <a:gridCol w="1493520">
                  <a:extLst>
                    <a:ext uri="{9D8B030D-6E8A-4147-A177-3AD203B41FA5}">
                      <a16:colId xmlns:a16="http://schemas.microsoft.com/office/drawing/2014/main" val="20000"/>
                    </a:ext>
                  </a:extLst>
                </a:gridCol>
                <a:gridCol w="117909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88000">
                <a:tc>
                  <a:txBody>
                    <a:bodyPr/>
                    <a:lstStyle/>
                    <a:p>
                      <a:pPr algn="ctr"/>
                      <a:r>
                        <a:rPr lang="en-US" sz="1100" dirty="0" smtClean="0">
                          <a:solidFill>
                            <a:schemeClr val="tx1"/>
                          </a:solidFill>
                        </a:rPr>
                        <a:t>Name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Evgeny</a:t>
                      </a:r>
                      <a:r>
                        <a:rPr lang="en-US" altLang="zh-CN" sz="1200" baseline="0" dirty="0" smtClean="0">
                          <a:latin typeface="+mn-lt"/>
                          <a:ea typeface="Times New Roman"/>
                          <a:cs typeface="Arial"/>
                        </a:rPr>
                        <a:t> Khorov</a:t>
                      </a:r>
                      <a:endParaRPr lang="en-US" altLang="zh-CN"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3"/>
                        </a:rPr>
                        <a:t>khorov@frtk.ru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Anton Kiryanov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dirty="0" smtClean="0">
                          <a:latin typeface="+mn-lt"/>
                          <a:ea typeface="Times New Roman"/>
                          <a:cs typeface="Arial"/>
                        </a:rPr>
                        <a:t>IITP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latin typeface="Times New Roman"/>
                          <a:ea typeface="Times New Roman"/>
                          <a:cs typeface="Arial"/>
                          <a:hlinkClick r:id="rId4"/>
                        </a:rPr>
                        <a:t>ant456@ya.ru</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0" algn="ctr">
                        <a:spcBef>
                          <a:spcPts val="0"/>
                        </a:spcBef>
                        <a:spcAft>
                          <a:spcPts val="0"/>
                        </a:spcAft>
                      </a:pPr>
                      <a:r>
                        <a:rPr lang="en-US" sz="1200" dirty="0" smtClean="0">
                          <a:latin typeface="+mn-lt"/>
                          <a:ea typeface="Times New Roman"/>
                          <a:cs typeface="Arial"/>
                        </a:rPr>
                        <a:t> Sigurd Schelstraete </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dirty="0" smtClean="0">
                          <a:latin typeface="Times New Roman"/>
                          <a:ea typeface="Times New Roman"/>
                          <a:cs typeface="Arial"/>
                        </a:rPr>
                        <a:t>Quantenna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hlinkClick r:id="rId5"/>
                        </a:rPr>
                        <a:t>sigurd@quantenna.com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88000">
                <a:tc>
                  <a:txBody>
                    <a:bodyPr/>
                    <a:lstStyle/>
                    <a:p>
                      <a:pPr marL="0" marR="0" algn="ctr">
                        <a:spcBef>
                          <a:spcPts val="0"/>
                        </a:spcBef>
                        <a:spcAft>
                          <a:spcPts val="0"/>
                        </a:spcAft>
                      </a:pPr>
                      <a:r>
                        <a:rPr lang="en-US" altLang="zh-CN" sz="1200" dirty="0" err="1" smtClean="0">
                          <a:latin typeface="+mn-lt"/>
                          <a:ea typeface="Times New Roman"/>
                          <a:cs typeface="Arial"/>
                        </a:rPr>
                        <a:t>Huizhao</a:t>
                      </a:r>
                      <a:r>
                        <a:rPr lang="en-US" altLang="zh-CN" sz="1200" dirty="0" smtClean="0">
                          <a:latin typeface="+mn-lt"/>
                          <a:ea typeface="Times New Roman"/>
                          <a:cs typeface="Arial"/>
                        </a:rPr>
                        <a:t> Wang</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altLang="zh-CN" sz="1200" dirty="0" smtClean="0">
                          <a:latin typeface="+mn-lt"/>
                          <a:ea typeface="Times New Roman"/>
                          <a:cs typeface="Arial"/>
                        </a:rPr>
                        <a:t>Quantenna</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100" dirty="0" smtClean="0">
                          <a:latin typeface="+mn-lt"/>
                          <a:ea typeface="Times New Roman"/>
                          <a:cs typeface="Arial"/>
                          <a:hlinkClick r:id="rId6"/>
                        </a:rPr>
                        <a:t>hwang@quantenna.com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latin typeface="Times New Roman"/>
                          <a:ea typeface="Times New Roman"/>
                          <a:cs typeface="Arial"/>
                        </a:rPr>
                        <a:t> </a:t>
                      </a: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288000">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Beacon Report (.11k)</a:t>
            </a:r>
            <a:endParaRPr lang="ru-RU" dirty="0"/>
          </a:p>
        </p:txBody>
      </p:sp>
      <p:sp>
        <p:nvSpPr>
          <p:cNvPr id="3" name="Объект 2"/>
          <p:cNvSpPr>
            <a:spLocks noGrp="1"/>
          </p:cNvSpPr>
          <p:nvPr>
            <p:ph idx="1"/>
          </p:nvPr>
        </p:nvSpPr>
        <p:spPr>
          <a:xfrm>
            <a:off x="685800" y="1805441"/>
            <a:ext cx="7772400" cy="4114800"/>
          </a:xfrm>
        </p:spPr>
        <p:txBody>
          <a:bodyPr/>
          <a:lstStyle/>
          <a:p>
            <a:pPr marL="0" indent="0">
              <a:buNone/>
            </a:pPr>
            <a:r>
              <a:rPr lang="en-US" sz="2000" b="0" dirty="0" smtClean="0"/>
              <a:t>Beacon </a:t>
            </a:r>
            <a:r>
              <a:rPr lang="en-US" sz="2000" b="0" dirty="0"/>
              <a:t>report </a:t>
            </a:r>
            <a:r>
              <a:rPr lang="en-US" sz="2000" b="0" dirty="0" smtClean="0"/>
              <a:t>[1, </a:t>
            </a:r>
            <a:r>
              <a:rPr lang="en-US" sz="2000" b="0" dirty="0"/>
              <a:t>Section 10.11.9.1</a:t>
            </a:r>
            <a:r>
              <a:rPr lang="en-US" sz="2000" b="0" dirty="0" smtClean="0"/>
              <a:t>] </a:t>
            </a:r>
            <a:endParaRPr lang="ru-RU" sz="2000" b="0" dirty="0"/>
          </a:p>
          <a:p>
            <a:pPr marL="354013" lvl="1"/>
            <a:r>
              <a:rPr lang="en-US" sz="1800" dirty="0"/>
              <a:t>can be requested from a </a:t>
            </a:r>
            <a:r>
              <a:rPr lang="en-US" sz="1800" dirty="0" smtClean="0"/>
              <a:t>STA</a:t>
            </a:r>
            <a:endParaRPr lang="en-US" sz="1800" dirty="0"/>
          </a:p>
          <a:p>
            <a:pPr marL="354013" lvl="1"/>
            <a:r>
              <a:rPr lang="en-US" sz="1800" dirty="0"/>
              <a:t>includes</a:t>
            </a:r>
            <a:r>
              <a:rPr lang="ru-RU" sz="1800" dirty="0"/>
              <a:t> </a:t>
            </a:r>
            <a:r>
              <a:rPr lang="en-US" sz="1800" dirty="0"/>
              <a:t>BSS ID, beacon or probe response reception time, channel number, RCPI, RSNI, etc. </a:t>
            </a:r>
            <a:r>
              <a:rPr lang="en-US" sz="1800" dirty="0" smtClean="0"/>
              <a:t>→  </a:t>
            </a:r>
            <a:r>
              <a:rPr lang="en-US" sz="1800" dirty="0">
                <a:solidFill>
                  <a:srgbClr val="FF0000"/>
                </a:solidFill>
              </a:rPr>
              <a:t>high </a:t>
            </a:r>
            <a:r>
              <a:rPr lang="en-US" sz="1800" dirty="0" smtClean="0">
                <a:solidFill>
                  <a:srgbClr val="FF0000"/>
                </a:solidFill>
              </a:rPr>
              <a:t>overhead</a:t>
            </a:r>
            <a:endParaRPr lang="en-US" sz="1800" dirty="0"/>
          </a:p>
          <a:p>
            <a:pPr marL="354013" lvl="1"/>
            <a:r>
              <a:rPr lang="en-US" sz="1800" dirty="0">
                <a:solidFill>
                  <a:srgbClr val="FF0000"/>
                </a:solidFill>
              </a:rPr>
              <a:t>is designed to </a:t>
            </a:r>
            <a:r>
              <a:rPr lang="en-US" sz="1800" dirty="0" smtClean="0">
                <a:solidFill>
                  <a:srgbClr val="FF0000"/>
                </a:solidFill>
              </a:rPr>
              <a:t>get information </a:t>
            </a:r>
            <a:r>
              <a:rPr lang="en-US" sz="1800" dirty="0">
                <a:solidFill>
                  <a:srgbClr val="FF0000"/>
                </a:solidFill>
              </a:rPr>
              <a:t>about neighbor BSSs, not to avoid beacon </a:t>
            </a:r>
            <a:r>
              <a:rPr lang="en-US" sz="1800" dirty="0" smtClean="0">
                <a:solidFill>
                  <a:srgbClr val="FF0000"/>
                </a:solidFill>
              </a:rPr>
              <a:t>collisions</a:t>
            </a:r>
            <a:endParaRPr lang="en-US" sz="1800" dirty="0">
              <a:solidFill>
                <a:srgbClr val="FF0000"/>
              </a:solidFill>
            </a:endParaRPr>
          </a:p>
          <a:p>
            <a:pPr marL="354013" lvl="1"/>
            <a:r>
              <a:rPr lang="en-US" sz="1800" dirty="0">
                <a:solidFill>
                  <a:srgbClr val="FF0000"/>
                </a:solidFill>
              </a:rPr>
              <a:t>is not clear </a:t>
            </a:r>
            <a:r>
              <a:rPr lang="en-US" sz="1800" dirty="0" smtClean="0">
                <a:solidFill>
                  <a:srgbClr val="FF0000"/>
                </a:solidFill>
              </a:rPr>
              <a:t>whether a </a:t>
            </a:r>
            <a:r>
              <a:rPr lang="en-US" sz="1800" dirty="0">
                <a:solidFill>
                  <a:srgbClr val="FF0000"/>
                </a:solidFill>
              </a:rPr>
              <a:t>beacon or </a:t>
            </a:r>
            <a:r>
              <a:rPr lang="en-US" sz="1800" dirty="0" smtClean="0">
                <a:solidFill>
                  <a:srgbClr val="FF0000"/>
                </a:solidFill>
              </a:rPr>
              <a:t>a probe </a:t>
            </a:r>
            <a:r>
              <a:rPr lang="en-US" sz="1800" dirty="0">
                <a:solidFill>
                  <a:srgbClr val="FF0000"/>
                </a:solidFill>
              </a:rPr>
              <a:t>response transmission time is </a:t>
            </a:r>
            <a:r>
              <a:rPr lang="en-US" sz="1800" dirty="0" smtClean="0">
                <a:solidFill>
                  <a:srgbClr val="FF0000"/>
                </a:solidFill>
              </a:rPr>
              <a:t>indicated</a:t>
            </a:r>
          </a:p>
          <a:p>
            <a:pPr marL="354013" lvl="1"/>
            <a:r>
              <a:rPr lang="en-US" sz="1800" dirty="0" smtClean="0">
                <a:solidFill>
                  <a:srgbClr val="FF0000"/>
                </a:solidFill>
              </a:rPr>
              <a:t>does not indicate beacon interval</a:t>
            </a:r>
          </a:p>
          <a:p>
            <a:pPr marL="354013" lvl="1"/>
            <a:r>
              <a:rPr lang="en-US" sz="1800" dirty="0" smtClean="0">
                <a:solidFill>
                  <a:srgbClr val="00B050"/>
                </a:solidFill>
              </a:rPr>
              <a:t>can include optional </a:t>
            </a:r>
            <a:r>
              <a:rPr lang="en-US" sz="1800" dirty="0" err="1" smtClean="0">
                <a:solidFill>
                  <a:srgbClr val="00B050"/>
                </a:solidFill>
              </a:rPr>
              <a:t>subelements</a:t>
            </a:r>
            <a:r>
              <a:rPr lang="en-US" sz="1800" dirty="0" smtClean="0">
                <a:solidFill>
                  <a:srgbClr val="00B050"/>
                </a:solidFill>
              </a:rPr>
              <a:t> </a:t>
            </a:r>
            <a:r>
              <a:rPr lang="en-US" sz="1800" dirty="0" smtClean="0"/>
              <a:t>(</a:t>
            </a:r>
            <a:r>
              <a:rPr lang="en-US" sz="1800" dirty="0"/>
              <a:t>Beacon interval can be included in a Beacon report element as an optional </a:t>
            </a:r>
            <a:r>
              <a:rPr lang="en-US" sz="1800" dirty="0" smtClean="0"/>
              <a:t>new </a:t>
            </a:r>
            <a:r>
              <a:rPr lang="en-US" sz="1800" dirty="0" err="1" smtClean="0"/>
              <a:t>subelement</a:t>
            </a:r>
            <a:r>
              <a:rPr lang="en-US" sz="1800" dirty="0" smtClean="0"/>
              <a:t>)</a:t>
            </a:r>
            <a:endParaRPr lang="ru-RU" sz="1800" dirty="0"/>
          </a:p>
          <a:p>
            <a:endParaRPr lang="ru-RU"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10</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pic>
        <p:nvPicPr>
          <p:cNvPr id="6" name="Рисунок 5"/>
          <p:cNvPicPr>
            <a:picLocks noChangeAspect="1"/>
          </p:cNvPicPr>
          <p:nvPr/>
        </p:nvPicPr>
        <p:blipFill rotWithShape="1">
          <a:blip r:embed="rId2"/>
          <a:srcRect l="2043"/>
          <a:stretch/>
        </p:blipFill>
        <p:spPr>
          <a:xfrm>
            <a:off x="4393297" y="5657453"/>
            <a:ext cx="4445903" cy="743347"/>
          </a:xfrm>
          <a:prstGeom prst="rect">
            <a:avLst/>
          </a:prstGeom>
        </p:spPr>
      </p:pic>
      <p:pic>
        <p:nvPicPr>
          <p:cNvPr id="7" name="Рисунок 6"/>
          <p:cNvPicPr>
            <a:picLocks noChangeAspect="1"/>
          </p:cNvPicPr>
          <p:nvPr/>
        </p:nvPicPr>
        <p:blipFill>
          <a:blip r:embed="rId3"/>
          <a:stretch>
            <a:fillRect/>
          </a:stretch>
        </p:blipFill>
        <p:spPr>
          <a:xfrm>
            <a:off x="379687" y="5657453"/>
            <a:ext cx="4038687" cy="685007"/>
          </a:xfrm>
          <a:prstGeom prst="rect">
            <a:avLst/>
          </a:prstGeom>
        </p:spPr>
      </p:pic>
      <p:sp>
        <p:nvSpPr>
          <p:cNvPr id="8" name="Дата 7"/>
          <p:cNvSpPr>
            <a:spLocks noGrp="1"/>
          </p:cNvSpPr>
          <p:nvPr>
            <p:ph type="dt" sz="half" idx="2"/>
          </p:nvPr>
        </p:nvSpPr>
        <p:spPr/>
        <p:txBody>
          <a:bodyPr/>
          <a:lstStyle/>
          <a:p>
            <a:pPr>
              <a:defRPr/>
            </a:pPr>
            <a:r>
              <a:rPr lang="ru-RU" altLang="zh-CN" smtClean="0"/>
              <a:t>Jan 2016</a:t>
            </a:r>
            <a:endParaRPr lang="en-US" dirty="0"/>
          </a:p>
        </p:txBody>
      </p:sp>
      <p:sp>
        <p:nvSpPr>
          <p:cNvPr id="9" name="Прямоугольник 8"/>
          <p:cNvSpPr/>
          <p:nvPr/>
        </p:nvSpPr>
        <p:spPr bwMode="auto">
          <a:xfrm>
            <a:off x="7917741" y="5758656"/>
            <a:ext cx="799711" cy="381000"/>
          </a:xfrm>
          <a:prstGeom prst="rect">
            <a:avLst/>
          </a:prstGeom>
          <a:solidFill>
            <a:srgbClr val="FFFF00">
              <a:alpha val="27059"/>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260796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Proposed Solution</a:t>
            </a:r>
            <a:endParaRPr lang="ru-RU" dirty="0"/>
          </a:p>
        </p:txBody>
      </p:sp>
      <p:sp>
        <p:nvSpPr>
          <p:cNvPr id="3" name="Объект 2"/>
          <p:cNvSpPr>
            <a:spLocks noGrp="1"/>
          </p:cNvSpPr>
          <p:nvPr>
            <p:ph idx="1"/>
          </p:nvPr>
        </p:nvSpPr>
        <p:spPr/>
        <p:txBody>
          <a:bodyPr/>
          <a:lstStyle/>
          <a:p>
            <a:pPr marL="0" indent="0">
              <a:buNone/>
            </a:pPr>
            <a:r>
              <a:rPr lang="en-US" b="0" dirty="0" smtClean="0"/>
              <a:t>Since </a:t>
            </a:r>
          </a:p>
          <a:p>
            <a:pPr marL="457200" indent="-457200">
              <a:buFont typeface="+mj-lt"/>
              <a:buAutoNum type="arabicPeriod"/>
            </a:pPr>
            <a:r>
              <a:rPr lang="en-US" b="0" dirty="0" smtClean="0"/>
              <a:t>Beacon Report and Neighbor </a:t>
            </a:r>
            <a:r>
              <a:rPr lang="en-US" b="0" dirty="0"/>
              <a:t>R</a:t>
            </a:r>
            <a:r>
              <a:rPr lang="en-US" b="0" dirty="0" smtClean="0"/>
              <a:t>eport have huge overhead and many other limitations,</a:t>
            </a:r>
          </a:p>
          <a:p>
            <a:pPr marL="457200" indent="-457200">
              <a:buFont typeface="+mj-lt"/>
              <a:buAutoNum type="arabicPeriod"/>
            </a:pPr>
            <a:r>
              <a:rPr lang="en-US" b="0" dirty="0" smtClean="0"/>
              <a:t>MBCA is a ready solution with rules and signaling but it does not support infrastructure BSS,</a:t>
            </a:r>
          </a:p>
          <a:p>
            <a:pPr marL="0" indent="0">
              <a:buNone/>
            </a:pPr>
            <a:r>
              <a:rPr lang="en-US" b="0" dirty="0" smtClean="0"/>
              <a:t>we propose to </a:t>
            </a:r>
            <a:r>
              <a:rPr lang="en-US" altLang="zh-CN" b="0" dirty="0" smtClean="0"/>
              <a:t>adapt </a:t>
            </a:r>
            <a:r>
              <a:rPr lang="en-US" altLang="zh-CN" b="0" dirty="0"/>
              <a:t>the Mesh Beacon Collision Avoidance </a:t>
            </a:r>
            <a:r>
              <a:rPr lang="en-US" altLang="zh-CN" b="0" dirty="0" smtClean="0"/>
              <a:t>protocol for </a:t>
            </a:r>
            <a:r>
              <a:rPr lang="en-US" altLang="zh-CN" b="0" dirty="0"/>
              <a:t>infrastructure </a:t>
            </a:r>
            <a:r>
              <a:rPr lang="en-US" altLang="zh-CN" b="0" dirty="0" smtClean="0"/>
              <a:t>networks.</a:t>
            </a:r>
            <a:endParaRPr lang="ru-RU" b="0"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11</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370282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The </a:t>
            </a:r>
            <a:r>
              <a:rPr lang="en-US" altLang="zh-CN" dirty="0"/>
              <a:t>spec shall include a mechanism that </a:t>
            </a:r>
            <a:r>
              <a:rPr lang="en-US" altLang="zh-CN" dirty="0" smtClean="0"/>
              <a:t>allows an HE AP to obtain </a:t>
            </a:r>
            <a:r>
              <a:rPr lang="en-US" altLang="zh-CN" dirty="0"/>
              <a:t>the beacon timing </a:t>
            </a:r>
            <a:r>
              <a:rPr lang="en-US" altLang="zh-CN" dirty="0" smtClean="0"/>
              <a:t>information of the APs in its two-hop neighborhood. This information can be used for TBTT selection and TBTT adjustment in order to prevent beacon collisions caused by hidden APs in dense deployment scenarios.</a:t>
            </a:r>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12</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smtClean="0"/>
              <a:t>IITP</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extLst>
      <p:ext uri="{BB962C8B-B14F-4D97-AF65-F5344CB8AC3E}">
        <p14:creationId xmlns:p14="http://schemas.microsoft.com/office/powerpoint/2010/main" val="4687426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err="1"/>
              <a:t>x</a:t>
            </a:r>
            <a:r>
              <a:rPr lang="en-US" altLang="zh-CN" dirty="0" err="1" smtClean="0"/>
              <a:t>.y.z</a:t>
            </a:r>
            <a:r>
              <a:rPr lang="en-US" altLang="zh-CN" dirty="0" smtClean="0"/>
              <a:t> The </a:t>
            </a:r>
            <a:r>
              <a:rPr lang="en-US" altLang="zh-CN" dirty="0"/>
              <a:t>spec shall include </a:t>
            </a:r>
            <a:r>
              <a:rPr lang="en-US" altLang="zh-CN" dirty="0" smtClean="0"/>
              <a:t>an adaptation of the Mesh Beacon Collision Avoidance protocol for infrastructure networks.</a:t>
            </a:r>
          </a:p>
          <a:p>
            <a:pPr lvl="1"/>
            <a:endParaRPr lang="zh-CN" altLang="zh-CN" sz="1200" b="0" dirty="0" smtClean="0"/>
          </a:p>
          <a:p>
            <a:pPr marL="800100" lvl="1" indent="-342900">
              <a:buFont typeface="Times New Roman" pitchFamily="18" charset="0"/>
              <a:buChar char="−"/>
            </a:pPr>
            <a:r>
              <a:rPr lang="en-US" altLang="zh-CN" dirty="0" smtClean="0"/>
              <a:t>Y</a:t>
            </a:r>
          </a:p>
          <a:p>
            <a:pPr marL="800100" lvl="1" indent="-342900">
              <a:buFont typeface="Times New Roman" pitchFamily="18" charset="0"/>
              <a:buChar char="−"/>
            </a:pPr>
            <a:r>
              <a:rPr lang="en-US" altLang="zh-CN" dirty="0" smtClean="0"/>
              <a:t>N</a:t>
            </a:r>
          </a:p>
          <a:p>
            <a:pPr marL="800100" lvl="1" indent="-342900">
              <a:buFont typeface="Times New Roman" pitchFamily="18" charset="0"/>
              <a:buChar char="−"/>
            </a:pPr>
            <a:r>
              <a:rPr lang="en-US" altLang="zh-CN" dirty="0" smtClean="0"/>
              <a:t>A</a:t>
            </a:r>
            <a:endParaRPr lang="en-US" sz="2400" dirty="0"/>
          </a:p>
        </p:txBody>
      </p:sp>
      <p:sp>
        <p:nvSpPr>
          <p:cNvPr id="4" name="Slide Number Placeholder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13</a:t>
            </a:fld>
            <a:endParaRPr lang="en-US" dirty="0"/>
          </a:p>
        </p:txBody>
      </p:sp>
      <p:sp>
        <p:nvSpPr>
          <p:cNvPr id="6" name="Footer Placeholder 3"/>
          <p:cNvSpPr>
            <a:spLocks noGrp="1"/>
          </p:cNvSpPr>
          <p:nvPr>
            <p:ph type="ftr" sz="quarter" idx="3"/>
          </p:nvPr>
        </p:nvSpPr>
        <p:spPr>
          <a:xfrm>
            <a:off x="5791199" y="6475413"/>
            <a:ext cx="2752661" cy="184666"/>
          </a:xfrm>
          <a:noFill/>
        </p:spPr>
        <p:txBody>
          <a:bodyPr/>
          <a:lstStyle/>
          <a:p>
            <a:r>
              <a:rPr lang="en-US" smtClean="0"/>
              <a:t>IITP</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extLst>
      <p:ext uri="{BB962C8B-B14F-4D97-AF65-F5344CB8AC3E}">
        <p14:creationId xmlns:p14="http://schemas.microsoft.com/office/powerpoint/2010/main" val="3992437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14</a:t>
            </a:fld>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dirty="0" smtClean="0"/>
              <a:t>[</a:t>
            </a:r>
            <a:r>
              <a:rPr lang="en-US" altLang="zh-CN" dirty="0"/>
              <a:t>1</a:t>
            </a:r>
            <a:r>
              <a:rPr lang="en-US" altLang="zh-CN" dirty="0" smtClean="0"/>
              <a:t>] IEEE P802.11-REVmcTM/D4.3</a:t>
            </a:r>
            <a:endParaRPr lang="en-US" altLang="zh-CN" sz="1800" dirty="0"/>
          </a:p>
          <a:p>
            <a:pPr lvl="1">
              <a:buNone/>
            </a:pPr>
            <a:endParaRPr lang="en-US" altLang="zh-CN" sz="1800" dirty="0" smtClean="0"/>
          </a:p>
          <a:p>
            <a:pPr lvl="1">
              <a:buNone/>
            </a:pPr>
            <a:endParaRPr lang="en-US" altLang="zh-CN" sz="1800" dirty="0" smtClean="0"/>
          </a:p>
          <a:p>
            <a:pPr lvl="1">
              <a:buNone/>
            </a:pPr>
            <a:endParaRPr lang="en-US" altLang="zh-CN" sz="1400" dirty="0" smtClean="0"/>
          </a:p>
        </p:txBody>
      </p:sp>
      <p:sp>
        <p:nvSpPr>
          <p:cNvPr id="6" name="Footer Placeholder 3"/>
          <p:cNvSpPr>
            <a:spLocks noGrp="1"/>
          </p:cNvSpPr>
          <p:nvPr>
            <p:ph type="ftr" sz="quarter" idx="3"/>
          </p:nvPr>
        </p:nvSpPr>
        <p:spPr>
          <a:xfrm>
            <a:off x="5791199" y="6475413"/>
            <a:ext cx="2752661" cy="184666"/>
          </a:xfrm>
          <a:noFill/>
        </p:spPr>
        <p:txBody>
          <a:bodyPr/>
          <a:lstStyle/>
          <a:p>
            <a:r>
              <a:rPr lang="en-US" smtClean="0"/>
              <a:t>IITP</a:t>
            </a:r>
            <a:endParaRPr lang="en-US" dirty="0"/>
          </a:p>
        </p:txBody>
      </p:sp>
      <p:sp>
        <p:nvSpPr>
          <p:cNvPr id="7" name="Rectangle 4"/>
          <p:cNvSpPr>
            <a:spLocks noGrp="1" noChangeArrowheads="1"/>
          </p:cNvSpPr>
          <p:nvPr>
            <p:ph type="dt" sz="half" idx="2"/>
          </p:nvPr>
        </p:nvSpPr>
        <p:spPr bwMode="auto">
          <a:xfrm>
            <a:off x="696913" y="334189"/>
            <a:ext cx="95539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ru-RU" altLang="zh-CN" smtClean="0"/>
              <a:t>Jan 2016</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Hidden </a:t>
            </a:r>
            <a:r>
              <a:rPr lang="en-US" dirty="0" smtClean="0"/>
              <a:t>STA </a:t>
            </a:r>
            <a:r>
              <a:rPr lang="en-US" dirty="0"/>
              <a:t>Problem</a:t>
            </a:r>
            <a:endParaRPr lang="ru-RU" dirty="0"/>
          </a:p>
        </p:txBody>
      </p:sp>
      <p:sp>
        <p:nvSpPr>
          <p:cNvPr id="3" name="Объект 2"/>
          <p:cNvSpPr>
            <a:spLocks noGrp="1"/>
          </p:cNvSpPr>
          <p:nvPr>
            <p:ph idx="1"/>
          </p:nvPr>
        </p:nvSpPr>
        <p:spPr>
          <a:xfrm rot="10800000" flipV="1">
            <a:off x="838200" y="5206774"/>
            <a:ext cx="7962900" cy="822214"/>
          </a:xfrm>
        </p:spPr>
        <p:txBody>
          <a:bodyPr/>
          <a:lstStyle/>
          <a:p>
            <a:pPr marL="0" indent="0">
              <a:buNone/>
            </a:pPr>
            <a:r>
              <a:rPr lang="en-US" sz="2000" b="0" dirty="0" smtClean="0"/>
              <a:t>The beacons transmitted by AP1 </a:t>
            </a:r>
            <a:r>
              <a:rPr lang="en-US" sz="2000" b="0" dirty="0"/>
              <a:t>and </a:t>
            </a:r>
            <a:r>
              <a:rPr lang="en-US" sz="2000" b="0" dirty="0" smtClean="0"/>
              <a:t>AP2 can overlap, which results in a collision at STA1</a:t>
            </a:r>
            <a:r>
              <a:rPr lang="en-US" sz="2000" b="0" dirty="0" smtClean="0"/>
              <a:t>.</a:t>
            </a:r>
            <a:endParaRPr lang="en-US" sz="2000" b="0"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grpSp>
        <p:nvGrpSpPr>
          <p:cNvPr id="6" name="Группа 5"/>
          <p:cNvGrpSpPr/>
          <p:nvPr/>
        </p:nvGrpSpPr>
        <p:grpSpPr>
          <a:xfrm>
            <a:off x="1752600" y="3107913"/>
            <a:ext cx="5486400" cy="1768887"/>
            <a:chOff x="1752600" y="3107913"/>
            <a:chExt cx="5486400" cy="1768887"/>
          </a:xfrm>
        </p:grpSpPr>
        <p:sp>
          <p:nvSpPr>
            <p:cNvPr id="7" name="TextBox 6"/>
            <p:cNvSpPr txBox="1"/>
            <p:nvPr/>
          </p:nvSpPr>
          <p:spPr>
            <a:xfrm>
              <a:off x="2438400" y="3687422"/>
              <a:ext cx="914400" cy="338554"/>
            </a:xfrm>
            <a:prstGeom prst="rect">
              <a:avLst/>
            </a:prstGeom>
            <a:noFill/>
          </p:spPr>
          <p:txBody>
            <a:bodyPr wrap="square" rtlCol="0">
              <a:spAutoFit/>
            </a:bodyPr>
            <a:lstStyle/>
            <a:p>
              <a:pPr algn="ctr"/>
              <a:r>
                <a:rPr lang="en-US" sz="1600" dirty="0" smtClean="0">
                  <a:solidFill>
                    <a:srgbClr val="C00000"/>
                  </a:solidFill>
                </a:rPr>
                <a:t>STA1</a:t>
              </a:r>
              <a:endParaRPr lang="ru-RU" dirty="0">
                <a:solidFill>
                  <a:srgbClr val="C00000"/>
                </a:solidFill>
              </a:endParaRPr>
            </a:p>
          </p:txBody>
        </p:sp>
        <p:sp>
          <p:nvSpPr>
            <p:cNvPr id="8" name="TextBox 7"/>
            <p:cNvSpPr txBox="1"/>
            <p:nvPr/>
          </p:nvSpPr>
          <p:spPr>
            <a:xfrm>
              <a:off x="2448622" y="4538246"/>
              <a:ext cx="914400" cy="338554"/>
            </a:xfrm>
            <a:prstGeom prst="rect">
              <a:avLst/>
            </a:prstGeom>
            <a:noFill/>
          </p:spPr>
          <p:txBody>
            <a:bodyPr wrap="square" rtlCol="0">
              <a:spAutoFit/>
            </a:bodyPr>
            <a:lstStyle/>
            <a:p>
              <a:pPr algn="ctr"/>
              <a:r>
                <a:rPr lang="en-US" sz="1600" dirty="0" smtClean="0">
                  <a:solidFill>
                    <a:schemeClr val="tx2"/>
                  </a:solidFill>
                </a:rPr>
                <a:t>STA2</a:t>
              </a:r>
              <a:endParaRPr lang="ru-RU" dirty="0">
                <a:solidFill>
                  <a:schemeClr val="tx2"/>
                </a:solidFill>
              </a:endParaRPr>
            </a:p>
          </p:txBody>
        </p:sp>
        <p:cxnSp>
          <p:nvCxnSpPr>
            <p:cNvPr id="9" name="Прямая соединительная линия 8"/>
            <p:cNvCxnSpPr/>
            <p:nvPr/>
          </p:nvCxnSpPr>
          <p:spPr bwMode="auto">
            <a:xfrm>
              <a:off x="3429000" y="3856916"/>
              <a:ext cx="3810000" cy="0"/>
            </a:xfrm>
            <a:prstGeom prst="line">
              <a:avLst/>
            </a:prstGeom>
            <a:solidFill>
              <a:schemeClr val="accent1"/>
            </a:solidFill>
            <a:ln w="12700" cap="flat" cmpd="sng" algn="ctr">
              <a:solidFill>
                <a:srgbClr val="C00000"/>
              </a:solidFill>
              <a:prstDash val="solid"/>
              <a:round/>
              <a:headEnd type="none" w="sm" len="sm"/>
              <a:tailEnd type="none" w="sm" len="sm"/>
            </a:ln>
            <a:effectLst/>
          </p:spPr>
        </p:cxnSp>
        <p:cxnSp>
          <p:nvCxnSpPr>
            <p:cNvPr id="10" name="Прямая соединительная линия 9"/>
            <p:cNvCxnSpPr/>
            <p:nvPr/>
          </p:nvCxnSpPr>
          <p:spPr bwMode="auto">
            <a:xfrm>
              <a:off x="3488365" y="4820109"/>
              <a:ext cx="375063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Прямая соединительная линия 11"/>
            <p:cNvCxnSpPr/>
            <p:nvPr/>
          </p:nvCxnSpPr>
          <p:spPr bwMode="auto">
            <a:xfrm>
              <a:off x="3429000" y="3274383"/>
              <a:ext cx="3810000"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
          <p:nvSpPr>
            <p:cNvPr id="13" name="TextBox 12"/>
            <p:cNvSpPr txBox="1"/>
            <p:nvPr/>
          </p:nvSpPr>
          <p:spPr>
            <a:xfrm>
              <a:off x="2484717" y="3107913"/>
              <a:ext cx="914400" cy="338554"/>
            </a:xfrm>
            <a:prstGeom prst="rect">
              <a:avLst/>
            </a:prstGeom>
            <a:noFill/>
          </p:spPr>
          <p:txBody>
            <a:bodyPr wrap="square" rtlCol="0">
              <a:spAutoFit/>
            </a:bodyPr>
            <a:lstStyle/>
            <a:p>
              <a:pPr algn="ctr"/>
              <a:r>
                <a:rPr lang="en-US" sz="1600" dirty="0" smtClean="0">
                  <a:solidFill>
                    <a:srgbClr val="C00000"/>
                  </a:solidFill>
                </a:rPr>
                <a:t>AP1</a:t>
              </a:r>
              <a:endParaRPr lang="ru-RU" dirty="0">
                <a:solidFill>
                  <a:srgbClr val="C00000"/>
                </a:solidFill>
              </a:endParaRPr>
            </a:p>
          </p:txBody>
        </p:sp>
        <p:cxnSp>
          <p:nvCxnSpPr>
            <p:cNvPr id="20" name="Прямая соединительная линия 19"/>
            <p:cNvCxnSpPr/>
            <p:nvPr/>
          </p:nvCxnSpPr>
          <p:spPr bwMode="auto">
            <a:xfrm>
              <a:off x="3488365" y="4303998"/>
              <a:ext cx="3750635"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1" name="TextBox 20"/>
            <p:cNvSpPr txBox="1"/>
            <p:nvPr/>
          </p:nvSpPr>
          <p:spPr>
            <a:xfrm>
              <a:off x="2448622" y="4142338"/>
              <a:ext cx="914400" cy="338554"/>
            </a:xfrm>
            <a:prstGeom prst="rect">
              <a:avLst/>
            </a:prstGeom>
            <a:noFill/>
          </p:spPr>
          <p:txBody>
            <a:bodyPr wrap="square" rtlCol="0">
              <a:spAutoFit/>
            </a:bodyPr>
            <a:lstStyle/>
            <a:p>
              <a:pPr algn="ctr"/>
              <a:r>
                <a:rPr lang="en-US" sz="1600" dirty="0" smtClean="0">
                  <a:solidFill>
                    <a:schemeClr val="tx2"/>
                  </a:solidFill>
                </a:rPr>
                <a:t>AP2</a:t>
              </a:r>
              <a:endParaRPr lang="ru-RU" dirty="0">
                <a:solidFill>
                  <a:schemeClr val="tx2"/>
                </a:solidFill>
              </a:endParaRPr>
            </a:p>
          </p:txBody>
        </p:sp>
        <p:sp>
          <p:nvSpPr>
            <p:cNvPr id="27" name="Прямоугольник 26"/>
            <p:cNvSpPr/>
            <p:nvPr/>
          </p:nvSpPr>
          <p:spPr bwMode="auto">
            <a:xfrm>
              <a:off x="4540560" y="3274383"/>
              <a:ext cx="1290959" cy="269294"/>
            </a:xfrm>
            <a:prstGeom prst="rect">
              <a:avLst/>
            </a:prstGeom>
            <a:solidFill>
              <a:srgbClr val="C00000">
                <a:alpha val="48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t>Beacon</a:t>
              </a:r>
              <a:endParaRPr kumimoji="0" lang="ru-RU" sz="1400" i="0" u="none" strike="noStrike" cap="none" normalizeH="0" baseline="0" dirty="0" smtClean="0">
                <a:ln>
                  <a:noFill/>
                </a:ln>
                <a:solidFill>
                  <a:schemeClr val="tx1"/>
                </a:solidFill>
                <a:effectLst/>
                <a:latin typeface="Times New Roman" pitchFamily="18" charset="0"/>
              </a:endParaRPr>
            </a:p>
          </p:txBody>
        </p:sp>
        <p:cxnSp>
          <p:nvCxnSpPr>
            <p:cNvPr id="30" name="Прямая со стрелкой 29"/>
            <p:cNvCxnSpPr>
              <a:stCxn id="27" idx="2"/>
            </p:cNvCxnSpPr>
            <p:nvPr/>
          </p:nvCxnSpPr>
          <p:spPr bwMode="auto">
            <a:xfrm>
              <a:off x="5186040" y="3543677"/>
              <a:ext cx="0" cy="3156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5" name="Прямоугольник 34"/>
            <p:cNvSpPr/>
            <p:nvPr/>
          </p:nvSpPr>
          <p:spPr bwMode="auto">
            <a:xfrm>
              <a:off x="3513737" y="4303998"/>
              <a:ext cx="1634204" cy="267785"/>
            </a:xfrm>
            <a:prstGeom prst="rect">
              <a:avLst/>
            </a:prstGeom>
            <a:solidFill>
              <a:schemeClr val="bg1">
                <a:lumMod val="75000"/>
                <a:alpha val="4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400" dirty="0"/>
                <a:t>Beacon</a:t>
              </a:r>
              <a:endParaRPr kumimoji="0" lang="ru-RU" sz="1400" i="0" u="none" strike="noStrike" cap="none" normalizeH="0" baseline="0" dirty="0" smtClean="0">
                <a:ln>
                  <a:noFill/>
                </a:ln>
                <a:solidFill>
                  <a:schemeClr val="tx1"/>
                </a:solidFill>
                <a:effectLst/>
                <a:latin typeface="Times New Roman" pitchFamily="18" charset="0"/>
              </a:endParaRPr>
            </a:p>
          </p:txBody>
        </p:sp>
        <p:cxnSp>
          <p:nvCxnSpPr>
            <p:cNvPr id="36" name="Прямая со стрелкой 35"/>
            <p:cNvCxnSpPr>
              <a:stCxn id="35" idx="2"/>
            </p:cNvCxnSpPr>
            <p:nvPr/>
          </p:nvCxnSpPr>
          <p:spPr bwMode="auto">
            <a:xfrm>
              <a:off x="4330839" y="4571783"/>
              <a:ext cx="0" cy="2507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9" name="TextBox 38"/>
            <p:cNvSpPr txBox="1"/>
            <p:nvPr/>
          </p:nvSpPr>
          <p:spPr>
            <a:xfrm>
              <a:off x="1752600" y="3365746"/>
              <a:ext cx="914400" cy="338554"/>
            </a:xfrm>
            <a:prstGeom prst="rect">
              <a:avLst/>
            </a:prstGeom>
            <a:noFill/>
          </p:spPr>
          <p:txBody>
            <a:bodyPr wrap="square" rtlCol="0">
              <a:spAutoFit/>
            </a:bodyPr>
            <a:lstStyle/>
            <a:p>
              <a:pPr algn="ctr"/>
              <a:r>
                <a:rPr lang="en-US" sz="1600" dirty="0" smtClean="0">
                  <a:solidFill>
                    <a:srgbClr val="C00000"/>
                  </a:solidFill>
                </a:rPr>
                <a:t>BSS1</a:t>
              </a:r>
              <a:endParaRPr lang="ru-RU" dirty="0">
                <a:solidFill>
                  <a:srgbClr val="C00000"/>
                </a:solidFill>
              </a:endParaRPr>
            </a:p>
          </p:txBody>
        </p:sp>
        <p:sp>
          <p:nvSpPr>
            <p:cNvPr id="40" name="TextBox 39"/>
            <p:cNvSpPr txBox="1"/>
            <p:nvPr/>
          </p:nvSpPr>
          <p:spPr>
            <a:xfrm>
              <a:off x="1752600" y="4351509"/>
              <a:ext cx="914400" cy="338554"/>
            </a:xfrm>
            <a:prstGeom prst="rect">
              <a:avLst/>
            </a:prstGeom>
            <a:noFill/>
          </p:spPr>
          <p:txBody>
            <a:bodyPr wrap="square" rtlCol="0">
              <a:spAutoFit/>
            </a:bodyPr>
            <a:lstStyle/>
            <a:p>
              <a:pPr algn="ctr"/>
              <a:r>
                <a:rPr lang="en-US" sz="1600" dirty="0" smtClean="0">
                  <a:solidFill>
                    <a:schemeClr val="tx2"/>
                  </a:solidFill>
                </a:rPr>
                <a:t>BSS2</a:t>
              </a:r>
              <a:endParaRPr lang="ru-RU" dirty="0">
                <a:solidFill>
                  <a:schemeClr val="tx2"/>
                </a:solidFill>
              </a:endParaRPr>
            </a:p>
          </p:txBody>
        </p:sp>
        <p:cxnSp>
          <p:nvCxnSpPr>
            <p:cNvPr id="45" name="Прямая со стрелкой 44"/>
            <p:cNvCxnSpPr>
              <a:stCxn id="35" idx="0"/>
            </p:cNvCxnSpPr>
            <p:nvPr/>
          </p:nvCxnSpPr>
          <p:spPr bwMode="auto">
            <a:xfrm flipV="1">
              <a:off x="4330839" y="3859326"/>
              <a:ext cx="0" cy="444672"/>
            </a:xfrm>
            <a:prstGeom prst="straightConnector1">
              <a:avLst/>
            </a:prstGeom>
            <a:solidFill>
              <a:schemeClr val="accent1"/>
            </a:solidFill>
            <a:ln w="12700" cap="flat" cmpd="sng" algn="ctr">
              <a:solidFill>
                <a:schemeClr val="tx1"/>
              </a:solidFill>
              <a:prstDash val="sysDot"/>
              <a:round/>
              <a:headEnd type="none" w="sm" len="sm"/>
              <a:tailEnd type="arrow"/>
            </a:ln>
            <a:effectLst/>
          </p:spPr>
        </p:cxnSp>
        <p:sp>
          <p:nvSpPr>
            <p:cNvPr id="51" name="Пятно 1 50"/>
            <p:cNvSpPr/>
            <p:nvPr/>
          </p:nvSpPr>
          <p:spPr>
            <a:xfrm>
              <a:off x="4191000" y="3862096"/>
              <a:ext cx="1447800" cy="452872"/>
            </a:xfrm>
            <a:prstGeom prst="irregularSeal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solidFill>
                </a:rPr>
                <a:t>Collision</a:t>
              </a:r>
              <a:endParaRPr lang="ru-RU" dirty="0">
                <a:solidFill>
                  <a:schemeClr val="tx2"/>
                </a:solidFill>
              </a:endParaRPr>
            </a:p>
          </p:txBody>
        </p:sp>
      </p:grpSp>
      <p:sp>
        <p:nvSpPr>
          <p:cNvPr id="22" name="Объект 2"/>
          <p:cNvSpPr txBox="1">
            <a:spLocks/>
          </p:cNvSpPr>
          <p:nvPr/>
        </p:nvSpPr>
        <p:spPr bwMode="auto">
          <a:xfrm rot="10800000" flipV="1">
            <a:off x="838200" y="1629018"/>
            <a:ext cx="7962900" cy="82221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2000" b="0" kern="0" dirty="0" smtClean="0"/>
              <a:t>The problem of hidden station is crucial for dense deployment.</a:t>
            </a:r>
          </a:p>
          <a:p>
            <a:pPr marL="0" indent="0">
              <a:buNone/>
            </a:pPr>
            <a:r>
              <a:rPr lang="en-US" sz="2000" b="0" kern="0" dirty="0" smtClean="0"/>
              <a:t>Example: </a:t>
            </a:r>
            <a:r>
              <a:rPr lang="en-US" sz="2000" b="0" dirty="0"/>
              <a:t>AP1 and AP2 </a:t>
            </a:r>
            <a:r>
              <a:rPr lang="en-US" sz="2000" b="0" dirty="0" smtClean="0"/>
              <a:t>are out of range of each other, while AP1 and STA1, STA1 and AP2, AP2 and STA2 sense the transmission of each other.</a:t>
            </a:r>
            <a:endParaRPr lang="ru-RU" sz="2000" b="0" kern="0" dirty="0"/>
          </a:p>
        </p:txBody>
      </p:sp>
      <p:sp>
        <p:nvSpPr>
          <p:cNvPr id="11" name="Дата 10"/>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602358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6200" y="685800"/>
            <a:ext cx="8915400" cy="1066800"/>
          </a:xfrm>
        </p:spPr>
        <p:txBody>
          <a:bodyPr/>
          <a:lstStyle/>
          <a:p>
            <a:r>
              <a:rPr lang="en-US" dirty="0" smtClean="0"/>
              <a:t>Beacon Collision Avoidance</a:t>
            </a:r>
            <a:endParaRPr lang="ru-RU" dirty="0"/>
          </a:p>
        </p:txBody>
      </p:sp>
      <p:sp>
        <p:nvSpPr>
          <p:cNvPr id="3" name="Объект 2"/>
          <p:cNvSpPr>
            <a:spLocks noGrp="1"/>
          </p:cNvSpPr>
          <p:nvPr>
            <p:ph idx="1"/>
          </p:nvPr>
        </p:nvSpPr>
        <p:spPr>
          <a:xfrm>
            <a:off x="685800" y="1981200"/>
            <a:ext cx="7772400" cy="4114800"/>
          </a:xfrm>
        </p:spPr>
        <p:txBody>
          <a:bodyPr/>
          <a:lstStyle/>
          <a:p>
            <a:pPr marL="0" indent="0">
              <a:buNone/>
            </a:pPr>
            <a:r>
              <a:rPr lang="en-US" dirty="0"/>
              <a:t>Beacon Collision Avoidance </a:t>
            </a:r>
            <a:r>
              <a:rPr lang="en-US" dirty="0" smtClean="0"/>
              <a:t>is extremely crucial:</a:t>
            </a:r>
          </a:p>
          <a:p>
            <a:r>
              <a:rPr lang="en-US" b="0" dirty="0" smtClean="0"/>
              <a:t>Beacon frames contain vital information for BSSs.</a:t>
            </a:r>
          </a:p>
          <a:p>
            <a:r>
              <a:rPr lang="en-US" b="0" dirty="0" smtClean="0"/>
              <a:t>Beacons are </a:t>
            </a:r>
            <a:r>
              <a:rPr lang="en-US" b="0" dirty="0"/>
              <a:t>transmitted without acknowledgement. </a:t>
            </a:r>
            <a:r>
              <a:rPr lang="en-US" b="0" dirty="0" smtClean="0"/>
              <a:t>If undelivered, they are not repeated. </a:t>
            </a:r>
          </a:p>
          <a:p>
            <a:r>
              <a:rPr lang="en-US" b="0" dirty="0" smtClean="0"/>
              <a:t>No RTS/CTS can be used to protect beacon transmission, thus beacon transmission reliability can suffer from the hidden station problem inherent to dense networks.</a:t>
            </a:r>
          </a:p>
          <a:p>
            <a:r>
              <a:rPr lang="en-US" b="0" dirty="0" smtClean="0"/>
              <a:t>Since beacons are transmitted periodically and various APs can have the same (e.g. default) beacon interval, having started to collide, the beacons </a:t>
            </a:r>
            <a:r>
              <a:rPr lang="en-US" b="0" dirty="0"/>
              <a:t>keep on colliding </a:t>
            </a:r>
            <a:r>
              <a:rPr lang="en-US" b="0" dirty="0" smtClean="0"/>
              <a:t>during long time.</a:t>
            </a:r>
            <a:endParaRPr lang="ru-RU" b="0"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2084867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en-US" dirty="0" smtClean="0"/>
              <a:t>Probability That a Beacon </a:t>
            </a:r>
            <a:r>
              <a:rPr lang="en-US" dirty="0"/>
              <a:t>C</a:t>
            </a:r>
            <a:r>
              <a:rPr lang="en-US" dirty="0" smtClean="0"/>
              <a:t>ollides With a Beacon From a Hidden AP</a:t>
            </a:r>
            <a:endParaRPr lang="ru-RU" dirty="0"/>
          </a:p>
        </p:txBody>
      </p:sp>
      <p:sp>
        <p:nvSpPr>
          <p:cNvPr id="8" name="Объект 7"/>
          <p:cNvSpPr>
            <a:spLocks noGrp="1"/>
          </p:cNvSpPr>
          <p:nvPr>
            <p:ph idx="1"/>
          </p:nvPr>
        </p:nvSpPr>
        <p:spPr/>
        <p:txBody>
          <a:bodyPr/>
          <a:lstStyle/>
          <a:p>
            <a:pPr marL="0" indent="0">
              <a:buNone/>
            </a:pPr>
            <a:r>
              <a:rPr lang="en-US" b="0" dirty="0" smtClean="0"/>
              <a:t>If Beacon interval (BI) = 100 </a:t>
            </a:r>
            <a:r>
              <a:rPr lang="en-US" b="0" dirty="0" err="1" smtClean="0"/>
              <a:t>ms</a:t>
            </a:r>
            <a:r>
              <a:rPr lang="en-US" b="0" dirty="0" smtClean="0"/>
              <a:t>, beacon duration = 1 </a:t>
            </a:r>
            <a:r>
              <a:rPr lang="en-US" b="0" dirty="0" err="1" smtClean="0"/>
              <a:t>ms</a:t>
            </a:r>
            <a:r>
              <a:rPr lang="en-US" b="0" dirty="0" smtClean="0"/>
              <a:t>, then the probability that two hidden beacons collide is </a:t>
            </a:r>
            <a:r>
              <a:rPr lang="en-US" b="0" smtClean="0"/>
              <a:t>1</a:t>
            </a:r>
            <a:r>
              <a:rPr lang="en-US" b="0" smtClean="0"/>
              <a:t>%.</a:t>
            </a:r>
            <a:endParaRPr lang="en-US" b="0" dirty="0" smtClean="0"/>
          </a:p>
          <a:p>
            <a:pPr marL="0" indent="0">
              <a:buNone/>
            </a:pPr>
            <a:endParaRPr lang="en-US" b="0" dirty="0" smtClean="0"/>
          </a:p>
          <a:p>
            <a:pPr marL="0" indent="0">
              <a:buNone/>
            </a:pPr>
            <a:r>
              <a:rPr lang="en-US" b="0" dirty="0" smtClean="0"/>
              <a:t>For N hidden APs:</a:t>
            </a:r>
            <a:endParaRPr lang="ru-RU" b="0" dirty="0"/>
          </a:p>
        </p:txBody>
      </p:sp>
      <p:sp>
        <p:nvSpPr>
          <p:cNvPr id="6" name="Номер слайда 5"/>
          <p:cNvSpPr>
            <a:spLocks noGrp="1"/>
          </p:cNvSpPr>
          <p:nvPr>
            <p:ph type="sldNum" sz="quarter" idx="11"/>
          </p:nvPr>
        </p:nvSpPr>
        <p:spPr/>
        <p:txBody>
          <a:bodyPr/>
          <a:lstStyle/>
          <a:p>
            <a:pPr>
              <a:defRPr/>
            </a:pPr>
            <a:r>
              <a:rPr lang="en-US" smtClean="0"/>
              <a:t>Slide </a:t>
            </a:r>
            <a:fld id="{852FA7AA-22C1-4E97-88D6-3976232AE53D}" type="slidenum">
              <a:rPr lang="en-US" smtClean="0"/>
              <a:pPr>
                <a:defRPr/>
              </a:pPr>
              <a:t>4</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graphicFrame>
        <p:nvGraphicFramePr>
          <p:cNvPr id="10" name="Диаграмма 9"/>
          <p:cNvGraphicFramePr>
            <a:graphicFrameLocks/>
          </p:cNvGraphicFramePr>
          <p:nvPr>
            <p:extLst>
              <p:ext uri="{D42A27DB-BD31-4B8C-83A1-F6EECF244321}">
                <p14:modId xmlns:p14="http://schemas.microsoft.com/office/powerpoint/2010/main" val="1245962264"/>
              </p:ext>
            </p:extLst>
          </p:nvPr>
        </p:nvGraphicFramePr>
        <p:xfrm>
          <a:off x="3276600" y="2832612"/>
          <a:ext cx="4838699" cy="3457575"/>
        </p:xfrm>
        <a:graphic>
          <a:graphicData uri="http://schemas.openxmlformats.org/drawingml/2006/chart">
            <c:chart xmlns:c="http://schemas.openxmlformats.org/drawingml/2006/chart" xmlns:r="http://schemas.openxmlformats.org/officeDocument/2006/relationships" r:id="rId3"/>
          </a:graphicData>
        </a:graphic>
      </p:graphicFrame>
      <p:sp>
        <p:nvSpPr>
          <p:cNvPr id="2" name="Дата 1"/>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4135525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Collision Avoidance</a:t>
            </a:r>
            <a:endParaRPr lang="ru-RU"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sp>
        <p:nvSpPr>
          <p:cNvPr id="69" name="TextBox 68"/>
          <p:cNvSpPr txBox="1"/>
          <p:nvPr/>
        </p:nvSpPr>
        <p:spPr>
          <a:xfrm>
            <a:off x="402106" y="3705285"/>
            <a:ext cx="8284693" cy="4031873"/>
          </a:xfrm>
          <a:prstGeom prst="rect">
            <a:avLst/>
          </a:prstGeom>
          <a:noFill/>
        </p:spPr>
        <p:txBody>
          <a:bodyPr wrap="square" rtlCol="0">
            <a:spAutoFit/>
          </a:bodyPr>
          <a:lstStyle/>
          <a:p>
            <a:endParaRPr lang="en-US" sz="900" dirty="0"/>
          </a:p>
          <a:p>
            <a:r>
              <a:rPr lang="en-US" sz="2000" dirty="0" smtClean="0"/>
              <a:t>Collision Avoidance includes </a:t>
            </a:r>
          </a:p>
          <a:p>
            <a:pPr marL="342900" indent="-342900">
              <a:buFont typeface="Arial" panose="020B0604020202020204" pitchFamily="34" charset="0"/>
              <a:buChar char="•"/>
            </a:pPr>
            <a:r>
              <a:rPr lang="en-US" sz="2000" dirty="0"/>
              <a:t>C</a:t>
            </a:r>
            <a:r>
              <a:rPr lang="en-US" sz="2000" dirty="0" smtClean="0"/>
              <a:t>ollision detection, </a:t>
            </a:r>
          </a:p>
          <a:p>
            <a:pPr marL="342900" indent="-342900">
              <a:buFont typeface="Arial" panose="020B0604020202020204" pitchFamily="34" charset="0"/>
              <a:buChar char="•"/>
            </a:pPr>
            <a:r>
              <a:rPr lang="en-US" sz="2000" dirty="0" smtClean="0"/>
              <a:t>Notification, </a:t>
            </a:r>
          </a:p>
          <a:p>
            <a:pPr marL="342900" indent="-342900">
              <a:buFont typeface="Arial" panose="020B0604020202020204" pitchFamily="34" charset="0"/>
              <a:buChar char="•"/>
            </a:pPr>
            <a:r>
              <a:rPr lang="en-US" sz="2000" dirty="0" smtClean="0"/>
              <a:t>Selecting new TBTT</a:t>
            </a:r>
          </a:p>
          <a:p>
            <a:pPr marL="342900" indent="-342900">
              <a:buFont typeface="Arial" panose="020B0604020202020204" pitchFamily="34" charset="0"/>
              <a:buChar char="•"/>
            </a:pPr>
            <a:endParaRPr lang="en-US" sz="700" dirty="0"/>
          </a:p>
          <a:p>
            <a:endParaRPr lang="en-US" sz="1050" dirty="0" smtClean="0"/>
          </a:p>
          <a:p>
            <a:r>
              <a:rPr lang="en-US" sz="2000" dirty="0" smtClean="0"/>
              <a:t>If a STA </a:t>
            </a:r>
            <a:r>
              <a:rPr lang="en-US" sz="2000" dirty="0"/>
              <a:t>receives beacons from an OBSS AP, it can resend information about beacon transmission time and beacon </a:t>
            </a:r>
            <a:r>
              <a:rPr lang="en-US" sz="2000" dirty="0" smtClean="0"/>
              <a:t>intervals to </a:t>
            </a:r>
            <a:r>
              <a:rPr lang="en-US" sz="2000" dirty="0"/>
              <a:t>its AP</a:t>
            </a:r>
            <a:r>
              <a:rPr lang="en-US" sz="2000" dirty="0" smtClean="0"/>
              <a:t>. </a:t>
            </a:r>
          </a:p>
          <a:p>
            <a:r>
              <a:rPr lang="en-US" sz="2000" dirty="0" smtClean="0"/>
              <a:t>The AP uses </a:t>
            </a:r>
            <a:r>
              <a:rPr lang="en-US" sz="2000" dirty="0"/>
              <a:t>this information for its TBTT selection and TBTT adjustment.</a:t>
            </a:r>
          </a:p>
          <a:p>
            <a:endParaRPr lang="en-US" sz="2000" dirty="0"/>
          </a:p>
          <a:p>
            <a:endParaRPr lang="en-US" sz="2000" dirty="0" smtClean="0"/>
          </a:p>
          <a:p>
            <a:pPr marL="342900" indent="-342900">
              <a:buFont typeface="Arial" panose="020B0604020202020204" pitchFamily="34" charset="0"/>
              <a:buChar char="•"/>
            </a:pPr>
            <a:endParaRPr lang="en-US" sz="2000" dirty="0"/>
          </a:p>
          <a:p>
            <a:endParaRPr lang="ru-RU" sz="2000" dirty="0"/>
          </a:p>
        </p:txBody>
      </p:sp>
      <p:grpSp>
        <p:nvGrpSpPr>
          <p:cNvPr id="77" name="Группа 76"/>
          <p:cNvGrpSpPr/>
          <p:nvPr/>
        </p:nvGrpSpPr>
        <p:grpSpPr>
          <a:xfrm>
            <a:off x="402107" y="1538973"/>
            <a:ext cx="7696201" cy="2118627"/>
            <a:chOff x="402107" y="1538973"/>
            <a:chExt cx="7696201" cy="2251518"/>
          </a:xfrm>
        </p:grpSpPr>
        <p:sp>
          <p:nvSpPr>
            <p:cNvPr id="8" name="TextBox 7"/>
            <p:cNvSpPr txBox="1"/>
            <p:nvPr/>
          </p:nvSpPr>
          <p:spPr>
            <a:xfrm>
              <a:off x="895985" y="2601113"/>
              <a:ext cx="797295" cy="338554"/>
            </a:xfrm>
            <a:prstGeom prst="rect">
              <a:avLst/>
            </a:prstGeom>
            <a:noFill/>
          </p:spPr>
          <p:txBody>
            <a:bodyPr wrap="square" rtlCol="0">
              <a:spAutoFit/>
            </a:bodyPr>
            <a:lstStyle/>
            <a:p>
              <a:pPr algn="ctr"/>
              <a:r>
                <a:rPr lang="en-US" sz="1600" dirty="0" smtClean="0">
                  <a:solidFill>
                    <a:srgbClr val="C00000"/>
                  </a:solidFill>
                </a:rPr>
                <a:t>STA1</a:t>
              </a:r>
              <a:endParaRPr lang="ru-RU" dirty="0">
                <a:solidFill>
                  <a:srgbClr val="C00000"/>
                </a:solidFill>
              </a:endParaRPr>
            </a:p>
          </p:txBody>
        </p:sp>
        <p:sp>
          <p:nvSpPr>
            <p:cNvPr id="9" name="TextBox 8"/>
            <p:cNvSpPr txBox="1"/>
            <p:nvPr/>
          </p:nvSpPr>
          <p:spPr>
            <a:xfrm>
              <a:off x="903347" y="3451937"/>
              <a:ext cx="706019" cy="338554"/>
            </a:xfrm>
            <a:prstGeom prst="rect">
              <a:avLst/>
            </a:prstGeom>
            <a:noFill/>
          </p:spPr>
          <p:txBody>
            <a:bodyPr wrap="square" rtlCol="0">
              <a:spAutoFit/>
            </a:bodyPr>
            <a:lstStyle/>
            <a:p>
              <a:pPr algn="ctr"/>
              <a:r>
                <a:rPr lang="en-US" sz="1600" dirty="0" smtClean="0">
                  <a:solidFill>
                    <a:schemeClr val="tx2"/>
                  </a:solidFill>
                </a:rPr>
                <a:t>STA2</a:t>
              </a:r>
              <a:endParaRPr lang="ru-RU" dirty="0">
                <a:solidFill>
                  <a:schemeClr val="tx2"/>
                </a:solidFill>
              </a:endParaRPr>
            </a:p>
          </p:txBody>
        </p:sp>
        <p:cxnSp>
          <p:nvCxnSpPr>
            <p:cNvPr id="10" name="Прямая соединительная линия 9"/>
            <p:cNvCxnSpPr/>
            <p:nvPr/>
          </p:nvCxnSpPr>
          <p:spPr bwMode="auto">
            <a:xfrm>
              <a:off x="1609365" y="2770607"/>
              <a:ext cx="6488943" cy="2410"/>
            </a:xfrm>
            <a:prstGeom prst="line">
              <a:avLst/>
            </a:prstGeom>
            <a:solidFill>
              <a:schemeClr val="accent1"/>
            </a:solidFill>
            <a:ln w="12700" cap="flat" cmpd="sng" algn="ctr">
              <a:solidFill>
                <a:srgbClr val="C00000"/>
              </a:solidFill>
              <a:prstDash val="solid"/>
              <a:round/>
              <a:headEnd type="none" w="sm" len="sm"/>
              <a:tailEnd type="none" w="sm" len="sm"/>
            </a:ln>
            <a:effectLst/>
          </p:spPr>
        </p:cxnSp>
        <p:cxnSp>
          <p:nvCxnSpPr>
            <p:cNvPr id="11" name="Прямая соединительная линия 10"/>
            <p:cNvCxnSpPr/>
            <p:nvPr/>
          </p:nvCxnSpPr>
          <p:spPr bwMode="auto">
            <a:xfrm>
              <a:off x="1652118" y="3733800"/>
              <a:ext cx="6446190" cy="241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Прямая соединительная линия 11"/>
            <p:cNvCxnSpPr/>
            <p:nvPr/>
          </p:nvCxnSpPr>
          <p:spPr bwMode="auto">
            <a:xfrm>
              <a:off x="1609365" y="2188074"/>
              <a:ext cx="6488943" cy="0"/>
            </a:xfrm>
            <a:prstGeom prst="line">
              <a:avLst/>
            </a:prstGeom>
            <a:solidFill>
              <a:schemeClr val="accent1"/>
            </a:solidFill>
            <a:ln w="12700" cap="flat" cmpd="sng" algn="ctr">
              <a:solidFill>
                <a:srgbClr val="C00000"/>
              </a:solidFill>
              <a:prstDash val="solid"/>
              <a:round/>
              <a:headEnd type="none" w="sm" len="sm"/>
              <a:tailEnd type="none" w="sm" len="sm"/>
            </a:ln>
            <a:effectLst/>
          </p:spPr>
        </p:cxnSp>
        <p:sp>
          <p:nvSpPr>
            <p:cNvPr id="13" name="TextBox 12"/>
            <p:cNvSpPr txBox="1"/>
            <p:nvPr/>
          </p:nvSpPr>
          <p:spPr>
            <a:xfrm>
              <a:off x="929341" y="2021604"/>
              <a:ext cx="658505" cy="338554"/>
            </a:xfrm>
            <a:prstGeom prst="rect">
              <a:avLst/>
            </a:prstGeom>
            <a:noFill/>
          </p:spPr>
          <p:txBody>
            <a:bodyPr wrap="square" rtlCol="0">
              <a:spAutoFit/>
            </a:bodyPr>
            <a:lstStyle/>
            <a:p>
              <a:pPr algn="ctr"/>
              <a:r>
                <a:rPr lang="en-US" sz="1600" dirty="0" smtClean="0">
                  <a:solidFill>
                    <a:srgbClr val="C00000"/>
                  </a:solidFill>
                </a:rPr>
                <a:t>AP1</a:t>
              </a:r>
              <a:endParaRPr lang="ru-RU" dirty="0">
                <a:solidFill>
                  <a:srgbClr val="C00000"/>
                </a:solidFill>
              </a:endParaRPr>
            </a:p>
          </p:txBody>
        </p:sp>
        <p:cxnSp>
          <p:nvCxnSpPr>
            <p:cNvPr id="14" name="Прямая соединительная линия 13"/>
            <p:cNvCxnSpPr/>
            <p:nvPr/>
          </p:nvCxnSpPr>
          <p:spPr bwMode="auto">
            <a:xfrm>
              <a:off x="1652118" y="3217689"/>
              <a:ext cx="6446190" cy="1097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5" name="TextBox 14"/>
            <p:cNvSpPr txBox="1"/>
            <p:nvPr/>
          </p:nvSpPr>
          <p:spPr>
            <a:xfrm>
              <a:off x="903347" y="3056029"/>
              <a:ext cx="658505" cy="338554"/>
            </a:xfrm>
            <a:prstGeom prst="rect">
              <a:avLst/>
            </a:prstGeom>
            <a:noFill/>
          </p:spPr>
          <p:txBody>
            <a:bodyPr wrap="square" rtlCol="0">
              <a:spAutoFit/>
            </a:bodyPr>
            <a:lstStyle/>
            <a:p>
              <a:pPr algn="ctr"/>
              <a:r>
                <a:rPr lang="en-US" sz="1600" dirty="0" smtClean="0">
                  <a:solidFill>
                    <a:schemeClr val="tx2"/>
                  </a:solidFill>
                </a:rPr>
                <a:t>AP2</a:t>
              </a:r>
              <a:endParaRPr lang="ru-RU" dirty="0">
                <a:solidFill>
                  <a:schemeClr val="tx2"/>
                </a:solidFill>
              </a:endParaRPr>
            </a:p>
          </p:txBody>
        </p:sp>
        <p:sp>
          <p:nvSpPr>
            <p:cNvPr id="16" name="Прямоугольник 15"/>
            <p:cNvSpPr/>
            <p:nvPr/>
          </p:nvSpPr>
          <p:spPr bwMode="auto">
            <a:xfrm>
              <a:off x="2409854" y="2188074"/>
              <a:ext cx="929683" cy="269294"/>
            </a:xfrm>
            <a:prstGeom prst="rect">
              <a:avLst/>
            </a:prstGeom>
            <a:solidFill>
              <a:srgbClr val="C00000">
                <a:alpha val="48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t>Beacon</a:t>
              </a:r>
              <a:endParaRPr kumimoji="0" lang="ru-RU" sz="1400" i="0" u="none" strike="noStrike" cap="none" normalizeH="0" baseline="0" dirty="0" smtClean="0">
                <a:ln>
                  <a:noFill/>
                </a:ln>
                <a:solidFill>
                  <a:schemeClr val="tx1"/>
                </a:solidFill>
                <a:effectLst/>
                <a:latin typeface="Times New Roman" pitchFamily="18" charset="0"/>
              </a:endParaRPr>
            </a:p>
          </p:txBody>
        </p:sp>
        <p:cxnSp>
          <p:nvCxnSpPr>
            <p:cNvPr id="17" name="Прямая со стрелкой 16"/>
            <p:cNvCxnSpPr>
              <a:stCxn id="16" idx="2"/>
            </p:cNvCxnSpPr>
            <p:nvPr/>
          </p:nvCxnSpPr>
          <p:spPr bwMode="auto">
            <a:xfrm>
              <a:off x="2874696" y="2457368"/>
              <a:ext cx="0" cy="3156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 name="Прямоугольник 17"/>
            <p:cNvSpPr/>
            <p:nvPr/>
          </p:nvSpPr>
          <p:spPr bwMode="auto">
            <a:xfrm>
              <a:off x="1670389" y="3217689"/>
              <a:ext cx="1176871" cy="267785"/>
            </a:xfrm>
            <a:prstGeom prst="rect">
              <a:avLst/>
            </a:prstGeom>
            <a:solidFill>
              <a:schemeClr val="bg1">
                <a:lumMod val="75000"/>
                <a:alpha val="4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400" dirty="0"/>
                <a:t>Beacon</a:t>
              </a:r>
              <a:endParaRPr kumimoji="0" lang="ru-RU" sz="1400" i="0" u="none" strike="noStrike" cap="none" normalizeH="0" baseline="0" dirty="0" smtClean="0">
                <a:ln>
                  <a:noFill/>
                </a:ln>
                <a:solidFill>
                  <a:schemeClr val="tx1"/>
                </a:solidFill>
                <a:effectLst/>
                <a:latin typeface="Times New Roman" pitchFamily="18" charset="0"/>
              </a:endParaRPr>
            </a:p>
          </p:txBody>
        </p:sp>
        <p:cxnSp>
          <p:nvCxnSpPr>
            <p:cNvPr id="19" name="Прямая со стрелкой 18"/>
            <p:cNvCxnSpPr>
              <a:stCxn id="18" idx="2"/>
            </p:cNvCxnSpPr>
            <p:nvPr/>
          </p:nvCxnSpPr>
          <p:spPr bwMode="auto">
            <a:xfrm>
              <a:off x="2258824" y="3485474"/>
              <a:ext cx="0" cy="2507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0" name="TextBox 19"/>
            <p:cNvSpPr txBox="1"/>
            <p:nvPr/>
          </p:nvSpPr>
          <p:spPr>
            <a:xfrm>
              <a:off x="402107" y="2279437"/>
              <a:ext cx="658505" cy="338554"/>
            </a:xfrm>
            <a:prstGeom prst="rect">
              <a:avLst/>
            </a:prstGeom>
            <a:noFill/>
          </p:spPr>
          <p:txBody>
            <a:bodyPr wrap="square" rtlCol="0">
              <a:spAutoFit/>
            </a:bodyPr>
            <a:lstStyle/>
            <a:p>
              <a:pPr algn="ctr"/>
              <a:r>
                <a:rPr lang="en-US" sz="1600" dirty="0" smtClean="0">
                  <a:solidFill>
                    <a:srgbClr val="C00000"/>
                  </a:solidFill>
                </a:rPr>
                <a:t>BSS1</a:t>
              </a:r>
              <a:endParaRPr lang="ru-RU" dirty="0">
                <a:solidFill>
                  <a:srgbClr val="C00000"/>
                </a:solidFill>
              </a:endParaRPr>
            </a:p>
          </p:txBody>
        </p:sp>
        <p:sp>
          <p:nvSpPr>
            <p:cNvPr id="21" name="TextBox 20"/>
            <p:cNvSpPr txBox="1"/>
            <p:nvPr/>
          </p:nvSpPr>
          <p:spPr>
            <a:xfrm>
              <a:off x="402107" y="3265200"/>
              <a:ext cx="658505" cy="338554"/>
            </a:xfrm>
            <a:prstGeom prst="rect">
              <a:avLst/>
            </a:prstGeom>
            <a:noFill/>
          </p:spPr>
          <p:txBody>
            <a:bodyPr wrap="square" rtlCol="0">
              <a:spAutoFit/>
            </a:bodyPr>
            <a:lstStyle/>
            <a:p>
              <a:pPr algn="ctr"/>
              <a:r>
                <a:rPr lang="en-US" sz="1600" dirty="0" smtClean="0">
                  <a:solidFill>
                    <a:schemeClr val="tx2"/>
                  </a:solidFill>
                </a:rPr>
                <a:t>BSS2</a:t>
              </a:r>
              <a:endParaRPr lang="ru-RU" dirty="0">
                <a:solidFill>
                  <a:schemeClr val="tx2"/>
                </a:solidFill>
              </a:endParaRPr>
            </a:p>
          </p:txBody>
        </p:sp>
        <p:cxnSp>
          <p:nvCxnSpPr>
            <p:cNvPr id="22" name="Прямая со стрелкой 21"/>
            <p:cNvCxnSpPr>
              <a:stCxn id="18" idx="0"/>
            </p:cNvCxnSpPr>
            <p:nvPr/>
          </p:nvCxnSpPr>
          <p:spPr bwMode="auto">
            <a:xfrm flipV="1">
              <a:off x="2258824" y="2773017"/>
              <a:ext cx="0" cy="444672"/>
            </a:xfrm>
            <a:prstGeom prst="straightConnector1">
              <a:avLst/>
            </a:prstGeom>
            <a:solidFill>
              <a:schemeClr val="accent1"/>
            </a:solidFill>
            <a:ln w="12700" cap="flat" cmpd="sng" algn="ctr">
              <a:solidFill>
                <a:schemeClr val="tx1"/>
              </a:solidFill>
              <a:prstDash val="sysDot"/>
              <a:round/>
              <a:headEnd type="none" w="sm" len="sm"/>
              <a:tailEnd type="arrow"/>
            </a:ln>
            <a:effectLst/>
          </p:spPr>
        </p:cxnSp>
        <p:sp>
          <p:nvSpPr>
            <p:cNvPr id="23" name="Пятно 1 22"/>
            <p:cNvSpPr/>
            <p:nvPr/>
          </p:nvSpPr>
          <p:spPr>
            <a:xfrm>
              <a:off x="2038916" y="2762047"/>
              <a:ext cx="1753948" cy="452872"/>
            </a:xfrm>
            <a:prstGeom prst="irregularSeal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2"/>
                  </a:solidFill>
                </a:rPr>
                <a:t>Collision</a:t>
              </a:r>
              <a:endParaRPr lang="ru-RU" dirty="0">
                <a:solidFill>
                  <a:schemeClr val="tx2"/>
                </a:solidFill>
              </a:endParaRPr>
            </a:p>
          </p:txBody>
        </p:sp>
        <p:cxnSp>
          <p:nvCxnSpPr>
            <p:cNvPr id="62" name="Прямая со стрелкой 61"/>
            <p:cNvCxnSpPr>
              <a:stCxn id="61" idx="2"/>
            </p:cNvCxnSpPr>
            <p:nvPr/>
          </p:nvCxnSpPr>
          <p:spPr bwMode="auto">
            <a:xfrm>
              <a:off x="7572550" y="2447805"/>
              <a:ext cx="0" cy="315649"/>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3" name="Прямая со стрелкой 62"/>
            <p:cNvCxnSpPr/>
            <p:nvPr/>
          </p:nvCxnSpPr>
          <p:spPr bwMode="auto">
            <a:xfrm>
              <a:off x="6194678" y="3488688"/>
              <a:ext cx="0" cy="250736"/>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4" name="Прямая со стрелкой 63"/>
            <p:cNvCxnSpPr/>
            <p:nvPr/>
          </p:nvCxnSpPr>
          <p:spPr bwMode="auto">
            <a:xfrm flipV="1">
              <a:off x="6194678" y="2776231"/>
              <a:ext cx="0" cy="444672"/>
            </a:xfrm>
            <a:prstGeom prst="straightConnector1">
              <a:avLst/>
            </a:prstGeom>
            <a:solidFill>
              <a:schemeClr val="accent1"/>
            </a:solidFill>
            <a:ln w="12700" cap="flat" cmpd="sng" algn="ctr">
              <a:solidFill>
                <a:schemeClr val="tx1"/>
              </a:solidFill>
              <a:prstDash val="sysDot"/>
              <a:round/>
              <a:headEnd type="none" w="sm" len="sm"/>
              <a:tailEnd type="arrow"/>
            </a:ln>
            <a:effectLst/>
          </p:spPr>
        </p:cxnSp>
        <p:sp>
          <p:nvSpPr>
            <p:cNvPr id="65" name="Прямоугольник 64"/>
            <p:cNvSpPr/>
            <p:nvPr/>
          </p:nvSpPr>
          <p:spPr bwMode="auto">
            <a:xfrm>
              <a:off x="5606242" y="3233079"/>
              <a:ext cx="1176871" cy="267785"/>
            </a:xfrm>
            <a:prstGeom prst="rect">
              <a:avLst/>
            </a:prstGeom>
            <a:solidFill>
              <a:schemeClr val="bg1">
                <a:lumMod val="75000"/>
                <a:alpha val="48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US" sz="1400" dirty="0"/>
                <a:t>Beacon</a:t>
              </a:r>
              <a:endParaRPr kumimoji="0" lang="ru-RU" sz="1400" i="0" u="none" strike="noStrike" cap="none" normalizeH="0" baseline="0" dirty="0" smtClean="0">
                <a:ln>
                  <a:noFill/>
                </a:ln>
                <a:solidFill>
                  <a:schemeClr val="tx1"/>
                </a:solidFill>
                <a:effectLst/>
                <a:latin typeface="Times New Roman" pitchFamily="18" charset="0"/>
              </a:endParaRPr>
            </a:p>
          </p:txBody>
        </p:sp>
        <p:sp>
          <p:nvSpPr>
            <p:cNvPr id="66" name="Стрелка вправо 65"/>
            <p:cNvSpPr/>
            <p:nvPr/>
          </p:nvSpPr>
          <p:spPr bwMode="auto">
            <a:xfrm rot="16200000">
              <a:off x="4296058" y="2242093"/>
              <a:ext cx="575380" cy="484271"/>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smtClean="0">
                <a:ln>
                  <a:noFill/>
                </a:ln>
                <a:solidFill>
                  <a:schemeClr val="tx1"/>
                </a:solidFill>
                <a:effectLst/>
                <a:latin typeface="Times New Roman" pitchFamily="18" charset="0"/>
              </a:endParaRPr>
            </a:p>
          </p:txBody>
        </p:sp>
        <p:sp>
          <p:nvSpPr>
            <p:cNvPr id="67" name="TextBox 66"/>
            <p:cNvSpPr txBox="1"/>
            <p:nvPr/>
          </p:nvSpPr>
          <p:spPr>
            <a:xfrm>
              <a:off x="3912067" y="1538973"/>
              <a:ext cx="1353203" cy="646331"/>
            </a:xfrm>
            <a:prstGeom prst="rect">
              <a:avLst/>
            </a:prstGeom>
            <a:noFill/>
          </p:spPr>
          <p:txBody>
            <a:bodyPr wrap="square" rtlCol="0">
              <a:spAutoFit/>
            </a:bodyPr>
            <a:lstStyle/>
            <a:p>
              <a:pPr algn="ctr"/>
              <a:r>
                <a:rPr lang="en-US" sz="1800" dirty="0" smtClean="0"/>
                <a:t>Collision notification</a:t>
              </a:r>
              <a:endParaRPr lang="ru-RU" sz="1800" dirty="0"/>
            </a:p>
          </p:txBody>
        </p:sp>
        <p:sp>
          <p:nvSpPr>
            <p:cNvPr id="75" name="Стрелка вправо 74"/>
            <p:cNvSpPr/>
            <p:nvPr/>
          </p:nvSpPr>
          <p:spPr bwMode="auto">
            <a:xfrm>
              <a:off x="6194678" y="1920213"/>
              <a:ext cx="874511" cy="630725"/>
            </a:xfrm>
            <a:prstGeom prst="rightArrow">
              <a:avLst/>
            </a:prstGeom>
            <a:ln>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rPr>
                <a:t>TBTT</a:t>
              </a:r>
              <a:endParaRPr kumimoji="0" lang="ru-RU" sz="1600" b="0" i="0" u="none" strike="noStrike" cap="none" normalizeH="0" baseline="0" dirty="0" smtClean="0">
                <a:ln>
                  <a:noFill/>
                </a:ln>
                <a:solidFill>
                  <a:schemeClr val="tx1"/>
                </a:solidFill>
                <a:effectLst/>
                <a:latin typeface="Times New Roman" pitchFamily="18" charset="0"/>
              </a:endParaRPr>
            </a:p>
          </p:txBody>
        </p:sp>
        <p:sp>
          <p:nvSpPr>
            <p:cNvPr id="61" name="Прямоугольник 60"/>
            <p:cNvSpPr/>
            <p:nvPr/>
          </p:nvSpPr>
          <p:spPr bwMode="auto">
            <a:xfrm>
              <a:off x="7107708" y="2178511"/>
              <a:ext cx="929683" cy="269294"/>
            </a:xfrm>
            <a:prstGeom prst="rect">
              <a:avLst/>
            </a:prstGeom>
            <a:solidFill>
              <a:srgbClr val="C00000">
                <a:alpha val="48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dirty="0" smtClean="0"/>
                <a:t>Beacon</a:t>
              </a:r>
              <a:endParaRPr kumimoji="0" lang="ru-RU" sz="1400" i="0" u="none" strike="noStrike" cap="none" normalizeH="0" baseline="0" dirty="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3095208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Existing Protocols Useful for Beacon Collision Avoidance</a:t>
            </a:r>
            <a:endParaRPr lang="ru-RU" dirty="0"/>
          </a:p>
        </p:txBody>
      </p:sp>
      <p:sp>
        <p:nvSpPr>
          <p:cNvPr id="3" name="Объект 2"/>
          <p:cNvSpPr>
            <a:spLocks noGrp="1"/>
          </p:cNvSpPr>
          <p:nvPr>
            <p:ph idx="1"/>
          </p:nvPr>
        </p:nvSpPr>
        <p:spPr/>
        <p:txBody>
          <a:bodyPr/>
          <a:lstStyle/>
          <a:p>
            <a:r>
              <a:rPr lang="en-US" b="0" dirty="0" smtClean="0"/>
              <a:t>Mesh beacon collision avoidance (802.11s)</a:t>
            </a:r>
          </a:p>
          <a:p>
            <a:r>
              <a:rPr lang="en-US" b="0" dirty="0" smtClean="0"/>
              <a:t>Neighbor report</a:t>
            </a:r>
            <a:r>
              <a:rPr lang="en-US" b="0" dirty="0"/>
              <a:t> (</a:t>
            </a:r>
            <a:r>
              <a:rPr lang="en-US" b="0" dirty="0" smtClean="0"/>
              <a:t>802.11k)</a:t>
            </a:r>
          </a:p>
          <a:p>
            <a:r>
              <a:rPr lang="en-US" b="0" dirty="0" smtClean="0"/>
              <a:t>Beacon report </a:t>
            </a:r>
            <a:r>
              <a:rPr lang="en-US" b="0" dirty="0"/>
              <a:t>(</a:t>
            </a:r>
            <a:r>
              <a:rPr lang="en-US" b="0" dirty="0" smtClean="0"/>
              <a:t>802.11k)</a:t>
            </a:r>
            <a:endParaRPr lang="ru-RU" b="0" dirty="0"/>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654166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Mesh Beacon </a:t>
            </a:r>
            <a:r>
              <a:rPr lang="en-US" dirty="0"/>
              <a:t>Collision </a:t>
            </a:r>
            <a:r>
              <a:rPr lang="en-US" dirty="0" smtClean="0"/>
              <a:t>Avoidance (.11s)</a:t>
            </a:r>
            <a:endParaRPr lang="ru-RU" dirty="0"/>
          </a:p>
        </p:txBody>
      </p:sp>
      <p:sp>
        <p:nvSpPr>
          <p:cNvPr id="3" name="Объект 2"/>
          <p:cNvSpPr>
            <a:spLocks noGrp="1"/>
          </p:cNvSpPr>
          <p:nvPr>
            <p:ph idx="1"/>
          </p:nvPr>
        </p:nvSpPr>
        <p:spPr>
          <a:xfrm>
            <a:off x="696913" y="1864743"/>
            <a:ext cx="7772400" cy="4114800"/>
          </a:xfrm>
        </p:spPr>
        <p:txBody>
          <a:bodyPr/>
          <a:lstStyle/>
          <a:p>
            <a:pPr marL="0" indent="0" algn="just">
              <a:buNone/>
            </a:pPr>
            <a:r>
              <a:rPr lang="en-US" sz="1800" dirty="0" smtClean="0"/>
              <a:t>In mesh networks, MBCA </a:t>
            </a:r>
            <a:r>
              <a:rPr lang="en-US" sz="1800" b="0" dirty="0" smtClean="0"/>
              <a:t>can be used to detect and mitigate collisions among Beacon frames transmitted by STAs (including mesh STAs, APs, and STAs in an IBSS) on the same channel within the range of 2 hops [1, Section 13.13.4]. </a:t>
            </a:r>
          </a:p>
          <a:p>
            <a:pPr marL="0" indent="0" algn="just">
              <a:buNone/>
            </a:pPr>
            <a:r>
              <a:rPr lang="en-US" sz="1800" b="0" dirty="0" smtClean="0"/>
              <a:t>MBCA is composed of </a:t>
            </a:r>
            <a:r>
              <a:rPr lang="en-US" sz="1800" dirty="0" smtClean="0"/>
              <a:t>beacon timing advertisement</a:t>
            </a:r>
            <a:r>
              <a:rPr lang="en-US" sz="1800" b="0" dirty="0" smtClean="0"/>
              <a:t>, TBTT selection, and TBTT adjustment.</a:t>
            </a:r>
          </a:p>
          <a:p>
            <a:pPr marL="0" indent="0" algn="just">
              <a:buNone/>
            </a:pPr>
            <a:endParaRPr lang="en-US" sz="1800" dirty="0" smtClean="0"/>
          </a:p>
          <a:p>
            <a:pPr marL="0" indent="0" algn="just">
              <a:buNone/>
            </a:pPr>
            <a:r>
              <a:rPr lang="en-US" sz="1800" dirty="0" smtClean="0"/>
              <a:t>Beacon timing advertisement: </a:t>
            </a:r>
            <a:r>
              <a:rPr lang="en-US" sz="1800" b="0" dirty="0" smtClean="0"/>
              <a:t>Beacon timing element</a:t>
            </a:r>
            <a:r>
              <a:rPr lang="en-US" sz="1800" dirty="0" smtClean="0"/>
              <a:t> </a:t>
            </a:r>
            <a:r>
              <a:rPr lang="en-US" sz="1800" b="0" dirty="0" smtClean="0"/>
              <a:t>is included in certain beacons, probe response frames and TBTT adjustment request frames. This element contains neighbor’s </a:t>
            </a:r>
            <a:r>
              <a:rPr lang="en-US" sz="1800" dirty="0" smtClean="0"/>
              <a:t>beacon transmission time</a:t>
            </a:r>
            <a:r>
              <a:rPr lang="en-US" sz="1800" b="0" dirty="0" smtClean="0"/>
              <a:t> and </a:t>
            </a:r>
            <a:r>
              <a:rPr lang="en-US" sz="1800" dirty="0" smtClean="0"/>
              <a:t>beacon interval</a:t>
            </a:r>
            <a:r>
              <a:rPr lang="en-US" sz="1800" b="0" dirty="0" smtClean="0"/>
              <a:t>. </a:t>
            </a:r>
          </a:p>
          <a:p>
            <a:pPr marL="0" indent="0" algn="just">
              <a:buNone/>
            </a:pPr>
            <a:endParaRPr lang="en-US" sz="1800" b="0" dirty="0" smtClean="0"/>
          </a:p>
          <a:p>
            <a:pPr marL="0" indent="0" algn="just">
              <a:buNone/>
            </a:pPr>
            <a:r>
              <a:rPr lang="en-US" sz="1800" b="0" dirty="0" smtClean="0">
                <a:solidFill>
                  <a:srgbClr val="FF0000"/>
                </a:solidFill>
              </a:rPr>
              <a:t>It is designed for </a:t>
            </a:r>
            <a:r>
              <a:rPr lang="en-US" sz="1800" b="0" dirty="0">
                <a:solidFill>
                  <a:srgbClr val="FF0000"/>
                </a:solidFill>
              </a:rPr>
              <a:t>MBSS (beacon timing element is sent in </a:t>
            </a:r>
            <a:r>
              <a:rPr lang="en-US" sz="1800" b="0" dirty="0" smtClean="0">
                <a:solidFill>
                  <a:srgbClr val="FF0000"/>
                </a:solidFill>
              </a:rPr>
              <a:t>beacons, while </a:t>
            </a:r>
            <a:r>
              <a:rPr lang="en-US" sz="1800" b="0" dirty="0">
                <a:solidFill>
                  <a:srgbClr val="FF0000"/>
                </a:solidFill>
              </a:rPr>
              <a:t>in </a:t>
            </a:r>
            <a:r>
              <a:rPr lang="en-US" sz="1800" b="0" dirty="0" smtClean="0">
                <a:solidFill>
                  <a:srgbClr val="FF0000"/>
                </a:solidFill>
              </a:rPr>
              <a:t>infrastructure BSSs, only APs send beacons).</a:t>
            </a:r>
          </a:p>
          <a:p>
            <a:pPr marL="0" indent="0" algn="just">
              <a:buNone/>
            </a:pPr>
            <a:endParaRPr lang="en-US" sz="2000" b="0" dirty="0" smtClean="0">
              <a:solidFill>
                <a:srgbClr val="FF0000"/>
              </a:solidFill>
            </a:endParaRPr>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pic>
        <p:nvPicPr>
          <p:cNvPr id="7" name="Рисунок 6"/>
          <p:cNvPicPr>
            <a:picLocks noChangeAspect="1"/>
          </p:cNvPicPr>
          <p:nvPr/>
        </p:nvPicPr>
        <p:blipFill>
          <a:blip r:embed="rId3"/>
          <a:stretch>
            <a:fillRect/>
          </a:stretch>
        </p:blipFill>
        <p:spPr>
          <a:xfrm>
            <a:off x="2049463" y="5615442"/>
            <a:ext cx="4591050" cy="838200"/>
          </a:xfrm>
          <a:prstGeom prst="rect">
            <a:avLst/>
          </a:prstGeom>
        </p:spPr>
      </p:pic>
    </p:spTree>
    <p:extLst>
      <p:ext uri="{BB962C8B-B14F-4D97-AF65-F5344CB8AC3E}">
        <p14:creationId xmlns:p14="http://schemas.microsoft.com/office/powerpoint/2010/main" val="1221259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MBCA: TBTT Selection and Adjustment</a:t>
            </a:r>
            <a:endParaRPr lang="ru-RU" dirty="0"/>
          </a:p>
        </p:txBody>
      </p:sp>
      <p:sp>
        <p:nvSpPr>
          <p:cNvPr id="3" name="Объект 2"/>
          <p:cNvSpPr>
            <a:spLocks noGrp="1"/>
          </p:cNvSpPr>
          <p:nvPr>
            <p:ph idx="1"/>
          </p:nvPr>
        </p:nvSpPr>
        <p:spPr>
          <a:xfrm>
            <a:off x="698177" y="2057400"/>
            <a:ext cx="7772400" cy="4114800"/>
          </a:xfrm>
        </p:spPr>
        <p:txBody>
          <a:bodyPr/>
          <a:lstStyle/>
          <a:p>
            <a:pPr marL="0" indent="0">
              <a:buNone/>
            </a:pPr>
            <a:r>
              <a:rPr lang="en-US" sz="2000" b="0" dirty="0" smtClean="0"/>
              <a:t>TBTT selection [1, </a:t>
            </a:r>
            <a:r>
              <a:rPr lang="en-US" sz="2000" b="0" dirty="0"/>
              <a:t>Section 13.13.4.3]</a:t>
            </a:r>
            <a:endParaRPr lang="en-US" sz="2000" b="0" dirty="0" smtClean="0"/>
          </a:p>
          <a:p>
            <a:r>
              <a:rPr lang="en-US" sz="1800" b="0" dirty="0" smtClean="0"/>
              <a:t>The mesh STA selects its TBTTs so that its Beacon frames do not collide with Beacon frames transmitted by other STAs in its 2 hop range.</a:t>
            </a:r>
          </a:p>
          <a:p>
            <a:pPr marL="0" indent="0">
              <a:buNone/>
            </a:pPr>
            <a:endParaRPr lang="en-US" sz="800" b="0" dirty="0" smtClean="0"/>
          </a:p>
          <a:p>
            <a:pPr marL="0" indent="0">
              <a:buNone/>
            </a:pPr>
            <a:r>
              <a:rPr lang="en-US" sz="2000" b="0" dirty="0" smtClean="0"/>
              <a:t>TBTT </a:t>
            </a:r>
            <a:r>
              <a:rPr lang="en-US" sz="2000" b="0" dirty="0"/>
              <a:t>adjustment [1, Section </a:t>
            </a:r>
            <a:r>
              <a:rPr lang="en-US" sz="2000" b="0" dirty="0" smtClean="0"/>
              <a:t>13.13.4.4]</a:t>
            </a:r>
          </a:p>
          <a:p>
            <a:r>
              <a:rPr lang="en-US" sz="1800" b="0" dirty="0"/>
              <a:t>When </a:t>
            </a:r>
            <a:r>
              <a:rPr lang="en-US" sz="1800" b="0" dirty="0" smtClean="0"/>
              <a:t>a </a:t>
            </a:r>
            <a:r>
              <a:rPr lang="en-US" sz="1800" b="0" dirty="0"/>
              <a:t>mesh STA discovers that its </a:t>
            </a:r>
            <a:r>
              <a:rPr lang="en-US" sz="1800" b="0" dirty="0" smtClean="0"/>
              <a:t>beacons repeatedly </a:t>
            </a:r>
            <a:r>
              <a:rPr lang="en-US" sz="1800" b="0" dirty="0"/>
              <a:t>collide with </a:t>
            </a:r>
            <a:r>
              <a:rPr lang="en-US" sz="1800" b="0" dirty="0" smtClean="0"/>
              <a:t>beacons of a one-hop or two-hop neighbor and </a:t>
            </a:r>
            <a:r>
              <a:rPr lang="en-US" sz="1800" b="0" dirty="0"/>
              <a:t>its TBTT comes later than the </a:t>
            </a:r>
            <a:r>
              <a:rPr lang="en-US" sz="1800" b="0" dirty="0" smtClean="0"/>
              <a:t>neighbor’s TBTT, the STA adjusts its TBTT.</a:t>
            </a:r>
            <a:endParaRPr lang="en-US" sz="1800" b="0" dirty="0"/>
          </a:p>
          <a:p>
            <a:r>
              <a:rPr lang="en-US" sz="1800" b="0" dirty="0" smtClean="0"/>
              <a:t>When </a:t>
            </a:r>
            <a:r>
              <a:rPr lang="en-US" sz="1800" b="0" dirty="0"/>
              <a:t>a mesh STA discovers that </a:t>
            </a:r>
            <a:r>
              <a:rPr lang="en-US" sz="1800" b="0" dirty="0" smtClean="0"/>
              <a:t>beacons from some neighbors</a:t>
            </a:r>
            <a:r>
              <a:rPr lang="en-US" sz="1800" b="0" dirty="0"/>
              <a:t> are colliding repeatedly, </a:t>
            </a:r>
            <a:r>
              <a:rPr lang="en-US" sz="1800" b="0" dirty="0" smtClean="0"/>
              <a:t>it requests a </a:t>
            </a:r>
            <a:r>
              <a:rPr lang="en-US" sz="1800" b="0" dirty="0"/>
              <a:t>neighbor with the last beacon to adjust its TBTT.</a:t>
            </a:r>
            <a:r>
              <a:rPr lang="en-US" sz="1800" b="0" dirty="0" smtClean="0"/>
              <a:t> </a:t>
            </a:r>
            <a:endParaRPr lang="en-US" sz="800" b="0" dirty="0"/>
          </a:p>
          <a:p>
            <a:pPr marL="0" indent="0">
              <a:buNone/>
            </a:pPr>
            <a:r>
              <a:rPr lang="en-US" sz="2000" b="0" dirty="0"/>
              <a:t>Delayed beacon </a:t>
            </a:r>
            <a:r>
              <a:rPr lang="en-US" sz="2000" b="0" dirty="0" smtClean="0"/>
              <a:t>transmissions [1, </a:t>
            </a:r>
            <a:r>
              <a:rPr lang="en-US" sz="2000" b="0" dirty="0"/>
              <a:t>Section 13.13.4.6]</a:t>
            </a:r>
            <a:endParaRPr lang="en-US" sz="2000" b="0" dirty="0" smtClean="0"/>
          </a:p>
          <a:p>
            <a:r>
              <a:rPr lang="en-US" sz="1800" b="0" dirty="0"/>
              <a:t>A mesh STA may occasionally delay its </a:t>
            </a:r>
            <a:r>
              <a:rPr lang="en-US" sz="1800" b="0" dirty="0" smtClean="0"/>
              <a:t>beacon for </a:t>
            </a:r>
            <a:r>
              <a:rPr lang="en-US" sz="1800" b="0" dirty="0"/>
              <a:t>a </a:t>
            </a:r>
            <a:r>
              <a:rPr lang="en-US" sz="1800" b="0" dirty="0" smtClean="0"/>
              <a:t>pseudorandom time to discover possible beacon collisions.</a:t>
            </a:r>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9" name="Дата 8"/>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4046529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Neighbor Report (.11k)</a:t>
            </a:r>
            <a:endParaRPr lang="ru-RU" dirty="0"/>
          </a:p>
        </p:txBody>
      </p:sp>
      <p:sp>
        <p:nvSpPr>
          <p:cNvPr id="3" name="Объект 2"/>
          <p:cNvSpPr>
            <a:spLocks noGrp="1"/>
          </p:cNvSpPr>
          <p:nvPr>
            <p:ph idx="1"/>
          </p:nvPr>
        </p:nvSpPr>
        <p:spPr>
          <a:xfrm>
            <a:off x="685799" y="1981200"/>
            <a:ext cx="7803107" cy="4267200"/>
          </a:xfrm>
        </p:spPr>
        <p:txBody>
          <a:bodyPr/>
          <a:lstStyle/>
          <a:p>
            <a:pPr marL="0" indent="0">
              <a:buNone/>
            </a:pPr>
            <a:r>
              <a:rPr lang="en-US" sz="2000" b="0" dirty="0" smtClean="0"/>
              <a:t>A </a:t>
            </a:r>
            <a:r>
              <a:rPr lang="en-US" sz="2000" b="0" dirty="0"/>
              <a:t>neighbor report is sent by an AP and it contains information on neighboring APs that are members </a:t>
            </a:r>
            <a:r>
              <a:rPr lang="en-US" sz="2000" b="0" dirty="0" smtClean="0"/>
              <a:t>of ESSs </a:t>
            </a:r>
            <a:r>
              <a:rPr lang="en-US" sz="2000" b="0" dirty="0"/>
              <a:t>requested in the neighbor report request [1, Section </a:t>
            </a:r>
            <a:r>
              <a:rPr lang="en-US" sz="2000" b="0" dirty="0" smtClean="0"/>
              <a:t>10.11.10]. </a:t>
            </a:r>
          </a:p>
          <a:p>
            <a:pPr marL="0" indent="0">
              <a:buNone/>
            </a:pPr>
            <a:r>
              <a:rPr lang="en-US" sz="2000" b="0" dirty="0" smtClean="0"/>
              <a:t>This </a:t>
            </a:r>
            <a:r>
              <a:rPr lang="en-US" sz="2000" b="0" dirty="0"/>
              <a:t>request/report pair enables a STA </a:t>
            </a:r>
            <a:r>
              <a:rPr lang="en-US" sz="2000" b="0" dirty="0" smtClean="0"/>
              <a:t>to gain </a:t>
            </a:r>
            <a:r>
              <a:rPr lang="en-US" sz="2000" b="0" dirty="0"/>
              <a:t>information about the neighbors of the associated AP to be used as potential roaming candidates</a:t>
            </a:r>
            <a:r>
              <a:rPr lang="en-US" sz="2000" b="0" dirty="0" smtClean="0"/>
              <a:t>. </a:t>
            </a:r>
          </a:p>
          <a:p>
            <a:pPr marL="0" indent="0">
              <a:buNone/>
            </a:pPr>
            <a:endParaRPr lang="en-US" sz="1200" dirty="0" smtClean="0"/>
          </a:p>
          <a:p>
            <a:pPr marL="0" lvl="1" indent="0">
              <a:buNone/>
            </a:pPr>
            <a:r>
              <a:rPr lang="en-US" dirty="0" smtClean="0"/>
              <a:t>Neighbor report includes</a:t>
            </a:r>
            <a:r>
              <a:rPr lang="ru-RU" dirty="0" smtClean="0"/>
              <a:t> </a:t>
            </a:r>
            <a:r>
              <a:rPr lang="en-US" dirty="0"/>
              <a:t>BSS ID</a:t>
            </a:r>
            <a:r>
              <a:rPr lang="en-US" dirty="0" smtClean="0"/>
              <a:t>, BSS ID information (e.g., capabilities), channel, etc</a:t>
            </a:r>
            <a:r>
              <a:rPr lang="en-US" dirty="0"/>
              <a:t>. →</a:t>
            </a:r>
            <a:r>
              <a:rPr lang="en-US" dirty="0" smtClean="0"/>
              <a:t> </a:t>
            </a:r>
            <a:r>
              <a:rPr lang="en-US" dirty="0">
                <a:solidFill>
                  <a:srgbClr val="FF0000"/>
                </a:solidFill>
              </a:rPr>
              <a:t>high overhead</a:t>
            </a:r>
            <a:endParaRPr lang="en-US" dirty="0" smtClean="0"/>
          </a:p>
          <a:p>
            <a:pPr marL="0" lvl="1" indent="0">
              <a:buNone/>
            </a:pPr>
            <a:r>
              <a:rPr lang="en-US" dirty="0" smtClean="0"/>
              <a:t>TSF </a:t>
            </a:r>
            <a:r>
              <a:rPr lang="en-US" dirty="0" err="1" smtClean="0"/>
              <a:t>subelement</a:t>
            </a:r>
            <a:r>
              <a:rPr lang="en-US" dirty="0" smtClean="0"/>
              <a:t> contains beacon interval.</a:t>
            </a:r>
          </a:p>
          <a:p>
            <a:pPr marL="0" lvl="1" indent="0">
              <a:buNone/>
            </a:pPr>
            <a:endParaRPr lang="en-US" sz="1100" dirty="0" smtClean="0"/>
          </a:p>
          <a:p>
            <a:pPr marL="0" lvl="1" indent="0">
              <a:buNone/>
            </a:pPr>
            <a:r>
              <a:rPr lang="en-US" dirty="0" smtClean="0">
                <a:solidFill>
                  <a:srgbClr val="FF0000"/>
                </a:solidFill>
              </a:rPr>
              <a:t>The neighbor report is </a:t>
            </a:r>
            <a:r>
              <a:rPr lang="en-US" sz="2000" b="0" dirty="0" smtClean="0">
                <a:solidFill>
                  <a:srgbClr val="FF0000"/>
                </a:solidFill>
              </a:rPr>
              <a:t>transmitted only by AP</a:t>
            </a:r>
            <a:r>
              <a:rPr lang="ru-RU" dirty="0">
                <a:solidFill>
                  <a:srgbClr val="FF0000"/>
                </a:solidFill>
              </a:rPr>
              <a:t>,</a:t>
            </a:r>
            <a:r>
              <a:rPr lang="en-US" sz="2000" b="0" dirty="0" smtClean="0">
                <a:solidFill>
                  <a:srgbClr val="FF0000"/>
                </a:solidFill>
              </a:rPr>
              <a:t> not by STA. </a:t>
            </a:r>
          </a:p>
          <a:p>
            <a:pPr marL="0" lvl="1" indent="0">
              <a:buNone/>
            </a:pPr>
            <a:r>
              <a:rPr lang="en-US" sz="2000" b="0" dirty="0" smtClean="0">
                <a:solidFill>
                  <a:srgbClr val="FF0000"/>
                </a:solidFill>
              </a:rPr>
              <a:t>So it cannot solve the problem if two APs are hidden from each other.</a:t>
            </a:r>
            <a:endParaRPr lang="ru-RU" sz="2000" b="0" dirty="0">
              <a:solidFill>
                <a:srgbClr val="FF0000"/>
              </a:solidFill>
            </a:endParaRPr>
          </a:p>
        </p:txBody>
      </p:sp>
      <p:sp>
        <p:nvSpPr>
          <p:cNvPr id="4" name="Номер слайда 3"/>
          <p:cNvSpPr>
            <a:spLocks noGrp="1"/>
          </p:cNvSpPr>
          <p:nvPr>
            <p:ph type="sldNum" sz="quarter" idx="11"/>
          </p:nvPr>
        </p:nvSpPr>
        <p:spPr/>
        <p:txBody>
          <a:bodyPr/>
          <a:lstStyle/>
          <a:p>
            <a:pPr>
              <a:defRPr/>
            </a:pPr>
            <a:r>
              <a:rPr lang="en-US" smtClean="0"/>
              <a:t>Slide </a:t>
            </a:r>
            <a:fld id="{3099D1E7-2CFE-4362-BB72-AF97192842EA}" type="slidenum">
              <a:rPr lang="en-US" smtClean="0"/>
              <a:pPr>
                <a:defRPr/>
              </a:pPr>
              <a:t>9</a:t>
            </a:fld>
            <a:endParaRPr lang="en-US" dirty="0"/>
          </a:p>
        </p:txBody>
      </p:sp>
      <p:sp>
        <p:nvSpPr>
          <p:cNvPr id="5" name="Нижний колонтитул 4"/>
          <p:cNvSpPr>
            <a:spLocks noGrp="1"/>
          </p:cNvSpPr>
          <p:nvPr>
            <p:ph type="ftr" sz="quarter" idx="3"/>
          </p:nvPr>
        </p:nvSpPr>
        <p:spPr/>
        <p:txBody>
          <a:bodyPr/>
          <a:lstStyle/>
          <a:p>
            <a:pPr>
              <a:defRPr/>
            </a:pPr>
            <a:r>
              <a:rPr lang="en-US" smtClean="0"/>
              <a:t>IITP</a:t>
            </a:r>
            <a:endParaRPr lang="en-US" dirty="0"/>
          </a:p>
        </p:txBody>
      </p:sp>
      <p:sp>
        <p:nvSpPr>
          <p:cNvPr id="6" name="Дата 5"/>
          <p:cNvSpPr>
            <a:spLocks noGrp="1"/>
          </p:cNvSpPr>
          <p:nvPr>
            <p:ph type="dt" sz="half" idx="2"/>
          </p:nvPr>
        </p:nvSpPr>
        <p:spPr/>
        <p:txBody>
          <a:bodyPr/>
          <a:lstStyle/>
          <a:p>
            <a:pPr>
              <a:defRPr/>
            </a:pPr>
            <a:r>
              <a:rPr lang="ru-RU" altLang="zh-CN" smtClean="0"/>
              <a:t>Jan 2016</a:t>
            </a:r>
            <a:endParaRPr lang="en-US" dirty="0"/>
          </a:p>
        </p:txBody>
      </p:sp>
    </p:spTree>
    <p:extLst>
      <p:ext uri="{BB962C8B-B14F-4D97-AF65-F5344CB8AC3E}">
        <p14:creationId xmlns:p14="http://schemas.microsoft.com/office/powerpoint/2010/main" val="340343993"/>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61654</TotalTime>
  <Words>1134</Words>
  <Application>Microsoft Office PowerPoint</Application>
  <PresentationFormat>Экран (4:3)</PresentationFormat>
  <Paragraphs>211</Paragraphs>
  <Slides>14</Slides>
  <Notes>9</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14</vt:i4>
      </vt:variant>
    </vt:vector>
  </HeadingPairs>
  <TitlesOfParts>
    <vt:vector size="17" baseType="lpstr">
      <vt:lpstr>Arial</vt:lpstr>
      <vt:lpstr>Times New Roman</vt:lpstr>
      <vt:lpstr>ACcord Submission Template</vt:lpstr>
      <vt:lpstr>Beacon Collision Avoidance</vt:lpstr>
      <vt:lpstr>Hidden STA Problem</vt:lpstr>
      <vt:lpstr>Beacon Collision Avoidance</vt:lpstr>
      <vt:lpstr>Probability That a Beacon Collides With a Beacon From a Hidden AP</vt:lpstr>
      <vt:lpstr>Collision Avoidance</vt:lpstr>
      <vt:lpstr>Existing Protocols Useful for Beacon Collision Avoidance</vt:lpstr>
      <vt:lpstr>Mesh Beacon Collision Avoidance (.11s)</vt:lpstr>
      <vt:lpstr>MBCA: TBTT Selection and Adjustment</vt:lpstr>
      <vt:lpstr>Neighbor Report (.11k)</vt:lpstr>
      <vt:lpstr>Beacon Report (.11k)</vt:lpstr>
      <vt:lpstr>Proposed Solution</vt:lpstr>
      <vt:lpstr>Straw Poll #1  </vt:lpstr>
      <vt:lpstr>Straw Poll #2 </vt:lpstr>
      <vt:lpstr>Reference</vt:lpstr>
    </vt:vector>
  </TitlesOfParts>
  <Manager>khorov@frtk.ru</Manager>
  <Company>IITP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Beacon Collision Avoidance</dc:title>
  <dc:creator>khorov@frtk.ru;ant456@yandex.ru</dc:creator>
  <cp:lastModifiedBy>Evgeny Khorov</cp:lastModifiedBy>
  <cp:revision>1812</cp:revision>
  <cp:lastPrinted>1998-02-10T13:28:06Z</cp:lastPrinted>
  <dcterms:created xsi:type="dcterms:W3CDTF">2009-12-02T19:05:24Z</dcterms:created>
  <dcterms:modified xsi:type="dcterms:W3CDTF">2016-01-18T02:43:57Z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(4)h+I9xr9z3ispdb9+hLbgQpLOppbKZ9xokL3OLPf+hrfoq5yAYdWCUebDG5Z6JMeiI6RjlSdy
rg9K7iP4TMQ3N7lXpNRZHnUQVGsYmjakbbAcK9a1bLLHVMnf0zGEe+MASXFoi1I4ULz04Pqg
mIdRUNd5l4V+RJ82xYYkm22mGcyEpR5143+oPQS4RKE9tPwpiSY6mf5v8Glwzu0MuoBATo6E
9m/30z5oHkhUk/GbXX</vt:lpwstr>
  </property>
  <property fmtid="{D5CDD505-2E9C-101B-9397-08002B2CF9AE}" pid="5" name="_new_ms_pID_725431">
    <vt:lpwstr>cUaSf8SAODQEj8ojKBgAs3VOtqRzsmRSDbv49tjRiCSPdrqot+0t7D
OHLZB9tMvCXsSUSF0KObooyYI9hiVTDsuN0mqP2wlWPIZAJwobRYeWtacuhD2962fn967qST
4RMN20QAsw0y1v8J1h/KDPy4F/F+sKPOjM2VMrKqlfELlCXkSgwHU50dDOzDN5bhsY1bU32A
zF/ArWZ9fU6Pb79XIi+0pKTHbP4BH1TVZxwj</vt:lpwstr>
  </property>
  <property fmtid="{D5CDD505-2E9C-101B-9397-08002B2CF9AE}" pid="6" name="_new_ms_pID_725432">
    <vt:lpwstr>Xcrvt6q+VFCZzLnFJCwxYPyS5dR6WZ4/kqnx
sP9vv4ZOhrfAX+Mj5mIQHPVCgBz4JlmkKOYK1OfwuEIXemUsiXslOxQg8jpdxC4oNg46Saae
0OIH/PokHm/zbQYBJc/WSDEpL9iqQIbTHtTRuQmJVHd1Fi/oKW090RAcAylAbTmJt6OZCXOH
/D+LQ74+fW5xd60fKKsQZa+OjUKRItioXqbM3skRYXnv7lq8pI8rZ9</vt:lpwstr>
  </property>
  <property fmtid="{D5CDD505-2E9C-101B-9397-08002B2CF9AE}" pid="7" name="sflag">
    <vt:lpwstr>1441618681</vt:lpwstr>
  </property>
  <property fmtid="{D5CDD505-2E9C-101B-9397-08002B2CF9AE}" pid="8" name="_new_ms_pID_725433">
    <vt:lpwstr>raIMSJIdt6slyue+GG
+y581FIb15G5u19ds/V1J7mv/90=</vt:lpwstr>
  </property>
</Properties>
</file>