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5"/>
  </p:notesMasterIdLst>
  <p:handoutMasterIdLst>
    <p:handoutMasterId r:id="rId16"/>
  </p:handoutMasterIdLst>
  <p:sldIdLst>
    <p:sldId id="269" r:id="rId3"/>
    <p:sldId id="279" r:id="rId4"/>
    <p:sldId id="281" r:id="rId5"/>
    <p:sldId id="282" r:id="rId6"/>
    <p:sldId id="283" r:id="rId7"/>
    <p:sldId id="290" r:id="rId8"/>
    <p:sldId id="284" r:id="rId9"/>
    <p:sldId id="287" r:id="rId10"/>
    <p:sldId id="288" r:id="rId11"/>
    <p:sldId id="285" r:id="rId12"/>
    <p:sldId id="289" r:id="rId13"/>
    <p:sldId id="291" r:id="rId1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650" autoAdjust="0"/>
    <p:restoredTop sz="94660"/>
  </p:normalViewPr>
  <p:slideViewPr>
    <p:cSldViewPr>
      <p:cViewPr varScale="1">
        <p:scale>
          <a:sx n="85" d="100"/>
          <a:sy n="85" d="100"/>
        </p:scale>
        <p:origin x="1359" y="45"/>
      </p:cViewPr>
      <p:guideLst>
        <p:guide orient="horz" pos="2160"/>
        <p:guide pos="2880"/>
      </p:guideLst>
    </p:cSldViewPr>
  </p:slideViewPr>
  <p:notesTextViewPr>
    <p:cViewPr>
      <p:scale>
        <a:sx n="100" d="100"/>
        <a:sy n="100" d="100"/>
      </p:scale>
      <p:origin x="0" y="0"/>
    </p:cViewPr>
  </p:notesTextViewPr>
  <p:notesViewPr>
    <p:cSldViewPr>
      <p:cViewPr varScale="1">
        <p:scale>
          <a:sx n="61" d="100"/>
          <a:sy n="61" d="100"/>
        </p:scale>
        <p:origin x="-1878"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802.19-09/xxxxr0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April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Rich Kennedy, Research In Motion</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smtClean="0">
                <a:cs typeface="Arial" charset="0"/>
              </a:defRPr>
            </a:lvl1pPr>
          </a:lstStyle>
          <a:p>
            <a:pPr>
              <a:defRPr/>
            </a:pPr>
            <a:r>
              <a:rPr lang="en-US"/>
              <a:t>Page </a:t>
            </a:r>
            <a:fld id="{99E7A96D-6A3B-074F-8AD3-5F2A15B3B926}" type="slidenum">
              <a:rPr lang="en-US"/>
              <a:pPr>
                <a:defRPr/>
              </a:pPr>
              <a:t>‹#›</a:t>
            </a:fld>
            <a:endParaRPr lang="en-US"/>
          </a:p>
        </p:txBody>
      </p:sp>
      <p:sp>
        <p:nvSpPr>
          <p:cNvPr id="25606"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024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ea typeface="+mn-ea"/>
              </a:rPr>
              <a:t>Submission</a:t>
            </a:r>
          </a:p>
        </p:txBody>
      </p:sp>
      <p:sp>
        <p:nvSpPr>
          <p:cNvPr id="25608"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27848663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April 2009</a:t>
            </a:r>
          </a:p>
        </p:txBody>
      </p:sp>
      <p:sp>
        <p:nvSpPr>
          <p:cNvPr id="2662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smtClean="0">
                <a:cs typeface="Arial" charset="0"/>
              </a:defRPr>
            </a:lvl1pPr>
          </a:lstStyle>
          <a:p>
            <a:pPr>
              <a:defRPr/>
            </a:pPr>
            <a:r>
              <a:rPr lang="en-US"/>
              <a:t>Page </a:t>
            </a:r>
            <a:fld id="{075051E7-749F-5342-A121-8D9C9907C413}" type="slidenum">
              <a:rPr lang="en-US"/>
              <a:pPr>
                <a:defRPr/>
              </a:pPr>
              <a:t>‹#›</a:t>
            </a:fld>
            <a:endParaRPr lang="en-US"/>
          </a:p>
        </p:txBody>
      </p:sp>
      <p:sp>
        <p:nvSpPr>
          <p:cNvPr id="7176"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ea typeface="+mn-ea"/>
              </a:rPr>
              <a:t>Submission</a:t>
            </a:r>
          </a:p>
        </p:txBody>
      </p:sp>
      <p:sp>
        <p:nvSpPr>
          <p:cNvPr id="2663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2663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77217076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p:txBody>
          <a:bodyPr/>
          <a:lstStyle/>
          <a:p>
            <a:pPr>
              <a:defRPr/>
            </a:pPr>
            <a:r>
              <a:rPr lang="en-US" smtClean="0"/>
              <a:t>doc.: IEEE 802.19-09/xxxxr0</a:t>
            </a:r>
          </a:p>
        </p:txBody>
      </p:sp>
      <p:sp>
        <p:nvSpPr>
          <p:cNvPr id="15363" name="Rectangle 3"/>
          <p:cNvSpPr>
            <a:spLocks noGrp="1" noChangeArrowheads="1"/>
          </p:cNvSpPr>
          <p:nvPr>
            <p:ph type="dt" sz="quarter" idx="1"/>
          </p:nvPr>
        </p:nvSpPr>
        <p:spPr/>
        <p:txBody>
          <a:bodyPr/>
          <a:lstStyle/>
          <a:p>
            <a:pPr>
              <a:defRPr/>
            </a:pPr>
            <a:r>
              <a:rPr lang="en-US" smtClean="0"/>
              <a:t>April 2009</a:t>
            </a:r>
          </a:p>
        </p:txBody>
      </p:sp>
      <p:sp>
        <p:nvSpPr>
          <p:cNvPr id="15364" name="Rectangle 6"/>
          <p:cNvSpPr>
            <a:spLocks noGrp="1" noChangeArrowheads="1"/>
          </p:cNvSpPr>
          <p:nvPr>
            <p:ph type="ftr" sz="quarter" idx="4"/>
          </p:nvPr>
        </p:nvSpPr>
        <p:spPr/>
        <p:txBody>
          <a:bodyPr/>
          <a:lstStyle/>
          <a:p>
            <a:pPr lvl="4">
              <a:defRPr/>
            </a:pPr>
            <a:r>
              <a:rPr lang="en-US" smtClean="0"/>
              <a:t>Rich Kennedy, Research In Motion</a:t>
            </a:r>
          </a:p>
        </p:txBody>
      </p:sp>
      <p:sp>
        <p:nvSpPr>
          <p:cNvPr id="28676"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C7B547E0-ABC6-0142-8C0C-BBB2D05AE544}" type="slidenum">
              <a:rPr lang="en-US"/>
              <a:pPr/>
              <a:t>1</a:t>
            </a:fld>
            <a:endParaRPr lang="en-US"/>
          </a:p>
        </p:txBody>
      </p:sp>
      <p:sp>
        <p:nvSpPr>
          <p:cNvPr id="28677" name="Rectangle 2"/>
          <p:cNvSpPr>
            <a:spLocks noGrp="1" noRot="1" noChangeAspect="1" noChangeArrowheads="1" noTextEdit="1"/>
          </p:cNvSpPr>
          <p:nvPr>
            <p:ph type="sldImg"/>
          </p:nvPr>
        </p:nvSpPr>
        <p:spPr>
          <a:xfrm>
            <a:off x="1154113" y="701675"/>
            <a:ext cx="4625975" cy="3468688"/>
          </a:xfrm>
          <a:ln/>
        </p:spPr>
      </p:sp>
      <p:sp>
        <p:nvSpPr>
          <p:cNvPr id="28678"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ndParaRPr>
          </a:p>
        </p:txBody>
      </p:sp>
    </p:spTree>
    <p:extLst>
      <p:ext uri="{BB962C8B-B14F-4D97-AF65-F5344CB8AC3E}">
        <p14:creationId xmlns:p14="http://schemas.microsoft.com/office/powerpoint/2010/main" val="23550831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Rich Kennedy, Unlicensed Spectrum Advocates, LLC</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858FBAD-0FF9-7749-A295-8327C64868D9}" type="slidenum">
              <a:rPr lang="en-US"/>
              <a:pPr>
                <a:defRPr/>
              </a:pPr>
              <a:t>‹#›</a:t>
            </a:fld>
            <a:endParaRPr lang="en-US"/>
          </a:p>
        </p:txBody>
      </p:sp>
    </p:spTree>
    <p:extLst>
      <p:ext uri="{BB962C8B-B14F-4D97-AF65-F5344CB8AC3E}">
        <p14:creationId xmlns:p14="http://schemas.microsoft.com/office/powerpoint/2010/main" val="14979335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Rich Kennedy, Unlicensed Spectrum Advocates, LLC</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2644858-2B43-4A4E-B336-075084507404}" type="slidenum">
              <a:rPr lang="en-US"/>
              <a:pPr>
                <a:defRPr/>
              </a:pPr>
              <a:t>‹#›</a:t>
            </a:fld>
            <a:endParaRPr lang="en-US"/>
          </a:p>
        </p:txBody>
      </p:sp>
    </p:spTree>
    <p:extLst>
      <p:ext uri="{BB962C8B-B14F-4D97-AF65-F5344CB8AC3E}">
        <p14:creationId xmlns:p14="http://schemas.microsoft.com/office/powerpoint/2010/main" val="31652961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Rich Kennedy, Unlicensed Spectrum Advocates, LLC</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631398C-935E-DE47-9A4E-61F34772DB64}" type="slidenum">
              <a:rPr lang="en-US"/>
              <a:pPr>
                <a:defRPr/>
              </a:pPr>
              <a:t>‹#›</a:t>
            </a:fld>
            <a:endParaRPr lang="en-US"/>
          </a:p>
        </p:txBody>
      </p:sp>
    </p:spTree>
    <p:extLst>
      <p:ext uri="{BB962C8B-B14F-4D97-AF65-F5344CB8AC3E}">
        <p14:creationId xmlns:p14="http://schemas.microsoft.com/office/powerpoint/2010/main" val="29358744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January 2016</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Rich Kennedy, Unlicensed Spectrum Advocates, LLC</a:t>
            </a:r>
            <a:endParaRPr lang="en-US"/>
          </a:p>
        </p:txBody>
      </p:sp>
      <p:sp>
        <p:nvSpPr>
          <p:cNvPr id="6" name="Slide Number Placeholder 5"/>
          <p:cNvSpPr>
            <a:spLocks noGrp="1"/>
          </p:cNvSpPr>
          <p:nvPr>
            <p:ph type="sldNum" sz="quarter" idx="12"/>
          </p:nvPr>
        </p:nvSpPr>
        <p:spPr/>
        <p:txBody>
          <a:bodyPr/>
          <a:lstStyle>
            <a:lvl1pPr>
              <a:defRPr/>
            </a:lvl1pPr>
          </a:lstStyle>
          <a:p>
            <a:pPr>
              <a:defRPr/>
            </a:pPr>
            <a:fld id="{F654FBD9-3090-9642-98AF-5246C711856E}" type="slidenum">
              <a:rPr lang="en-US"/>
              <a:pPr>
                <a:defRPr/>
              </a:pPr>
              <a:t>‹#›</a:t>
            </a:fld>
            <a:endParaRPr lang="en-US"/>
          </a:p>
        </p:txBody>
      </p:sp>
    </p:spTree>
    <p:extLst>
      <p:ext uri="{BB962C8B-B14F-4D97-AF65-F5344CB8AC3E}">
        <p14:creationId xmlns:p14="http://schemas.microsoft.com/office/powerpoint/2010/main" val="40385383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January 2016</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Rich Kennedy, Unlicensed Spectrum Advocates, LLC</a:t>
            </a:r>
            <a:endParaRPr lang="en-US"/>
          </a:p>
        </p:txBody>
      </p:sp>
      <p:sp>
        <p:nvSpPr>
          <p:cNvPr id="6" name="Slide Number Placeholder 5"/>
          <p:cNvSpPr>
            <a:spLocks noGrp="1"/>
          </p:cNvSpPr>
          <p:nvPr>
            <p:ph type="sldNum" sz="quarter" idx="12"/>
          </p:nvPr>
        </p:nvSpPr>
        <p:spPr/>
        <p:txBody>
          <a:bodyPr/>
          <a:lstStyle>
            <a:lvl1pPr>
              <a:defRPr/>
            </a:lvl1pPr>
          </a:lstStyle>
          <a:p>
            <a:pPr>
              <a:defRPr/>
            </a:pPr>
            <a:fld id="{B32E26C0-A3C6-9644-8B16-56C3BA45CE2F}" type="slidenum">
              <a:rPr lang="en-US"/>
              <a:pPr>
                <a:defRPr/>
              </a:pPr>
              <a:t>‹#›</a:t>
            </a:fld>
            <a:endParaRPr lang="en-US"/>
          </a:p>
        </p:txBody>
      </p:sp>
    </p:spTree>
    <p:extLst>
      <p:ext uri="{BB962C8B-B14F-4D97-AF65-F5344CB8AC3E}">
        <p14:creationId xmlns:p14="http://schemas.microsoft.com/office/powerpoint/2010/main" val="12581251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January 2016</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Rich Kennedy, Unlicensed Spectrum Advocates, LLC</a:t>
            </a:r>
            <a:endParaRPr lang="en-US"/>
          </a:p>
        </p:txBody>
      </p:sp>
      <p:sp>
        <p:nvSpPr>
          <p:cNvPr id="6" name="Slide Number Placeholder 5"/>
          <p:cNvSpPr>
            <a:spLocks noGrp="1"/>
          </p:cNvSpPr>
          <p:nvPr>
            <p:ph type="sldNum" sz="quarter" idx="12"/>
          </p:nvPr>
        </p:nvSpPr>
        <p:spPr/>
        <p:txBody>
          <a:bodyPr/>
          <a:lstStyle>
            <a:lvl1pPr>
              <a:defRPr/>
            </a:lvl1pPr>
          </a:lstStyle>
          <a:p>
            <a:pPr>
              <a:defRPr/>
            </a:pPr>
            <a:fld id="{A691B114-4EA9-1142-9C7E-0BD0DBE2636F}" type="slidenum">
              <a:rPr lang="en-US"/>
              <a:pPr>
                <a:defRPr/>
              </a:pPr>
              <a:t>‹#›</a:t>
            </a:fld>
            <a:endParaRPr lang="en-US"/>
          </a:p>
        </p:txBody>
      </p:sp>
    </p:spTree>
    <p:extLst>
      <p:ext uri="{BB962C8B-B14F-4D97-AF65-F5344CB8AC3E}">
        <p14:creationId xmlns:p14="http://schemas.microsoft.com/office/powerpoint/2010/main" val="150196807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January 2016</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Rich Kennedy, Unlicensed Spectrum Advocates, LLC</a:t>
            </a:r>
            <a:endParaRPr lang="en-US"/>
          </a:p>
        </p:txBody>
      </p:sp>
      <p:sp>
        <p:nvSpPr>
          <p:cNvPr id="7" name="Slide Number Placeholder 5"/>
          <p:cNvSpPr>
            <a:spLocks noGrp="1"/>
          </p:cNvSpPr>
          <p:nvPr>
            <p:ph type="sldNum" sz="quarter" idx="12"/>
          </p:nvPr>
        </p:nvSpPr>
        <p:spPr/>
        <p:txBody>
          <a:bodyPr/>
          <a:lstStyle>
            <a:lvl1pPr>
              <a:defRPr/>
            </a:lvl1pPr>
          </a:lstStyle>
          <a:p>
            <a:pPr>
              <a:defRPr/>
            </a:pPr>
            <a:fld id="{03546548-DEDC-E244-9906-994F2140087C}" type="slidenum">
              <a:rPr lang="en-US"/>
              <a:pPr>
                <a:defRPr/>
              </a:pPr>
              <a:t>‹#›</a:t>
            </a:fld>
            <a:endParaRPr lang="en-US"/>
          </a:p>
        </p:txBody>
      </p:sp>
    </p:spTree>
    <p:extLst>
      <p:ext uri="{BB962C8B-B14F-4D97-AF65-F5344CB8AC3E}">
        <p14:creationId xmlns:p14="http://schemas.microsoft.com/office/powerpoint/2010/main" val="35059021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January 2016</a:t>
            </a:r>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Rich Kennedy, Unlicensed Spectrum Advocates, LLC</a:t>
            </a:r>
            <a:endParaRPr lang="en-US"/>
          </a:p>
        </p:txBody>
      </p:sp>
      <p:sp>
        <p:nvSpPr>
          <p:cNvPr id="9" name="Slide Number Placeholder 5"/>
          <p:cNvSpPr>
            <a:spLocks noGrp="1"/>
          </p:cNvSpPr>
          <p:nvPr>
            <p:ph type="sldNum" sz="quarter" idx="12"/>
          </p:nvPr>
        </p:nvSpPr>
        <p:spPr/>
        <p:txBody>
          <a:bodyPr/>
          <a:lstStyle>
            <a:lvl1pPr>
              <a:defRPr/>
            </a:lvl1pPr>
          </a:lstStyle>
          <a:p>
            <a:pPr>
              <a:defRPr/>
            </a:pPr>
            <a:fld id="{1C357A6E-8B19-DE4F-A46E-A569DAEB4BB6}" type="slidenum">
              <a:rPr lang="en-US"/>
              <a:pPr>
                <a:defRPr/>
              </a:pPr>
              <a:t>‹#›</a:t>
            </a:fld>
            <a:endParaRPr lang="en-US"/>
          </a:p>
        </p:txBody>
      </p:sp>
    </p:spTree>
    <p:extLst>
      <p:ext uri="{BB962C8B-B14F-4D97-AF65-F5344CB8AC3E}">
        <p14:creationId xmlns:p14="http://schemas.microsoft.com/office/powerpoint/2010/main" val="26008329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January 2016</a:t>
            </a:r>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Rich Kennedy, Unlicensed Spectrum Advocates, LLC</a:t>
            </a:r>
            <a:endParaRPr lang="en-US"/>
          </a:p>
        </p:txBody>
      </p:sp>
      <p:sp>
        <p:nvSpPr>
          <p:cNvPr id="5" name="Slide Number Placeholder 5"/>
          <p:cNvSpPr>
            <a:spLocks noGrp="1"/>
          </p:cNvSpPr>
          <p:nvPr>
            <p:ph type="sldNum" sz="quarter" idx="12"/>
          </p:nvPr>
        </p:nvSpPr>
        <p:spPr/>
        <p:txBody>
          <a:bodyPr/>
          <a:lstStyle>
            <a:lvl1pPr>
              <a:defRPr/>
            </a:lvl1pPr>
          </a:lstStyle>
          <a:p>
            <a:pPr>
              <a:defRPr/>
            </a:pPr>
            <a:fld id="{1AAEBB5E-1289-5B45-BAA8-041C752FEA59}" type="slidenum">
              <a:rPr lang="en-US"/>
              <a:pPr>
                <a:defRPr/>
              </a:pPr>
              <a:t>‹#›</a:t>
            </a:fld>
            <a:endParaRPr lang="en-US"/>
          </a:p>
        </p:txBody>
      </p:sp>
    </p:spTree>
    <p:extLst>
      <p:ext uri="{BB962C8B-B14F-4D97-AF65-F5344CB8AC3E}">
        <p14:creationId xmlns:p14="http://schemas.microsoft.com/office/powerpoint/2010/main" val="20132881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January 2016</a:t>
            </a:r>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Rich Kennedy, Unlicensed Spectrum Advocates, LLC</a:t>
            </a:r>
            <a:endParaRPr lang="en-US"/>
          </a:p>
        </p:txBody>
      </p:sp>
      <p:sp>
        <p:nvSpPr>
          <p:cNvPr id="4" name="Slide Number Placeholder 5"/>
          <p:cNvSpPr>
            <a:spLocks noGrp="1"/>
          </p:cNvSpPr>
          <p:nvPr>
            <p:ph type="sldNum" sz="quarter" idx="12"/>
          </p:nvPr>
        </p:nvSpPr>
        <p:spPr/>
        <p:txBody>
          <a:bodyPr/>
          <a:lstStyle>
            <a:lvl1pPr>
              <a:defRPr/>
            </a:lvl1pPr>
          </a:lstStyle>
          <a:p>
            <a:pPr>
              <a:defRPr/>
            </a:pPr>
            <a:fld id="{D2C22C9E-78D7-4B43-8386-25751D74C040}" type="slidenum">
              <a:rPr lang="en-US"/>
              <a:pPr>
                <a:defRPr/>
              </a:pPr>
              <a:t>‹#›</a:t>
            </a:fld>
            <a:endParaRPr lang="en-US"/>
          </a:p>
        </p:txBody>
      </p:sp>
    </p:spTree>
    <p:extLst>
      <p:ext uri="{BB962C8B-B14F-4D97-AF65-F5344CB8AC3E}">
        <p14:creationId xmlns:p14="http://schemas.microsoft.com/office/powerpoint/2010/main" val="271233369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January 2016</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Rich Kennedy, Unlicensed Spectrum Advocates, LLC</a:t>
            </a:r>
            <a:endParaRPr lang="en-US"/>
          </a:p>
        </p:txBody>
      </p:sp>
      <p:sp>
        <p:nvSpPr>
          <p:cNvPr id="7" name="Slide Number Placeholder 5"/>
          <p:cNvSpPr>
            <a:spLocks noGrp="1"/>
          </p:cNvSpPr>
          <p:nvPr>
            <p:ph type="sldNum" sz="quarter" idx="12"/>
          </p:nvPr>
        </p:nvSpPr>
        <p:spPr/>
        <p:txBody>
          <a:bodyPr/>
          <a:lstStyle>
            <a:lvl1pPr>
              <a:defRPr/>
            </a:lvl1pPr>
          </a:lstStyle>
          <a:p>
            <a:pPr>
              <a:defRPr/>
            </a:pPr>
            <a:fld id="{C1EB1CE5-FCF8-D743-8A2C-4144CEA053F9}" type="slidenum">
              <a:rPr lang="en-US"/>
              <a:pPr>
                <a:defRPr/>
              </a:pPr>
              <a:t>‹#›</a:t>
            </a:fld>
            <a:endParaRPr lang="en-US"/>
          </a:p>
        </p:txBody>
      </p:sp>
    </p:spTree>
    <p:extLst>
      <p:ext uri="{BB962C8B-B14F-4D97-AF65-F5344CB8AC3E}">
        <p14:creationId xmlns:p14="http://schemas.microsoft.com/office/powerpoint/2010/main" val="2706044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Rich Kennedy, Unlicensed Spectrum Advocates, LLC</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07EAB99-7448-5041-9D18-454FF4C5CBA8}" type="slidenum">
              <a:rPr lang="en-US"/>
              <a:pPr>
                <a:defRPr/>
              </a:pPr>
              <a:t>‹#›</a:t>
            </a:fld>
            <a:endParaRPr lang="en-US"/>
          </a:p>
        </p:txBody>
      </p:sp>
    </p:spTree>
    <p:extLst>
      <p:ext uri="{BB962C8B-B14F-4D97-AF65-F5344CB8AC3E}">
        <p14:creationId xmlns:p14="http://schemas.microsoft.com/office/powerpoint/2010/main" val="334736271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January 2016</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Rich Kennedy, Unlicensed Spectrum Advocates, LLC</a:t>
            </a:r>
            <a:endParaRPr lang="en-US"/>
          </a:p>
        </p:txBody>
      </p:sp>
      <p:sp>
        <p:nvSpPr>
          <p:cNvPr id="7" name="Slide Number Placeholder 5"/>
          <p:cNvSpPr>
            <a:spLocks noGrp="1"/>
          </p:cNvSpPr>
          <p:nvPr>
            <p:ph type="sldNum" sz="quarter" idx="12"/>
          </p:nvPr>
        </p:nvSpPr>
        <p:spPr/>
        <p:txBody>
          <a:bodyPr/>
          <a:lstStyle>
            <a:lvl1pPr>
              <a:defRPr/>
            </a:lvl1pPr>
          </a:lstStyle>
          <a:p>
            <a:pPr>
              <a:defRPr/>
            </a:pPr>
            <a:fld id="{5A25BCA9-99B4-9E4D-94BA-566BD60BD3EA}" type="slidenum">
              <a:rPr lang="en-US"/>
              <a:pPr>
                <a:defRPr/>
              </a:pPr>
              <a:t>‹#›</a:t>
            </a:fld>
            <a:endParaRPr lang="en-US"/>
          </a:p>
        </p:txBody>
      </p:sp>
    </p:spTree>
    <p:extLst>
      <p:ext uri="{BB962C8B-B14F-4D97-AF65-F5344CB8AC3E}">
        <p14:creationId xmlns:p14="http://schemas.microsoft.com/office/powerpoint/2010/main" val="173829561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January 2016</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Rich Kennedy, Unlicensed Spectrum Advocates, LLC</a:t>
            </a:r>
            <a:endParaRPr lang="en-US"/>
          </a:p>
        </p:txBody>
      </p:sp>
      <p:sp>
        <p:nvSpPr>
          <p:cNvPr id="6" name="Slide Number Placeholder 5"/>
          <p:cNvSpPr>
            <a:spLocks noGrp="1"/>
          </p:cNvSpPr>
          <p:nvPr>
            <p:ph type="sldNum" sz="quarter" idx="12"/>
          </p:nvPr>
        </p:nvSpPr>
        <p:spPr/>
        <p:txBody>
          <a:bodyPr/>
          <a:lstStyle>
            <a:lvl1pPr>
              <a:defRPr/>
            </a:lvl1pPr>
          </a:lstStyle>
          <a:p>
            <a:pPr>
              <a:defRPr/>
            </a:pPr>
            <a:fld id="{ED9FFB28-A011-9749-BD57-E3BF1A252ADC}" type="slidenum">
              <a:rPr lang="en-US"/>
              <a:pPr>
                <a:defRPr/>
              </a:pPr>
              <a:t>‹#›</a:t>
            </a:fld>
            <a:endParaRPr lang="en-US"/>
          </a:p>
        </p:txBody>
      </p:sp>
    </p:spTree>
    <p:extLst>
      <p:ext uri="{BB962C8B-B14F-4D97-AF65-F5344CB8AC3E}">
        <p14:creationId xmlns:p14="http://schemas.microsoft.com/office/powerpoint/2010/main" val="131447911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January 2016</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Rich Kennedy, Unlicensed Spectrum Advocates, LLC</a:t>
            </a:r>
            <a:endParaRPr lang="en-US"/>
          </a:p>
        </p:txBody>
      </p:sp>
      <p:sp>
        <p:nvSpPr>
          <p:cNvPr id="6" name="Slide Number Placeholder 5"/>
          <p:cNvSpPr>
            <a:spLocks noGrp="1"/>
          </p:cNvSpPr>
          <p:nvPr>
            <p:ph type="sldNum" sz="quarter" idx="12"/>
          </p:nvPr>
        </p:nvSpPr>
        <p:spPr/>
        <p:txBody>
          <a:bodyPr/>
          <a:lstStyle>
            <a:lvl1pPr>
              <a:defRPr/>
            </a:lvl1pPr>
          </a:lstStyle>
          <a:p>
            <a:pPr>
              <a:defRPr/>
            </a:pPr>
            <a:fld id="{59755CB1-7CA8-A64E-A16F-D228A5F48980}" type="slidenum">
              <a:rPr lang="en-US"/>
              <a:pPr>
                <a:defRPr/>
              </a:pPr>
              <a:t>‹#›</a:t>
            </a:fld>
            <a:endParaRPr lang="en-US"/>
          </a:p>
        </p:txBody>
      </p:sp>
    </p:spTree>
    <p:extLst>
      <p:ext uri="{BB962C8B-B14F-4D97-AF65-F5344CB8AC3E}">
        <p14:creationId xmlns:p14="http://schemas.microsoft.com/office/powerpoint/2010/main" val="37802992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Rich Kennedy, Unlicensed Spectrum Advocates, LLC</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2588B0D-2023-134A-A557-DB3B553AB8E3}" type="slidenum">
              <a:rPr lang="en-US"/>
              <a:pPr>
                <a:defRPr/>
              </a:pPr>
              <a:t>‹#›</a:t>
            </a:fld>
            <a:endParaRPr lang="en-US"/>
          </a:p>
        </p:txBody>
      </p:sp>
    </p:spTree>
    <p:extLst>
      <p:ext uri="{BB962C8B-B14F-4D97-AF65-F5344CB8AC3E}">
        <p14:creationId xmlns:p14="http://schemas.microsoft.com/office/powerpoint/2010/main" val="35879801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Rich Kennedy, Unlicensed Spectrum Advocates, LLC</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BC83C974-AB0F-D140-A1B4-4CC1183A598F}" type="slidenum">
              <a:rPr lang="en-US"/>
              <a:pPr>
                <a:defRPr/>
              </a:pPr>
              <a:t>‹#›</a:t>
            </a:fld>
            <a:endParaRPr lang="en-US"/>
          </a:p>
        </p:txBody>
      </p:sp>
    </p:spTree>
    <p:extLst>
      <p:ext uri="{BB962C8B-B14F-4D97-AF65-F5344CB8AC3E}">
        <p14:creationId xmlns:p14="http://schemas.microsoft.com/office/powerpoint/2010/main" val="5883169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Rich Kennedy, Unlicensed Spectrum Advocates, LLC</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77C55B7-F4F2-7148-AD7F-AF000F06121A}" type="slidenum">
              <a:rPr lang="en-US"/>
              <a:pPr>
                <a:defRPr/>
              </a:pPr>
              <a:t>‹#›</a:t>
            </a:fld>
            <a:endParaRPr lang="en-US"/>
          </a:p>
        </p:txBody>
      </p:sp>
    </p:spTree>
    <p:extLst>
      <p:ext uri="{BB962C8B-B14F-4D97-AF65-F5344CB8AC3E}">
        <p14:creationId xmlns:p14="http://schemas.microsoft.com/office/powerpoint/2010/main" val="14099939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Rich Kennedy, Unlicensed Spectrum Advocates, LLC</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9F6971E3-F592-FA43-A194-EC87FC0F5AD5}" type="slidenum">
              <a:rPr lang="en-US"/>
              <a:pPr>
                <a:defRPr/>
              </a:pPr>
              <a:t>‹#›</a:t>
            </a:fld>
            <a:endParaRPr lang="en-US"/>
          </a:p>
        </p:txBody>
      </p:sp>
    </p:spTree>
    <p:extLst>
      <p:ext uri="{BB962C8B-B14F-4D97-AF65-F5344CB8AC3E}">
        <p14:creationId xmlns:p14="http://schemas.microsoft.com/office/powerpoint/2010/main" val="41505180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Rich Kennedy, Unlicensed Spectrum Advocates, LLC</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C9FDC80D-AA58-2140-A9A7-C3D80159C41B}" type="slidenum">
              <a:rPr lang="en-US"/>
              <a:pPr>
                <a:defRPr/>
              </a:pPr>
              <a:t>‹#›</a:t>
            </a:fld>
            <a:endParaRPr lang="en-US"/>
          </a:p>
        </p:txBody>
      </p:sp>
    </p:spTree>
    <p:extLst>
      <p:ext uri="{BB962C8B-B14F-4D97-AF65-F5344CB8AC3E}">
        <p14:creationId xmlns:p14="http://schemas.microsoft.com/office/powerpoint/2010/main" val="26544279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Rich Kennedy, Unlicensed Spectrum Advocates, LLC</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F119A57-610D-2E4B-A0AC-9028C8664151}" type="slidenum">
              <a:rPr lang="en-US"/>
              <a:pPr>
                <a:defRPr/>
              </a:pPr>
              <a:t>‹#›</a:t>
            </a:fld>
            <a:endParaRPr lang="en-US"/>
          </a:p>
        </p:txBody>
      </p:sp>
    </p:spTree>
    <p:extLst>
      <p:ext uri="{BB962C8B-B14F-4D97-AF65-F5344CB8AC3E}">
        <p14:creationId xmlns:p14="http://schemas.microsoft.com/office/powerpoint/2010/main" val="37708141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Rich Kennedy, Unlicensed Spectrum Advocates, LLC</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4697625-D01C-ED41-A8AB-476C5A3ECC78}" type="slidenum">
              <a:rPr lang="en-US"/>
              <a:pPr>
                <a:defRPr/>
              </a:pPr>
              <a:t>‹#›</a:t>
            </a:fld>
            <a:endParaRPr lang="en-US"/>
          </a:p>
        </p:txBody>
      </p:sp>
    </p:spTree>
    <p:extLst>
      <p:ext uri="{BB962C8B-B14F-4D97-AF65-F5344CB8AC3E}">
        <p14:creationId xmlns:p14="http://schemas.microsoft.com/office/powerpoint/2010/main" val="18312931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3375"/>
            <a:ext cx="1223962"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smtClean="0">
                <a:latin typeface="Times New Roman" pitchFamily="18" charset="0"/>
                <a:ea typeface="+mn-ea"/>
                <a:cs typeface="+mn-cs"/>
              </a:defRPr>
            </a:lvl1pPr>
          </a:lstStyle>
          <a:p>
            <a:pPr>
              <a:defRPr/>
            </a:pPr>
            <a:r>
              <a:rPr lang="en-US" smtClean="0"/>
              <a:t>January 2016</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smtClean="0">
                <a:latin typeface="Times New Roman" pitchFamily="18" charset="0"/>
                <a:ea typeface="+mn-ea"/>
                <a:cs typeface="+mn-cs"/>
              </a:defRPr>
            </a:lvl1pPr>
          </a:lstStyle>
          <a:p>
            <a:pPr>
              <a:defRPr/>
            </a:pPr>
            <a:r>
              <a:rPr lang="en-US" smtClean="0"/>
              <a:t>Rich Kennedy, Unlicensed Spectrum Advocates, LLC</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smtClean="0">
                <a:cs typeface="Arial" charset="0"/>
              </a:defRPr>
            </a:lvl1pPr>
          </a:lstStyle>
          <a:p>
            <a:pPr>
              <a:defRPr/>
            </a:pPr>
            <a:r>
              <a:rPr lang="en-US"/>
              <a:t>Slide </a:t>
            </a:r>
            <a:fld id="{CBC3CE68-761C-454E-A940-B47C26548D7F}"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ea typeface="+mn-ea"/>
              </a:rPr>
              <a:t>doc.: IEEE 802.11-15/1537r1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8145"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dirty="0" smtClean="0">
                <a:ea typeface="+mn-ea"/>
              </a:rPr>
              <a:t>Submission</a:t>
            </a:r>
          </a:p>
        </p:txBody>
      </p:sp>
      <p:sp>
        <p:nvSpPr>
          <p:cNvPr id="1034" name="Line 10"/>
          <p:cNvSpPr>
            <a:spLocks noChangeShapeType="1"/>
          </p:cNvSpPr>
          <p:nvPr/>
        </p:nvSpPr>
        <p:spPr bwMode="auto">
          <a:xfrm>
            <a:off x="685800" y="6446105"/>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3314"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smtClean="0">
                <a:solidFill>
                  <a:schemeClr val="tx1">
                    <a:tint val="75000"/>
                  </a:schemeClr>
                </a:solidFill>
                <a:latin typeface="Times New Roman" pitchFamily="18" charset="0"/>
                <a:ea typeface="+mn-ea"/>
                <a:cs typeface="+mn-cs"/>
              </a:defRPr>
            </a:lvl1pPr>
          </a:lstStyle>
          <a:p>
            <a:pPr>
              <a:defRPr/>
            </a:pPr>
            <a:r>
              <a:rPr lang="en-US" smtClean="0"/>
              <a:t>January 2016</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smtClean="0">
                <a:solidFill>
                  <a:schemeClr val="tx1">
                    <a:tint val="75000"/>
                  </a:schemeClr>
                </a:solidFill>
                <a:latin typeface="Times New Roman" pitchFamily="18" charset="0"/>
                <a:ea typeface="+mn-ea"/>
                <a:cs typeface="+mn-cs"/>
              </a:defRPr>
            </a:lvl1pPr>
          </a:lstStyle>
          <a:p>
            <a:pPr>
              <a:defRPr/>
            </a:pPr>
            <a:r>
              <a:rPr lang="en-US" smtClean="0"/>
              <a:t>Rich Kennedy, Unlicensed Spectrum Advocates, LLC</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mtClean="0">
                <a:solidFill>
                  <a:srgbClr val="898989"/>
                </a:solidFill>
                <a:cs typeface="Arial" charset="0"/>
              </a:defRPr>
            </a:lvl1pPr>
          </a:lstStyle>
          <a:p>
            <a:pPr>
              <a:defRPr/>
            </a:pPr>
            <a:fld id="{EE5F1F2D-3D75-C943-A036-670DF5D9E74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hdr="0"/>
  <p:txStyles>
    <p:titleStyle>
      <a:lvl1pPr algn="ctr" rtl="0" eaLnBrk="0" fontAlgn="base" hangingPunct="0">
        <a:spcBef>
          <a:spcPct val="0"/>
        </a:spcBef>
        <a:spcAft>
          <a:spcPct val="0"/>
        </a:spcAft>
        <a:defRPr sz="4400" kern="1200">
          <a:solidFill>
            <a:schemeClr val="tx1"/>
          </a:solidFill>
          <a:latin typeface="+mj-lt"/>
          <a:ea typeface="ＭＳ Ｐゴシック" charset="0"/>
          <a:cs typeface="ＭＳ Ｐゴシック" charset="0"/>
        </a:defRPr>
      </a:lvl1pPr>
      <a:lvl2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2pPr>
      <a:lvl3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3pPr>
      <a:lvl4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4pPr>
      <a:lvl5pPr algn="ctr" rtl="0" eaLnBrk="0" fontAlgn="base" hangingPunct="0">
        <a:spcBef>
          <a:spcPct val="0"/>
        </a:spcBef>
        <a:spcAft>
          <a:spcPct val="0"/>
        </a:spcAft>
        <a:defRPr sz="4400">
          <a:solidFill>
            <a:schemeClr val="tx1"/>
          </a:solidFill>
          <a:latin typeface="Calibri" pitchFamily="34" charset="0"/>
          <a:ea typeface="ＭＳ Ｐゴシック" charset="0"/>
          <a:cs typeface="ＭＳ Ｐゴシック"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p:txBody>
          <a:bodyPr/>
          <a:lstStyle/>
          <a:p>
            <a:pPr>
              <a:defRPr/>
            </a:pPr>
            <a:r>
              <a:rPr lang="en-US" smtClean="0"/>
              <a:t>January 2016</a:t>
            </a:r>
            <a:endParaRPr lang="en-US"/>
          </a:p>
        </p:txBody>
      </p:sp>
      <p:sp>
        <p:nvSpPr>
          <p:cNvPr id="1028" name="Footer Placeholder 4"/>
          <p:cNvSpPr>
            <a:spLocks noGrp="1"/>
          </p:cNvSpPr>
          <p:nvPr>
            <p:ph type="ftr" sz="quarter" idx="11"/>
          </p:nvPr>
        </p:nvSpPr>
        <p:spPr/>
        <p:txBody>
          <a:bodyPr/>
          <a:lstStyle/>
          <a:p>
            <a:pPr>
              <a:defRPr/>
            </a:pPr>
            <a:r>
              <a:rPr lang="en-US" smtClean="0"/>
              <a:t>Rich Kennedy, Unlicensed Spectrum Advocates, LLC</a:t>
            </a:r>
            <a:endParaRPr lang="en-US" dirty="0"/>
          </a:p>
        </p:txBody>
      </p:sp>
      <p:sp>
        <p:nvSpPr>
          <p:cNvPr id="27651"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086E2E2-9AC9-FB47-8CDA-7FC00B1E705C}" type="slidenum">
              <a:rPr lang="en-US"/>
              <a:pPr/>
              <a:t>1</a:t>
            </a:fld>
            <a:endParaRPr lang="en-US"/>
          </a:p>
        </p:txBody>
      </p:sp>
      <p:sp>
        <p:nvSpPr>
          <p:cNvPr id="27652" name="Rectangle 2"/>
          <p:cNvSpPr>
            <a:spLocks noGrp="1" noChangeArrowheads="1"/>
          </p:cNvSpPr>
          <p:nvPr>
            <p:ph type="title"/>
          </p:nvPr>
        </p:nvSpPr>
        <p:spPr>
          <a:xfrm>
            <a:off x="685800" y="838200"/>
            <a:ext cx="7772400" cy="1066800"/>
          </a:xfrm>
        </p:spPr>
        <p:txBody>
          <a:bodyPr/>
          <a:lstStyle/>
          <a:p>
            <a:r>
              <a:rPr lang="en-US" sz="2800" dirty="0" smtClean="0">
                <a:latin typeface="Times New Roman" charset="0"/>
              </a:rPr>
              <a:t>IEEE 802.11 Regulatory State of Affairs</a:t>
            </a:r>
            <a:endParaRPr lang="en-US" sz="2800" dirty="0">
              <a:latin typeface="Times New Roman" charset="0"/>
            </a:endParaRPr>
          </a:p>
        </p:txBody>
      </p:sp>
      <p:sp>
        <p:nvSpPr>
          <p:cNvPr id="27653" name="Rectangle 6"/>
          <p:cNvSpPr>
            <a:spLocks noGrp="1" noChangeArrowheads="1"/>
          </p:cNvSpPr>
          <p:nvPr>
            <p:ph type="body" idx="1"/>
          </p:nvPr>
        </p:nvSpPr>
        <p:spPr>
          <a:xfrm>
            <a:off x="685800" y="2286000"/>
            <a:ext cx="7772400" cy="381000"/>
          </a:xfrm>
        </p:spPr>
        <p:txBody>
          <a:bodyPr/>
          <a:lstStyle/>
          <a:p>
            <a:pPr algn="ctr">
              <a:buFontTx/>
              <a:buNone/>
            </a:pPr>
            <a:r>
              <a:rPr lang="en-US" sz="2000" dirty="0">
                <a:latin typeface="Times New Roman" charset="0"/>
              </a:rPr>
              <a:t>Date:</a:t>
            </a:r>
            <a:r>
              <a:rPr lang="en-US" sz="2000" b="0" dirty="0">
                <a:latin typeface="Times New Roman" charset="0"/>
              </a:rPr>
              <a:t> </a:t>
            </a:r>
            <a:r>
              <a:rPr lang="en-US" sz="2000" b="0" dirty="0" smtClean="0">
                <a:latin typeface="Times New Roman" charset="0"/>
              </a:rPr>
              <a:t>2016-01-20</a:t>
            </a:r>
            <a:endParaRPr lang="en-US" sz="2000" b="0" dirty="0">
              <a:latin typeface="Times New Roman" charset="0"/>
            </a:endParaRPr>
          </a:p>
        </p:txBody>
      </p:sp>
      <p:graphicFrame>
        <p:nvGraphicFramePr>
          <p:cNvPr id="27654" name="Object 11"/>
          <p:cNvGraphicFramePr>
            <a:graphicFrameLocks noChangeAspect="1"/>
          </p:cNvGraphicFramePr>
          <p:nvPr>
            <p:extLst>
              <p:ext uri="{D42A27DB-BD31-4B8C-83A1-F6EECF244321}">
                <p14:modId xmlns:p14="http://schemas.microsoft.com/office/powerpoint/2010/main" val="274337886"/>
              </p:ext>
            </p:extLst>
          </p:nvPr>
        </p:nvGraphicFramePr>
        <p:xfrm>
          <a:off x="496888" y="3135313"/>
          <a:ext cx="7867650" cy="2584450"/>
        </p:xfrm>
        <a:graphic>
          <a:graphicData uri="http://schemas.openxmlformats.org/presentationml/2006/ole">
            <mc:AlternateContent xmlns:mc="http://schemas.openxmlformats.org/markup-compatibility/2006">
              <mc:Choice xmlns:v="urn:schemas-microsoft-com:vml" Requires="v">
                <p:oleObj spid="_x0000_s27714" name="Document" r:id="rId4" imgW="8363178" imgH="2756611" progId="Word.Document.8">
                  <p:embed/>
                </p:oleObj>
              </mc:Choice>
              <mc:Fallback>
                <p:oleObj name="Document" r:id="rId4" imgW="8363178" imgH="2756611" progId="Word.Document.8">
                  <p:embed/>
                  <p:pic>
                    <p:nvPicPr>
                      <p:cNvPr id="0" name="Object 11"/>
                      <p:cNvPicPr>
                        <a:picLocks noChangeAspect="1" noChangeArrowheads="1"/>
                      </p:cNvPicPr>
                      <p:nvPr/>
                    </p:nvPicPr>
                    <p:blipFill>
                      <a:blip r:embed="rId5"/>
                      <a:srcRect/>
                      <a:stretch>
                        <a:fillRect/>
                      </a:stretch>
                    </p:blipFill>
                    <p:spPr bwMode="auto">
                      <a:xfrm>
                        <a:off x="496888" y="3135313"/>
                        <a:ext cx="7867650" cy="25844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oleObj>
              </mc:Fallback>
            </mc:AlternateContent>
          </a:graphicData>
        </a:graphic>
      </p:graphicFrame>
      <p:sp>
        <p:nvSpPr>
          <p:cNvPr id="27655" name="Rectangle 12"/>
          <p:cNvSpPr>
            <a:spLocks noChangeArrowheads="1"/>
          </p:cNvSpPr>
          <p:nvPr/>
        </p:nvSpPr>
        <p:spPr bwMode="auto">
          <a:xfrm>
            <a:off x="533400" y="2667000"/>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spcBef>
                <a:spcPct val="20000"/>
              </a:spcBef>
            </a:pPr>
            <a:r>
              <a:rPr lang="en-US" sz="2000" b="1"/>
              <a:t>Authors:</a:t>
            </a:r>
            <a:endParaRPr lang="en-US" sz="20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WRC-15 Plan for WRC-19</a:t>
            </a:r>
            <a:endParaRPr lang="en-US" dirty="0"/>
          </a:p>
        </p:txBody>
      </p:sp>
      <p:sp>
        <p:nvSpPr>
          <p:cNvPr id="3" name="Content Placeholder 2"/>
          <p:cNvSpPr>
            <a:spLocks noGrp="1"/>
          </p:cNvSpPr>
          <p:nvPr>
            <p:ph idx="1"/>
          </p:nvPr>
        </p:nvSpPr>
        <p:spPr>
          <a:xfrm>
            <a:off x="685800" y="1600200"/>
            <a:ext cx="7772400" cy="4800600"/>
          </a:xfrm>
        </p:spPr>
        <p:txBody>
          <a:bodyPr/>
          <a:lstStyle/>
          <a:p>
            <a:r>
              <a:rPr lang="en-US" sz="1200" dirty="0" smtClean="0"/>
              <a:t>ITU-R </a:t>
            </a:r>
            <a:r>
              <a:rPr lang="en-US" sz="1200" dirty="0"/>
              <a:t>to conduct and complete the following in time for WRC-19: </a:t>
            </a:r>
          </a:p>
          <a:p>
            <a:r>
              <a:rPr lang="en-US" sz="1200" dirty="0"/>
              <a:t>a) to study WAS/RLAN technical characteristics and operational requirements in the 5 GHz frequency range; </a:t>
            </a:r>
          </a:p>
          <a:p>
            <a:r>
              <a:rPr lang="en-US" sz="1200" dirty="0"/>
              <a:t>b) to conduct studies with a view to identify potential WAS/RLAN mitigation techniques to facilitate sharing with incumbent systems in the frequency bands 5 150-5 350 MHz, 5 </a:t>
            </a:r>
            <a:r>
              <a:rPr lang="en-US" sz="1200" dirty="0" smtClean="0"/>
              <a:t>350-5 </a:t>
            </a:r>
            <a:r>
              <a:rPr lang="en-US" sz="1200" dirty="0"/>
              <a:t>470 MHz, 5 725-5 850 MHz and 5 850-5 925 MHz, while ensuring the protection of incumbent services including their current and planned use; </a:t>
            </a:r>
          </a:p>
          <a:p>
            <a:r>
              <a:rPr lang="en-US" sz="1200" dirty="0"/>
              <a:t>c) to perform sharing and compatibility studies between WAS/RLAN applications and incumbent services in the frequency band 5 150-5 350 MHz with the possibility of enabling outdoor WAS/RLAN operations including possible associated conditions; </a:t>
            </a:r>
          </a:p>
          <a:p>
            <a:r>
              <a:rPr lang="en-US" sz="1200" dirty="0"/>
              <a:t>d) to conduct further sharing and compatibility studies between WAS/RLAN applications and incumbent services addressing: </a:t>
            </a:r>
          </a:p>
          <a:p>
            <a:pPr lvl="1"/>
            <a:r>
              <a:rPr lang="en-US" sz="1100" dirty="0" err="1"/>
              <a:t>i</a:t>
            </a:r>
            <a:r>
              <a:rPr lang="en-US" sz="1100" dirty="0"/>
              <a:t>) whether any additional mitigation techniques in the frequency band </a:t>
            </a:r>
            <a:r>
              <a:rPr lang="en-US" sz="1100" b="1" dirty="0"/>
              <a:t>5 350-5 470 MHz </a:t>
            </a:r>
            <a:r>
              <a:rPr lang="en-US" sz="1100" dirty="0"/>
              <a:t>beyond those </a:t>
            </a:r>
            <a:r>
              <a:rPr lang="en-US" sz="1100" dirty="0" err="1"/>
              <a:t>analysed</a:t>
            </a:r>
            <a:r>
              <a:rPr lang="en-US" sz="1100" dirty="0"/>
              <a:t> in the studies referred to in recognizing a) would provide coexistence between WAS/RLAN systems and EESS (active) and SRS (active) systems; </a:t>
            </a:r>
          </a:p>
          <a:p>
            <a:pPr lvl="1"/>
            <a:r>
              <a:rPr lang="en-US" sz="1100" dirty="0"/>
              <a:t>ii) whether any mitigation techniques in the frequency band </a:t>
            </a:r>
            <a:r>
              <a:rPr lang="en-US" sz="1100" b="1" dirty="0"/>
              <a:t>5 350-5 470 MHz </a:t>
            </a:r>
            <a:r>
              <a:rPr lang="en-US" sz="1100" dirty="0"/>
              <a:t>would provide compatibility between WAS/RLAN systems and radio determination systems; </a:t>
            </a:r>
          </a:p>
          <a:p>
            <a:pPr lvl="1"/>
            <a:r>
              <a:rPr lang="en-US" sz="1100" dirty="0"/>
              <a:t>iii) whether the results of studies under points </a:t>
            </a:r>
            <a:r>
              <a:rPr lang="en-US" sz="1100" dirty="0" err="1"/>
              <a:t>i</a:t>
            </a:r>
            <a:r>
              <a:rPr lang="en-US" sz="1100" dirty="0"/>
              <a:t>) and ii) would enable an allocation of the frequency band </a:t>
            </a:r>
            <a:r>
              <a:rPr lang="en-US" sz="1100" b="1" dirty="0"/>
              <a:t>5 350-5 470 MHz </a:t>
            </a:r>
            <a:r>
              <a:rPr lang="en-US" sz="1100" dirty="0"/>
              <a:t>to the mobile service with a view to accommodating WAS/RLAN use; </a:t>
            </a:r>
          </a:p>
          <a:p>
            <a:r>
              <a:rPr lang="en-US" sz="1200" dirty="0"/>
              <a:t>e) to also conduct detailed sharing and compatibility studies, including mitigation techniques, between WAS/RLAN and incumbent services in the frequency band 5 725- 5 850 MHz with a view to enabling a mobile service allocation to accommodate WAS/RLAN use; </a:t>
            </a:r>
          </a:p>
          <a:p>
            <a:r>
              <a:rPr lang="en-US" sz="1200" dirty="0"/>
              <a:t>f) to also conduct detailed sharing and compatibility studies, including mitigation techniques, between WAS/RLAN and incumbent services in the frequency band 5 850-5 925 MHz with a view to accommodating WAS/RLAN use under the existing primary mobile service allocation while not imposing any additional constraints on the existing services,</a:t>
            </a:r>
          </a:p>
          <a:p>
            <a:endParaRPr lang="en-US" dirty="0"/>
          </a:p>
        </p:txBody>
      </p:sp>
      <p:sp>
        <p:nvSpPr>
          <p:cNvPr id="4" name="Date Placeholder 3"/>
          <p:cNvSpPr>
            <a:spLocks noGrp="1"/>
          </p:cNvSpPr>
          <p:nvPr>
            <p:ph type="dt" sz="half" idx="10"/>
          </p:nvPr>
        </p:nvSpPr>
        <p:spPr/>
        <p:txBody>
          <a:bodyPr/>
          <a:lstStyle/>
          <a:p>
            <a:pPr>
              <a:defRPr/>
            </a:pPr>
            <a:r>
              <a:rPr lang="en-US" smtClean="0"/>
              <a:t>January 2016</a:t>
            </a:r>
            <a:endParaRPr lang="en-US" dirty="0"/>
          </a:p>
        </p:txBody>
      </p:sp>
      <p:sp>
        <p:nvSpPr>
          <p:cNvPr id="5" name="Footer Placeholder 4"/>
          <p:cNvSpPr>
            <a:spLocks noGrp="1"/>
          </p:cNvSpPr>
          <p:nvPr>
            <p:ph type="ftr" sz="quarter" idx="11"/>
          </p:nvPr>
        </p:nvSpPr>
        <p:spPr/>
        <p:txBody>
          <a:bodyPr/>
          <a:lstStyle/>
          <a:p>
            <a:pPr>
              <a:defRPr/>
            </a:pPr>
            <a:r>
              <a:rPr lang="en-US" smtClean="0"/>
              <a:t>Rich Kennedy, Unlicensed Spectrum Advocates, LLC</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07EAB99-7448-5041-9D18-454FF4C5CBA8}" type="slidenum">
              <a:rPr lang="en-US" smtClean="0"/>
              <a:pPr>
                <a:defRPr/>
              </a:pPr>
              <a:t>10</a:t>
            </a:fld>
            <a:endParaRPr lang="en-US"/>
          </a:p>
        </p:txBody>
      </p:sp>
    </p:spTree>
    <p:extLst>
      <p:ext uri="{BB962C8B-B14F-4D97-AF65-F5344CB8AC3E}">
        <p14:creationId xmlns:p14="http://schemas.microsoft.com/office/powerpoint/2010/main" val="28079652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normAutofit/>
          </a:bodyPr>
          <a:lstStyle/>
          <a:p>
            <a:pPr lvl="1"/>
            <a:r>
              <a:rPr lang="en-US" altLang="en-US" dirty="0" smtClean="0"/>
              <a:t>Survival?</a:t>
            </a:r>
            <a:endParaRPr lang="en-US" sz="5400" dirty="0"/>
          </a:p>
        </p:txBody>
      </p:sp>
      <p:sp>
        <p:nvSpPr>
          <p:cNvPr id="3" name="Content Placeholder 2"/>
          <p:cNvSpPr>
            <a:spLocks noGrp="1"/>
          </p:cNvSpPr>
          <p:nvPr>
            <p:ph idx="1"/>
          </p:nvPr>
        </p:nvSpPr>
        <p:spPr>
          <a:xfrm>
            <a:off x="705736" y="1295400"/>
            <a:ext cx="7651455" cy="5105400"/>
          </a:xfrm>
        </p:spPr>
        <p:txBody>
          <a:bodyPr/>
          <a:lstStyle/>
          <a:p>
            <a:r>
              <a:rPr lang="en-US" sz="1600" dirty="0" smtClean="0"/>
              <a:t>Real challenges </a:t>
            </a:r>
            <a:r>
              <a:rPr lang="en-US" sz="1600" dirty="0"/>
              <a:t>to 802.11/Wi-Fi</a:t>
            </a:r>
          </a:p>
          <a:p>
            <a:pPr lvl="1"/>
            <a:r>
              <a:rPr lang="en-US" sz="1600" dirty="0"/>
              <a:t>Globalstar in the 2.4 GHz band (FCC clearly not supportive enough)</a:t>
            </a:r>
          </a:p>
          <a:p>
            <a:pPr lvl="1"/>
            <a:r>
              <a:rPr lang="en-US" sz="1600" dirty="0"/>
              <a:t>LTE-U/LAA-LTE shrinking available spectrum (FCC will not protect Wi-Fi; LTE support much more active than Wi-Fi)</a:t>
            </a:r>
          </a:p>
          <a:p>
            <a:pPr lvl="1"/>
            <a:r>
              <a:rPr lang="en-US" sz="1600" dirty="0"/>
              <a:t>WRC-15 outcomes (re-studying 5 GHz band/DFS; potential good and bad)</a:t>
            </a:r>
          </a:p>
          <a:p>
            <a:pPr lvl="1"/>
            <a:r>
              <a:rPr lang="en-US" sz="1600" dirty="0"/>
              <a:t>Satellite industry pressing for less 5 GHz Wi-Fi (Main Wi-Fi proponent needs funding</a:t>
            </a:r>
            <a:r>
              <a:rPr lang="en-US" sz="1600" dirty="0" smtClean="0"/>
              <a:t>)</a:t>
            </a:r>
          </a:p>
          <a:p>
            <a:pPr lvl="1"/>
            <a:r>
              <a:rPr lang="en-US" sz="1600" dirty="0" smtClean="0"/>
              <a:t>IMT-2020</a:t>
            </a:r>
            <a:endParaRPr lang="en-US" sz="1600" dirty="0"/>
          </a:p>
          <a:p>
            <a:r>
              <a:rPr lang="en-US" sz="1600" dirty="0"/>
              <a:t>What is needed</a:t>
            </a:r>
          </a:p>
          <a:p>
            <a:pPr lvl="1"/>
            <a:r>
              <a:rPr lang="en-US" sz="1600" u="sng" dirty="0"/>
              <a:t>Increased</a:t>
            </a:r>
            <a:r>
              <a:rPr lang="en-US" sz="1600" dirty="0"/>
              <a:t> focus on the issues, strong defense for the value Wi-Fi brings the masses</a:t>
            </a:r>
          </a:p>
          <a:p>
            <a:pPr lvl="1"/>
            <a:r>
              <a:rPr lang="en-US" sz="1600" dirty="0"/>
              <a:t>Significant participation in ITU-R groups addressing 5 GHz band changes</a:t>
            </a:r>
          </a:p>
          <a:p>
            <a:pPr lvl="1"/>
            <a:r>
              <a:rPr lang="en-US" sz="1600" dirty="0"/>
              <a:t>Reality check: is Wi-Fi headed for the endangered list?</a:t>
            </a:r>
          </a:p>
          <a:p>
            <a:r>
              <a:rPr lang="en-US" sz="1600" dirty="0"/>
              <a:t>Scorecard</a:t>
            </a:r>
          </a:p>
          <a:p>
            <a:pPr lvl="1"/>
            <a:r>
              <a:rPr lang="en-US" sz="1600" dirty="0"/>
              <a:t>IEEE 802 regulatory ineffective</a:t>
            </a:r>
          </a:p>
          <a:p>
            <a:pPr lvl="1"/>
            <a:r>
              <a:rPr lang="en-US" sz="1600" dirty="0"/>
              <a:t>WFA not stepping </a:t>
            </a:r>
            <a:r>
              <a:rPr lang="en-US" sz="1600" dirty="0" smtClean="0"/>
              <a:t>up [actually, quite the opposite]</a:t>
            </a:r>
            <a:endParaRPr lang="en-US" sz="1600" dirty="0"/>
          </a:p>
          <a:p>
            <a:pPr lvl="1"/>
            <a:r>
              <a:rPr lang="en-US" sz="1600" dirty="0"/>
              <a:t>Individual companies can no longer carry the load</a:t>
            </a:r>
          </a:p>
          <a:p>
            <a:pPr lvl="1"/>
            <a:r>
              <a:rPr lang="en-US" sz="1600" dirty="0" err="1"/>
              <a:t>Jeckel</a:t>
            </a:r>
            <a:r>
              <a:rPr lang="en-US" sz="1600" dirty="0"/>
              <a:t> and Hyde (Wi-Fi and LTE-U) corporations may dominate </a:t>
            </a:r>
          </a:p>
          <a:p>
            <a:pPr lvl="1"/>
            <a:endParaRPr lang="en-US" dirty="0"/>
          </a:p>
        </p:txBody>
      </p:sp>
      <p:sp>
        <p:nvSpPr>
          <p:cNvPr id="4" name="Date Placeholder 3"/>
          <p:cNvSpPr>
            <a:spLocks noGrp="1"/>
          </p:cNvSpPr>
          <p:nvPr>
            <p:ph type="dt" sz="half" idx="10"/>
          </p:nvPr>
        </p:nvSpPr>
        <p:spPr/>
        <p:txBody>
          <a:bodyPr/>
          <a:lstStyle/>
          <a:p>
            <a:pPr>
              <a:defRPr/>
            </a:pPr>
            <a:r>
              <a:rPr lang="en-US" smtClean="0"/>
              <a:t>January 2016</a:t>
            </a:r>
            <a:endParaRPr lang="en-US" dirty="0"/>
          </a:p>
        </p:txBody>
      </p:sp>
      <p:sp>
        <p:nvSpPr>
          <p:cNvPr id="5" name="Footer Placeholder 4"/>
          <p:cNvSpPr>
            <a:spLocks noGrp="1"/>
          </p:cNvSpPr>
          <p:nvPr>
            <p:ph type="ftr" sz="quarter" idx="11"/>
          </p:nvPr>
        </p:nvSpPr>
        <p:spPr/>
        <p:txBody>
          <a:bodyPr/>
          <a:lstStyle/>
          <a:p>
            <a:pPr>
              <a:defRPr/>
            </a:pPr>
            <a:r>
              <a:rPr lang="en-US" smtClean="0"/>
              <a:t>Rich Kennedy, Unlicensed Spectrum Advocates, LLC</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07EAB99-7448-5041-9D18-454FF4C5CBA8}" type="slidenum">
              <a:rPr lang="en-US" smtClean="0"/>
              <a:pPr>
                <a:defRPr/>
              </a:pPr>
              <a:t>11</a:t>
            </a:fld>
            <a:endParaRPr lang="en-US"/>
          </a:p>
        </p:txBody>
      </p:sp>
    </p:spTree>
    <p:extLst>
      <p:ext uri="{BB962C8B-B14F-4D97-AF65-F5344CB8AC3E}">
        <p14:creationId xmlns:p14="http://schemas.microsoft.com/office/powerpoint/2010/main" val="2730882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802/802.11 Regulatory</a:t>
            </a:r>
            <a:endParaRPr lang="en-US" dirty="0"/>
          </a:p>
        </p:txBody>
      </p:sp>
      <p:sp>
        <p:nvSpPr>
          <p:cNvPr id="3" name="Content Placeholder 2"/>
          <p:cNvSpPr>
            <a:spLocks noGrp="1"/>
          </p:cNvSpPr>
          <p:nvPr>
            <p:ph idx="1"/>
          </p:nvPr>
        </p:nvSpPr>
        <p:spPr/>
        <p:txBody>
          <a:bodyPr/>
          <a:lstStyle/>
          <a:p>
            <a:r>
              <a:rPr lang="en-US" sz="2000" dirty="0" smtClean="0"/>
              <a:t>Currently, 802.11 and 802.15 share a Regulatory SC</a:t>
            </a:r>
          </a:p>
          <a:p>
            <a:r>
              <a:rPr lang="en-US" sz="2000" dirty="0" smtClean="0"/>
              <a:t>IEEE 802 has an IEEE 802.18 Radio Regulatory TAG</a:t>
            </a:r>
          </a:p>
          <a:p>
            <a:r>
              <a:rPr lang="en-US" sz="2000" dirty="0" smtClean="0"/>
              <a:t>The EC prefers regulatory submissions to regulators to go out under titled IEEE 802 positions</a:t>
            </a:r>
          </a:p>
          <a:p>
            <a:pPr lvl="1"/>
            <a:r>
              <a:rPr lang="en-US" sz="1800" dirty="0" smtClean="0"/>
              <a:t>802.11 and 802.15 prepares submissions, approved them in the respective WGs and submits them to 802.18 for review</a:t>
            </a:r>
          </a:p>
          <a:p>
            <a:pPr lvl="1"/>
            <a:r>
              <a:rPr lang="en-US" sz="1800" dirty="0" smtClean="0"/>
              <a:t>Results have not been stellar</a:t>
            </a:r>
          </a:p>
          <a:p>
            <a:r>
              <a:rPr lang="en-US" sz="2000" dirty="0" smtClean="0"/>
              <a:t>There is a proposal to eliminate 802.18 and separate WG SCs and form an EC Regulatory SC</a:t>
            </a:r>
          </a:p>
          <a:p>
            <a:pPr lvl="1"/>
            <a:r>
              <a:rPr lang="en-US" sz="1800" dirty="0" smtClean="0"/>
              <a:t>Anyone can vote and make motions; 802.18 has only 10 voting members</a:t>
            </a:r>
          </a:p>
          <a:p>
            <a:pPr lvl="1"/>
            <a:r>
              <a:rPr lang="en-US" sz="1800" dirty="0" smtClean="0"/>
              <a:t>EC Regulatory would allow more people to weigh in on submissions</a:t>
            </a:r>
            <a:endParaRPr lang="en-US" sz="1800" dirty="0"/>
          </a:p>
        </p:txBody>
      </p:sp>
      <p:sp>
        <p:nvSpPr>
          <p:cNvPr id="4" name="Date Placeholder 3"/>
          <p:cNvSpPr>
            <a:spLocks noGrp="1"/>
          </p:cNvSpPr>
          <p:nvPr>
            <p:ph type="dt" sz="half" idx="10"/>
          </p:nvPr>
        </p:nvSpPr>
        <p:spPr/>
        <p:txBody>
          <a:bodyPr/>
          <a:lstStyle/>
          <a:p>
            <a:pPr>
              <a:defRPr/>
            </a:pPr>
            <a:r>
              <a:rPr lang="en-US" smtClean="0"/>
              <a:t>January 2016</a:t>
            </a:r>
            <a:endParaRPr lang="en-US" dirty="0"/>
          </a:p>
        </p:txBody>
      </p:sp>
      <p:sp>
        <p:nvSpPr>
          <p:cNvPr id="5" name="Footer Placeholder 4"/>
          <p:cNvSpPr>
            <a:spLocks noGrp="1"/>
          </p:cNvSpPr>
          <p:nvPr>
            <p:ph type="ftr" sz="quarter" idx="11"/>
          </p:nvPr>
        </p:nvSpPr>
        <p:spPr/>
        <p:txBody>
          <a:bodyPr/>
          <a:lstStyle/>
          <a:p>
            <a:pPr>
              <a:defRPr/>
            </a:pPr>
            <a:r>
              <a:rPr lang="en-US" smtClean="0"/>
              <a:t>Rich Kennedy, Unlicensed Spectrum Advocates, LLC</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07EAB99-7448-5041-9D18-454FF4C5CBA8}" type="slidenum">
              <a:rPr lang="en-US" smtClean="0"/>
              <a:pPr>
                <a:defRPr/>
              </a:pPr>
              <a:t>12</a:t>
            </a:fld>
            <a:endParaRPr lang="en-US"/>
          </a:p>
        </p:txBody>
      </p:sp>
    </p:spTree>
    <p:extLst>
      <p:ext uri="{BB962C8B-B14F-4D97-AF65-F5344CB8AC3E}">
        <p14:creationId xmlns:p14="http://schemas.microsoft.com/office/powerpoint/2010/main" val="13072653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noChangeArrowheads="1"/>
          </p:cNvSpPr>
          <p:nvPr>
            <p:ph type="title"/>
          </p:nvPr>
        </p:nvSpPr>
        <p:spPr/>
        <p:txBody>
          <a:bodyPr/>
          <a:lstStyle/>
          <a:p>
            <a:r>
              <a:rPr lang="en-GB" sz="2800">
                <a:latin typeface="Times New Roman" charset="0"/>
              </a:rPr>
              <a:t>Overview</a:t>
            </a:r>
          </a:p>
        </p:txBody>
      </p:sp>
      <p:sp>
        <p:nvSpPr>
          <p:cNvPr id="29698" name="Rectangle 3"/>
          <p:cNvSpPr>
            <a:spLocks noGrp="1" noChangeArrowheads="1"/>
          </p:cNvSpPr>
          <p:nvPr>
            <p:ph idx="1"/>
          </p:nvPr>
        </p:nvSpPr>
        <p:spPr>
          <a:xfrm>
            <a:off x="685800" y="1828800"/>
            <a:ext cx="7772400" cy="4114800"/>
          </a:xfrm>
        </p:spPr>
        <p:txBody>
          <a:bodyPr/>
          <a:lstStyle/>
          <a:p>
            <a:r>
              <a:rPr lang="en-US" b="0" dirty="0">
                <a:latin typeface="Times New Roman" charset="0"/>
              </a:rPr>
              <a:t>This document summarizes the </a:t>
            </a:r>
            <a:r>
              <a:rPr lang="en-US" b="0" dirty="0" smtClean="0">
                <a:latin typeface="Times New Roman" charset="0"/>
              </a:rPr>
              <a:t>challenges faced by the industries dependent on the IEEE 802.11 family of standards, in January 2016 and beyond.</a:t>
            </a:r>
            <a:endParaRPr lang="en-US" b="0" dirty="0">
              <a:latin typeface="Times New Roman" charset="0"/>
            </a:endParaRPr>
          </a:p>
        </p:txBody>
      </p:sp>
      <p:sp>
        <p:nvSpPr>
          <p:cNvPr id="5" name="Footer Placeholder 4"/>
          <p:cNvSpPr>
            <a:spLocks noGrp="1"/>
          </p:cNvSpPr>
          <p:nvPr>
            <p:ph type="ftr" sz="quarter" idx="11"/>
          </p:nvPr>
        </p:nvSpPr>
        <p:spPr/>
        <p:txBody>
          <a:bodyPr/>
          <a:lstStyle/>
          <a:p>
            <a:pPr>
              <a:defRPr/>
            </a:pPr>
            <a:r>
              <a:rPr lang="en-US" smtClean="0"/>
              <a:t>Rich Kennedy, Unlicensed Spectrum Advocates, LLC</a:t>
            </a:r>
            <a:endParaRPr lang="en-US"/>
          </a:p>
        </p:txBody>
      </p:sp>
      <p:sp>
        <p:nvSpPr>
          <p:cNvPr id="29700"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9134C468-29D4-5F4D-9F48-17557DAD461D}" type="slidenum">
              <a:rPr lang="en-US"/>
              <a:pPr/>
              <a:t>2</a:t>
            </a:fld>
            <a:endParaRPr lang="en-US"/>
          </a:p>
        </p:txBody>
      </p:sp>
      <p:sp>
        <p:nvSpPr>
          <p:cNvPr id="2" name="Date Placeholder 1"/>
          <p:cNvSpPr>
            <a:spLocks noGrp="1"/>
          </p:cNvSpPr>
          <p:nvPr>
            <p:ph type="dt" sz="quarter" idx="10"/>
          </p:nvPr>
        </p:nvSpPr>
        <p:spPr>
          <a:xfrm>
            <a:off x="696913" y="333375"/>
            <a:ext cx="1541462" cy="276225"/>
          </a:xfrm>
        </p:spPr>
        <p:txBody>
          <a:bodyPr/>
          <a:lstStyle/>
          <a:p>
            <a:pPr>
              <a:defRPr/>
            </a:pPr>
            <a:r>
              <a:rPr lang="en-US" smtClean="0"/>
              <a:t>January 2016</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pPr>
              <a:defRPr/>
            </a:pPr>
            <a:r>
              <a:rPr lang="en-US" smtClean="0"/>
              <a:t>Rich Kennedy, Unlicensed Spectrum Advocates, LLC</a:t>
            </a:r>
            <a:endParaRPr lang="en-US"/>
          </a:p>
        </p:txBody>
      </p:sp>
      <p:sp>
        <p:nvSpPr>
          <p:cNvPr id="31746" name="Slide Number Placeholder 5"/>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0B44E6A-9CD3-2148-9087-BF38FB166480}" type="slidenum">
              <a:rPr lang="en-US"/>
              <a:pPr/>
              <a:t>3</a:t>
            </a:fld>
            <a:endParaRPr lang="en-US"/>
          </a:p>
        </p:txBody>
      </p:sp>
      <p:sp>
        <p:nvSpPr>
          <p:cNvPr id="31747" name="Rectangle 2"/>
          <p:cNvSpPr>
            <a:spLocks noGrp="1" noChangeArrowheads="1"/>
          </p:cNvSpPr>
          <p:nvPr>
            <p:ph type="title"/>
          </p:nvPr>
        </p:nvSpPr>
        <p:spPr>
          <a:xfrm>
            <a:off x="685800" y="685800"/>
            <a:ext cx="7772400" cy="990600"/>
          </a:xfrm>
        </p:spPr>
        <p:txBody>
          <a:bodyPr/>
          <a:lstStyle/>
          <a:p>
            <a:r>
              <a:rPr lang="en-GB" dirty="0" smtClean="0">
                <a:latin typeface="Times New Roman" charset="0"/>
              </a:rPr>
              <a:t>Agenda</a:t>
            </a:r>
            <a:endParaRPr lang="en-GB" dirty="0">
              <a:latin typeface="Times New Roman" charset="0"/>
            </a:endParaRPr>
          </a:p>
        </p:txBody>
      </p:sp>
      <p:sp>
        <p:nvSpPr>
          <p:cNvPr id="31748" name="Rectangle 3"/>
          <p:cNvSpPr>
            <a:spLocks noGrp="1" noChangeArrowheads="1"/>
          </p:cNvSpPr>
          <p:nvPr>
            <p:ph type="body" idx="1"/>
          </p:nvPr>
        </p:nvSpPr>
        <p:spPr>
          <a:xfrm>
            <a:off x="685800" y="1828800"/>
            <a:ext cx="7924800" cy="4495800"/>
          </a:xfrm>
        </p:spPr>
        <p:txBody>
          <a:bodyPr/>
          <a:lstStyle/>
          <a:p>
            <a:pPr>
              <a:spcBef>
                <a:spcPct val="0"/>
              </a:spcBef>
              <a:spcAft>
                <a:spcPts val="600"/>
              </a:spcAft>
            </a:pPr>
            <a:r>
              <a:rPr lang="en-US" sz="2800" dirty="0" smtClean="0">
                <a:solidFill>
                  <a:srgbClr val="000000"/>
                </a:solidFill>
                <a:latin typeface="Times New Roman" panose="02020603050405020304" pitchFamily="18" charset="0"/>
              </a:rPr>
              <a:t>Unlicensed / License-exempt spectrum access</a:t>
            </a:r>
          </a:p>
          <a:p>
            <a:pPr>
              <a:spcBef>
                <a:spcPct val="0"/>
              </a:spcBef>
              <a:spcAft>
                <a:spcPts val="600"/>
              </a:spcAft>
            </a:pPr>
            <a:r>
              <a:rPr lang="en-US" sz="2800" dirty="0" smtClean="0">
                <a:solidFill>
                  <a:srgbClr val="000000"/>
                </a:solidFill>
                <a:latin typeface="Times New Roman" panose="02020603050405020304" pitchFamily="18" charset="0"/>
              </a:rPr>
              <a:t>Spectrum sharing and getting squeezed</a:t>
            </a:r>
          </a:p>
          <a:p>
            <a:pPr>
              <a:spcBef>
                <a:spcPct val="0"/>
              </a:spcBef>
              <a:spcAft>
                <a:spcPts val="600"/>
              </a:spcAft>
            </a:pPr>
            <a:r>
              <a:rPr lang="en-US" sz="2800" dirty="0" smtClean="0">
                <a:solidFill>
                  <a:srgbClr val="000000"/>
                </a:solidFill>
                <a:latin typeface="Times New Roman" panose="02020603050405020304" pitchFamily="18" charset="0"/>
              </a:rPr>
              <a:t>New regulations / No regulations</a:t>
            </a:r>
          </a:p>
          <a:p>
            <a:pPr>
              <a:spcBef>
                <a:spcPct val="0"/>
              </a:spcBef>
              <a:spcAft>
                <a:spcPts val="600"/>
              </a:spcAft>
            </a:pPr>
            <a:r>
              <a:rPr lang="en-US" sz="2800" dirty="0" smtClean="0">
                <a:solidFill>
                  <a:srgbClr val="000000"/>
                </a:solidFill>
                <a:latin typeface="Times New Roman" panose="02020603050405020304" pitchFamily="18" charset="0"/>
              </a:rPr>
              <a:t>WRC-15 to WRC-19</a:t>
            </a:r>
          </a:p>
          <a:p>
            <a:pPr>
              <a:spcBef>
                <a:spcPct val="0"/>
              </a:spcBef>
              <a:spcAft>
                <a:spcPts val="600"/>
              </a:spcAft>
            </a:pPr>
            <a:r>
              <a:rPr lang="en-US" sz="2800" dirty="0" smtClean="0">
                <a:solidFill>
                  <a:srgbClr val="000000"/>
                </a:solidFill>
                <a:latin typeface="Times New Roman" panose="02020603050405020304" pitchFamily="18" charset="0"/>
              </a:rPr>
              <a:t>What we must do</a:t>
            </a:r>
          </a:p>
        </p:txBody>
      </p:sp>
      <p:sp>
        <p:nvSpPr>
          <p:cNvPr id="2" name="Date Placeholder 1"/>
          <p:cNvSpPr>
            <a:spLocks noGrp="1"/>
          </p:cNvSpPr>
          <p:nvPr>
            <p:ph type="dt" sz="quarter" idx="10"/>
          </p:nvPr>
        </p:nvSpPr>
        <p:spPr>
          <a:xfrm>
            <a:off x="696913" y="333375"/>
            <a:ext cx="1541462" cy="276225"/>
          </a:xfrm>
        </p:spPr>
        <p:txBody>
          <a:bodyPr/>
          <a:lstStyle/>
          <a:p>
            <a:pPr>
              <a:defRPr/>
            </a:pPr>
            <a:r>
              <a:rPr lang="en-US" smtClean="0"/>
              <a:t>January 2016</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Spectrum: A Quick History</a:t>
            </a:r>
            <a:endParaRPr lang="en-US" dirty="0"/>
          </a:p>
        </p:txBody>
      </p:sp>
      <p:sp>
        <p:nvSpPr>
          <p:cNvPr id="3" name="Content Placeholder 2"/>
          <p:cNvSpPr>
            <a:spLocks noGrp="1"/>
          </p:cNvSpPr>
          <p:nvPr>
            <p:ph idx="1"/>
          </p:nvPr>
        </p:nvSpPr>
        <p:spPr>
          <a:xfrm>
            <a:off x="685800" y="1981200"/>
            <a:ext cx="7772400" cy="4419600"/>
          </a:xfrm>
        </p:spPr>
        <p:txBody>
          <a:bodyPr/>
          <a:lstStyle/>
          <a:p>
            <a:r>
              <a:rPr lang="en-US" dirty="0" smtClean="0"/>
              <a:t>The 2.4 GHz garbage band</a:t>
            </a:r>
          </a:p>
          <a:p>
            <a:pPr lvl="1"/>
            <a:r>
              <a:rPr lang="en-US" dirty="0" smtClean="0"/>
              <a:t>FCC in 1984: see if you can do something with this</a:t>
            </a:r>
          </a:p>
          <a:p>
            <a:pPr lvl="1"/>
            <a:r>
              <a:rPr lang="en-US" dirty="0" smtClean="0"/>
              <a:t>Minimal rules</a:t>
            </a:r>
          </a:p>
          <a:p>
            <a:pPr lvl="2"/>
            <a:r>
              <a:rPr lang="en-US" dirty="0" smtClean="0"/>
              <a:t>Power, PSD limits</a:t>
            </a:r>
          </a:p>
          <a:p>
            <a:pPr lvl="2"/>
            <a:r>
              <a:rPr lang="en-US" dirty="0" smtClean="0"/>
              <a:t>Accept and cause no interference</a:t>
            </a:r>
          </a:p>
          <a:p>
            <a:r>
              <a:rPr lang="en-US" dirty="0" smtClean="0"/>
              <a:t>5 GHz – challenging and far from global</a:t>
            </a:r>
          </a:p>
          <a:p>
            <a:pPr lvl="1"/>
            <a:r>
              <a:rPr lang="en-US" dirty="0" smtClean="0"/>
              <a:t>WRC-03: open, but not so fast</a:t>
            </a:r>
          </a:p>
          <a:p>
            <a:pPr lvl="1"/>
            <a:r>
              <a:rPr lang="en-US" dirty="0" smtClean="0"/>
              <a:t>DFS: approved, but unspecified, ever changing tests</a:t>
            </a:r>
          </a:p>
          <a:p>
            <a:pPr lvl="1"/>
            <a:r>
              <a:rPr lang="en-US" dirty="0" smtClean="0"/>
              <a:t>Variations</a:t>
            </a:r>
          </a:p>
          <a:p>
            <a:pPr lvl="2"/>
            <a:r>
              <a:rPr lang="en-US" dirty="0" smtClean="0"/>
              <a:t>US vs EU transmit power and bands</a:t>
            </a:r>
          </a:p>
          <a:p>
            <a:pPr lvl="2"/>
            <a:r>
              <a:rPr lang="en-US" dirty="0" smtClean="0"/>
              <a:t>Indoor restrictions</a:t>
            </a:r>
          </a:p>
          <a:p>
            <a:pPr lvl="2"/>
            <a:r>
              <a:rPr lang="en-US" dirty="0" smtClean="0"/>
              <a:t>Minimal participation in Asia</a:t>
            </a:r>
            <a:endParaRPr lang="en-US" dirty="0"/>
          </a:p>
        </p:txBody>
      </p:sp>
      <p:sp>
        <p:nvSpPr>
          <p:cNvPr id="4" name="Date Placeholder 3"/>
          <p:cNvSpPr>
            <a:spLocks noGrp="1"/>
          </p:cNvSpPr>
          <p:nvPr>
            <p:ph type="dt" sz="half" idx="10"/>
          </p:nvPr>
        </p:nvSpPr>
        <p:spPr/>
        <p:txBody>
          <a:bodyPr/>
          <a:lstStyle/>
          <a:p>
            <a:pPr>
              <a:defRPr/>
            </a:pPr>
            <a:r>
              <a:rPr lang="en-US" smtClean="0"/>
              <a:t>January 2016</a:t>
            </a:r>
            <a:endParaRPr lang="en-US" dirty="0"/>
          </a:p>
        </p:txBody>
      </p:sp>
      <p:sp>
        <p:nvSpPr>
          <p:cNvPr id="5" name="Footer Placeholder 4"/>
          <p:cNvSpPr>
            <a:spLocks noGrp="1"/>
          </p:cNvSpPr>
          <p:nvPr>
            <p:ph type="ftr" sz="quarter" idx="11"/>
          </p:nvPr>
        </p:nvSpPr>
        <p:spPr/>
        <p:txBody>
          <a:bodyPr/>
          <a:lstStyle/>
          <a:p>
            <a:pPr>
              <a:defRPr/>
            </a:pPr>
            <a:r>
              <a:rPr lang="en-US" smtClean="0"/>
              <a:t>Rich Kennedy, Unlicensed Spectrum Advocates, LLC</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07EAB99-7448-5041-9D18-454FF4C5CBA8}" type="slidenum">
              <a:rPr lang="en-US" smtClean="0"/>
              <a:pPr>
                <a:defRPr/>
              </a:pPr>
              <a:t>4</a:t>
            </a:fld>
            <a:endParaRPr lang="en-US"/>
          </a:p>
        </p:txBody>
      </p:sp>
    </p:spTree>
    <p:extLst>
      <p:ext uri="{BB962C8B-B14F-4D97-AF65-F5344CB8AC3E}">
        <p14:creationId xmlns:p14="http://schemas.microsoft.com/office/powerpoint/2010/main" val="31678857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0000"/>
                </a:solidFill>
                <a:latin typeface="Times New Roman" panose="02020603050405020304" pitchFamily="18" charset="0"/>
              </a:rPr>
              <a:t>Spectrum: Sharing &amp; Squeezing</a:t>
            </a:r>
            <a:endParaRPr lang="en-US" dirty="0"/>
          </a:p>
        </p:txBody>
      </p:sp>
      <p:sp>
        <p:nvSpPr>
          <p:cNvPr id="3" name="Content Placeholder 2"/>
          <p:cNvSpPr>
            <a:spLocks noGrp="1"/>
          </p:cNvSpPr>
          <p:nvPr>
            <p:ph idx="1"/>
          </p:nvPr>
        </p:nvSpPr>
        <p:spPr>
          <a:xfrm>
            <a:off x="685800" y="1981199"/>
            <a:ext cx="7772400" cy="4494213"/>
          </a:xfrm>
        </p:spPr>
        <p:txBody>
          <a:bodyPr/>
          <a:lstStyle/>
          <a:p>
            <a:r>
              <a:rPr lang="en-US" sz="2000" dirty="0"/>
              <a:t>2.4 </a:t>
            </a:r>
            <a:r>
              <a:rPr lang="en-US" sz="2000" dirty="0" smtClean="0"/>
              <a:t>GHz</a:t>
            </a:r>
          </a:p>
          <a:p>
            <a:pPr lvl="1"/>
            <a:r>
              <a:rPr lang="en-US" sz="1800" dirty="0" smtClean="0"/>
              <a:t>LTE in 2390 MHz (</a:t>
            </a:r>
            <a:r>
              <a:rPr lang="en-US" sz="1800" b="1" dirty="0" smtClean="0">
                <a:solidFill>
                  <a:srgbClr val="FF0000"/>
                </a:solidFill>
              </a:rPr>
              <a:t>Ofcom pressing hard for no restrictions</a:t>
            </a:r>
            <a:r>
              <a:rPr lang="en-US" sz="1800" dirty="0" smtClean="0"/>
              <a:t>)</a:t>
            </a:r>
          </a:p>
          <a:p>
            <a:pPr lvl="1"/>
            <a:r>
              <a:rPr lang="en-US" sz="1800" dirty="0" smtClean="0"/>
              <a:t>Globalstar in 2483.5-2495 MHz (</a:t>
            </a:r>
            <a:r>
              <a:rPr lang="en-US" sz="1800" b="1" dirty="0" smtClean="0">
                <a:solidFill>
                  <a:srgbClr val="FF0000"/>
                </a:solidFill>
              </a:rPr>
              <a:t>FCC not going to protect Wi-Fi</a:t>
            </a:r>
            <a:r>
              <a:rPr lang="en-US" sz="1800" dirty="0" smtClean="0"/>
              <a:t>)</a:t>
            </a:r>
          </a:p>
          <a:p>
            <a:pPr lvl="1"/>
            <a:r>
              <a:rPr lang="en-US" sz="1800" dirty="0" smtClean="0"/>
              <a:t>LTE-U? </a:t>
            </a:r>
          </a:p>
          <a:p>
            <a:r>
              <a:rPr lang="en-US" sz="2000" dirty="0" smtClean="0"/>
              <a:t>5 GHz</a:t>
            </a:r>
          </a:p>
          <a:p>
            <a:pPr lvl="1"/>
            <a:r>
              <a:rPr lang="en-US" sz="1800" dirty="0" smtClean="0"/>
              <a:t>Satellites throughout the band (</a:t>
            </a:r>
            <a:r>
              <a:rPr lang="en-US" sz="1800" b="1" dirty="0" smtClean="0">
                <a:solidFill>
                  <a:srgbClr val="FF0000"/>
                </a:solidFill>
              </a:rPr>
              <a:t>ESA bankrolling effort to minimize RLANs in the band</a:t>
            </a:r>
            <a:r>
              <a:rPr lang="en-US" sz="1800" dirty="0" smtClean="0"/>
              <a:t>)</a:t>
            </a:r>
          </a:p>
          <a:p>
            <a:pPr lvl="1"/>
            <a:r>
              <a:rPr lang="en-US" sz="1800" dirty="0" smtClean="0"/>
              <a:t>Radars difficult for DFS to detect (</a:t>
            </a:r>
            <a:r>
              <a:rPr lang="en-US" sz="1800" b="1" dirty="0" smtClean="0">
                <a:solidFill>
                  <a:srgbClr val="FFC000"/>
                </a:solidFill>
              </a:rPr>
              <a:t>DFS 2.0 in the works</a:t>
            </a:r>
            <a:r>
              <a:rPr lang="en-US" sz="1800" dirty="0" smtClean="0"/>
              <a:t>)</a:t>
            </a:r>
          </a:p>
          <a:p>
            <a:pPr lvl="1"/>
            <a:r>
              <a:rPr lang="en-US" sz="1800" dirty="0" smtClean="0"/>
              <a:t>LAA-LTE using broad based standard sharing mechanisms (</a:t>
            </a:r>
            <a:r>
              <a:rPr lang="en-US" sz="1800" b="1" dirty="0" smtClean="0">
                <a:solidFill>
                  <a:schemeClr val="accent5">
                    <a:lumMod val="50000"/>
                  </a:schemeClr>
                </a:solidFill>
              </a:rPr>
              <a:t>ETSI BRAN developing fair sharing standard</a:t>
            </a:r>
            <a:r>
              <a:rPr lang="en-US" sz="1800" dirty="0" smtClean="0"/>
              <a:t>)</a:t>
            </a:r>
          </a:p>
          <a:p>
            <a:pPr lvl="1"/>
            <a:r>
              <a:rPr lang="en-US" sz="1800" dirty="0" smtClean="0"/>
              <a:t>LTE-U (</a:t>
            </a:r>
            <a:r>
              <a:rPr lang="en-US" sz="1800" b="1" dirty="0" smtClean="0">
                <a:solidFill>
                  <a:srgbClr val="FF0000"/>
                </a:solidFill>
              </a:rPr>
              <a:t>sharing mechanism of dubious efficacy</a:t>
            </a:r>
            <a:r>
              <a:rPr lang="en-US" sz="1800" dirty="0" smtClean="0"/>
              <a:t>)</a:t>
            </a:r>
          </a:p>
          <a:p>
            <a:pPr lvl="1"/>
            <a:r>
              <a:rPr lang="en-US" sz="1800" dirty="0" err="1" smtClean="0"/>
              <a:t>MulteFire</a:t>
            </a:r>
            <a:r>
              <a:rPr lang="en-US" sz="1800" dirty="0" smtClean="0"/>
              <a:t> standalone LTE in unlicensed spectrum (</a:t>
            </a:r>
            <a:r>
              <a:rPr lang="en-US" sz="1800" b="1" dirty="0" smtClean="0">
                <a:solidFill>
                  <a:srgbClr val="FF0000"/>
                </a:solidFill>
              </a:rPr>
              <a:t>?</a:t>
            </a:r>
            <a:r>
              <a:rPr lang="en-US" sz="1800" dirty="0" smtClean="0"/>
              <a:t>)</a:t>
            </a:r>
            <a:endParaRPr lang="en-US" sz="1800" dirty="0"/>
          </a:p>
        </p:txBody>
      </p:sp>
      <p:sp>
        <p:nvSpPr>
          <p:cNvPr id="4" name="Date Placeholder 3"/>
          <p:cNvSpPr>
            <a:spLocks noGrp="1"/>
          </p:cNvSpPr>
          <p:nvPr>
            <p:ph type="dt" sz="half" idx="10"/>
          </p:nvPr>
        </p:nvSpPr>
        <p:spPr/>
        <p:txBody>
          <a:bodyPr/>
          <a:lstStyle/>
          <a:p>
            <a:pPr>
              <a:defRPr/>
            </a:pPr>
            <a:r>
              <a:rPr lang="en-US" smtClean="0"/>
              <a:t>January 2016</a:t>
            </a:r>
            <a:endParaRPr lang="en-US" dirty="0"/>
          </a:p>
        </p:txBody>
      </p:sp>
      <p:sp>
        <p:nvSpPr>
          <p:cNvPr id="5" name="Footer Placeholder 4"/>
          <p:cNvSpPr>
            <a:spLocks noGrp="1"/>
          </p:cNvSpPr>
          <p:nvPr>
            <p:ph type="ftr" sz="quarter" idx="11"/>
          </p:nvPr>
        </p:nvSpPr>
        <p:spPr/>
        <p:txBody>
          <a:bodyPr/>
          <a:lstStyle/>
          <a:p>
            <a:pPr>
              <a:defRPr/>
            </a:pPr>
            <a:r>
              <a:rPr lang="en-US" smtClean="0"/>
              <a:t>Rich Kennedy, Unlicensed Spectrum Advocates, LLC</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07EAB99-7448-5041-9D18-454FF4C5CBA8}" type="slidenum">
              <a:rPr lang="en-US" smtClean="0"/>
              <a:pPr>
                <a:defRPr/>
              </a:pPr>
              <a:t>5</a:t>
            </a:fld>
            <a:endParaRPr lang="en-US"/>
          </a:p>
        </p:txBody>
      </p:sp>
    </p:spTree>
    <p:extLst>
      <p:ext uri="{BB962C8B-B14F-4D97-AF65-F5344CB8AC3E}">
        <p14:creationId xmlns:p14="http://schemas.microsoft.com/office/powerpoint/2010/main" val="18036324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5 GHz spectrum in Europe and most of EMEA</a:t>
            </a:r>
            <a:endParaRPr lang="en-US" dirty="0"/>
          </a:p>
        </p:txBody>
      </p:sp>
      <p:pic>
        <p:nvPicPr>
          <p:cNvPr id="5" name="Content Placeholder 4"/>
          <p:cNvPicPr>
            <a:picLocks noGrp="1" noChangeAspect="1"/>
          </p:cNvPicPr>
          <p:nvPr>
            <p:ph idx="1"/>
          </p:nvPr>
        </p:nvPicPr>
        <p:blipFill>
          <a:blip r:embed="rId2"/>
          <a:stretch>
            <a:fillRect/>
          </a:stretch>
        </p:blipFill>
        <p:spPr>
          <a:xfrm>
            <a:off x="177800" y="2589192"/>
            <a:ext cx="8596313" cy="2530515"/>
          </a:xfrm>
          <a:prstGeom prst="rect">
            <a:avLst/>
          </a:prstGeom>
        </p:spPr>
      </p:pic>
      <p:sp>
        <p:nvSpPr>
          <p:cNvPr id="3" name="TextBox 2"/>
          <p:cNvSpPr txBox="1"/>
          <p:nvPr/>
        </p:nvSpPr>
        <p:spPr>
          <a:xfrm>
            <a:off x="762000" y="5486400"/>
            <a:ext cx="6781800" cy="738664"/>
          </a:xfrm>
          <a:prstGeom prst="rect">
            <a:avLst/>
          </a:prstGeom>
          <a:noFill/>
        </p:spPr>
        <p:txBody>
          <a:bodyPr wrap="square" rtlCol="0">
            <a:spAutoFit/>
          </a:bodyPr>
          <a:lstStyle/>
          <a:p>
            <a:r>
              <a:rPr lang="en-US" sz="1400" b="1" dirty="0" smtClean="0"/>
              <a:t>MSS – Mobile Satellite Service</a:t>
            </a:r>
          </a:p>
          <a:p>
            <a:r>
              <a:rPr lang="en-US" sz="1400" b="1" dirty="0" smtClean="0"/>
              <a:t>EESS -  Earth Exploration Satellite Service</a:t>
            </a:r>
          </a:p>
          <a:p>
            <a:r>
              <a:rPr lang="en-US" sz="1400" b="1" dirty="0" smtClean="0"/>
              <a:t>FSS – Fixed Satellite Service</a:t>
            </a:r>
            <a:endParaRPr lang="en-US" sz="1400" b="1" dirty="0"/>
          </a:p>
        </p:txBody>
      </p:sp>
      <p:sp>
        <p:nvSpPr>
          <p:cNvPr id="4" name="Date Placeholder 3"/>
          <p:cNvSpPr>
            <a:spLocks noGrp="1"/>
          </p:cNvSpPr>
          <p:nvPr>
            <p:ph type="dt" sz="half" idx="10"/>
          </p:nvPr>
        </p:nvSpPr>
        <p:spPr/>
        <p:txBody>
          <a:bodyPr/>
          <a:lstStyle/>
          <a:p>
            <a:pPr>
              <a:defRPr/>
            </a:pPr>
            <a:r>
              <a:rPr lang="en-US" smtClean="0"/>
              <a:t>January 2016</a:t>
            </a:r>
            <a:endParaRPr lang="en-US" dirty="0"/>
          </a:p>
        </p:txBody>
      </p:sp>
      <p:sp>
        <p:nvSpPr>
          <p:cNvPr id="6" name="Footer Placeholder 5"/>
          <p:cNvSpPr>
            <a:spLocks noGrp="1"/>
          </p:cNvSpPr>
          <p:nvPr>
            <p:ph type="ftr" sz="quarter" idx="11"/>
          </p:nvPr>
        </p:nvSpPr>
        <p:spPr/>
        <p:txBody>
          <a:bodyPr/>
          <a:lstStyle/>
          <a:p>
            <a:pPr>
              <a:defRPr/>
            </a:pPr>
            <a:r>
              <a:rPr lang="en-US" smtClean="0"/>
              <a:t>Rich Kennedy, Unlicensed Spectrum Advocates, LLC</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E07EAB99-7448-5041-9D18-454FF4C5CBA8}" type="slidenum">
              <a:rPr lang="en-US" smtClean="0"/>
              <a:pPr>
                <a:defRPr/>
              </a:pPr>
              <a:t>6</a:t>
            </a:fld>
            <a:endParaRPr lang="en-US"/>
          </a:p>
        </p:txBody>
      </p:sp>
    </p:spTree>
    <p:extLst>
      <p:ext uri="{BB962C8B-B14F-4D97-AF65-F5344CB8AC3E}">
        <p14:creationId xmlns:p14="http://schemas.microsoft.com/office/powerpoint/2010/main" val="5744802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Regulations: New</a:t>
            </a:r>
            <a:endParaRPr lang="en-US" dirty="0"/>
          </a:p>
        </p:txBody>
      </p:sp>
      <p:sp>
        <p:nvSpPr>
          <p:cNvPr id="3" name="Content Placeholder 2"/>
          <p:cNvSpPr>
            <a:spLocks noGrp="1"/>
          </p:cNvSpPr>
          <p:nvPr>
            <p:ph idx="1"/>
          </p:nvPr>
        </p:nvSpPr>
        <p:spPr>
          <a:xfrm>
            <a:off x="685800" y="1600200"/>
            <a:ext cx="7772400" cy="4800600"/>
          </a:xfrm>
        </p:spPr>
        <p:txBody>
          <a:bodyPr/>
          <a:lstStyle/>
          <a:p>
            <a:r>
              <a:rPr lang="en-US" sz="2000" dirty="0" smtClean="0"/>
              <a:t>ETSI EN 300 328 v2.0.0 (2.4 GHz)</a:t>
            </a:r>
          </a:p>
          <a:p>
            <a:pPr lvl="1"/>
            <a:r>
              <a:rPr lang="en-US" sz="1800" dirty="0" smtClean="0"/>
              <a:t>Includes receiver blocking requirements</a:t>
            </a:r>
          </a:p>
          <a:p>
            <a:pPr lvl="1"/>
            <a:r>
              <a:rPr lang="en-US" sz="1800" dirty="0" smtClean="0"/>
              <a:t>May add Adjacent Channel Selectivity in next revision</a:t>
            </a:r>
          </a:p>
          <a:p>
            <a:r>
              <a:rPr lang="en-US" sz="2000" dirty="0" smtClean="0"/>
              <a:t>ETSI EN 301 893 v2.0.0 (5 GHz)</a:t>
            </a:r>
            <a:endParaRPr lang="en-US" sz="2000" dirty="0"/>
          </a:p>
          <a:p>
            <a:pPr lvl="1"/>
            <a:r>
              <a:rPr lang="en-US" sz="1800" dirty="0"/>
              <a:t>Includes receiver blocking requirements</a:t>
            </a:r>
          </a:p>
          <a:p>
            <a:pPr lvl="1"/>
            <a:r>
              <a:rPr lang="en-US" sz="1800" dirty="0" smtClean="0"/>
              <a:t>Will </a:t>
            </a:r>
            <a:r>
              <a:rPr lang="en-US" sz="1800" dirty="0"/>
              <a:t>add Adjacent Channel Selectivity in next </a:t>
            </a:r>
            <a:r>
              <a:rPr lang="en-US" sz="1800" dirty="0" smtClean="0"/>
              <a:t>revision</a:t>
            </a:r>
          </a:p>
          <a:p>
            <a:pPr lvl="1"/>
            <a:r>
              <a:rPr lang="en-US" sz="1800" dirty="0" smtClean="0"/>
              <a:t>Adaptivity requirements being fine tuned for Wi-Fi / LAA-LTE (and others) sharing</a:t>
            </a:r>
          </a:p>
          <a:p>
            <a:r>
              <a:rPr lang="en-US" sz="2000" dirty="0" smtClean="0"/>
              <a:t>ETSI EN 302 567 (60 GHz)</a:t>
            </a:r>
            <a:endParaRPr lang="en-US" sz="2000" dirty="0"/>
          </a:p>
          <a:p>
            <a:pPr lvl="1"/>
            <a:r>
              <a:rPr lang="en-US" dirty="0"/>
              <a:t>Includes receiver blocking requirements</a:t>
            </a:r>
          </a:p>
          <a:p>
            <a:r>
              <a:rPr lang="en-US" sz="2000" dirty="0" smtClean="0"/>
              <a:t>ETSI EN 301 598 (TVWS)</a:t>
            </a:r>
          </a:p>
          <a:p>
            <a:pPr lvl="1"/>
            <a:r>
              <a:rPr lang="en-US" sz="1800" dirty="0"/>
              <a:t>Includes receiver blocking </a:t>
            </a:r>
            <a:r>
              <a:rPr lang="en-US" sz="1800" dirty="0" smtClean="0"/>
              <a:t>requirements (no rapporteur)</a:t>
            </a:r>
          </a:p>
          <a:p>
            <a:r>
              <a:rPr lang="en-US" sz="2000" dirty="0" smtClean="0"/>
              <a:t>(Proposed) FCC NPRM 15-138</a:t>
            </a:r>
          </a:p>
          <a:p>
            <a:pPr lvl="1"/>
            <a:r>
              <a:rPr lang="en-US" sz="1600" dirty="0" smtClean="0"/>
              <a:t>Adding 7 GHz to the 60 GHz band (64-71 GHz), and more bands above 24 GHz</a:t>
            </a:r>
            <a:endParaRPr lang="en-US" sz="1600" dirty="0"/>
          </a:p>
        </p:txBody>
      </p:sp>
      <p:sp>
        <p:nvSpPr>
          <p:cNvPr id="4" name="Date Placeholder 3"/>
          <p:cNvSpPr>
            <a:spLocks noGrp="1"/>
          </p:cNvSpPr>
          <p:nvPr>
            <p:ph type="dt" sz="half" idx="10"/>
          </p:nvPr>
        </p:nvSpPr>
        <p:spPr/>
        <p:txBody>
          <a:bodyPr/>
          <a:lstStyle/>
          <a:p>
            <a:pPr>
              <a:defRPr/>
            </a:pPr>
            <a:r>
              <a:rPr lang="en-US" smtClean="0"/>
              <a:t>January 2016</a:t>
            </a:r>
            <a:endParaRPr lang="en-US" dirty="0"/>
          </a:p>
        </p:txBody>
      </p:sp>
      <p:sp>
        <p:nvSpPr>
          <p:cNvPr id="5" name="Footer Placeholder 4"/>
          <p:cNvSpPr>
            <a:spLocks noGrp="1"/>
          </p:cNvSpPr>
          <p:nvPr>
            <p:ph type="ftr" sz="quarter" idx="11"/>
          </p:nvPr>
        </p:nvSpPr>
        <p:spPr/>
        <p:txBody>
          <a:bodyPr/>
          <a:lstStyle/>
          <a:p>
            <a:pPr>
              <a:defRPr/>
            </a:pPr>
            <a:r>
              <a:rPr lang="en-US" smtClean="0"/>
              <a:t>Rich Kennedy, Unlicensed Spectrum Advocates, LLC</a:t>
            </a:r>
            <a:endParaRPr lang="en-US"/>
          </a:p>
        </p:txBody>
      </p:sp>
      <p:sp>
        <p:nvSpPr>
          <p:cNvPr id="6" name="Slide Number Placeholder 5"/>
          <p:cNvSpPr>
            <a:spLocks noGrp="1"/>
          </p:cNvSpPr>
          <p:nvPr>
            <p:ph type="sldNum" sz="quarter" idx="12"/>
          </p:nvPr>
        </p:nvSpPr>
        <p:spPr/>
        <p:txBody>
          <a:bodyPr/>
          <a:lstStyle/>
          <a:p>
            <a:pPr>
              <a:defRPr/>
            </a:pPr>
            <a:r>
              <a:rPr lang="en-US" dirty="0" smtClean="0"/>
              <a:t>Slide </a:t>
            </a:r>
            <a:fld id="{E07EAB99-7448-5041-9D18-454FF4C5CBA8}" type="slidenum">
              <a:rPr lang="en-US" smtClean="0"/>
              <a:pPr>
                <a:defRPr/>
              </a:pPr>
              <a:t>7</a:t>
            </a:fld>
            <a:endParaRPr lang="en-US" dirty="0"/>
          </a:p>
        </p:txBody>
      </p:sp>
    </p:spTree>
    <p:extLst>
      <p:ext uri="{BB962C8B-B14F-4D97-AF65-F5344CB8AC3E}">
        <p14:creationId xmlns:p14="http://schemas.microsoft.com/office/powerpoint/2010/main" val="31937720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Regulations: </a:t>
            </a:r>
            <a:r>
              <a:rPr lang="en-US" dirty="0" smtClean="0"/>
              <a:t>None</a:t>
            </a:r>
            <a:endParaRPr lang="en-US" dirty="0"/>
          </a:p>
        </p:txBody>
      </p:sp>
      <p:sp>
        <p:nvSpPr>
          <p:cNvPr id="3" name="Content Placeholder 2"/>
          <p:cNvSpPr>
            <a:spLocks noGrp="1"/>
          </p:cNvSpPr>
          <p:nvPr>
            <p:ph idx="1"/>
          </p:nvPr>
        </p:nvSpPr>
        <p:spPr/>
        <p:txBody>
          <a:bodyPr/>
          <a:lstStyle/>
          <a:p>
            <a:r>
              <a:rPr lang="en-US" dirty="0" smtClean="0"/>
              <a:t>In spite of its incredible success which goes way beyond the expectations set when the unlicensed spectrum bands were codified, the FCC will not revise regulations to protect it (or Bluetooth), e.g.:</a:t>
            </a:r>
          </a:p>
          <a:p>
            <a:pPr lvl="1"/>
            <a:r>
              <a:rPr lang="en-US" dirty="0" smtClean="0"/>
              <a:t>Globalstar incursion into the band on a terrestrial basis (Channel 14), with no proof that it will not interfere with Channel 11</a:t>
            </a:r>
          </a:p>
          <a:p>
            <a:pPr lvl="1"/>
            <a:r>
              <a:rPr lang="en-US" dirty="0" smtClean="0"/>
              <a:t>LTE-U sharing mechanism unproven, could present serious challenge to Wi-Fi in 5 GHz</a:t>
            </a:r>
          </a:p>
          <a:p>
            <a:pPr lvl="1"/>
            <a:r>
              <a:rPr lang="en-US" dirty="0" smtClean="0"/>
              <a:t>Hundreds of millions of devices can be negatively affected, yet FCC is unwilling to even require real proof of non-interference</a:t>
            </a:r>
            <a:endParaRPr lang="en-US" dirty="0"/>
          </a:p>
        </p:txBody>
      </p:sp>
      <p:sp>
        <p:nvSpPr>
          <p:cNvPr id="4" name="Date Placeholder 3"/>
          <p:cNvSpPr>
            <a:spLocks noGrp="1"/>
          </p:cNvSpPr>
          <p:nvPr>
            <p:ph type="dt" sz="half" idx="10"/>
          </p:nvPr>
        </p:nvSpPr>
        <p:spPr/>
        <p:txBody>
          <a:bodyPr/>
          <a:lstStyle/>
          <a:p>
            <a:pPr>
              <a:defRPr/>
            </a:pPr>
            <a:r>
              <a:rPr lang="en-US" smtClean="0"/>
              <a:t>January 2016</a:t>
            </a:r>
            <a:endParaRPr lang="en-US" dirty="0"/>
          </a:p>
        </p:txBody>
      </p:sp>
      <p:sp>
        <p:nvSpPr>
          <p:cNvPr id="5" name="Footer Placeholder 4"/>
          <p:cNvSpPr>
            <a:spLocks noGrp="1"/>
          </p:cNvSpPr>
          <p:nvPr>
            <p:ph type="ftr" sz="quarter" idx="11"/>
          </p:nvPr>
        </p:nvSpPr>
        <p:spPr/>
        <p:txBody>
          <a:bodyPr/>
          <a:lstStyle/>
          <a:p>
            <a:pPr>
              <a:defRPr/>
            </a:pPr>
            <a:r>
              <a:rPr lang="en-US" smtClean="0"/>
              <a:t>Rich Kennedy, Unlicensed Spectrum Advocates, LLC</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07EAB99-7448-5041-9D18-454FF4C5CBA8}" type="slidenum">
              <a:rPr lang="en-US" smtClean="0"/>
              <a:pPr>
                <a:defRPr/>
              </a:pPr>
              <a:t>8</a:t>
            </a:fld>
            <a:endParaRPr lang="en-US"/>
          </a:p>
        </p:txBody>
      </p:sp>
    </p:spTree>
    <p:extLst>
      <p:ext uri="{BB962C8B-B14F-4D97-AF65-F5344CB8AC3E}">
        <p14:creationId xmlns:p14="http://schemas.microsoft.com/office/powerpoint/2010/main" val="9063955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WRC-15 Plan for WRC-19</a:t>
            </a:r>
          </a:p>
        </p:txBody>
      </p:sp>
      <p:sp>
        <p:nvSpPr>
          <p:cNvPr id="3" name="Content Placeholder 2"/>
          <p:cNvSpPr>
            <a:spLocks noGrp="1"/>
          </p:cNvSpPr>
          <p:nvPr>
            <p:ph idx="1"/>
          </p:nvPr>
        </p:nvSpPr>
        <p:spPr/>
        <p:txBody>
          <a:bodyPr/>
          <a:lstStyle/>
          <a:p>
            <a:r>
              <a:rPr lang="en-US" dirty="0" smtClean="0"/>
              <a:t>The entire 5 GHz band will be re-studied</a:t>
            </a:r>
          </a:p>
          <a:p>
            <a:r>
              <a:rPr lang="en-US" dirty="0" smtClean="0"/>
              <a:t>Satellite industry continues to push to minimize RLAN use of their band (RLANs are co-primary)</a:t>
            </a:r>
          </a:p>
          <a:p>
            <a:r>
              <a:rPr lang="en-US" dirty="0" smtClean="0"/>
              <a:t>New radars must be addressed</a:t>
            </a:r>
          </a:p>
          <a:p>
            <a:r>
              <a:rPr lang="en-US" dirty="0" smtClean="0"/>
              <a:t>DFS rewrite could provide some help</a:t>
            </a:r>
          </a:p>
          <a:p>
            <a:pPr lvl="1"/>
            <a:r>
              <a:rPr lang="en-US" dirty="0" smtClean="0"/>
              <a:t>Reduction of initial channel check time</a:t>
            </a:r>
          </a:p>
          <a:p>
            <a:pPr lvl="1"/>
            <a:r>
              <a:rPr lang="en-US" dirty="0" smtClean="0"/>
              <a:t>Incorporation of [sensor networks]</a:t>
            </a:r>
            <a:endParaRPr lang="en-US" dirty="0"/>
          </a:p>
        </p:txBody>
      </p:sp>
      <p:sp>
        <p:nvSpPr>
          <p:cNvPr id="4" name="Date Placeholder 3"/>
          <p:cNvSpPr>
            <a:spLocks noGrp="1"/>
          </p:cNvSpPr>
          <p:nvPr>
            <p:ph type="dt" sz="half" idx="10"/>
          </p:nvPr>
        </p:nvSpPr>
        <p:spPr/>
        <p:txBody>
          <a:bodyPr/>
          <a:lstStyle/>
          <a:p>
            <a:pPr>
              <a:defRPr/>
            </a:pPr>
            <a:r>
              <a:rPr lang="en-US" smtClean="0"/>
              <a:t>January 2016</a:t>
            </a:r>
            <a:endParaRPr lang="en-US" dirty="0"/>
          </a:p>
        </p:txBody>
      </p:sp>
      <p:sp>
        <p:nvSpPr>
          <p:cNvPr id="5" name="Footer Placeholder 4"/>
          <p:cNvSpPr>
            <a:spLocks noGrp="1"/>
          </p:cNvSpPr>
          <p:nvPr>
            <p:ph type="ftr" sz="quarter" idx="11"/>
          </p:nvPr>
        </p:nvSpPr>
        <p:spPr/>
        <p:txBody>
          <a:bodyPr/>
          <a:lstStyle/>
          <a:p>
            <a:pPr>
              <a:defRPr/>
            </a:pPr>
            <a:r>
              <a:rPr lang="en-US" smtClean="0"/>
              <a:t>Rich Kennedy, Unlicensed Spectrum Advocates, LLC</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E07EAB99-7448-5041-9D18-454FF4C5CBA8}" type="slidenum">
              <a:rPr lang="en-US" smtClean="0"/>
              <a:pPr>
                <a:defRPr/>
              </a:pPr>
              <a:t>9</a:t>
            </a:fld>
            <a:endParaRPr lang="en-US"/>
          </a:p>
        </p:txBody>
      </p:sp>
    </p:spTree>
    <p:extLst>
      <p:ext uri="{BB962C8B-B14F-4D97-AF65-F5344CB8AC3E}">
        <p14:creationId xmlns:p14="http://schemas.microsoft.com/office/powerpoint/2010/main" val="206284828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38765</TotalTime>
  <Words>1258</Words>
  <Application>Microsoft Office PowerPoint</Application>
  <PresentationFormat>On-screen Show (4:3)</PresentationFormat>
  <Paragraphs>141</Paragraphs>
  <Slides>12</Slides>
  <Notes>1</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12</vt:i4>
      </vt:variant>
    </vt:vector>
  </HeadingPairs>
  <TitlesOfParts>
    <vt:vector size="19" baseType="lpstr">
      <vt:lpstr>Arial</vt:lpstr>
      <vt:lpstr>Calibri</vt:lpstr>
      <vt:lpstr>ＭＳ Ｐゴシック</vt:lpstr>
      <vt:lpstr>Times New Roman</vt:lpstr>
      <vt:lpstr>802-11-Submission</vt:lpstr>
      <vt:lpstr>Custom Design</vt:lpstr>
      <vt:lpstr>Document</vt:lpstr>
      <vt:lpstr>IEEE 802.11 Regulatory State of Affairs</vt:lpstr>
      <vt:lpstr>Overview</vt:lpstr>
      <vt:lpstr>Agenda</vt:lpstr>
      <vt:lpstr>Spectrum: A Quick History</vt:lpstr>
      <vt:lpstr>Spectrum: Sharing &amp; Squeezing</vt:lpstr>
      <vt:lpstr>Current 5 GHz spectrum in Europe and most of EMEA</vt:lpstr>
      <vt:lpstr>Regulations: New</vt:lpstr>
      <vt:lpstr>Regulations: None</vt:lpstr>
      <vt:lpstr>WRC-15 Plan for WRC-19</vt:lpstr>
      <vt:lpstr>WRC-15 Plan for WRC-19</vt:lpstr>
      <vt:lpstr>Survival?</vt:lpstr>
      <vt:lpstr>IEEE 802/802.11 Regulatory</vt:lpstr>
    </vt:vector>
  </TitlesOfParts>
  <Company>Research In Motion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Waikoloa Meeting Plan</dc:title>
  <dc:creator>Rich Kennedy</dc:creator>
  <cp:lastModifiedBy>Richard Kennedy</cp:lastModifiedBy>
  <cp:revision>1258</cp:revision>
  <cp:lastPrinted>1998-02-10T13:28:06Z</cp:lastPrinted>
  <dcterms:created xsi:type="dcterms:W3CDTF">2009-04-21T18:18:19Z</dcterms:created>
  <dcterms:modified xsi:type="dcterms:W3CDTF">2016-01-20T15:32:36Z</dcterms:modified>
</cp:coreProperties>
</file>