
<file path=[Content_Types].xml><?xml version="1.0" encoding="utf-8"?>
<Types xmlns="http://schemas.openxmlformats.org/package/2006/content-types">
  <Default Extension="xml" ContentType="application/xml"/>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69" r:id="rId2"/>
    <p:sldId id="257" r:id="rId3"/>
    <p:sldId id="296" r:id="rId4"/>
    <p:sldId id="297" r:id="rId5"/>
    <p:sldId id="298" r:id="rId6"/>
    <p:sldId id="429" r:id="rId7"/>
    <p:sldId id="473" r:id="rId8"/>
    <p:sldId id="476" r:id="rId9"/>
    <p:sldId id="469" r:id="rId10"/>
    <p:sldId id="463" r:id="rId11"/>
    <p:sldId id="474" r:id="rId12"/>
    <p:sldId id="456" r:id="rId13"/>
    <p:sldId id="459" r:id="rId14"/>
    <p:sldId id="475" r:id="rId15"/>
    <p:sldId id="461" r:id="rId16"/>
    <p:sldId id="471" r:id="rId17"/>
    <p:sldId id="472" r:id="rId18"/>
    <p:sldId id="272" r:id="rId19"/>
    <p:sldId id="464" r:id="rId20"/>
    <p:sldId id="465" r:id="rId21"/>
    <p:sldId id="466" r:id="rId22"/>
    <p:sldId id="467" r:id="rId23"/>
    <p:sldId id="305" r:id="rId24"/>
    <p:sldId id="322" r:id="rId25"/>
    <p:sldId id="477" r:id="rId26"/>
    <p:sldId id="478" r:id="rId27"/>
    <p:sldId id="426" r:id="rId28"/>
    <p:sldId id="470" r:id="rId29"/>
    <p:sldId id="293" r:id="rId3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真野 浩" initials="真野" lastIdx="2"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356" autoAdjust="0"/>
    <p:restoredTop sz="86559" autoAdjust="0"/>
  </p:normalViewPr>
  <p:slideViewPr>
    <p:cSldViewPr showGuides="1">
      <p:cViewPr>
        <p:scale>
          <a:sx n="105" d="100"/>
          <a:sy n="105" d="100"/>
        </p:scale>
        <p:origin x="128" y="-784"/>
      </p:cViewPr>
      <p:guideLst>
        <p:guide orient="horz" pos="2160"/>
        <p:guide pos="2880"/>
      </p:guideLst>
    </p:cSldViewPr>
  </p:slideViewPr>
  <p:outlineViewPr>
    <p:cViewPr>
      <p:scale>
        <a:sx n="33" d="100"/>
        <a:sy n="33" d="100"/>
      </p:scale>
      <p:origin x="0" y="13944"/>
    </p:cViewPr>
  </p:outlineViewPr>
  <p:notesTextViewPr>
    <p:cViewPr>
      <p:scale>
        <a:sx n="150" d="100"/>
        <a:sy n="150" d="100"/>
      </p:scale>
      <p:origin x="0" y="0"/>
    </p:cViewPr>
  </p:notesTextViewPr>
  <p:sorterViewPr>
    <p:cViewPr>
      <p:scale>
        <a:sx n="150" d="100"/>
        <a:sy n="150" d="100"/>
      </p:scale>
      <p:origin x="0" y="10344"/>
    </p:cViewPr>
  </p:sorterViewPr>
  <p:notesViewPr>
    <p:cSldViewPr showGuides="1">
      <p:cViewPr varScale="1">
        <p:scale>
          <a:sx n="74" d="100"/>
          <a:sy n="74" d="100"/>
        </p:scale>
        <p:origin x="-3080"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notesMaster" Target="notesMasters/notesMaster1.xml"/><Relationship Id="rId32" Type="http://schemas.openxmlformats.org/officeDocument/2006/relationships/handoutMaster" Target="handoutMasters/handout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commentAuthors" Target="commentAuthors.xml"/><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a:t>doc.: IEEE 802.11-11/xxxxr0</a:t>
            </a:r>
          </a:p>
        </p:txBody>
      </p:sp>
      <p:sp>
        <p:nvSpPr>
          <p:cNvPr id="3075" name="Rectangle 3"/>
          <p:cNvSpPr>
            <a:spLocks noGrp="1" noChangeArrowheads="1"/>
          </p:cNvSpPr>
          <p:nvPr>
            <p:ph type="dt" sz="quarter" idx="1"/>
          </p:nvPr>
        </p:nvSpPr>
        <p:spPr bwMode="auto">
          <a:xfrm>
            <a:off x="695325" y="175081"/>
            <a:ext cx="74304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ltLang="ja-JP" dirty="0" smtClean="0"/>
              <a:t>May</a:t>
            </a:r>
            <a:r>
              <a:rPr lang="en-US" dirty="0" smtClean="0"/>
              <a:t> </a:t>
            </a:r>
            <a:r>
              <a:rPr lang="en-US" dirty="0"/>
              <a:t>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Hiroshi </a:t>
            </a:r>
            <a:r>
              <a:rPr lang="en-US" err="1"/>
              <a:t>Mano</a:t>
            </a:r>
            <a:r>
              <a:rPr lang="en-US"/>
              <a:t> (</a:t>
            </a:r>
            <a:r>
              <a:rPr lang="en-US" err="1"/>
              <a:t>Root,Inc</a:t>
            </a:r>
            <a:r>
              <a:rPr lang="en-US"/>
              <a: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E0BDAB5-0E9A-0944-83A9-C1762299F6AC}"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p14="http://schemas.microsoft.com/office/powerpoint/2010/main" val="2129392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658DDA19-48F8-D54F-B94A-B5244F20A2C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p14="http://schemas.microsoft.com/office/powerpoint/2010/main" val="3650996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extLst>
      <p:ext uri="{BB962C8B-B14F-4D97-AF65-F5344CB8AC3E}">
        <p14:creationId xmlns:p14="http://schemas.microsoft.com/office/powerpoint/2010/main" val="3335823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14</a:t>
            </a:fld>
            <a:endParaRPr lang="en-US" altLang="ja-JP" smtClean="0">
              <a:latin typeface="Times New Roman" pitchFamily="-84" charset="0"/>
              <a:cs typeface="ＭＳ Ｐゴシック" pitchFamily="-84" charset="-128"/>
            </a:endParaRPr>
          </a:p>
        </p:txBody>
      </p:sp>
    </p:spTree>
    <p:extLst>
      <p:ext uri="{BB962C8B-B14F-4D97-AF65-F5344CB8AC3E}">
        <p14:creationId xmlns:p14="http://schemas.microsoft.com/office/powerpoint/2010/main" val="19372647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15</a:t>
            </a:fld>
            <a:endParaRPr lang="en-US" altLang="ja-JP" smtClean="0">
              <a:latin typeface="Times New Roman" pitchFamily="-84" charset="0"/>
              <a:cs typeface="ＭＳ Ｐゴシック" pitchFamily="-84" charset="-128"/>
            </a:endParaRPr>
          </a:p>
        </p:txBody>
      </p:sp>
    </p:spTree>
    <p:extLst>
      <p:ext uri="{BB962C8B-B14F-4D97-AF65-F5344CB8AC3E}">
        <p14:creationId xmlns:p14="http://schemas.microsoft.com/office/powerpoint/2010/main" val="2626926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16</a:t>
            </a:fld>
            <a:endParaRPr lang="en-US" altLang="ja-JP" smtClean="0">
              <a:latin typeface="Times New Roman" pitchFamily="-84" charset="0"/>
              <a:cs typeface="ＭＳ Ｐゴシック" pitchFamily="-84" charset="-128"/>
            </a:endParaRPr>
          </a:p>
        </p:txBody>
      </p:sp>
    </p:spTree>
    <p:extLst>
      <p:ext uri="{BB962C8B-B14F-4D97-AF65-F5344CB8AC3E}">
        <p14:creationId xmlns:p14="http://schemas.microsoft.com/office/powerpoint/2010/main" val="16501760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17</a:t>
            </a:fld>
            <a:endParaRPr lang="en-US" altLang="ja-JP" smtClean="0">
              <a:latin typeface="Times New Roman" pitchFamily="-84" charset="0"/>
              <a:cs typeface="ＭＳ Ｐゴシック" pitchFamily="-84" charset="-128"/>
            </a:endParaRPr>
          </a:p>
        </p:txBody>
      </p:sp>
    </p:spTree>
    <p:extLst>
      <p:ext uri="{BB962C8B-B14F-4D97-AF65-F5344CB8AC3E}">
        <p14:creationId xmlns:p14="http://schemas.microsoft.com/office/powerpoint/2010/main" val="5293247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スライド イメージ プレースホルダ 1"/>
          <p:cNvSpPr>
            <a:spLocks noGrp="1" noRot="1" noChangeAspect="1"/>
          </p:cNvSpPr>
          <p:nvPr>
            <p:ph type="sldImg"/>
          </p:nvPr>
        </p:nvSpPr>
        <p:spPr>
          <a:xfrm>
            <a:off x="1154113" y="701675"/>
            <a:ext cx="4625975" cy="3468688"/>
          </a:xfrm>
          <a:ln/>
        </p:spPr>
      </p:sp>
      <p:sp>
        <p:nvSpPr>
          <p:cNvPr id="50179"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50180"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50181"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50182"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50183"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68CC3AC-A1ED-7847-9403-92D1B639F25A}" type="slidenum">
              <a:rPr lang="en-US" altLang="ja-JP" smtClean="0">
                <a:latin typeface="Times New Roman" pitchFamily="-84" charset="0"/>
                <a:cs typeface="ＭＳ Ｐゴシック" pitchFamily="-84" charset="-128"/>
              </a:rPr>
              <a:pPr/>
              <a:t>18</a:t>
            </a:fld>
            <a:endParaRPr lang="en-US" altLang="ja-JP" smtClean="0">
              <a:latin typeface="Times New Roman" pitchFamily="-84" charset="0"/>
              <a:cs typeface="ＭＳ Ｐゴシック" pitchFamily="-84" charset="-128"/>
            </a:endParaRPr>
          </a:p>
        </p:txBody>
      </p:sp>
    </p:spTree>
    <p:extLst>
      <p:ext uri="{BB962C8B-B14F-4D97-AF65-F5344CB8AC3E}">
        <p14:creationId xmlns:p14="http://schemas.microsoft.com/office/powerpoint/2010/main" val="13382999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658444" y="8985250"/>
            <a:ext cx="76944"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78E30CDE-C948-7B49-AE34-C50883FF4445}" type="slidenum">
              <a:rPr lang="en-US"/>
              <a:pPr/>
              <a:t>22</a:t>
            </a:fld>
            <a:endParaRPr lang="en-US"/>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a:latin typeface="Times New Roman" pitchFamily="-101" charset="0"/>
            </a:endParaRPr>
          </a:p>
        </p:txBody>
      </p:sp>
    </p:spTree>
    <p:extLst>
      <p:ext uri="{BB962C8B-B14F-4D97-AF65-F5344CB8AC3E}">
        <p14:creationId xmlns:p14="http://schemas.microsoft.com/office/powerpoint/2010/main" val="15433241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a:latin typeface="Times New Roman" pitchFamily="-84" charset="0"/>
                <a:cs typeface="ＭＳ Ｐゴシック" pitchFamily="-84"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a:latin typeface="Times New Roman" pitchFamily="-84" charset="0"/>
                <a:cs typeface="ＭＳ Ｐゴシック" pitchFamily="-84"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a:latin typeface="Times New Roman" pitchFamily="-84" charset="0"/>
                <a:cs typeface="ＭＳ Ｐゴシック" pitchFamily="-84"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a:latin typeface="Times New Roman" pitchFamily="-84" charset="0"/>
                <a:cs typeface="ＭＳ Ｐゴシック" pitchFamily="-84" charset="-128"/>
              </a:rPr>
              <a:t>Page </a:t>
            </a:r>
            <a:fld id="{87BF803F-B4E9-DF4C-AC7F-01BAADF0F0A5}" type="slidenum">
              <a:rPr lang="en-US" altLang="ja-JP">
                <a:latin typeface="Times New Roman" pitchFamily="-84" charset="0"/>
                <a:cs typeface="ＭＳ Ｐゴシック" pitchFamily="-84" charset="-128"/>
              </a:rPr>
              <a:pPr/>
              <a:t>27</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extLst>
      <p:ext uri="{BB962C8B-B14F-4D97-AF65-F5344CB8AC3E}">
        <p14:creationId xmlns:p14="http://schemas.microsoft.com/office/powerpoint/2010/main" val="19854334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endParaRPr lang="ja-JP" altLang="en-US" dirty="0">
              <a:latin typeface="Times New Roman" pitchFamily="-84" charset="0"/>
              <a:ea typeface="ＭＳ Ｐゴシック" pitchFamily="-84" charset="-128"/>
              <a:cs typeface="ＭＳ Ｐゴシック" pitchFamily="-84" charset="-128"/>
            </a:endParaRPr>
          </a:p>
        </p:txBody>
      </p:sp>
      <p:sp>
        <p:nvSpPr>
          <p:cNvPr id="49156" name="ヘッダー プレースホルダ 3"/>
          <p:cNvSpPr>
            <a:spLocks noGrp="1"/>
          </p:cNvSpPr>
          <p:nvPr>
            <p:ph type="hdr" sz="quarter"/>
          </p:nvPr>
        </p:nvSpPr>
        <p:spPr/>
        <p:txBody>
          <a:bodyPr/>
          <a:lstStyle/>
          <a:p>
            <a:pPr>
              <a:defRPr/>
            </a:pPr>
            <a:r>
              <a:rPr lang="en-US" altLang="ja-JP" smtClean="0">
                <a:latin typeface="Times New Roman" pitchFamily="-65" charset="0"/>
                <a:cs typeface="ＭＳ Ｐゴシック" pitchFamily="-65" charset="-128"/>
              </a:rPr>
              <a:t>doc.: IEEE 802.19-09/xxxxr0</a:t>
            </a:r>
          </a:p>
        </p:txBody>
      </p:sp>
      <p:sp>
        <p:nvSpPr>
          <p:cNvPr id="49157" name="日付プレースホルダ 4"/>
          <p:cNvSpPr>
            <a:spLocks noGrp="1"/>
          </p:cNvSpPr>
          <p:nvPr>
            <p:ph type="dt" sz="quarter" idx="1"/>
          </p:nvPr>
        </p:nvSpPr>
        <p:spPr/>
        <p:txBody>
          <a:bodyPr/>
          <a:lstStyle/>
          <a:p>
            <a:pPr>
              <a:defRPr/>
            </a:pPr>
            <a:r>
              <a:rPr lang="en-US" altLang="ja-JP" smtClean="0">
                <a:latin typeface="Times New Roman" pitchFamily="-65" charset="0"/>
                <a:cs typeface="ＭＳ Ｐゴシック" pitchFamily="-65" charset="-128"/>
              </a:rPr>
              <a:t>April 2009</a:t>
            </a:r>
          </a:p>
        </p:txBody>
      </p:sp>
      <p:sp>
        <p:nvSpPr>
          <p:cNvPr id="49158" name="フッター プレースホルダ 5"/>
          <p:cNvSpPr>
            <a:spLocks noGrp="1"/>
          </p:cNvSpPr>
          <p:nvPr>
            <p:ph type="ftr" sz="quarter" idx="4"/>
          </p:nvPr>
        </p:nvSpPr>
        <p:spPr/>
        <p:txBody>
          <a:bodyPr/>
          <a:lstStyle/>
          <a:p>
            <a:pPr lvl="4">
              <a:defRPr/>
            </a:pPr>
            <a:r>
              <a:rPr lang="en-US" altLang="ja-JP" smtClean="0">
                <a:latin typeface="Times New Roman" pitchFamily="-65" charset="0"/>
                <a:cs typeface="ＭＳ Ｐゴシック" pitchFamily="-65" charset="-128"/>
              </a:rPr>
              <a:t>Rich Kennedy, Research In Motion</a:t>
            </a:r>
          </a:p>
        </p:txBody>
      </p:sp>
      <p:sp>
        <p:nvSpPr>
          <p:cNvPr id="49159" name="スライド番号プレースホルダ 6"/>
          <p:cNvSpPr>
            <a:spLocks noGrp="1"/>
          </p:cNvSpPr>
          <p:nvPr>
            <p:ph type="sldNum" sz="quarter" idx="5"/>
          </p:nvPr>
        </p:nvSpPr>
        <p:spPr/>
        <p:txBody>
          <a:bodyPr/>
          <a:lstStyle/>
          <a:p>
            <a:pPr>
              <a:defRPr/>
            </a:pPr>
            <a:r>
              <a:rPr lang="en-US" altLang="ja-JP" smtClean="0">
                <a:latin typeface="Times New Roman" pitchFamily="-65" charset="0"/>
                <a:cs typeface="ＭＳ Ｐゴシック" pitchFamily="-65" charset="-128"/>
              </a:rPr>
              <a:t>Page </a:t>
            </a:r>
            <a:fld id="{DCE342CC-A869-8243-8F84-6087C7487882}" type="slidenum">
              <a:rPr lang="en-US" altLang="ja-JP" smtClean="0">
                <a:latin typeface="Times New Roman" pitchFamily="-65" charset="0"/>
                <a:cs typeface="ＭＳ Ｐゴシック" pitchFamily="-65" charset="-128"/>
              </a:rPr>
              <a:pPr>
                <a:defRPr/>
              </a:pPr>
              <a:t>28</a:t>
            </a:fld>
            <a:endParaRPr lang="en-US" altLang="ja-JP" smtClean="0">
              <a:latin typeface="Times New Roman" pitchFamily="-65" charset="0"/>
              <a:cs typeface="ＭＳ Ｐゴシック" pitchFamily="-65" charset="-128"/>
            </a:endParaRPr>
          </a:p>
        </p:txBody>
      </p:sp>
    </p:spTree>
    <p:extLst>
      <p:ext uri="{BB962C8B-B14F-4D97-AF65-F5344CB8AC3E}">
        <p14:creationId xmlns:p14="http://schemas.microsoft.com/office/powerpoint/2010/main" val="16471493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extLst>
      <p:ext uri="{BB962C8B-B14F-4D97-AF65-F5344CB8AC3E}">
        <p14:creationId xmlns:p14="http://schemas.microsoft.com/office/powerpoint/2010/main" val="6289745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a:latin typeface="Times New Roman" pitchFamily="-65" charset="0"/>
                <a:cs typeface="ＭＳ Ｐゴシック" pitchFamily="-65"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a:latin typeface="Times New Roman" pitchFamily="-65" charset="0"/>
                <a:cs typeface="ＭＳ Ｐゴシック" pitchFamily="-65"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a:latin typeface="Times New Roman" pitchFamily="-65" charset="0"/>
                <a:cs typeface="ＭＳ Ｐゴシック" pitchFamily="-65"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a:latin typeface="Times New Roman" pitchFamily="-65" charset="0"/>
                <a:cs typeface="ＭＳ Ｐゴシック" pitchFamily="-65" charset="-128"/>
              </a:rPr>
              <a:t>Page </a:t>
            </a:r>
            <a:fld id="{4F3CD8BA-0884-4840-B956-EE9BA92DD1F2}" type="slidenum">
              <a:rPr lang="en-US" altLang="ja-JP">
                <a:latin typeface="Times New Roman" pitchFamily="-65" charset="0"/>
                <a:cs typeface="ＭＳ Ｐゴシック" pitchFamily="-65" charset="-128"/>
              </a:rPr>
              <a:pPr/>
              <a:t>6</a:t>
            </a:fld>
            <a:endParaRPr lang="en-US" altLang="ja-JP">
              <a:latin typeface="Times New Roman" pitchFamily="-65" charset="0"/>
              <a:cs typeface="ＭＳ Ｐゴシック" pitchFamily="-65"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a:latin typeface="Times New Roman" pitchFamily="-65" charset="0"/>
              <a:ea typeface="ＭＳ Ｐゴシック" pitchFamily="-65" charset="-128"/>
              <a:cs typeface="ＭＳ Ｐゴシック" pitchFamily="-65" charset="-128"/>
            </a:endParaRPr>
          </a:p>
        </p:txBody>
      </p:sp>
    </p:spTree>
    <p:extLst>
      <p:ext uri="{BB962C8B-B14F-4D97-AF65-F5344CB8AC3E}">
        <p14:creationId xmlns:p14="http://schemas.microsoft.com/office/powerpoint/2010/main" val="18945192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7</a:t>
            </a:fld>
            <a:endParaRPr lang="en-US" altLang="ja-JP"/>
          </a:p>
        </p:txBody>
      </p:sp>
    </p:spTree>
    <p:extLst>
      <p:ext uri="{BB962C8B-B14F-4D97-AF65-F5344CB8AC3E}">
        <p14:creationId xmlns:p14="http://schemas.microsoft.com/office/powerpoint/2010/main" val="15652286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9</a:t>
            </a:fld>
            <a:endParaRPr lang="en-US" altLang="ja-JP" smtClean="0">
              <a:latin typeface="Times New Roman" pitchFamily="-84" charset="0"/>
              <a:cs typeface="ＭＳ Ｐゴシック" pitchFamily="-84" charset="-128"/>
            </a:endParaRPr>
          </a:p>
        </p:txBody>
      </p:sp>
    </p:spTree>
    <p:extLst>
      <p:ext uri="{BB962C8B-B14F-4D97-AF65-F5344CB8AC3E}">
        <p14:creationId xmlns:p14="http://schemas.microsoft.com/office/powerpoint/2010/main" val="6747920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10</a:t>
            </a:fld>
            <a:endParaRPr lang="en-US" altLang="ja-JP" smtClean="0">
              <a:latin typeface="Times New Roman" pitchFamily="-84" charset="0"/>
              <a:cs typeface="ＭＳ Ｐゴシック" pitchFamily="-84" charset="-128"/>
            </a:endParaRPr>
          </a:p>
        </p:txBody>
      </p:sp>
    </p:spTree>
    <p:extLst>
      <p:ext uri="{BB962C8B-B14F-4D97-AF65-F5344CB8AC3E}">
        <p14:creationId xmlns:p14="http://schemas.microsoft.com/office/powerpoint/2010/main" val="16055398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11</a:t>
            </a:fld>
            <a:endParaRPr lang="en-US" altLang="ja-JP" smtClean="0">
              <a:latin typeface="Times New Roman" pitchFamily="-84" charset="0"/>
              <a:cs typeface="ＭＳ Ｐゴシック" pitchFamily="-84" charset="-128"/>
            </a:endParaRPr>
          </a:p>
        </p:txBody>
      </p:sp>
    </p:spTree>
    <p:extLst>
      <p:ext uri="{BB962C8B-B14F-4D97-AF65-F5344CB8AC3E}">
        <p14:creationId xmlns:p14="http://schemas.microsoft.com/office/powerpoint/2010/main" val="12313694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12</a:t>
            </a:fld>
            <a:endParaRPr lang="en-US" altLang="ja-JP" smtClean="0">
              <a:latin typeface="Times New Roman" pitchFamily="-84" charset="0"/>
              <a:cs typeface="ＭＳ Ｐゴシック" pitchFamily="-84" charset="-128"/>
            </a:endParaRPr>
          </a:p>
        </p:txBody>
      </p:sp>
    </p:spTree>
    <p:extLst>
      <p:ext uri="{BB962C8B-B14F-4D97-AF65-F5344CB8AC3E}">
        <p14:creationId xmlns:p14="http://schemas.microsoft.com/office/powerpoint/2010/main" val="10217848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13</a:t>
            </a:fld>
            <a:endParaRPr lang="en-US" altLang="ja-JP" smtClean="0">
              <a:latin typeface="Times New Roman" pitchFamily="-84" charset="0"/>
              <a:cs typeface="ＭＳ Ｐゴシック" pitchFamily="-84" charset="-128"/>
            </a:endParaRPr>
          </a:p>
        </p:txBody>
      </p:sp>
    </p:spTree>
    <p:extLst>
      <p:ext uri="{BB962C8B-B14F-4D97-AF65-F5344CB8AC3E}">
        <p14:creationId xmlns:p14="http://schemas.microsoft.com/office/powerpoint/2010/main" val="586235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37B09A0-BB64-D944-91DA-E0878867DF64}"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6B96CA3-E382-3442-AFFD-A7E4C21871F7}"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AEDB6D0-FFAE-0B45-B840-AFAB375B010A}"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275D85B-EEFE-A142-B02B-B9A3C4542434}"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060BA80-4FDB-C140-AD27-D6552766E67E}"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Jan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D101B002-A266-024B-B22F-DC19655FC80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Jan 2016</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70ADC790-B12E-AA44-AF08-80525594A06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Jan 2016</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947AE1E1-1499-D74A-95A4-7F4FAB76A92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Jan 2016</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4C7CEA63-2B76-A643-8598-A4403A39BBE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Jan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7E0BA808-DB25-844A-A2EE-229D6A5C1DE9}"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Jan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19255177-E4EC-BE4C-B516-B975FB15DBA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altLang="ja-JP" smtClean="0"/>
              <a:t>Jan 2016</a:t>
            </a:r>
            <a:endParaRPr lang="en-US" dirty="0"/>
          </a:p>
        </p:txBody>
      </p:sp>
      <p:sp>
        <p:nvSpPr>
          <p:cNvPr id="1029" name="Rectangle 5"/>
          <p:cNvSpPr>
            <a:spLocks noGrp="1" noChangeArrowheads="1"/>
          </p:cNvSpPr>
          <p:nvPr>
            <p:ph type="ftr" sz="quarter" idx="3"/>
          </p:nvPr>
        </p:nvSpPr>
        <p:spPr bwMode="auto">
          <a:xfrm>
            <a:off x="7141949" y="6475413"/>
            <a:ext cx="140197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smtClean="0"/>
              <a:t>Hiroshi Mano (KDTI)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B504787E-AE3C-CC4D-B314-7185A8D42722}" type="slidenum">
              <a:rPr lang="en-US" altLang="ja-JP"/>
              <a:pPr>
                <a:defRPr/>
              </a:pPr>
              <a:t>‹#›</a:t>
            </a:fld>
            <a:endParaRPr lang="en-US" altLang="ja-JP"/>
          </a:p>
        </p:txBody>
      </p:sp>
      <p:sp>
        <p:nvSpPr>
          <p:cNvPr id="1031" name="Rectangle 7"/>
          <p:cNvSpPr>
            <a:spLocks noChangeArrowheads="1"/>
          </p:cNvSpPr>
          <p:nvPr userDrawn="1"/>
        </p:nvSpPr>
        <p:spPr bwMode="auto">
          <a:xfrm>
            <a:off x="5002121" y="332601"/>
            <a:ext cx="3443379"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a:t>
            </a:r>
            <a:r>
              <a:rPr lang="en-US" altLang="ja-JP" sz="1800" b="1" dirty="0" smtClean="0"/>
              <a:t>802.11-15-1536-0</a:t>
            </a:r>
            <a:r>
              <a:rPr lang="en-US" altLang="ja-JP" sz="1800" b="1" baseline="0" dirty="0" smtClean="0"/>
              <a:t>2</a:t>
            </a:r>
            <a:endParaRPr lang="en-US" altLang="ja-JP" sz="1800" b="1" dirty="0" smtClean="0"/>
          </a:p>
        </p:txBody>
      </p:sp>
      <p:sp>
        <p:nvSpPr>
          <p:cNvPr id="1032" name="Line 8"/>
          <p:cNvSpPr>
            <a:spLocks noChangeShapeType="1"/>
          </p:cNvSpPr>
          <p:nvPr/>
        </p:nvSpPr>
        <p:spPr bwMode="auto">
          <a:xfrm>
            <a:off x="7620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no@koden-ti.com" TargetMode="External"/><Relationship Id="rId4" Type="http://schemas.openxmlformats.org/officeDocument/2006/relationships/hyperlink" Target="mailto:hiroshi@manosan.org"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public-file/07/11-07-0360-04-0000-802-11-policies-and-procedures.doc" TargetMode="External"/><Relationship Id="rId10" Type="http://schemas.openxmlformats.org/officeDocument/2006/relationships/hyperlink" Target="http://newton" TargetMode="External"/><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hyperlink" Target="http://grouper.ieee.org/groups/802/11/SponsorBallots.html"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murphy.events.ieee.org/imat/attendance/inde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Jan 2016</a:t>
            </a:r>
            <a:endParaRPr lang="en-US" altLang="ja-JP" dirty="0" smtClean="0">
              <a:latin typeface="Times New Roman" pitchFamily="-84" charset="0"/>
            </a:endParaRP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54262BD9-4907-E34E-8190-C8561625922C}"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388938" y="7239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 Agenda </a:t>
            </a:r>
            <a:r>
              <a:rPr lang="en-US" altLang="ja-JP" dirty="0" smtClean="0">
                <a:ea typeface="ＭＳ Ｐゴシック" pitchFamily="-84" charset="-128"/>
                <a:cs typeface="ＭＳ Ｐゴシック" pitchFamily="-84" charset="-128"/>
              </a:rPr>
              <a:t>for January  2016 Atlanta</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2015-12-20</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388938" y="3429000"/>
          <a:ext cx="8264590" cy="968693"/>
        </p:xfrm>
        <a:graphic>
          <a:graphicData uri="http://schemas.openxmlformats.org/drawingml/2006/table">
            <a:tbl>
              <a:tblPr/>
              <a:tblGrid>
                <a:gridCol w="1230312"/>
                <a:gridCol w="1777761"/>
                <a:gridCol w="2265898"/>
                <a:gridCol w="1392959"/>
                <a:gridCol w="1597660"/>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65" charset="0"/>
                          <a:ea typeface="Times New Roman" pitchFamily="-65" charset="0"/>
                          <a:cs typeface="Times New Roman" pitchFamily="-65" charset="0"/>
                        </a:rPr>
                        <a:t>Koden</a:t>
                      </a: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 Techno Info K.K.</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Fuji </a:t>
                      </a:r>
                      <a:r>
                        <a:rPr lang="en-US" altLang="ja-JP" sz="1400" dirty="0" err="1" smtClean="0"/>
                        <a:t>Blg</a:t>
                      </a:r>
                      <a:r>
                        <a:rPr lang="en-US" altLang="ja-JP" sz="1400" dirty="0" smtClean="0"/>
                        <a:t> 28 2F, 2-7-26 Kita-Aoyama, Minato-</a:t>
                      </a:r>
                      <a:r>
                        <a:rPr lang="en-US" altLang="ja-JP" sz="1400" dirty="0" err="1" smtClean="0"/>
                        <a:t>ku</a:t>
                      </a:r>
                      <a:r>
                        <a:rPr lang="en-US" altLang="ja-JP" sz="1400" dirty="0" smtClean="0"/>
                        <a:t>, Tokyo, 107-0061, Japan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+81-3-6890-0594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3"/>
                        </a:rPr>
                        <a:t>mano@koden-ti.com</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4"/>
                        </a:rPr>
                        <a:t>hiroshi@manosan.org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br>
              <a:rPr lang="en-US" altLang="ja-JP" dirty="0" smtClean="0"/>
            </a:br>
            <a:r>
              <a:rPr lang="en-US" altLang="ja-JP" dirty="0" smtClean="0"/>
              <a:t>Monday Jan 18</a:t>
            </a:r>
            <a:r>
              <a:rPr lang="en-US" altLang="ja-JP" baseline="30000" dirty="0" smtClean="0"/>
              <a:t>th</a:t>
            </a:r>
            <a:r>
              <a:rPr lang="en-US" altLang="ja-JP" dirty="0" smtClean="0"/>
              <a:t>,  2015 – 13:30-15:30</a:t>
            </a:r>
          </a:p>
        </p:txBody>
      </p:sp>
      <p:sp>
        <p:nvSpPr>
          <p:cNvPr id="26627" name="Content Placeholder 2"/>
          <p:cNvSpPr>
            <a:spLocks noGrp="1"/>
          </p:cNvSpPr>
          <p:nvPr>
            <p:ph idx="1"/>
          </p:nvPr>
        </p:nvSpPr>
        <p:spPr>
          <a:xfrm>
            <a:off x="685800" y="1981200"/>
            <a:ext cx="8001000" cy="4343400"/>
          </a:xfrm>
        </p:spPr>
        <p:txBody>
          <a:bodyPr>
            <a:normAutofit/>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Comment resolution</a:t>
            </a:r>
          </a:p>
          <a:p>
            <a:r>
              <a:rPr lang="en-US" altLang="ja-JP" dirty="0" smtClean="0"/>
              <a:t>Recess until PM2</a:t>
            </a:r>
          </a:p>
        </p:txBody>
      </p:sp>
      <p:sp>
        <p:nvSpPr>
          <p:cNvPr id="26628" name="Date Placeholder 3"/>
          <p:cNvSpPr>
            <a:spLocks noGrp="1"/>
          </p:cNvSpPr>
          <p:nvPr>
            <p:ph type="dt" sz="quarter" idx="10"/>
          </p:nvPr>
        </p:nvSpPr>
        <p:spPr/>
        <p:txBody>
          <a:bodyPr/>
          <a:lstStyle/>
          <a:p>
            <a:r>
              <a:rPr lang="en-US" altLang="ja-JP" smtClean="0"/>
              <a:t>Jan 2016</a:t>
            </a:r>
            <a:endParaRPr lang="en-US" altLang="ja-JP" dirty="0" smtClean="0"/>
          </a:p>
        </p:txBody>
      </p:sp>
      <p:sp>
        <p:nvSpPr>
          <p:cNvPr id="26630" name="Slide Number Placeholder 4"/>
          <p:cNvSpPr>
            <a:spLocks noGrp="1"/>
          </p:cNvSpPr>
          <p:nvPr>
            <p:ph type="sldNum" sz="quarter" idx="12"/>
          </p:nvPr>
        </p:nvSpPr>
        <p:spPr/>
        <p:txBody>
          <a:bodyPr/>
          <a:lstStyle/>
          <a:p>
            <a:r>
              <a:rPr lang="en-US" altLang="ja-JP" smtClean="0"/>
              <a:t>Slide </a:t>
            </a:r>
            <a:fld id="{6E55ACDB-B013-0A45-96C8-4890CBF62C04}" type="slidenum">
              <a:rPr lang="en-US" altLang="ja-JP" smtClean="0"/>
              <a:pPr/>
              <a:t>10</a:t>
            </a:fld>
            <a:endParaRPr lang="en-US" altLang="ja-JP"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br>
              <a:rPr lang="en-US" altLang="ja-JP" dirty="0" smtClean="0"/>
            </a:br>
            <a:r>
              <a:rPr lang="en-US" altLang="ja-JP" dirty="0" smtClean="0"/>
              <a:t>Monday Jan 18</a:t>
            </a:r>
            <a:r>
              <a:rPr lang="en-US" altLang="ja-JP" baseline="30000" dirty="0" smtClean="0"/>
              <a:t>th</a:t>
            </a:r>
            <a:r>
              <a:rPr lang="en-US" altLang="ja-JP" dirty="0" smtClean="0"/>
              <a:t>,  2015 – 16:00-18:00</a:t>
            </a:r>
          </a:p>
        </p:txBody>
      </p:sp>
      <p:sp>
        <p:nvSpPr>
          <p:cNvPr id="26627" name="Content Placeholder 2"/>
          <p:cNvSpPr>
            <a:spLocks noGrp="1"/>
          </p:cNvSpPr>
          <p:nvPr>
            <p:ph idx="1"/>
          </p:nvPr>
        </p:nvSpPr>
        <p:spPr>
          <a:xfrm>
            <a:off x="685800" y="1981200"/>
            <a:ext cx="8001000" cy="4343400"/>
          </a:xfrm>
        </p:spPr>
        <p:txBody>
          <a:bodyPr>
            <a:normAutofit/>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Comment resolution</a:t>
            </a:r>
          </a:p>
          <a:p>
            <a:r>
              <a:rPr lang="en-US" altLang="ja-JP" dirty="0" smtClean="0"/>
              <a:t>Recess until Tuesday AM2</a:t>
            </a:r>
          </a:p>
        </p:txBody>
      </p:sp>
      <p:sp>
        <p:nvSpPr>
          <p:cNvPr id="26628" name="Date Placeholder 3"/>
          <p:cNvSpPr>
            <a:spLocks noGrp="1"/>
          </p:cNvSpPr>
          <p:nvPr>
            <p:ph type="dt" sz="quarter" idx="10"/>
          </p:nvPr>
        </p:nvSpPr>
        <p:spPr/>
        <p:txBody>
          <a:bodyPr/>
          <a:lstStyle/>
          <a:p>
            <a:r>
              <a:rPr lang="en-US" altLang="ja-JP" smtClean="0"/>
              <a:t>Jan 2016</a:t>
            </a:r>
            <a:endParaRPr lang="en-US" altLang="ja-JP" dirty="0" smtClean="0"/>
          </a:p>
        </p:txBody>
      </p:sp>
      <p:sp>
        <p:nvSpPr>
          <p:cNvPr id="26630" name="Slide Number Placeholder 4"/>
          <p:cNvSpPr>
            <a:spLocks noGrp="1"/>
          </p:cNvSpPr>
          <p:nvPr>
            <p:ph type="sldNum" sz="quarter" idx="12"/>
          </p:nvPr>
        </p:nvSpPr>
        <p:spPr/>
        <p:txBody>
          <a:bodyPr/>
          <a:lstStyle/>
          <a:p>
            <a:r>
              <a:rPr lang="en-US" altLang="ja-JP" smtClean="0"/>
              <a:t>Slide </a:t>
            </a:r>
            <a:fld id="{6E55ACDB-B013-0A45-96C8-4890CBF62C04}" type="slidenum">
              <a:rPr lang="en-US" altLang="ja-JP" smtClean="0"/>
              <a:pPr/>
              <a:t>11</a:t>
            </a:fld>
            <a:endParaRPr lang="en-US" altLang="ja-JP" smtClean="0"/>
          </a:p>
        </p:txBody>
      </p:sp>
    </p:spTree>
    <p:extLst>
      <p:ext uri="{BB962C8B-B14F-4D97-AF65-F5344CB8AC3E}">
        <p14:creationId xmlns:p14="http://schemas.microsoft.com/office/powerpoint/2010/main" val="20587545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br>
              <a:rPr lang="en-US" altLang="ja-JP" dirty="0" smtClean="0"/>
            </a:br>
            <a:r>
              <a:rPr lang="en-US" altLang="ja-JP" dirty="0" smtClean="0"/>
              <a:t>Tuesday Jan 19</a:t>
            </a:r>
            <a:r>
              <a:rPr lang="en-US" altLang="ja-JP" baseline="30000" dirty="0" smtClean="0"/>
              <a:t>th</a:t>
            </a:r>
            <a:r>
              <a:rPr lang="en-US" altLang="ja-JP" dirty="0" smtClean="0"/>
              <a:t>,  2015 – 10:30-12:30</a:t>
            </a:r>
          </a:p>
        </p:txBody>
      </p:sp>
      <p:sp>
        <p:nvSpPr>
          <p:cNvPr id="26627" name="Content Placeholder 2"/>
          <p:cNvSpPr>
            <a:spLocks noGrp="1"/>
          </p:cNvSpPr>
          <p:nvPr>
            <p:ph idx="1"/>
          </p:nvPr>
        </p:nvSpPr>
        <p:spPr/>
        <p:txBody>
          <a:bodyPr>
            <a:normAutofit/>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Editors report</a:t>
            </a:r>
          </a:p>
          <a:p>
            <a:r>
              <a:rPr lang="en-US" altLang="ja-JP" dirty="0" smtClean="0"/>
              <a:t>Comment resolution</a:t>
            </a:r>
          </a:p>
          <a:p>
            <a:r>
              <a:rPr lang="en-US" altLang="ja-JP" dirty="0" smtClean="0"/>
              <a:t>Recess until PM2</a:t>
            </a:r>
          </a:p>
          <a:p>
            <a:endParaRPr lang="en-US" altLang="ja-JP" dirty="0" smtClean="0"/>
          </a:p>
          <a:p>
            <a:pPr lvl="2"/>
            <a:endParaRPr lang="en-US" altLang="ja-JP" dirty="0" smtClean="0"/>
          </a:p>
        </p:txBody>
      </p:sp>
      <p:sp>
        <p:nvSpPr>
          <p:cNvPr id="26628" name="Date Placeholder 3"/>
          <p:cNvSpPr>
            <a:spLocks noGrp="1"/>
          </p:cNvSpPr>
          <p:nvPr>
            <p:ph type="dt" sz="quarter" idx="10"/>
          </p:nvPr>
        </p:nvSpPr>
        <p:spPr/>
        <p:txBody>
          <a:bodyPr/>
          <a:lstStyle/>
          <a:p>
            <a:r>
              <a:rPr lang="en-US" altLang="ja-JP" smtClean="0"/>
              <a:t>Jan 2016</a:t>
            </a:r>
            <a:endParaRPr lang="en-US" altLang="ja-JP" dirty="0" smtClean="0"/>
          </a:p>
        </p:txBody>
      </p:sp>
      <p:sp>
        <p:nvSpPr>
          <p:cNvPr id="26630" name="Slide Number Placeholder 4"/>
          <p:cNvSpPr>
            <a:spLocks noGrp="1"/>
          </p:cNvSpPr>
          <p:nvPr>
            <p:ph type="sldNum" sz="quarter" idx="12"/>
          </p:nvPr>
        </p:nvSpPr>
        <p:spPr/>
        <p:txBody>
          <a:bodyPr/>
          <a:lstStyle/>
          <a:p>
            <a:r>
              <a:rPr lang="en-US" altLang="ja-JP" smtClean="0"/>
              <a:t>Slide </a:t>
            </a:r>
            <a:fld id="{6E55ACDB-B013-0A45-96C8-4890CBF62C04}" type="slidenum">
              <a:rPr lang="en-US" altLang="ja-JP" smtClean="0"/>
              <a:pPr/>
              <a:t>12</a:t>
            </a:fld>
            <a:endParaRPr lang="en-US" altLang="ja-JP"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br>
              <a:rPr lang="en-US" altLang="ja-JP" dirty="0" smtClean="0"/>
            </a:br>
            <a:r>
              <a:rPr lang="en-US" altLang="ja-JP" dirty="0" smtClean="0"/>
              <a:t>Tuesday Jan 19</a:t>
            </a:r>
            <a:r>
              <a:rPr lang="en-US" altLang="ja-JP" baseline="30000" dirty="0" smtClean="0"/>
              <a:t>th</a:t>
            </a:r>
            <a:r>
              <a:rPr lang="en-US" altLang="ja-JP" dirty="0" smtClean="0"/>
              <a:t>,  2015 – 16:00-18:00</a:t>
            </a:r>
          </a:p>
        </p:txBody>
      </p:sp>
      <p:sp>
        <p:nvSpPr>
          <p:cNvPr id="26627" name="Content Placeholder 2"/>
          <p:cNvSpPr>
            <a:spLocks noGrp="1"/>
          </p:cNvSpPr>
          <p:nvPr>
            <p:ph idx="1"/>
          </p:nvPr>
        </p:nvSpPr>
        <p:spPr/>
        <p:txBody>
          <a:bodyPr>
            <a:normAutofit/>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Comment resolution</a:t>
            </a:r>
          </a:p>
          <a:p>
            <a:r>
              <a:rPr lang="en-US" altLang="ja-JP" dirty="0" smtClean="0"/>
              <a:t>Recess until EVE</a:t>
            </a:r>
          </a:p>
          <a:p>
            <a:pPr lvl="2"/>
            <a:endParaRPr lang="en-US" altLang="ja-JP" dirty="0" smtClean="0"/>
          </a:p>
        </p:txBody>
      </p:sp>
      <p:sp>
        <p:nvSpPr>
          <p:cNvPr id="26628" name="Date Placeholder 3"/>
          <p:cNvSpPr>
            <a:spLocks noGrp="1"/>
          </p:cNvSpPr>
          <p:nvPr>
            <p:ph type="dt" sz="quarter" idx="10"/>
          </p:nvPr>
        </p:nvSpPr>
        <p:spPr/>
        <p:txBody>
          <a:bodyPr/>
          <a:lstStyle/>
          <a:p>
            <a:r>
              <a:rPr lang="en-US" altLang="ja-JP" smtClean="0"/>
              <a:t>Jan 2016</a:t>
            </a:r>
            <a:endParaRPr lang="en-US" altLang="ja-JP" dirty="0" smtClean="0"/>
          </a:p>
        </p:txBody>
      </p:sp>
      <p:sp>
        <p:nvSpPr>
          <p:cNvPr id="26630" name="Slide Number Placeholder 4"/>
          <p:cNvSpPr>
            <a:spLocks noGrp="1"/>
          </p:cNvSpPr>
          <p:nvPr>
            <p:ph type="sldNum" sz="quarter" idx="12"/>
          </p:nvPr>
        </p:nvSpPr>
        <p:spPr/>
        <p:txBody>
          <a:bodyPr/>
          <a:lstStyle/>
          <a:p>
            <a:r>
              <a:rPr lang="en-US" altLang="ja-JP" smtClean="0"/>
              <a:t>Slide </a:t>
            </a:r>
            <a:fld id="{6E55ACDB-B013-0A45-96C8-4890CBF62C04}" type="slidenum">
              <a:rPr lang="en-US" altLang="ja-JP" smtClean="0"/>
              <a:pPr/>
              <a:t>13</a:t>
            </a:fld>
            <a:endParaRPr lang="en-US" altLang="ja-JP"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br>
              <a:rPr lang="en-US" altLang="ja-JP" dirty="0" smtClean="0"/>
            </a:br>
            <a:r>
              <a:rPr lang="en-US" altLang="ja-JP" dirty="0" smtClean="0"/>
              <a:t>Tuesday Jan 19</a:t>
            </a:r>
            <a:r>
              <a:rPr lang="en-US" altLang="ja-JP" baseline="30000" dirty="0" smtClean="0"/>
              <a:t>th</a:t>
            </a:r>
            <a:r>
              <a:rPr lang="en-US" altLang="ja-JP" dirty="0" smtClean="0"/>
              <a:t>,  2015 – 19:30-21:30</a:t>
            </a:r>
          </a:p>
        </p:txBody>
      </p:sp>
      <p:sp>
        <p:nvSpPr>
          <p:cNvPr id="26627" name="Content Placeholder 2"/>
          <p:cNvSpPr>
            <a:spLocks noGrp="1"/>
          </p:cNvSpPr>
          <p:nvPr>
            <p:ph idx="1"/>
          </p:nvPr>
        </p:nvSpPr>
        <p:spPr/>
        <p:txBody>
          <a:bodyPr>
            <a:normAutofit/>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Comment resolution</a:t>
            </a:r>
          </a:p>
          <a:p>
            <a:pPr lvl="1"/>
            <a:r>
              <a:rPr lang="en-US" altLang="ja-JP" dirty="0" smtClean="0"/>
              <a:t>11-16/00120r1 </a:t>
            </a:r>
            <a:r>
              <a:rPr lang="en-US" altLang="ja-JP" dirty="0" err="1" smtClean="0"/>
              <a:t>Jouni</a:t>
            </a:r>
            <a:endParaRPr lang="en-US" altLang="ja-JP" dirty="0" smtClean="0"/>
          </a:p>
          <a:p>
            <a:pPr lvl="1"/>
            <a:r>
              <a:rPr lang="en-US" altLang="ja-JP" dirty="0" smtClean="0"/>
              <a:t>11-16/012r5 Hitoshi 21r4/doc</a:t>
            </a:r>
          </a:p>
          <a:p>
            <a:pPr lvl="1"/>
            <a:r>
              <a:rPr lang="en-US" altLang="ja-JP" dirty="0"/>
              <a:t>11-16/0146r5 </a:t>
            </a:r>
            <a:r>
              <a:rPr lang="en-US" altLang="ja-JP" dirty="0" err="1" smtClean="0"/>
              <a:t>Abhi</a:t>
            </a:r>
            <a:endParaRPr lang="en-US" altLang="ja-JP" dirty="0" smtClean="0"/>
          </a:p>
          <a:p>
            <a:r>
              <a:rPr lang="en-US" altLang="ja-JP" dirty="0" smtClean="0"/>
              <a:t>Recess until Wednesday AM1</a:t>
            </a:r>
          </a:p>
          <a:p>
            <a:pPr lvl="2"/>
            <a:endParaRPr lang="en-US" altLang="ja-JP" dirty="0" smtClean="0"/>
          </a:p>
        </p:txBody>
      </p:sp>
      <p:sp>
        <p:nvSpPr>
          <p:cNvPr id="26628" name="Date Placeholder 3"/>
          <p:cNvSpPr>
            <a:spLocks noGrp="1"/>
          </p:cNvSpPr>
          <p:nvPr>
            <p:ph type="dt" sz="quarter" idx="10"/>
          </p:nvPr>
        </p:nvSpPr>
        <p:spPr/>
        <p:txBody>
          <a:bodyPr/>
          <a:lstStyle/>
          <a:p>
            <a:r>
              <a:rPr lang="en-US" altLang="ja-JP" smtClean="0"/>
              <a:t>Jan 2016</a:t>
            </a:r>
            <a:endParaRPr lang="en-US" altLang="ja-JP" dirty="0" smtClean="0"/>
          </a:p>
        </p:txBody>
      </p:sp>
      <p:sp>
        <p:nvSpPr>
          <p:cNvPr id="26630" name="Slide Number Placeholder 4"/>
          <p:cNvSpPr>
            <a:spLocks noGrp="1"/>
          </p:cNvSpPr>
          <p:nvPr>
            <p:ph type="sldNum" sz="quarter" idx="12"/>
          </p:nvPr>
        </p:nvSpPr>
        <p:spPr/>
        <p:txBody>
          <a:bodyPr/>
          <a:lstStyle/>
          <a:p>
            <a:r>
              <a:rPr lang="en-US" altLang="ja-JP" smtClean="0"/>
              <a:t>Slide </a:t>
            </a:r>
            <a:fld id="{6E55ACDB-B013-0A45-96C8-4890CBF62C04}" type="slidenum">
              <a:rPr lang="en-US" altLang="ja-JP" smtClean="0"/>
              <a:pPr/>
              <a:t>14</a:t>
            </a:fld>
            <a:endParaRPr lang="en-US" altLang="ja-JP" smtClean="0"/>
          </a:p>
        </p:txBody>
      </p:sp>
    </p:spTree>
    <p:extLst>
      <p:ext uri="{BB962C8B-B14F-4D97-AF65-F5344CB8AC3E}">
        <p14:creationId xmlns:p14="http://schemas.microsoft.com/office/powerpoint/2010/main" val="14582626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Jan 20</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2015 – 8:00-10:00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	</a:t>
            </a:r>
            <a:endParaRPr lang="ja-JP" altLang="en-US" dirty="0" smtClean="0"/>
          </a:p>
          <a:p>
            <a:pPr>
              <a:defRPr/>
            </a:pPr>
            <a:r>
              <a:rPr lang="en-US" altLang="ja-JP" dirty="0" smtClean="0"/>
              <a:t>Recess PM2</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Jan 2016</a:t>
            </a:r>
            <a:endParaRPr lang="en-US" altLang="ja-JP" dirty="0" smtClean="0">
              <a:latin typeface="Times New Roman" pitchFamily="-84" charset="0"/>
            </a:endParaRP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15</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Jan 20</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2015 – 16:00-18:00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p>
          <a:p>
            <a:pPr lvl="1">
              <a:defRPr/>
            </a:pPr>
            <a:r>
              <a:rPr lang="en-US" altLang="ja-JP" dirty="0" smtClean="0"/>
              <a:t>Motion for AM1 </a:t>
            </a:r>
            <a:r>
              <a:rPr lang="en-US" altLang="ja-JP" dirty="0" err="1" smtClean="0"/>
              <a:t>oday</a:t>
            </a:r>
            <a:endParaRPr lang="en-US" altLang="ja-JP" dirty="0" smtClean="0"/>
          </a:p>
          <a:p>
            <a:pPr lvl="1">
              <a:defRPr/>
            </a:pPr>
            <a:r>
              <a:rPr lang="en-US" altLang="ja-JP" dirty="0"/>
              <a:t>11-16-0164-00-00ai-Clause 11 with CID 10049</a:t>
            </a:r>
            <a:r>
              <a:rPr lang="en-US" altLang="ja-JP" dirty="0" smtClean="0"/>
              <a:t>	</a:t>
            </a:r>
            <a:endParaRPr lang="ja-JP" altLang="en-US" dirty="0" smtClean="0"/>
          </a:p>
          <a:p>
            <a:pPr>
              <a:defRPr/>
            </a:pPr>
            <a:r>
              <a:rPr lang="en-US" altLang="ja-JP" dirty="0" smtClean="0"/>
              <a:t>Recess until Thursday AM1</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Jan 2016</a:t>
            </a:r>
            <a:endParaRPr lang="en-US" altLang="ja-JP" dirty="0" smtClean="0">
              <a:latin typeface="Times New Roman" pitchFamily="-84" charset="0"/>
            </a:endParaRP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16</a:t>
            </a:fld>
            <a:endParaRPr lang="en-US" altLang="ja-JP" smtClean="0">
              <a:latin typeface="Times New Roman" pitchFamily="-84" charset="0"/>
            </a:endParaRPr>
          </a:p>
        </p:txBody>
      </p:sp>
    </p:spTree>
    <p:extLst>
      <p:ext uri="{BB962C8B-B14F-4D97-AF65-F5344CB8AC3E}">
        <p14:creationId xmlns:p14="http://schemas.microsoft.com/office/powerpoint/2010/main" val="9338645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Jan 21</a:t>
            </a:r>
            <a:r>
              <a:rPr lang="en-US" altLang="ja-JP" baseline="30000" dirty="0" smtClean="0">
                <a:ea typeface="ＭＳ Ｐゴシック" pitchFamily="-84" charset="-128"/>
                <a:cs typeface="ＭＳ Ｐゴシック" pitchFamily="-84" charset="-128"/>
              </a:rPr>
              <a:t>st</a:t>
            </a:r>
            <a:r>
              <a:rPr lang="en-US" altLang="ja-JP" dirty="0" smtClean="0">
                <a:ea typeface="ＭＳ Ｐゴシック" pitchFamily="-84" charset="-128"/>
                <a:cs typeface="ＭＳ Ｐゴシック" pitchFamily="-84" charset="-128"/>
              </a:rPr>
              <a:t> ,  2015 – 8:00-10:00</a:t>
            </a:r>
          </a:p>
        </p:txBody>
      </p:sp>
      <p:sp>
        <p:nvSpPr>
          <p:cNvPr id="26627" name="Content Placeholder 2"/>
          <p:cNvSpPr>
            <a:spLocks noGrp="1"/>
          </p:cNvSpPr>
          <p:nvPr>
            <p:ph idx="1"/>
          </p:nvPr>
        </p:nvSpPr>
        <p:spPr>
          <a:xfrm>
            <a:off x="381000" y="1752600"/>
            <a:ext cx="8610600" cy="4724400"/>
          </a:xfrm>
        </p:spPr>
        <p:txBody>
          <a:bodyPr>
            <a:normAutofit fontScale="85000" lnSpcReduction="20000"/>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endParaRPr lang="en-US" altLang="ja-JP" dirty="0" smtClean="0"/>
          </a:p>
          <a:p>
            <a:pPr>
              <a:defRPr/>
            </a:pPr>
            <a:r>
              <a:rPr lang="en-US" altLang="ja-JP" dirty="0" smtClean="0"/>
              <a:t>Comment resolution</a:t>
            </a:r>
          </a:p>
          <a:p>
            <a:pPr lvl="1">
              <a:defRPr/>
            </a:pPr>
            <a:r>
              <a:rPr lang="en-US" altLang="ja-JP" dirty="0" smtClean="0"/>
              <a:t>165r0 </a:t>
            </a:r>
            <a:r>
              <a:rPr lang="en-US" altLang="ja-JP" dirty="0" err="1" smtClean="0"/>
              <a:t>Xiaofei</a:t>
            </a:r>
            <a:endParaRPr lang="en-US" altLang="ja-JP" dirty="0" smtClean="0"/>
          </a:p>
          <a:p>
            <a:pPr lvl="1">
              <a:defRPr/>
            </a:pPr>
            <a:r>
              <a:rPr lang="en-US" altLang="ja-JP" dirty="0" smtClean="0"/>
              <a:t>171r0 Dan</a:t>
            </a:r>
            <a:r>
              <a:rPr lang="en-US" altLang="ja-JP" dirty="0" smtClean="0"/>
              <a:t>	</a:t>
            </a:r>
            <a:endParaRPr lang="en-US" altLang="ja-JP" dirty="0" smtClean="0"/>
          </a:p>
          <a:p>
            <a:pPr>
              <a:defRPr/>
            </a:pPr>
            <a:r>
              <a:rPr lang="en-US" altLang="ja-JP" dirty="0" smtClean="0"/>
              <a:t>Motion to </a:t>
            </a:r>
            <a:r>
              <a:rPr lang="en-US" altLang="ja-JP" dirty="0" err="1" smtClean="0"/>
              <a:t>Recerc</a:t>
            </a:r>
            <a:r>
              <a:rPr lang="en-US" altLang="ja-JP" dirty="0" smtClean="0"/>
              <a:t> SB</a:t>
            </a:r>
          </a:p>
          <a:p>
            <a:r>
              <a:rPr lang="en-US" altLang="ja-JP" dirty="0" smtClean="0"/>
              <a:t>Plan </a:t>
            </a:r>
            <a:r>
              <a:rPr lang="en-US" altLang="ja-JP" dirty="0"/>
              <a:t>for March</a:t>
            </a:r>
          </a:p>
          <a:p>
            <a:r>
              <a:rPr lang="en-US" altLang="ja-JP" dirty="0"/>
              <a:t>TIME line of task group</a:t>
            </a:r>
          </a:p>
          <a:p>
            <a:r>
              <a:rPr lang="en-US" altLang="ja-JP" dirty="0"/>
              <a:t>Plan for Teleconference </a:t>
            </a:r>
          </a:p>
          <a:p>
            <a:r>
              <a:rPr lang="en-US" altLang="ja-JP" dirty="0"/>
              <a:t>Unfinished businesses</a:t>
            </a:r>
          </a:p>
          <a:p>
            <a:r>
              <a:rPr lang="en-US" altLang="ja-JP" dirty="0"/>
              <a:t>New Businesses</a:t>
            </a:r>
            <a:endParaRPr lang="ja-JP" altLang="en-US" dirty="0" smtClean="0"/>
          </a:p>
          <a:p>
            <a:pPr>
              <a:defRPr/>
            </a:pPr>
            <a:r>
              <a:rPr lang="en-US" altLang="ja-JP" dirty="0" smtClean="0"/>
              <a:t>Adjourn</a:t>
            </a:r>
            <a:endParaRPr lang="en-US" altLang="ja-JP" dirty="0" smtClean="0"/>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Jan 2016</a:t>
            </a:r>
            <a:endParaRPr lang="en-US" altLang="ja-JP" dirty="0" smtClean="0">
              <a:latin typeface="Times New Roman" pitchFamily="-84" charset="0"/>
            </a:endParaRP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17</a:t>
            </a:fld>
            <a:endParaRPr lang="en-US" altLang="ja-JP" smtClean="0">
              <a:latin typeface="Times New Roman" pitchFamily="-84" charset="0"/>
            </a:endParaRPr>
          </a:p>
        </p:txBody>
      </p:sp>
    </p:spTree>
    <p:extLst>
      <p:ext uri="{BB962C8B-B14F-4D97-AF65-F5344CB8AC3E}">
        <p14:creationId xmlns:p14="http://schemas.microsoft.com/office/powerpoint/2010/main" val="21185106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ja-JP" sz="4000">
                <a:ea typeface="ＭＳ Ｐゴシック" pitchFamily="-84" charset="-128"/>
                <a:cs typeface="ＭＳ Ｐゴシック" pitchFamily="-84" charset="-128"/>
              </a:rPr>
              <a:t>Administrative Items</a:t>
            </a:r>
          </a:p>
        </p:txBody>
      </p:sp>
      <p:sp>
        <p:nvSpPr>
          <p:cNvPr id="49155" name="Content Placeholder 2"/>
          <p:cNvSpPr>
            <a:spLocks noGrp="1"/>
          </p:cNvSpPr>
          <p:nvPr>
            <p:ph idx="1"/>
          </p:nvPr>
        </p:nvSpPr>
        <p:spPr>
          <a:xfrm>
            <a:off x="457200" y="1600200"/>
            <a:ext cx="8229600" cy="4876800"/>
          </a:xfrm>
        </p:spPr>
        <p:txBody>
          <a:bodyPr/>
          <a:lstStyle/>
          <a:p>
            <a:pPr>
              <a:lnSpc>
                <a:spcPct val="9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90000"/>
              </a:lnSpc>
            </a:pPr>
            <a:r>
              <a:rPr kumimoji="0" lang="en-US" altLang="ja-JP" sz="1500" dirty="0"/>
              <a:t>IEEE Patent Policy - </a:t>
            </a:r>
            <a:r>
              <a:rPr kumimoji="0" lang="en-US" altLang="ja-JP" sz="1500" u="sng" dirty="0">
                <a:hlinkClick r:id="rId3"/>
              </a:rPr>
              <a:t>http://standards.ieee.org/board/pat/pat-slideset.ppt</a:t>
            </a:r>
            <a:endParaRPr kumimoji="0" lang="en-US" altLang="ja-JP" sz="1500" dirty="0"/>
          </a:p>
          <a:p>
            <a:pPr lvl="1">
              <a:lnSpc>
                <a:spcPct val="90000"/>
              </a:lnSpc>
            </a:pPr>
            <a:r>
              <a:rPr kumimoji="0" lang="en-US" altLang="ja-JP" sz="1500" dirty="0"/>
              <a:t>Patent FAQ - </a:t>
            </a:r>
            <a:r>
              <a:rPr kumimoji="0" lang="en-US" altLang="ja-JP" sz="1500" u="sng" dirty="0">
                <a:hlinkClick r:id="rId4"/>
              </a:rPr>
              <a:t>http://standards.ieee.org/board/pat/faq.pdf</a:t>
            </a:r>
            <a:endParaRPr kumimoji="0" lang="en-US" altLang="ja-JP" sz="1500" dirty="0"/>
          </a:p>
          <a:p>
            <a:pPr lvl="1">
              <a:lnSpc>
                <a:spcPct val="90000"/>
              </a:lnSpc>
            </a:pPr>
            <a:r>
              <a:rPr kumimoji="0" lang="en-US" altLang="ja-JP" sz="1500" dirty="0" err="1"/>
              <a:t>LoA</a:t>
            </a:r>
            <a:r>
              <a:rPr kumimoji="0" lang="en-US" altLang="ja-JP" sz="1500" dirty="0"/>
              <a:t> Form - </a:t>
            </a:r>
            <a:r>
              <a:rPr kumimoji="0" lang="en-US" altLang="ja-JP" sz="1500" u="sng" dirty="0">
                <a:hlinkClick r:id="rId5"/>
              </a:rPr>
              <a:t>http://standards.ieee.org/board/pat/loa.pdf</a:t>
            </a:r>
            <a:endParaRPr kumimoji="0" lang="en-US" altLang="ja-JP" sz="1500" dirty="0"/>
          </a:p>
          <a:p>
            <a:pPr lvl="1">
              <a:lnSpc>
                <a:spcPct val="90000"/>
              </a:lnSpc>
            </a:pPr>
            <a:r>
              <a:rPr kumimoji="0" lang="en-US" altLang="ja-JP" sz="1500" dirty="0"/>
              <a:t>Affiliation FAQ - </a:t>
            </a:r>
            <a:r>
              <a:rPr kumimoji="0" lang="en-US" altLang="ja-JP" sz="1500" u="sng" dirty="0">
                <a:hlinkClick r:id="rId6"/>
              </a:rPr>
              <a:t>http://standards.ieee.org/faqs/affiliationFAQ.html</a:t>
            </a:r>
            <a:endParaRPr kumimoji="0" lang="en-US" altLang="ja-JP" sz="1500" dirty="0"/>
          </a:p>
          <a:p>
            <a:pPr lvl="1">
              <a:lnSpc>
                <a:spcPct val="90000"/>
              </a:lnSpc>
            </a:pPr>
            <a:r>
              <a:rPr kumimoji="0" lang="en-US" altLang="ja-JP" sz="1500" dirty="0"/>
              <a:t>Anti-Trust FAQ - </a:t>
            </a:r>
            <a:r>
              <a:rPr kumimoji="0" lang="en-US" altLang="ja-JP" sz="1500" u="sng" dirty="0">
                <a:hlinkClick r:id="rId7"/>
              </a:rPr>
              <a:t>http://standards.ieee.org/resources/antitrust-guidelines.pdf</a:t>
            </a:r>
            <a:endParaRPr kumimoji="0" lang="en-US" altLang="ja-JP" sz="1500" dirty="0"/>
          </a:p>
          <a:p>
            <a:pPr lvl="1">
              <a:lnSpc>
                <a:spcPct val="90000"/>
              </a:lnSpc>
            </a:pPr>
            <a:r>
              <a:rPr kumimoji="0" lang="en-US" altLang="ja-JP" sz="1500" dirty="0"/>
              <a:t>Ethics - </a:t>
            </a:r>
            <a:r>
              <a:rPr kumimoji="0" lang="en-US" altLang="ja-JP" sz="1500" u="sng" dirty="0">
                <a:hlinkClick r:id="rId8"/>
              </a:rPr>
              <a:t>http://www.ieee.org/portal/cms_docs/about/CoE_poster.pdf</a:t>
            </a:r>
            <a:endParaRPr kumimoji="0" lang="en-US" altLang="ja-JP" sz="1500" dirty="0"/>
          </a:p>
          <a:p>
            <a:pPr lvl="1">
              <a:lnSpc>
                <a:spcPct val="90000"/>
              </a:lnSpc>
            </a:pPr>
            <a:r>
              <a:rPr kumimoji="0" lang="en-US" altLang="ja-JP" sz="1500" dirty="0"/>
              <a:t>IEEE 802.11 Working Group Policies and Procedures - </a:t>
            </a:r>
            <a:r>
              <a:rPr kumimoji="0" lang="en-US" altLang="ja-JP" sz="1500" u="sng" dirty="0">
                <a:hlinkClick r:id="rId9"/>
              </a:rPr>
              <a:t>https://mentor.ieee.org/802.11/public-file/07/11-07-0360-04-0000-802-11-policies-and-procedures.doc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Task Group </a:t>
            </a:r>
            <a:r>
              <a:rPr lang="en-US" altLang="ja-JP" sz="1900" dirty="0" err="1">
                <a:ea typeface="ＭＳ Ｐゴシック" pitchFamily="-84" charset="-128"/>
                <a:cs typeface="ＭＳ Ｐゴシック" pitchFamily="-84" charset="-128"/>
              </a:rPr>
              <a:t>ai</a:t>
            </a:r>
            <a:r>
              <a:rPr lang="en-US" altLang="ja-JP" sz="1900" dirty="0">
                <a:ea typeface="ＭＳ Ｐゴシック" pitchFamily="-84" charset="-128"/>
                <a:cs typeface="ＭＳ Ｐゴシック" pitchFamily="-84" charset="-128"/>
              </a:rPr>
              <a:t> (Fast Initial Link Setup)</a:t>
            </a:r>
          </a:p>
          <a:p>
            <a:pPr>
              <a:lnSpc>
                <a:spcPct val="90000"/>
              </a:lnSpc>
            </a:pPr>
            <a:r>
              <a:rPr lang="en-US" altLang="ja-JP" sz="1900" dirty="0">
                <a:ea typeface="ＭＳ Ｐゴシック" pitchFamily="-84" charset="-128"/>
                <a:cs typeface="ＭＳ Ｐゴシック" pitchFamily="-84" charset="-128"/>
              </a:rPr>
              <a:t>Chair and secretary</a:t>
            </a:r>
          </a:p>
          <a:p>
            <a:pPr lvl="1">
              <a:lnSpc>
                <a:spcPct val="90000"/>
              </a:lnSpc>
            </a:pPr>
            <a:r>
              <a:rPr kumimoji="0" lang="en-US" altLang="ja-JP" sz="1100" dirty="0"/>
              <a:t>Chair :	Hiroshi </a:t>
            </a:r>
            <a:r>
              <a:rPr kumimoji="0" lang="en-US" altLang="ja-JP" sz="1100" dirty="0" err="1"/>
              <a:t>Mano</a:t>
            </a:r>
            <a:r>
              <a:rPr kumimoji="0" lang="en-US" altLang="ja-JP" sz="1100" dirty="0"/>
              <a:t> </a:t>
            </a:r>
            <a:r>
              <a:rPr kumimoji="0" lang="en-US" altLang="ja-JP" sz="1100" dirty="0" smtClean="0"/>
              <a:t>(</a:t>
            </a:r>
            <a:r>
              <a:rPr kumimoji="0" lang="en-US" altLang="ja-JP" sz="1100" dirty="0" err="1" smtClean="0"/>
              <a:t>Koden</a:t>
            </a:r>
            <a:r>
              <a:rPr kumimoji="0" lang="en-US" altLang="ja-JP" sz="1100" dirty="0" smtClean="0"/>
              <a:t> Techno Info K.K.) </a:t>
            </a:r>
            <a:endParaRPr kumimoji="0" lang="en-US" altLang="ja-JP" sz="1100" dirty="0"/>
          </a:p>
          <a:p>
            <a:pPr lvl="1">
              <a:lnSpc>
                <a:spcPct val="90000"/>
              </a:lnSpc>
            </a:pPr>
            <a:r>
              <a:rPr kumimoji="0" lang="en-US" altLang="ja-JP" sz="1100" dirty="0"/>
              <a:t>Vice Chair: 	Marc </a:t>
            </a:r>
            <a:r>
              <a:rPr kumimoji="0" lang="en-US" altLang="ja-JP" sz="1100" dirty="0" err="1"/>
              <a:t>Emmelman</a:t>
            </a:r>
            <a:r>
              <a:rPr kumimoji="0" lang="en-US" altLang="ja-JP" sz="1100" dirty="0"/>
              <a:t> (</a:t>
            </a:r>
            <a:r>
              <a:rPr kumimoji="0" lang="en-US" altLang="ja-JP" sz="1100" dirty="0" err="1"/>
              <a:t>Fokus</a:t>
            </a:r>
            <a:r>
              <a:rPr kumimoji="0" lang="en-US" altLang="ja-JP" sz="1100" dirty="0" smtClean="0"/>
              <a:t>)</a:t>
            </a:r>
          </a:p>
          <a:p>
            <a:pPr lvl="1">
              <a:lnSpc>
                <a:spcPct val="90000"/>
              </a:lnSpc>
            </a:pPr>
            <a:r>
              <a:rPr kumimoji="0" lang="en-US" altLang="ja-JP" sz="1100" dirty="0" smtClean="0"/>
              <a:t>Technical  </a:t>
            </a:r>
            <a:r>
              <a:rPr kumimoji="0" lang="en-US" altLang="ja-JP" sz="1100" dirty="0"/>
              <a:t>Editor: </a:t>
            </a:r>
            <a:r>
              <a:rPr kumimoji="0" lang="en-US" altLang="ja-JP" sz="1100" dirty="0" smtClean="0"/>
              <a:t>	Lee Armstrong (</a:t>
            </a:r>
            <a:r>
              <a:rPr kumimoji="0" lang="en-US" altLang="ja-JP" sz="1100" dirty="0" err="1" smtClean="0"/>
              <a:t>DOT),Ping</a:t>
            </a:r>
            <a:r>
              <a:rPr kumimoji="0" lang="en-US" altLang="ja-JP" sz="1100" dirty="0" smtClean="0"/>
              <a:t> Fang (</a:t>
            </a:r>
            <a:r>
              <a:rPr kumimoji="0" lang="en-US" altLang="ja-JP" sz="1100" dirty="0" err="1" smtClean="0"/>
              <a:t>Huawei</a:t>
            </a:r>
            <a:r>
              <a:rPr kumimoji="0" lang="en-US" altLang="ja-JP" sz="1100" dirty="0" smtClean="0"/>
              <a:t>)</a:t>
            </a:r>
          </a:p>
          <a:p>
            <a:pPr lvl="1">
              <a:lnSpc>
                <a:spcPct val="90000"/>
              </a:lnSpc>
            </a:pPr>
            <a:r>
              <a:rPr kumimoji="0" lang="en-US" altLang="ja-JP" sz="1100" dirty="0"/>
              <a:t>Secretary:  	Hitoshi Morioka (Root, Inc.)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Recording your attendance</a:t>
            </a:r>
          </a:p>
          <a:p>
            <a:pPr lvl="1">
              <a:lnSpc>
                <a:spcPct val="90000"/>
              </a:lnSpc>
            </a:pPr>
            <a:r>
              <a:rPr kumimoji="0" lang="en-US" altLang="ja-JP" sz="1900" dirty="0">
                <a:hlinkClick r:id="rId10"/>
              </a:rPr>
              <a:t>http://newton</a:t>
            </a:r>
            <a:r>
              <a:rPr kumimoji="0" lang="en-US" altLang="ja-JP" sz="1900" dirty="0"/>
              <a:t> </a:t>
            </a:r>
            <a:r>
              <a:rPr kumimoji="0" lang="en-US" altLang="ja-JP" sz="1500" dirty="0"/>
              <a:t/>
            </a:r>
            <a:br>
              <a:rPr kumimoji="0" lang="en-US" altLang="ja-JP" sz="1500" dirty="0"/>
            </a:br>
            <a:endParaRPr kumimoji="0" lang="en-US" altLang="ja-JP" sz="1500" dirty="0"/>
          </a:p>
        </p:txBody>
      </p:sp>
      <p:sp>
        <p:nvSpPr>
          <p:cNvPr id="49156"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Jan 2016</a:t>
            </a:r>
            <a:endParaRPr lang="en-US" altLang="ja-JP" dirty="0" smtClean="0">
              <a:latin typeface="Times New Roman" pitchFamily="-84" charset="0"/>
            </a:endParaRPr>
          </a:p>
        </p:txBody>
      </p:sp>
      <p:sp>
        <p:nvSpPr>
          <p:cNvPr id="49157" name="Slide Number Placeholder 4"/>
          <p:cNvSpPr>
            <a:spLocks noGrp="1"/>
          </p:cNvSpPr>
          <p:nvPr>
            <p:ph type="sldNum" sz="quarter" idx="12"/>
          </p:nvPr>
        </p:nvSpPr>
        <p:spPr>
          <a:noFill/>
        </p:spPr>
        <p:txBody>
          <a:bodyPr/>
          <a:lstStyle/>
          <a:p>
            <a:r>
              <a:rPr lang="en-US" altLang="ja-JP">
                <a:latin typeface="Times New Roman" pitchFamily="-84" charset="0"/>
              </a:rPr>
              <a:t>Slide </a:t>
            </a:r>
            <a:fld id="{0A9DD5D7-06A3-6D4F-BA05-D79504F61C59}" type="slidenum">
              <a:rPr lang="en-US" altLang="ja-JP">
                <a:latin typeface="Times New Roman" pitchFamily="-84" charset="0"/>
              </a:rPr>
              <a:pPr/>
              <a:t>18</a:t>
            </a:fld>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762000"/>
            <a:ext cx="8839200" cy="838200"/>
          </a:xfrm>
        </p:spPr>
        <p:txBody>
          <a:bodyPr/>
          <a:lstStyle/>
          <a:p>
            <a:r>
              <a:rPr lang="en-US" sz="3200" u="sng" dirty="0"/>
              <a:t>Participants, Patents, and Duty to Inform</a:t>
            </a:r>
            <a:endParaRPr lang="en-US" sz="3200" dirty="0"/>
          </a:p>
        </p:txBody>
      </p:sp>
      <p:sp>
        <p:nvSpPr>
          <p:cNvPr id="8195" name="Rectangle 1027"/>
          <p:cNvSpPr>
            <a:spLocks noGrp="1" noChangeArrowheads="1"/>
          </p:cNvSpPr>
          <p:nvPr>
            <p:ph type="body" idx="1"/>
          </p:nvPr>
        </p:nvSpPr>
        <p:spPr>
          <a:xfrm>
            <a:off x="0" y="1524000"/>
            <a:ext cx="9144000" cy="4876800"/>
          </a:xfrm>
        </p:spPr>
        <p:txBody>
          <a:bodyPr/>
          <a:lstStyle/>
          <a:p>
            <a:pPr algn="ctr">
              <a:buFont typeface="Monotype Sorts" pitchFamily="-101" charset="2"/>
              <a:buNone/>
            </a:pPr>
            <a:r>
              <a:rPr lang="en-US" sz="1600" b="1" dirty="0"/>
              <a:t>All participants in this meeting have certain obligations under the IEEE-SA Patent Policy. </a:t>
            </a:r>
          </a:p>
          <a:p>
            <a:pPr lvl="1">
              <a:buFont typeface="Arial" pitchFamily="-101" charset="0"/>
              <a:buChar char="•"/>
            </a:pPr>
            <a:r>
              <a:rPr lang="en-US" sz="1600" b="1" dirty="0">
                <a:solidFill>
                  <a:srgbClr val="003399"/>
                </a:solidFill>
              </a:rPr>
              <a:t>Participants [Note: </a:t>
            </a:r>
            <a:r>
              <a:rPr lang="en-GB" sz="1600" b="1" dirty="0">
                <a:solidFill>
                  <a:srgbClr val="003399"/>
                </a:solidFill>
              </a:rPr>
              <a:t>Quoted text excerpted from IEEE-SA Standards Board Bylaws </a:t>
            </a:r>
            <a:r>
              <a:rPr lang="en-GB" sz="1600" b="1" dirty="0" err="1">
                <a:solidFill>
                  <a:srgbClr val="003399"/>
                </a:solidFill>
              </a:rPr>
              <a:t>subclause</a:t>
            </a:r>
            <a:r>
              <a:rPr lang="en-GB" sz="1600" b="1" dirty="0">
                <a:solidFill>
                  <a:srgbClr val="003399"/>
                </a:solidFill>
              </a:rPr>
              <a:t> 6.2</a:t>
            </a:r>
            <a:r>
              <a:rPr lang="en-US" sz="1600" b="1" dirty="0">
                <a:solidFill>
                  <a:srgbClr val="003399"/>
                </a:solidFill>
              </a:rPr>
              <a:t>]:</a:t>
            </a:r>
          </a:p>
          <a:p>
            <a:pPr lvl="2">
              <a:buFont typeface="Arial" pitchFamily="-101" charset="0"/>
              <a:buChar char="•"/>
            </a:pPr>
            <a:r>
              <a:rPr 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dirty="0"/>
          </a:p>
          <a:p>
            <a:pPr lvl="2">
              <a:buFont typeface="Arial" pitchFamily="-101" charset="0"/>
              <a:buChar char="•"/>
            </a:pPr>
            <a:r>
              <a:rPr 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101" charset="0"/>
              <a:buChar char="•"/>
            </a:pPr>
            <a:r>
              <a:rPr lang="en-US" sz="1600" b="1" dirty="0">
                <a:solidFill>
                  <a:srgbClr val="003399"/>
                </a:solidFill>
              </a:rPr>
              <a:t>The above does not apply if the patent claim is already the subject of an Accepted Letter of Assurance that applies to the proposed </a:t>
            </a:r>
            <a:r>
              <a:rPr lang="en-US" sz="1600" b="1" dirty="0" err="1">
                <a:solidFill>
                  <a:srgbClr val="003399"/>
                </a:solidFill>
              </a:rPr>
              <a:t>standard(s</a:t>
            </a:r>
            <a:r>
              <a:rPr lang="en-US" sz="1600" b="1" dirty="0">
                <a:solidFill>
                  <a:srgbClr val="003399"/>
                </a:solidFill>
              </a:rPr>
              <a:t>) under consideration by this group</a:t>
            </a:r>
          </a:p>
          <a:p>
            <a:pPr lvl="1">
              <a:buFont typeface="Arial" pitchFamily="-101" charset="0"/>
              <a:buChar char="•"/>
            </a:pPr>
            <a:r>
              <a:rPr lang="en-US" sz="1600" b="1" dirty="0">
                <a:solidFill>
                  <a:srgbClr val="003399"/>
                </a:solidFill>
              </a:rPr>
              <a:t>Early identification of holders of potential Essential Patent Claims is strongly encouraged</a:t>
            </a:r>
          </a:p>
          <a:p>
            <a:pPr lvl="1">
              <a:buFont typeface="Arial" pitchFamily="-101" charset="0"/>
              <a:buChar char="•"/>
            </a:pPr>
            <a:r>
              <a:rPr lang="en-US" sz="1600" b="1" dirty="0">
                <a:solidFill>
                  <a:srgbClr val="003399"/>
                </a:solidFill>
              </a:rPr>
              <a:t>No duty to perform a patent search</a:t>
            </a:r>
            <a:endParaRPr lang="en-US" sz="1600" dirty="0"/>
          </a:p>
        </p:txBody>
      </p:sp>
      <p:sp>
        <p:nvSpPr>
          <p:cNvPr id="2" name="日付プレースホルダー 1"/>
          <p:cNvSpPr>
            <a:spLocks noGrp="1"/>
          </p:cNvSpPr>
          <p:nvPr>
            <p:ph type="dt" sz="half" idx="10"/>
          </p:nvPr>
        </p:nvSpPr>
        <p:spPr/>
        <p:txBody>
          <a:bodyPr/>
          <a:lstStyle/>
          <a:p>
            <a:pPr>
              <a:defRPr/>
            </a:pPr>
            <a:r>
              <a:rPr lang="en-US" altLang="ja-JP" smtClean="0"/>
              <a:t>Jan 2016</a:t>
            </a:r>
            <a:endParaRPr lang="en-US" dirty="0"/>
          </a:p>
        </p:txBody>
      </p:sp>
      <p:sp>
        <p:nvSpPr>
          <p:cNvPr id="3" name="スライド番号プレースホルダー 2"/>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a:t>
            </a:fld>
            <a:endParaRPr lang="en-US" altLang="ja-JP"/>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Jan 2016</a:t>
            </a:r>
            <a:endParaRPr lang="en-US" altLang="ja-JP" dirty="0" smtClean="0">
              <a:latin typeface="Times New Roman" pitchFamily="-84" charset="0"/>
            </a:endParaRP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2F5A7B3D-1827-CB4F-B70B-BC122C1560E6}"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685800" y="1752600"/>
            <a:ext cx="7848600" cy="1066800"/>
          </a:xfrm>
          <a:noFill/>
        </p:spPr>
        <p:txBody>
          <a:bodyPr/>
          <a:lstStyle/>
          <a:p>
            <a:pPr algn="ctr">
              <a:buFontTx/>
              <a:buNone/>
            </a:pPr>
            <a:r>
              <a:rPr lang="en-US" altLang="ja-JP" dirty="0" smtClean="0">
                <a:ea typeface="ＭＳ Ｐゴシック" pitchFamily="-84" charset="-128"/>
                <a:cs typeface="ＭＳ Ｐゴシック" pitchFamily="-84" charset="-128"/>
              </a:rPr>
              <a:t>Agenda for Fast Initial Link Setup Task Group for</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 Jan 2016 , Atlanta</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533400"/>
            <a:ext cx="7772400" cy="762000"/>
          </a:xfrm>
        </p:spPr>
        <p:txBody>
          <a:bodyPr/>
          <a:lstStyle/>
          <a:p>
            <a:r>
              <a:rPr lang="en-GB" u="sng" dirty="0"/>
              <a:t>Patent Related Links</a:t>
            </a:r>
            <a:endParaRPr lang="en-US" u="sng" dirty="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pitchFamily="-101" charset="2"/>
              <a:buNone/>
            </a:pPr>
            <a:r>
              <a:rPr lang="en-US" sz="2400">
                <a:ea typeface="Times New Roman" pitchFamily="-101" charset="0"/>
                <a:cs typeface="Times New Roman" pitchFamily="-101" charset="0"/>
              </a:rPr>
              <a:t>	All participants should be familiar with their obligations under the IEEE-SA Policies &amp; Procedures for standards development.</a:t>
            </a:r>
          </a:p>
          <a:p>
            <a:pPr lvl="1">
              <a:lnSpc>
                <a:spcPct val="90000"/>
              </a:lnSpc>
              <a:buFont typeface="Monotype Sorts" pitchFamily="-101" charset="2"/>
              <a:buNone/>
            </a:pPr>
            <a:r>
              <a:rPr lang="en-US" sz="2400">
                <a:ea typeface="Times New Roman" pitchFamily="-101" charset="0"/>
                <a:cs typeface="Times New Roman" pitchFamily="-101" charset="0"/>
              </a:rPr>
              <a:t>	Patent Policy is stated in these sources:</a:t>
            </a:r>
          </a:p>
          <a:p>
            <a:pPr lvl="1">
              <a:lnSpc>
                <a:spcPct val="90000"/>
              </a:lnSpc>
              <a:buFont typeface="Monotype Sorts" pitchFamily="-101" charset="2"/>
              <a:buNone/>
            </a:pPr>
            <a:r>
              <a:rPr lang="en-GB" sz="2400"/>
              <a:t>		IEEE-SA Standards Boards Bylaws</a:t>
            </a:r>
          </a:p>
          <a:p>
            <a:pPr lvl="1">
              <a:lnSpc>
                <a:spcPct val="90000"/>
              </a:lnSpc>
              <a:buFont typeface="Monotype Sorts" pitchFamily="-101" charset="2"/>
              <a:buNone/>
            </a:pPr>
            <a:r>
              <a:rPr lang="en-US" sz="2100"/>
              <a:t>		</a:t>
            </a:r>
            <a:r>
              <a:rPr lang="en-US" sz="2100" i="1"/>
              <a:t>http://standards.ieee.org/develop/policies/bylaws/sect6-7.html#6</a:t>
            </a:r>
          </a:p>
          <a:p>
            <a:pPr lvl="1">
              <a:lnSpc>
                <a:spcPct val="90000"/>
              </a:lnSpc>
              <a:buFont typeface="Monotype Sorts" pitchFamily="-101" charset="2"/>
              <a:buNone/>
            </a:pPr>
            <a:r>
              <a:rPr lang="en-GB" sz="2400"/>
              <a:t>		IEEE-SA Standards Board Operations Manual</a:t>
            </a:r>
          </a:p>
          <a:p>
            <a:pPr lvl="1">
              <a:lnSpc>
                <a:spcPct val="90000"/>
              </a:lnSpc>
              <a:buFont typeface="Monotype Sorts" pitchFamily="-101" charset="2"/>
              <a:buNone/>
            </a:pPr>
            <a:r>
              <a:rPr lang="en-US" sz="2400"/>
              <a:t>		</a:t>
            </a:r>
            <a:r>
              <a:rPr lang="en-US" sz="2100" i="1"/>
              <a:t>http://standards.ieee.org/develop/policies/opman/sect6.html#6.3</a:t>
            </a:r>
            <a:endParaRPr lang="en-US" sz="2400"/>
          </a:p>
          <a:p>
            <a:pPr lvl="1">
              <a:lnSpc>
                <a:spcPct val="90000"/>
              </a:lnSpc>
              <a:buFont typeface="Monotype Sorts" pitchFamily="-101" charset="2"/>
              <a:buNone/>
            </a:pPr>
            <a:r>
              <a:rPr lang="en-US" sz="2400">
                <a:ea typeface="Times New Roman" pitchFamily="-101" charset="0"/>
                <a:cs typeface="Times New Roman" pitchFamily="-101" charset="0"/>
              </a:rPr>
              <a:t>	Material about the patent policy is available at</a:t>
            </a:r>
            <a:r>
              <a:rPr lang="en-US" sz="2400"/>
              <a:t> </a:t>
            </a:r>
          </a:p>
          <a:p>
            <a:pPr lvl="1">
              <a:lnSpc>
                <a:spcPct val="90000"/>
              </a:lnSpc>
              <a:buFont typeface="Monotype Sorts" pitchFamily="-101" charset="2"/>
              <a:buNone/>
            </a:pPr>
            <a:r>
              <a:rPr lang="en-US" sz="2400"/>
              <a:t>		</a:t>
            </a:r>
            <a:r>
              <a:rPr lang="en-US" sz="2100" i="1"/>
              <a:t>http://standards.ieee.org/about/sasb/patcom/materials.html</a:t>
            </a:r>
          </a:p>
        </p:txBody>
      </p:sp>
      <p:sp>
        <p:nvSpPr>
          <p:cNvPr id="9221" name="Rectangle 7"/>
          <p:cNvSpPr>
            <a:spLocks noChangeArrowheads="1"/>
          </p:cNvSpPr>
          <p:nvPr/>
        </p:nvSpPr>
        <p:spPr bwMode="auto">
          <a:xfrm>
            <a:off x="1295400" y="5181600"/>
            <a:ext cx="6781800" cy="1163638"/>
          </a:xfrm>
          <a:prstGeom prst="rect">
            <a:avLst/>
          </a:prstGeom>
          <a:noFill/>
          <a:ln w="9525">
            <a:noFill/>
            <a:miter lim="800000"/>
            <a:headEnd/>
            <a:tailEnd/>
          </a:ln>
        </p:spPr>
        <p:txBody>
          <a:bodyPr>
            <a:prstTxWarp prst="textNoShape">
              <a:avLst/>
            </a:prstTxWarp>
            <a:spAutoFit/>
          </a:bodyPr>
          <a:lstStyle/>
          <a:p>
            <a:pPr eaLnBrk="0" hangingPunct="0"/>
            <a:r>
              <a:rPr lang="en-US" sz="1200" b="1">
                <a:solidFill>
                  <a:srgbClr val="000099"/>
                </a:solidFill>
                <a:latin typeface="Arial" pitchFamily="-101"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pitchFamily="-101" charset="2"/>
              <a:buNone/>
            </a:pPr>
            <a:endParaRPr lang="en-US" sz="1200" b="1">
              <a:solidFill>
                <a:srgbClr val="000099"/>
              </a:solidFill>
              <a:latin typeface="Arial" pitchFamily="-101" charset="0"/>
            </a:endParaRPr>
          </a:p>
          <a:p>
            <a:pPr algn="ctr" eaLnBrk="0" hangingPunct="0">
              <a:lnSpc>
                <a:spcPct val="80000"/>
              </a:lnSpc>
              <a:spcBef>
                <a:spcPct val="20000"/>
              </a:spcBef>
              <a:buClr>
                <a:srgbClr val="CC3300"/>
              </a:buClr>
              <a:buSzPct val="50000"/>
              <a:buFont typeface="Monotype Sorts" pitchFamily="-101" charset="2"/>
              <a:buNone/>
            </a:pPr>
            <a:r>
              <a:rPr lang="en-US" sz="1200" b="1">
                <a:solidFill>
                  <a:srgbClr val="000099"/>
                </a:solidFill>
                <a:latin typeface="Arial" pitchFamily="-101" charset="0"/>
              </a:rPr>
              <a:t>This slide set is available at https://development.standards.ieee.org/myproject/Public/mytools/mob/slideset.ppt</a:t>
            </a:r>
          </a:p>
        </p:txBody>
      </p:sp>
      <p:sp>
        <p:nvSpPr>
          <p:cNvPr id="2" name="日付プレースホルダー 1"/>
          <p:cNvSpPr>
            <a:spLocks noGrp="1"/>
          </p:cNvSpPr>
          <p:nvPr>
            <p:ph type="dt" sz="half" idx="10"/>
          </p:nvPr>
        </p:nvSpPr>
        <p:spPr/>
        <p:txBody>
          <a:bodyPr/>
          <a:lstStyle/>
          <a:p>
            <a:pPr>
              <a:defRPr/>
            </a:pPr>
            <a:r>
              <a:rPr lang="en-US" altLang="ja-JP" smtClean="0"/>
              <a:t>Jan 2016</a:t>
            </a:r>
            <a:endParaRPr lang="en-US" dirty="0"/>
          </a:p>
        </p:txBody>
      </p:sp>
      <p:sp>
        <p:nvSpPr>
          <p:cNvPr id="3" name="スライド番号プレースホルダー 2"/>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a:t>
            </a:fld>
            <a:endParaRPr lang="en-US" altLang="ja-JP"/>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t>Call for Potentially Essential Patents</a:t>
            </a:r>
          </a:p>
        </p:txBody>
      </p:sp>
      <p:sp>
        <p:nvSpPr>
          <p:cNvPr id="10243" name="Rectangle 1027"/>
          <p:cNvSpPr>
            <a:spLocks noGrp="1" noChangeArrowheads="1"/>
          </p:cNvSpPr>
          <p:nvPr>
            <p:ph type="body" idx="1"/>
          </p:nvPr>
        </p:nvSpPr>
        <p:spPr/>
        <p:txBody>
          <a:bodyPr/>
          <a:lstStyle/>
          <a:p>
            <a:pPr>
              <a:buFont typeface="Arial" pitchFamily="-101" charset="0"/>
              <a:buChar char="•"/>
            </a:pPr>
            <a:r>
              <a:rPr 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101" charset="0"/>
              <a:buChar char="•"/>
            </a:pPr>
            <a:r>
              <a:rPr lang="en-US" sz="2000"/>
              <a:t>Either speak up now or</a:t>
            </a:r>
          </a:p>
          <a:p>
            <a:pPr lvl="1">
              <a:buFont typeface="Arial" pitchFamily="-101" charset="0"/>
              <a:buChar char="•"/>
            </a:pPr>
            <a:r>
              <a:rPr lang="en-US" sz="2000"/>
              <a:t>Provide the chair of this group with the identity of the holder(s) of any and all such claims as soon as possible or</a:t>
            </a:r>
          </a:p>
          <a:p>
            <a:pPr lvl="1">
              <a:buFont typeface="Arial" pitchFamily="-101" charset="0"/>
              <a:buChar char="•"/>
            </a:pPr>
            <a:r>
              <a:rPr lang="en-US" sz="2000"/>
              <a:t>Cause an LOA to be submitted</a:t>
            </a:r>
          </a:p>
        </p:txBody>
      </p:sp>
      <p:sp>
        <p:nvSpPr>
          <p:cNvPr id="2" name="日付プレースホルダー 1"/>
          <p:cNvSpPr>
            <a:spLocks noGrp="1"/>
          </p:cNvSpPr>
          <p:nvPr>
            <p:ph type="dt" sz="half" idx="10"/>
          </p:nvPr>
        </p:nvSpPr>
        <p:spPr/>
        <p:txBody>
          <a:bodyPr/>
          <a:lstStyle/>
          <a:p>
            <a:pPr>
              <a:defRPr/>
            </a:pPr>
            <a:r>
              <a:rPr lang="en-US" altLang="ja-JP" smtClean="0"/>
              <a:t>Jan 2016</a:t>
            </a:r>
            <a:endParaRPr lang="en-US" dirty="0"/>
          </a:p>
        </p:txBody>
      </p:sp>
      <p:sp>
        <p:nvSpPr>
          <p:cNvPr id="3" name="スライド番号プレースホルダー 2"/>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a:t>
            </a:fld>
            <a:endParaRPr lang="en-US" altLang="ja-JP"/>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42900" y="533400"/>
            <a:ext cx="8458200" cy="609600"/>
          </a:xfrm>
        </p:spPr>
        <p:txBody>
          <a:bodyPr/>
          <a:lstStyle/>
          <a:p>
            <a:r>
              <a:rPr lang="en-US" sz="3200" u="sng" dirty="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eaLnBrk="0" hangingPunct="0"/>
            <a:endParaRPr lang="en-GB" b="1" u="sng">
              <a:solidFill>
                <a:srgbClr val="000099"/>
              </a:solidFill>
              <a:latin typeface="Helvetica" pitchFamily="-101" charset="0"/>
            </a:endParaRPr>
          </a:p>
        </p:txBody>
      </p:sp>
      <p:sp>
        <p:nvSpPr>
          <p:cNvPr id="11268" name="Rectangle 4"/>
          <p:cNvSpPr>
            <a:spLocks noChangeArrowheads="1"/>
          </p:cNvSpPr>
          <p:nvPr/>
        </p:nvSpPr>
        <p:spPr bwMode="auto">
          <a:xfrm>
            <a:off x="533400" y="1066800"/>
            <a:ext cx="8229600" cy="5181600"/>
          </a:xfrm>
          <a:prstGeom prst="rect">
            <a:avLst/>
          </a:prstGeom>
          <a:noFill/>
          <a:ln w="9525">
            <a:noFill/>
            <a:miter lim="800000"/>
            <a:headEnd/>
            <a:tailEnd/>
          </a:ln>
        </p:spPr>
        <p:txBody>
          <a:bodyPr>
            <a:prstTxWarp prst="textNoShape">
              <a:avLst/>
            </a:prstTxWarp>
          </a:bodyPr>
          <a:lstStyle/>
          <a:p>
            <a:pPr marL="230188" indent="-230188" eaLnBrk="0" hangingPunct="0">
              <a:lnSpc>
                <a:spcPct val="80000"/>
              </a:lnSpc>
              <a:spcBef>
                <a:spcPct val="20000"/>
              </a:spcBef>
              <a:buClr>
                <a:srgbClr val="CC3300"/>
              </a:buClr>
              <a:buSzPct val="50000"/>
              <a:buFont typeface="Monotype Sorts" pitchFamily="-101" charset="2"/>
              <a:buChar char="l"/>
            </a:pPr>
            <a:endParaRPr lang="en-US" sz="700" u="sng" dirty="0">
              <a:solidFill>
                <a:srgbClr val="FF0000"/>
              </a:solidFill>
              <a:latin typeface="Arial" pitchFamily="-101" charset="0"/>
            </a:endParaRPr>
          </a:p>
          <a:p>
            <a:pPr marL="230188" indent="-230188" eaLnBrk="0" hangingPunct="0">
              <a:lnSpc>
                <a:spcPct val="80000"/>
              </a:lnSpc>
              <a:spcBef>
                <a:spcPct val="20000"/>
              </a:spcBef>
              <a:spcAft>
                <a:spcPct val="40000"/>
              </a:spcAft>
              <a:buClr>
                <a:srgbClr val="CC3300"/>
              </a:buClr>
              <a:buSzPct val="50000"/>
              <a:buFont typeface="Arial" pitchFamily="-101" charset="0"/>
              <a:buChar char="•"/>
            </a:pPr>
            <a:r>
              <a:rPr lang="en-US" sz="1800" b="1" dirty="0">
                <a:solidFill>
                  <a:srgbClr val="000099"/>
                </a:solidFill>
                <a:latin typeface="Arial" pitchFamily="-101" charset="0"/>
              </a:rPr>
              <a:t>All IEEE-SA standards meetings shall be conducted in compliance with all applicable laws, including antitrust and competition laws. </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the interpretation, validity, or essentiality of patents/patent claims. </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specific license rates, terms, or conditions.</a:t>
            </a:r>
          </a:p>
          <a:p>
            <a:pPr marL="1143000" lvl="2" indent="-228600" eaLnBrk="0" hangingPunct="0">
              <a:lnSpc>
                <a:spcPct val="80000"/>
              </a:lnSpc>
              <a:spcBef>
                <a:spcPct val="20000"/>
              </a:spcBef>
              <a:spcAft>
                <a:spcPct val="40000"/>
              </a:spcAft>
              <a:buClr>
                <a:srgbClr val="CC3300"/>
              </a:buClr>
              <a:buSzPct val="50000"/>
              <a:buFont typeface="Arial" pitchFamily="-101" charset="0"/>
              <a:buChar char="•"/>
            </a:pPr>
            <a:r>
              <a:rPr lang="en-US" sz="1400" dirty="0">
                <a:solidFill>
                  <a:srgbClr val="000099"/>
                </a:solidFill>
                <a:latin typeface="Arial" pitchFamily="-101" charset="0"/>
              </a:rPr>
              <a:t>Relative costs, including licensing costs of essential patent claims, of different technical approaches may be discussed in standards development meetings. </a:t>
            </a:r>
          </a:p>
          <a:p>
            <a:pPr marL="1600200" lvl="3" indent="-228600" eaLnBrk="0" hangingPunct="0">
              <a:lnSpc>
                <a:spcPct val="80000"/>
              </a:lnSpc>
              <a:spcBef>
                <a:spcPct val="20000"/>
              </a:spcBef>
              <a:spcAft>
                <a:spcPct val="40000"/>
              </a:spcAft>
              <a:buClr>
                <a:srgbClr val="CC3300"/>
              </a:buClr>
              <a:buSzPct val="50000"/>
              <a:buFont typeface="Arial" pitchFamily="-101" charset="0"/>
              <a:buChar char="•"/>
            </a:pPr>
            <a:r>
              <a:rPr lang="en-GB" sz="1400" dirty="0">
                <a:solidFill>
                  <a:srgbClr val="000099"/>
                </a:solidFill>
                <a:latin typeface="Arial" pitchFamily="-101" charset="0"/>
              </a:rPr>
              <a:t>Technical considerations remain primary focus</a:t>
            </a:r>
            <a:endParaRPr lang="en-US" sz="1400" dirty="0">
              <a:solidFill>
                <a:srgbClr val="000099"/>
              </a:solidFill>
              <a:latin typeface="Arial" pitchFamily="-101" charset="0"/>
            </a:endParaRP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or engage in the fixing of product prices, allocation of customers, or division of sales markets.</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the status or substance of ongoing or threatened litigation.</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be silent if inappropriate topics are discussed … do formally object.</a:t>
            </a:r>
          </a:p>
          <a:p>
            <a:pPr marL="230188" indent="-230188" algn="ctr" eaLnBrk="0" hangingPunct="0">
              <a:lnSpc>
                <a:spcPct val="80000"/>
              </a:lnSpc>
              <a:spcBef>
                <a:spcPct val="20000"/>
              </a:spcBef>
              <a:buClr>
                <a:srgbClr val="CC3300"/>
              </a:buClr>
              <a:buSzPct val="50000"/>
              <a:buFont typeface="Monotype Sorts" pitchFamily="-101" charset="2"/>
              <a:buNone/>
            </a:pPr>
            <a:r>
              <a:rPr lang="en-US" sz="1000" b="1" dirty="0">
                <a:solidFill>
                  <a:srgbClr val="000099"/>
                </a:solidFill>
                <a:latin typeface="Arial" pitchFamily="-101" charset="0"/>
              </a:rPr>
              <a:t>---------------------------------------------------------------   </a:t>
            </a:r>
            <a:endParaRPr lang="en-US" sz="1200" b="1" dirty="0">
              <a:solidFill>
                <a:srgbClr val="000099"/>
              </a:solidFill>
              <a:latin typeface="Arial" pitchFamily="-101" charset="0"/>
            </a:endParaRPr>
          </a:p>
          <a:p>
            <a:pPr marL="230188" indent="-230188" algn="ctr" eaLnBrk="0" hangingPunct="0">
              <a:lnSpc>
                <a:spcPct val="80000"/>
              </a:lnSpc>
              <a:spcBef>
                <a:spcPct val="20000"/>
              </a:spcBef>
              <a:buClr>
                <a:srgbClr val="CC3300"/>
              </a:buClr>
              <a:buSzPct val="50000"/>
              <a:buFont typeface="Monotype Sorts" pitchFamily="-101" charset="2"/>
              <a:buNone/>
            </a:pPr>
            <a:r>
              <a:rPr lang="en-US" sz="1200" b="1" dirty="0">
                <a:solidFill>
                  <a:srgbClr val="000099"/>
                </a:solidFill>
                <a:latin typeface="Arial" pitchFamily="-101" charset="0"/>
              </a:rPr>
              <a:t>See </a:t>
            </a:r>
            <a:r>
              <a:rPr lang="en-US" sz="1200" b="1" i="1" dirty="0">
                <a:solidFill>
                  <a:srgbClr val="000099"/>
                </a:solidFill>
                <a:latin typeface="Arial" pitchFamily="-101" charset="0"/>
              </a:rPr>
              <a:t>IEEE-SA Standards Board Operations Manual</a:t>
            </a:r>
            <a:r>
              <a:rPr lang="en-US" sz="1200" b="1" dirty="0">
                <a:solidFill>
                  <a:srgbClr val="000099"/>
                </a:solidFill>
                <a:latin typeface="Arial" pitchFamily="-101" charset="0"/>
              </a:rPr>
              <a:t>, clause 5.3.10 and </a:t>
            </a:r>
            <a:r>
              <a:rPr lang="en-GB" sz="1200" b="1" dirty="0">
                <a:solidFill>
                  <a:srgbClr val="000099"/>
                </a:solidFill>
                <a:latin typeface="Arial" pitchFamily="-101" charset="0"/>
              </a:rPr>
              <a:t>“Promoting Competition and Innovation: What You Need to Know about the IEEE Standards Association's Antitrust and Competition Policy”</a:t>
            </a:r>
            <a:r>
              <a:rPr lang="en-US" sz="1200" b="1" dirty="0">
                <a:solidFill>
                  <a:srgbClr val="000099"/>
                </a:solidFill>
                <a:latin typeface="Arial" pitchFamily="-101" charset="0"/>
              </a:rPr>
              <a:t> for more details.</a:t>
            </a:r>
          </a:p>
        </p:txBody>
      </p:sp>
      <p:sp>
        <p:nvSpPr>
          <p:cNvPr id="2" name="日付プレースホルダー 1"/>
          <p:cNvSpPr>
            <a:spLocks noGrp="1"/>
          </p:cNvSpPr>
          <p:nvPr>
            <p:ph type="dt" sz="half" idx="10"/>
          </p:nvPr>
        </p:nvSpPr>
        <p:spPr/>
        <p:txBody>
          <a:bodyPr/>
          <a:lstStyle/>
          <a:p>
            <a:pPr>
              <a:defRPr/>
            </a:pPr>
            <a:r>
              <a:rPr lang="en-US" altLang="ja-JP" smtClean="0"/>
              <a:t>Jan 2016</a:t>
            </a:r>
            <a:endParaRPr lang="en-US" dirty="0"/>
          </a:p>
        </p:txBody>
      </p:sp>
      <p:sp>
        <p:nvSpPr>
          <p:cNvPr id="3" name="スライド番号プレースホルダー 2"/>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a:t>
            </a:fld>
            <a:endParaRPr lang="en-US" altLang="ja-JP"/>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391400" cy="1066800"/>
          </a:xfrm>
        </p:spPr>
        <p:txBody>
          <a:bodyPr>
            <a:normAutofit fontScale="90000"/>
          </a:bodyPr>
          <a:lstStyle/>
          <a:p>
            <a:pPr>
              <a:defRPr/>
            </a:pPr>
            <a:r>
              <a:rPr lang="en-US" altLang="ja-JP" dirty="0" smtClean="0"/>
              <a:t>Approve </a:t>
            </a:r>
            <a:r>
              <a:rPr lang="en-US" altLang="ja-JP" dirty="0" err="1" smtClean="0"/>
              <a:t>TGai</a:t>
            </a:r>
            <a:r>
              <a:rPr lang="en-US" altLang="ja-JP" dirty="0" smtClean="0"/>
              <a:t> meeting minutes of </a:t>
            </a:r>
            <a:br>
              <a:rPr lang="en-US" altLang="ja-JP" dirty="0" smtClean="0"/>
            </a:br>
            <a:r>
              <a:rPr lang="en-US" altLang="ja-JP" dirty="0" smtClean="0"/>
              <a:t>Dallas</a:t>
            </a:r>
          </a:p>
        </p:txBody>
      </p:sp>
      <p:sp>
        <p:nvSpPr>
          <p:cNvPr id="57347"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GB"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Minutes for the IEEE 802.11 Dallas  meeting</a:t>
            </a:r>
            <a:r>
              <a:rPr lang="en-GB" altLang="ja-JP" dirty="0" smtClean="0">
                <a:ea typeface="ＭＳ Ｐゴシック" pitchFamily="-84" charset="-128"/>
                <a:cs typeface="ＭＳ Ｐゴシック" pitchFamily="-84" charset="-128"/>
              </a:rPr>
              <a:t>:</a:t>
            </a:r>
          </a:p>
          <a:p>
            <a:pPr lvl="1"/>
            <a:r>
              <a:rPr lang="en-GB" altLang="ja-JP" dirty="0" smtClean="0">
                <a:ea typeface="ＭＳ Ｐゴシック" pitchFamily="-84" charset="-128"/>
                <a:cs typeface="ＭＳ Ｐゴシック" pitchFamily="-84" charset="-128"/>
              </a:rPr>
              <a:t>15-1482/r1</a:t>
            </a:r>
          </a:p>
          <a:p>
            <a:pPr lvl="1"/>
            <a:r>
              <a:rPr lang="en-GB" altLang="ja-JP" dirty="0">
                <a:ea typeface="ＭＳ Ｐゴシック" pitchFamily="-84" charset="-128"/>
                <a:cs typeface="ＭＳ Ｐゴシック" pitchFamily="-84" charset="-128"/>
              </a:rPr>
              <a:t>https://</a:t>
            </a:r>
            <a:r>
              <a:rPr lang="en-GB" altLang="ja-JP" dirty="0" err="1" smtClean="0">
                <a:ea typeface="ＭＳ Ｐゴシック" pitchFamily="-84" charset="-128"/>
                <a:cs typeface="ＭＳ Ｐゴシック" pitchFamily="-84" charset="-128"/>
              </a:rPr>
              <a:t>mentor.ieee.org</a:t>
            </a:r>
            <a:r>
              <a:rPr lang="en-GB" altLang="ja-JP" dirty="0" smtClean="0">
                <a:ea typeface="ＭＳ Ｐゴシック" pitchFamily="-84" charset="-128"/>
                <a:cs typeface="ＭＳ Ｐゴシック" pitchFamily="-84" charset="-128"/>
              </a:rPr>
              <a:t>/802.11/</a:t>
            </a:r>
            <a:r>
              <a:rPr lang="en-GB" altLang="ja-JP" dirty="0" err="1" smtClean="0">
                <a:ea typeface="ＭＳ Ｐゴシック" pitchFamily="-84" charset="-128"/>
                <a:cs typeface="ＭＳ Ｐゴシック" pitchFamily="-84" charset="-128"/>
              </a:rPr>
              <a:t>dcn</a:t>
            </a:r>
            <a:r>
              <a:rPr lang="en-GB" altLang="ja-JP" dirty="0" smtClean="0">
                <a:ea typeface="ＭＳ Ｐゴシック" pitchFamily="-84" charset="-128"/>
                <a:cs typeface="ＭＳ Ｐゴシック" pitchFamily="-84" charset="-128"/>
              </a:rPr>
              <a:t>/15/11-15-1482-01-00ai-november-2015-dallas-session-minutes.doc</a:t>
            </a:r>
          </a:p>
          <a:p>
            <a:r>
              <a:rPr lang="en-US" altLang="ja-JP" dirty="0" smtClean="0"/>
              <a:t>Moved: Hitoshi </a:t>
            </a:r>
            <a:r>
              <a:rPr lang="en-US" altLang="ja-JP" dirty="0" err="1" smtClean="0"/>
              <a:t>Morioka</a:t>
            </a:r>
            <a:r>
              <a:rPr lang="en-US" altLang="ja-JP" dirty="0" err="1" smtClean="0">
                <a:solidFill>
                  <a:schemeClr val="bg1"/>
                </a:solidFill>
              </a:rPr>
              <a:t>Hitoshi</a:t>
            </a:r>
            <a:r>
              <a:rPr lang="en-US" altLang="ja-JP" dirty="0" smtClean="0">
                <a:solidFill>
                  <a:schemeClr val="bg1"/>
                </a:solidFill>
              </a:rPr>
              <a:t> Morioka</a:t>
            </a:r>
            <a:r>
              <a:rPr lang="en-US" altLang="ja-JP" dirty="0" smtClean="0"/>
              <a:t>	</a:t>
            </a:r>
          </a:p>
          <a:p>
            <a:pPr>
              <a:defRPr/>
            </a:pPr>
            <a:r>
              <a:rPr lang="en-US" altLang="ja-JP" dirty="0" err="1" smtClean="0"/>
              <a:t>Seconded:George</a:t>
            </a:r>
            <a:r>
              <a:rPr lang="en-US" altLang="ja-JP" dirty="0" smtClean="0"/>
              <a:t> </a:t>
            </a:r>
            <a:r>
              <a:rPr lang="en-US" altLang="ja-JP" dirty="0" err="1" smtClean="0"/>
              <a:t>Calcev</a:t>
            </a:r>
            <a:r>
              <a:rPr lang="en-US" altLang="ja-JP" dirty="0" smtClean="0">
                <a:ea typeface="ＭＳ Ｐゴシック" pitchFamily="-84" charset="-128"/>
                <a:cs typeface="ＭＳ Ｐゴシック" pitchFamily="-84" charset="-128"/>
              </a:rPr>
              <a:t>  </a:t>
            </a:r>
            <a:endParaRPr lang="ja-JP" altLang="en-US" dirty="0" smtClean="0">
              <a:ea typeface="ＭＳ Ｐゴシック" pitchFamily="-84" charset="-128"/>
              <a:cs typeface="ＭＳ Ｐゴシック" pitchFamily="-84" charset="-128"/>
            </a:endParaRPr>
          </a:p>
          <a:p>
            <a:pPr>
              <a:defRPr/>
            </a:pPr>
            <a:r>
              <a:rPr lang="en-US" altLang="ja-JP" dirty="0" smtClean="0">
                <a:ea typeface="ＭＳ Ｐゴシック" pitchFamily="-84" charset="-128"/>
                <a:cs typeface="ＭＳ Ｐゴシック" pitchFamily="-84" charset="-128"/>
              </a:rPr>
              <a:t>Approved by unanimous consent</a:t>
            </a:r>
          </a:p>
          <a:p>
            <a:pPr lvl="1">
              <a:defRPr/>
            </a:pPr>
            <a:endParaRPr lang="en-US" altLang="ja-JP" dirty="0" smtClean="0"/>
          </a:p>
          <a:p>
            <a:pPr>
              <a:buFontTx/>
              <a:buNone/>
            </a:pPr>
            <a:endParaRPr lang="en-US" altLang="ja-JP" dirty="0" smtClean="0">
              <a:solidFill>
                <a:srgbClr val="000000"/>
              </a:solidFill>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p:txBody>
      </p:sp>
      <p:sp>
        <p:nvSpPr>
          <p:cNvPr id="57348"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Jan 2016</a:t>
            </a:r>
            <a:endParaRPr lang="en-US" altLang="ja-JP" dirty="0" smtClean="0">
              <a:latin typeface="Times New Roman" pitchFamily="-84" charset="0"/>
            </a:endParaRPr>
          </a:p>
        </p:txBody>
      </p:sp>
      <p:sp>
        <p:nvSpPr>
          <p:cNvPr id="57350"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A908CCBA-D47A-874D-822B-11A72D779540}" type="slidenum">
              <a:rPr lang="en-US" altLang="ja-JP" smtClean="0">
                <a:latin typeface="Times New Roman" pitchFamily="-84" charset="0"/>
              </a:rPr>
              <a:pPr/>
              <a:t>23</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タイトル 1"/>
          <p:cNvSpPr>
            <a:spLocks noGrp="1"/>
          </p:cNvSpPr>
          <p:nvPr>
            <p:ph type="title"/>
          </p:nvPr>
        </p:nvSpPr>
        <p:spPr>
          <a:xfrm>
            <a:off x="342900" y="990600"/>
            <a:ext cx="8458200" cy="1066800"/>
          </a:xfrm>
        </p:spPr>
        <p:txBody>
          <a:bodyPr/>
          <a:lstStyle/>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Dallas to Atlanta  meeting.</a:t>
            </a:r>
          </a:p>
        </p:txBody>
      </p:sp>
      <p:sp>
        <p:nvSpPr>
          <p:cNvPr id="58371" name="コンテンツ プレースホルダ 2"/>
          <p:cNvSpPr>
            <a:spLocks noGrp="1"/>
          </p:cNvSpPr>
          <p:nvPr>
            <p:ph idx="1"/>
          </p:nvPr>
        </p:nvSpPr>
        <p:spPr>
          <a:xfrm>
            <a:off x="685800" y="2209800"/>
            <a:ext cx="7086600" cy="3581400"/>
          </a:xfrm>
        </p:spPr>
        <p:txBody>
          <a:bodyPr>
            <a:normAutofit fontScale="92500" lnSpcReduction="10000"/>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Dallas to Atlanta meeting.</a:t>
            </a:r>
          </a:p>
          <a:p>
            <a:pPr lvl="1"/>
            <a:r>
              <a:rPr lang="en-US" altLang="ja-JP" dirty="0" smtClean="0">
                <a:ea typeface="ＭＳ Ｐゴシック" pitchFamily="-84" charset="-128"/>
                <a:cs typeface="ＭＳ Ｐゴシック" pitchFamily="-84" charset="-128"/>
              </a:rPr>
              <a:t>15-1483/r5</a:t>
            </a:r>
          </a:p>
          <a:p>
            <a:pPr lvl="1"/>
            <a:r>
              <a:rPr lang="en-US" altLang="ja-JP" dirty="0">
                <a:ea typeface="ＭＳ Ｐゴシック" pitchFamily="-84" charset="-128"/>
                <a:cs typeface="ＭＳ Ｐゴシック" pitchFamily="-84" charset="-128"/>
              </a:rPr>
              <a:t>https://</a:t>
            </a:r>
            <a:r>
              <a:rPr lang="en-US" altLang="ja-JP" dirty="0" err="1">
                <a:ea typeface="ＭＳ Ｐゴシック" pitchFamily="-84" charset="-128"/>
                <a:cs typeface="ＭＳ Ｐゴシック" pitchFamily="-84" charset="-128"/>
              </a:rPr>
              <a:t>mentor.ieee.org</a:t>
            </a:r>
            <a:r>
              <a:rPr lang="en-US" altLang="ja-JP" dirty="0">
                <a:ea typeface="ＭＳ Ｐゴシック" pitchFamily="-84" charset="-128"/>
                <a:cs typeface="ＭＳ Ｐゴシック" pitchFamily="-84" charset="-128"/>
              </a:rPr>
              <a:t>/802.11/</a:t>
            </a:r>
            <a:r>
              <a:rPr lang="en-US" altLang="ja-JP" dirty="0" err="1">
                <a:ea typeface="ＭＳ Ｐゴシック" pitchFamily="-84" charset="-128"/>
                <a:cs typeface="ＭＳ Ｐゴシック" pitchFamily="-84" charset="-128"/>
              </a:rPr>
              <a:t>dcn</a:t>
            </a:r>
            <a:r>
              <a:rPr lang="en-US" altLang="ja-JP" dirty="0">
                <a:ea typeface="ＭＳ Ｐゴシック" pitchFamily="-84" charset="-128"/>
                <a:cs typeface="ＭＳ Ｐゴシック" pitchFamily="-84" charset="-128"/>
              </a:rPr>
              <a:t>/15/11-15-1483-05-00ai-november-january-teleconference-minutes.doc</a:t>
            </a:r>
            <a:endParaRPr lang="en-US" altLang="ja-JP" dirty="0" smtClean="0">
              <a:ea typeface="ＭＳ Ｐゴシック" pitchFamily="-84" charset="-128"/>
              <a:cs typeface="ＭＳ Ｐゴシック" pitchFamily="-84" charset="-128"/>
            </a:endParaRPr>
          </a:p>
          <a:p>
            <a:pPr lvl="1"/>
            <a:endParaRPr lang="en-US" altLang="ja-JP" dirty="0" smtClean="0">
              <a:ea typeface="ＭＳ Ｐゴシック" pitchFamily="-84" charset="-128"/>
              <a:cs typeface="ＭＳ Ｐゴシック" pitchFamily="-84" charset="-128"/>
            </a:endParaRPr>
          </a:p>
          <a:p>
            <a:r>
              <a:rPr lang="en-US" altLang="ja-JP" dirty="0" smtClean="0"/>
              <a:t>Moved: Hitoshi Morioka</a:t>
            </a:r>
          </a:p>
          <a:p>
            <a:pPr>
              <a:defRPr/>
            </a:pPr>
            <a:r>
              <a:rPr lang="en-US" altLang="ja-JP" dirty="0" err="1" smtClean="0"/>
              <a:t>Seconded:Peter</a:t>
            </a:r>
            <a:r>
              <a:rPr lang="en-US" altLang="ja-JP" dirty="0" smtClean="0"/>
              <a:t> Yee</a:t>
            </a:r>
          </a:p>
          <a:p>
            <a:pPr>
              <a:defRPr/>
            </a:pPr>
            <a:r>
              <a:rPr lang="en-US" altLang="ja-JP" dirty="0" smtClean="0">
                <a:ea typeface="ＭＳ Ｐゴシック" pitchFamily="-84" charset="-128"/>
                <a:cs typeface="ＭＳ Ｐゴシック" pitchFamily="-84" charset="-128"/>
              </a:rPr>
              <a:t>Approved  by unanimous consent</a:t>
            </a:r>
          </a:p>
          <a:p>
            <a:pPr lvl="1">
              <a:defRPr/>
            </a:pPr>
            <a:endParaRPr lang="en-US" altLang="ja-JP" dirty="0" smtClean="0">
              <a:ea typeface="ＭＳ Ｐゴシック" pitchFamily="-84" charset="-128"/>
            </a:endParaRPr>
          </a:p>
          <a:p>
            <a:pPr lvl="2">
              <a:buFontTx/>
              <a:buNone/>
            </a:pPr>
            <a:endParaRPr lang="ja-JP" altLang="en-US" dirty="0" smtClean="0">
              <a:ea typeface="ＭＳ Ｐゴシック" pitchFamily="-84" charset="-128"/>
            </a:endParaRPr>
          </a:p>
        </p:txBody>
      </p:sp>
      <p:sp>
        <p:nvSpPr>
          <p:cNvPr id="58372"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Jan 2016</a:t>
            </a:r>
            <a:endParaRPr lang="en-US" altLang="ja-JP" dirty="0" smtClean="0">
              <a:latin typeface="Times New Roman" pitchFamily="-84" charset="0"/>
            </a:endParaRPr>
          </a:p>
        </p:txBody>
      </p:sp>
      <p:sp>
        <p:nvSpPr>
          <p:cNvPr id="58374"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E6BE004A-DBF2-8343-8D28-526F81E6B20E}" type="slidenum">
              <a:rPr lang="en-US" altLang="ja-JP" smtClean="0">
                <a:latin typeface="Times New Roman" pitchFamily="-84" charset="0"/>
              </a:rPr>
              <a:pPr/>
              <a:t>24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Motion to </a:t>
            </a:r>
            <a:r>
              <a:rPr kumimoji="1" lang="en-US" altLang="ja-JP" dirty="0" err="1" smtClean="0"/>
              <a:t>Recirc</a:t>
            </a:r>
            <a:r>
              <a:rPr kumimoji="1" lang="en-US" altLang="ja-JP" dirty="0" smtClean="0"/>
              <a:t> </a:t>
            </a:r>
            <a:r>
              <a:rPr kumimoji="1" lang="en-US" altLang="ja-JP" dirty="0" smtClean="0"/>
              <a:t>SB</a:t>
            </a:r>
            <a:endParaRPr kumimoji="1" lang="ja-JP" altLang="en-US" dirty="0"/>
          </a:p>
        </p:txBody>
      </p:sp>
      <p:sp>
        <p:nvSpPr>
          <p:cNvPr id="3" name="コンテンツ プレースホルダー 2"/>
          <p:cNvSpPr>
            <a:spLocks noGrp="1"/>
          </p:cNvSpPr>
          <p:nvPr>
            <p:ph idx="1"/>
          </p:nvPr>
        </p:nvSpPr>
        <p:spPr>
          <a:xfrm>
            <a:off x="533400" y="1447799"/>
            <a:ext cx="7924800" cy="5027613"/>
          </a:xfrm>
        </p:spPr>
        <p:txBody>
          <a:bodyPr/>
          <a:lstStyle/>
          <a:p>
            <a:r>
              <a:rPr kumimoji="1" lang="en-US" altLang="ja-JP" dirty="0"/>
              <a:t>Having approved comment resolutions for all of the comments received from </a:t>
            </a:r>
            <a:r>
              <a:rPr kumimoji="1" lang="en-US" altLang="ja-JP" dirty="0" smtClean="0"/>
              <a:t>initial </a:t>
            </a:r>
            <a:r>
              <a:rPr kumimoji="1" lang="en-US" altLang="ja-JP" dirty="0" err="1" smtClean="0"/>
              <a:t>Sponosor</a:t>
            </a:r>
            <a:r>
              <a:rPr kumimoji="1" lang="en-US" altLang="ja-JP" dirty="0" smtClean="0"/>
              <a:t> Ballot on </a:t>
            </a:r>
            <a:r>
              <a:rPr kumimoji="1" lang="en-US" altLang="ja-JP" dirty="0"/>
              <a:t>P802.11ai D6.0 as contained in document </a:t>
            </a:r>
            <a:r>
              <a:rPr kumimoji="1" lang="ja-JP" altLang="en-US" dirty="0" smtClean="0"/>
              <a:t>　</a:t>
            </a:r>
            <a:r>
              <a:rPr kumimoji="1" lang="en-US" altLang="ja-JP" dirty="0" smtClean="0"/>
              <a:t>11-15/1196r31</a:t>
            </a:r>
            <a:r>
              <a:rPr kumimoji="1" lang="en-US" altLang="ja-JP" dirty="0"/>
              <a:t>.</a:t>
            </a:r>
            <a:r>
              <a:rPr kumimoji="1" lang="en-US" altLang="ja-JP" dirty="0"/>
              <a:t>	</a:t>
            </a:r>
            <a:endParaRPr kumimoji="1" lang="en-US" altLang="ja-JP" dirty="0" smtClean="0"/>
          </a:p>
          <a:p>
            <a:pPr lvl="1"/>
            <a:r>
              <a:rPr kumimoji="1" lang="en-US" altLang="ja-JP" dirty="0" smtClean="0"/>
              <a:t>Instruct </a:t>
            </a:r>
            <a:r>
              <a:rPr kumimoji="1" lang="en-US" altLang="ja-JP" dirty="0"/>
              <a:t>the editor to prepare Draft D7.0 incorporating these resolutions and,			</a:t>
            </a:r>
            <a:endParaRPr kumimoji="1" lang="en-US" altLang="ja-JP" dirty="0" smtClean="0"/>
          </a:p>
          <a:p>
            <a:pPr lvl="1"/>
            <a:r>
              <a:rPr kumimoji="1" lang="en-US" altLang="ja-JP" dirty="0" smtClean="0"/>
              <a:t> </a:t>
            </a:r>
            <a:r>
              <a:rPr kumimoji="1" lang="en-US" altLang="ja-JP" dirty="0"/>
              <a:t>Approve a 15 day Sponsor Recirculation Ballot asking the question </a:t>
            </a:r>
            <a:r>
              <a:rPr kumimoji="1" lang="en-US" altLang="ja-JP" dirty="0" smtClean="0"/>
              <a:t>“</a:t>
            </a:r>
            <a:r>
              <a:rPr kumimoji="1" lang="en-US" altLang="ja-JP" dirty="0"/>
              <a:t>Should P802.11ai D7.0  be forwarded to </a:t>
            </a:r>
            <a:r>
              <a:rPr kumimoji="1" lang="en-US" altLang="ja-JP" dirty="0" err="1"/>
              <a:t>RevCom</a:t>
            </a:r>
            <a:r>
              <a:rPr kumimoji="1" lang="en-US" altLang="ja-JP" dirty="0"/>
              <a:t>?” </a:t>
            </a:r>
            <a:endParaRPr kumimoji="1" lang="en-US" altLang="ja-JP" dirty="0" smtClean="0"/>
          </a:p>
          <a:p>
            <a:r>
              <a:rPr kumimoji="1" lang="en-US" altLang="ja-JP" dirty="0" smtClean="0"/>
              <a:t>Moved</a:t>
            </a:r>
            <a:r>
              <a:rPr kumimoji="1" lang="en-US" altLang="ja-JP" dirty="0"/>
              <a:t>: </a:t>
            </a:r>
            <a:r>
              <a:rPr kumimoji="1" lang="en-US" altLang="ja-JP" dirty="0" smtClean="0"/>
              <a:t>Lee Armstrong</a:t>
            </a:r>
            <a:r>
              <a:rPr kumimoji="1" lang="en-US" altLang="ja-JP" dirty="0" smtClean="0"/>
              <a:t>  </a:t>
            </a:r>
            <a:endParaRPr kumimoji="1" lang="en-US" altLang="ja-JP" dirty="0" smtClean="0"/>
          </a:p>
          <a:p>
            <a:r>
              <a:rPr kumimoji="1" lang="en-US" altLang="ja-JP" dirty="0" smtClean="0"/>
              <a:t>Seconded</a:t>
            </a:r>
            <a:r>
              <a:rPr kumimoji="1" lang="en-US" altLang="ja-JP" dirty="0"/>
              <a:t>: </a:t>
            </a:r>
            <a:r>
              <a:rPr kumimoji="1" lang="en-US" altLang="ja-JP" dirty="0" err="1" smtClean="0"/>
              <a:t>Jouni</a:t>
            </a:r>
            <a:r>
              <a:rPr kumimoji="1" lang="en-US" altLang="ja-JP" dirty="0" smtClean="0"/>
              <a:t> </a:t>
            </a:r>
            <a:r>
              <a:rPr kumimoji="1" lang="en-US" altLang="ja-JP" dirty="0" err="1" smtClean="0"/>
              <a:t>Malinen</a:t>
            </a:r>
            <a:endParaRPr kumimoji="1" lang="en-US" altLang="ja-JP" dirty="0" smtClean="0"/>
          </a:p>
          <a:p>
            <a:r>
              <a:rPr kumimoji="1" lang="en-US" altLang="ja-JP" dirty="0" smtClean="0"/>
              <a:t> Result</a:t>
            </a:r>
            <a:r>
              <a:rPr kumimoji="1" lang="en-US" altLang="ja-JP" dirty="0"/>
              <a:t>: </a:t>
            </a:r>
            <a:r>
              <a:rPr kumimoji="1" lang="en-US" altLang="ja-JP" dirty="0" smtClean="0"/>
              <a:t>y-n-a:8/0/2</a:t>
            </a:r>
            <a:endParaRPr kumimoji="1" lang="ja-JP" altLang="en-US" dirty="0"/>
          </a:p>
        </p:txBody>
      </p:sp>
      <p:sp>
        <p:nvSpPr>
          <p:cNvPr id="4" name="日付プレースホルダー 3"/>
          <p:cNvSpPr>
            <a:spLocks noGrp="1"/>
          </p:cNvSpPr>
          <p:nvPr>
            <p:ph type="dt" sz="half" idx="10"/>
          </p:nvPr>
        </p:nvSpPr>
        <p:spPr/>
        <p:txBody>
          <a:bodyPr/>
          <a:lstStyle/>
          <a:p>
            <a:pPr>
              <a:defRPr/>
            </a:pPr>
            <a:r>
              <a:rPr lang="en-US" altLang="ja-JP" smtClean="0"/>
              <a:t>Jan 2016</a:t>
            </a:r>
            <a:endParaRPr lang="en-US" dirty="0"/>
          </a:p>
        </p:txBody>
      </p:sp>
      <p:sp>
        <p:nvSpPr>
          <p:cNvPr id="5" name="スライド番号プレースホルダー 4"/>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25</a:t>
            </a:fld>
            <a:endParaRPr lang="en-US" altLang="ja-JP"/>
          </a:p>
        </p:txBody>
      </p:sp>
    </p:spTree>
    <p:extLst>
      <p:ext uri="{BB962C8B-B14F-4D97-AF65-F5344CB8AC3E}">
        <p14:creationId xmlns:p14="http://schemas.microsoft.com/office/powerpoint/2010/main" val="1774945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Motion</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Move to:</a:t>
            </a:r>
          </a:p>
          <a:p>
            <a:r>
              <a:rPr kumimoji="1" lang="en-US" altLang="ja-JP" dirty="0" err="1" smtClean="0"/>
              <a:t>TGai</a:t>
            </a:r>
            <a:r>
              <a:rPr kumimoji="1" lang="en-US" altLang="ja-JP" dirty="0" smtClean="0"/>
              <a:t> CRC will not conduct any business during the March plenary.</a:t>
            </a:r>
            <a:endParaRPr kumimoji="1" lang="ja-JP" altLang="en-US" dirty="0"/>
          </a:p>
        </p:txBody>
      </p:sp>
      <p:sp>
        <p:nvSpPr>
          <p:cNvPr id="4" name="日付プレースホルダー 3"/>
          <p:cNvSpPr>
            <a:spLocks noGrp="1"/>
          </p:cNvSpPr>
          <p:nvPr>
            <p:ph type="dt" sz="half" idx="10"/>
          </p:nvPr>
        </p:nvSpPr>
        <p:spPr/>
        <p:txBody>
          <a:bodyPr/>
          <a:lstStyle/>
          <a:p>
            <a:pPr>
              <a:defRPr/>
            </a:pPr>
            <a:r>
              <a:rPr lang="en-US" altLang="ja-JP" smtClean="0"/>
              <a:t>Jan 2016</a:t>
            </a:r>
            <a:endParaRPr lang="en-US" dirty="0"/>
          </a:p>
        </p:txBody>
      </p:sp>
      <p:sp>
        <p:nvSpPr>
          <p:cNvPr id="5" name="スライド番号プレースホルダー 4"/>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26</a:t>
            </a:fld>
            <a:endParaRPr lang="en-US" altLang="ja-JP"/>
          </a:p>
        </p:txBody>
      </p:sp>
    </p:spTree>
    <p:extLst>
      <p:ext uri="{BB962C8B-B14F-4D97-AF65-F5344CB8AC3E}">
        <p14:creationId xmlns:p14="http://schemas.microsoft.com/office/powerpoint/2010/main" val="1033297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685800"/>
            <a:ext cx="7772400" cy="762000"/>
          </a:xfrm>
        </p:spPr>
        <p:txBody>
          <a:bodyPr lIns="91440" tIns="45720" rIns="91440" bIns="45720"/>
          <a:lstStyle/>
          <a:p>
            <a:r>
              <a:rPr lang="en-US" altLang="ja-JP" sz="2900" dirty="0" smtClean="0">
                <a:ea typeface="ＭＳ Ｐゴシック" pitchFamily="-84" charset="-128"/>
                <a:cs typeface="ＭＳ Ｐゴシック" pitchFamily="-84" charset="-128"/>
              </a:rPr>
              <a:t>Plan for </a:t>
            </a:r>
            <a:r>
              <a:rPr lang="en-US" altLang="ja-JP" sz="2900" dirty="0" smtClean="0">
                <a:ea typeface="ＭＳ Ｐゴシック" pitchFamily="-84" charset="-128"/>
                <a:cs typeface="ＭＳ Ｐゴシック" pitchFamily="-84" charset="-128"/>
              </a:rPr>
              <a:t>Mar &amp; May</a:t>
            </a:r>
            <a:endParaRPr lang="en-US" altLang="ja-JP" sz="2900" dirty="0">
              <a:ea typeface="ＭＳ Ｐゴシック" pitchFamily="-84" charset="-128"/>
              <a:cs typeface="ＭＳ Ｐゴシック" pitchFamily="-84" charset="-128"/>
            </a:endParaRPr>
          </a:p>
        </p:txBody>
      </p:sp>
      <p:sp>
        <p:nvSpPr>
          <p:cNvPr id="15363" name="Content Placeholder 2"/>
          <p:cNvSpPr>
            <a:spLocks noGrp="1"/>
          </p:cNvSpPr>
          <p:nvPr>
            <p:ph idx="1"/>
          </p:nvPr>
        </p:nvSpPr>
        <p:spPr>
          <a:xfrm>
            <a:off x="304800" y="1600200"/>
            <a:ext cx="8534400" cy="4724400"/>
          </a:xfrm>
        </p:spPr>
        <p:txBody>
          <a:bodyPr lIns="91440" tIns="45720" rIns="91440" bIns="45720"/>
          <a:lstStyle/>
          <a:p>
            <a:r>
              <a:rPr lang="en-US" altLang="ja-JP" dirty="0" smtClean="0">
                <a:ea typeface="ＭＳ Ｐゴシック" pitchFamily="-84" charset="-128"/>
                <a:cs typeface="ＭＳ Ｐゴシック" pitchFamily="-84" charset="-128"/>
              </a:rPr>
              <a:t>March</a:t>
            </a:r>
          </a:p>
          <a:p>
            <a:pPr lvl="1"/>
            <a:r>
              <a:rPr kumimoji="1" lang="en-US" altLang="ja-JP" dirty="0" err="1" smtClean="0"/>
              <a:t>TGai</a:t>
            </a:r>
            <a:r>
              <a:rPr kumimoji="1" lang="en-US" altLang="ja-JP" dirty="0" smtClean="0"/>
              <a:t> CRC will </a:t>
            </a:r>
            <a:r>
              <a:rPr kumimoji="1" lang="en-US" altLang="ja-JP" dirty="0"/>
              <a:t>not conduct any business during the March </a:t>
            </a:r>
            <a:r>
              <a:rPr kumimoji="1" lang="en-US" altLang="ja-JP" dirty="0" smtClean="0"/>
              <a:t>plenary.</a:t>
            </a:r>
            <a:endParaRPr lang="en-US" altLang="ja-JP"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Goals </a:t>
            </a:r>
            <a:r>
              <a:rPr lang="en-US" altLang="ja-JP" dirty="0" smtClean="0">
                <a:ea typeface="ＭＳ Ｐゴシック" pitchFamily="-84" charset="-128"/>
                <a:cs typeface="ＭＳ Ｐゴシック" pitchFamily="-84" charset="-128"/>
              </a:rPr>
              <a:t>for the  </a:t>
            </a:r>
            <a:r>
              <a:rPr lang="en-US" altLang="ja-JP" dirty="0" smtClean="0">
                <a:ea typeface="ＭＳ Ｐゴシック" pitchFamily="-84" charset="-128"/>
                <a:cs typeface="ＭＳ Ｐゴシック" pitchFamily="-84" charset="-128"/>
              </a:rPr>
              <a:t>May Meeting</a:t>
            </a:r>
            <a:r>
              <a:rPr lang="en-US" altLang="ja-JP" dirty="0" smtClean="0">
                <a:ea typeface="ＭＳ Ｐゴシック" pitchFamily="-84" charset="-128"/>
                <a:cs typeface="ＭＳ Ｐゴシック" pitchFamily="-84" charset="-128"/>
              </a:rPr>
              <a:t>:</a:t>
            </a:r>
          </a:p>
          <a:p>
            <a:pPr lvl="1"/>
            <a:r>
              <a:rPr lang="en-US" altLang="ja-JP" sz="2800" dirty="0" smtClean="0"/>
              <a:t>Approve minutes of past meeting and teleconference</a:t>
            </a:r>
          </a:p>
          <a:p>
            <a:pPr lvl="1"/>
            <a:r>
              <a:rPr lang="en-US" altLang="ja-JP" sz="2800" dirty="0" smtClean="0"/>
              <a:t>Comment resolution of </a:t>
            </a:r>
            <a:r>
              <a:rPr lang="en-US" altLang="ja-JP" sz="2800" dirty="0" err="1"/>
              <a:t>Recirc</a:t>
            </a:r>
            <a:r>
              <a:rPr lang="en-US" altLang="ja-JP" sz="2800" dirty="0"/>
              <a:t> sponsor LB</a:t>
            </a:r>
            <a:endParaRPr lang="en-US" altLang="ja-JP" sz="2800" dirty="0" smtClean="0"/>
          </a:p>
          <a:p>
            <a:pPr lvl="1"/>
            <a:r>
              <a:rPr lang="en-US" altLang="ja-JP" sz="2800" dirty="0" smtClean="0"/>
              <a:t>Approve Timeline</a:t>
            </a:r>
          </a:p>
          <a:p>
            <a:pPr lvl="1"/>
            <a:r>
              <a:rPr lang="en-US" altLang="ja-JP" sz="2800" dirty="0" smtClean="0"/>
              <a:t>Approve Teleconference schedule</a:t>
            </a:r>
          </a:p>
          <a:p>
            <a:pPr lvl="1"/>
            <a:r>
              <a:rPr lang="en-US" altLang="ja-JP" sz="2800" dirty="0" smtClean="0"/>
              <a:t>Approve Plan for  </a:t>
            </a:r>
            <a:r>
              <a:rPr lang="en-US" altLang="ja-JP" sz="2800" dirty="0" smtClean="0"/>
              <a:t>July</a:t>
            </a:r>
            <a:endParaRPr lang="en-US" altLang="ja-JP" sz="2800" dirty="0" smtClean="0"/>
          </a:p>
          <a:p>
            <a:pPr lvl="1"/>
            <a:endParaRPr lang="en-US" altLang="ja-JP" sz="2600" dirty="0" smtClean="0"/>
          </a:p>
        </p:txBody>
      </p:sp>
      <p:sp>
        <p:nvSpPr>
          <p:cNvPr id="15364" name="Date Placeholder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Jan 2016</a:t>
            </a:r>
            <a:endParaRPr lang="en-US" altLang="ja-JP" dirty="0">
              <a:latin typeface="Times New Roman" pitchFamily="-84" charset="0"/>
            </a:endParaRPr>
          </a:p>
        </p:txBody>
      </p:sp>
      <p:sp>
        <p:nvSpPr>
          <p:cNvPr id="15366" name="Slide Number Placeholder 3"/>
          <p:cNvSpPr>
            <a:spLocks noGrp="1"/>
          </p:cNvSpPr>
          <p:nvPr>
            <p:ph type="sldNum" sz="quarter" idx="12"/>
          </p:nvPr>
        </p:nvSpPr>
        <p:spPr>
          <a:noFill/>
        </p:spPr>
        <p:txBody>
          <a:bodyPr/>
          <a:lstStyle/>
          <a:p>
            <a:r>
              <a:rPr lang="en-US" altLang="ja-JP">
                <a:latin typeface="Times New Roman" pitchFamily="-84" charset="0"/>
              </a:rPr>
              <a:t>Slide </a:t>
            </a:r>
            <a:fld id="{8D83B171-138C-9B40-B65D-0769730DEDCE}" type="slidenum">
              <a:rPr lang="en-US" altLang="ja-JP">
                <a:latin typeface="Times New Roman" pitchFamily="-84" charset="0"/>
              </a:rPr>
              <a:pPr/>
              <a:t>27</a:t>
            </a:fld>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Time line of </a:t>
            </a:r>
            <a:r>
              <a:rPr lang="en-US" altLang="ja-JP" dirty="0" err="1" smtClean="0">
                <a:ea typeface="ＭＳ Ｐゴシック" pitchFamily="-84" charset="-128"/>
                <a:cs typeface="ＭＳ Ｐゴシック" pitchFamily="-84" charset="-128"/>
              </a:rPr>
              <a:t>TGai</a:t>
            </a:r>
            <a:endParaRPr lang="en-US" altLang="ja-JP" dirty="0" smtClean="0">
              <a:ea typeface="ＭＳ Ｐゴシック" pitchFamily="-84" charset="-128"/>
              <a:cs typeface="ＭＳ Ｐゴシック" pitchFamily="-84" charset="-128"/>
            </a:endParaRPr>
          </a:p>
        </p:txBody>
      </p:sp>
      <p:sp>
        <p:nvSpPr>
          <p:cNvPr id="24579" name="Content Placeholder 2"/>
          <p:cNvSpPr>
            <a:spLocks noGrp="1"/>
          </p:cNvSpPr>
          <p:nvPr>
            <p:ph idx="1"/>
          </p:nvPr>
        </p:nvSpPr>
        <p:spPr>
          <a:xfrm>
            <a:off x="0" y="1246414"/>
            <a:ext cx="10210800" cy="4724400"/>
          </a:xfrm>
        </p:spPr>
        <p:txBody>
          <a:bodyPr/>
          <a:lstStyle/>
          <a:p>
            <a:endParaRPr lang="en-US" altLang="ja-JP" dirty="0" smtClean="0">
              <a:ea typeface="ＭＳ Ｐゴシック" pitchFamily="-84" charset="-128"/>
              <a:cs typeface="ＭＳ Ｐゴシック" pitchFamily="-84" charset="-128"/>
            </a:endParaRPr>
          </a:p>
          <a:p>
            <a:pPr lvl="1">
              <a:buFontTx/>
              <a:buNone/>
            </a:pPr>
            <a:r>
              <a:rPr lang="en-US" altLang="ja-JP" dirty="0" smtClean="0"/>
              <a:t>PAR Approved, Modified, or Extended 		2010-12-08</a:t>
            </a:r>
          </a:p>
          <a:p>
            <a:pPr lvl="1"/>
            <a:r>
              <a:rPr lang="en-US" altLang="ja-JP" dirty="0" smtClean="0"/>
              <a:t>WG Letter Ballots Initial / </a:t>
            </a:r>
            <a:r>
              <a:rPr lang="en-US" altLang="ja-JP" dirty="0" err="1" smtClean="0"/>
              <a:t>Recirc</a:t>
            </a:r>
            <a:r>
              <a:rPr lang="en-US" altLang="ja-JP" dirty="0" smtClean="0"/>
              <a:t>		Mar14/Sep14/Jan15/</a:t>
            </a:r>
            <a:br>
              <a:rPr lang="en-US" altLang="ja-JP" dirty="0" smtClean="0"/>
            </a:br>
            <a:r>
              <a:rPr lang="en-US" altLang="ja-JP" dirty="0" smtClean="0"/>
              <a:t>						Mar15/Jul15/Aug15</a:t>
            </a:r>
          </a:p>
          <a:p>
            <a:pPr lvl="1"/>
            <a:r>
              <a:rPr lang="en-US" altLang="ja-JP" dirty="0" smtClean="0"/>
              <a:t>MEC Done				Nov14		</a:t>
            </a:r>
          </a:p>
          <a:p>
            <a:pPr lvl="1"/>
            <a:r>
              <a:rPr lang="en-US" altLang="ja-JP" dirty="0" smtClean="0"/>
              <a:t>Form Sponsor Ballot Pool / Reform	            	Mar15</a:t>
            </a:r>
          </a:p>
          <a:p>
            <a:pPr lvl="1"/>
            <a:r>
              <a:rPr lang="en-US" altLang="ja-JP" dirty="0" smtClean="0"/>
              <a:t>IEEE-SA Sponsor Ballots Initial / </a:t>
            </a:r>
            <a:r>
              <a:rPr lang="en-US" altLang="ja-JP" dirty="0" err="1" smtClean="0"/>
              <a:t>Recirc</a:t>
            </a:r>
            <a:r>
              <a:rPr lang="en-US" altLang="ja-JP" dirty="0" smtClean="0"/>
              <a:t>         Sep 15/Mar 16/Jul 16/Sep 16	</a:t>
            </a:r>
          </a:p>
          <a:p>
            <a:pPr lvl="1"/>
            <a:r>
              <a:rPr lang="en-US" altLang="ja-JP" dirty="0" smtClean="0"/>
              <a:t>Final 802.11 WG Approval	                             Aug 16</a:t>
            </a:r>
          </a:p>
          <a:p>
            <a:pPr lvl="1"/>
            <a:r>
              <a:rPr lang="en-US" altLang="ja-JP" dirty="0" smtClean="0"/>
              <a:t>final or Conditional 802 EC Approval           	July 16</a:t>
            </a:r>
          </a:p>
          <a:p>
            <a:pPr lvl="1"/>
            <a:r>
              <a:rPr lang="en-US" altLang="ja-JP" dirty="0" err="1" smtClean="0"/>
              <a:t>RevCom</a:t>
            </a:r>
            <a:r>
              <a:rPr lang="en-US" altLang="ja-JP" dirty="0" smtClean="0"/>
              <a:t> &amp; Standards Board Final or</a:t>
            </a:r>
            <a:br>
              <a:rPr lang="en-US" altLang="ja-JP" dirty="0" smtClean="0"/>
            </a:br>
            <a:r>
              <a:rPr lang="en-US" altLang="ja-JP" dirty="0" smtClean="0"/>
              <a:t> Continuous Process Approval 		Sep 16</a:t>
            </a:r>
          </a:p>
          <a:p>
            <a:pPr lvl="1"/>
            <a:r>
              <a:rPr lang="en-US" altLang="ja-JP" dirty="0" smtClean="0"/>
              <a:t>ANSI Approved				N/A</a:t>
            </a:r>
            <a:endParaRPr lang="en-US" altLang="ja-JP" dirty="0" smtClean="0">
              <a:hlinkClick r:id="rId3"/>
            </a:endParaRPr>
          </a:p>
        </p:txBody>
      </p:sp>
      <p:sp>
        <p:nvSpPr>
          <p:cNvPr id="48132" name="Date Placeholder 3"/>
          <p:cNvSpPr>
            <a:spLocks noGrp="1"/>
          </p:cNvSpPr>
          <p:nvPr>
            <p:ph type="dt" sz="quarter" idx="10"/>
          </p:nvPr>
        </p:nvSpPr>
        <p:spPr>
          <a:xfrm>
            <a:off x="696913" y="332601"/>
            <a:ext cx="968076" cy="276999"/>
          </a:xfrm>
        </p:spPr>
        <p:txBody>
          <a:bodyPr/>
          <a:lstStyle/>
          <a:p>
            <a:pPr>
              <a:defRPr/>
            </a:pPr>
            <a:r>
              <a:rPr lang="en-US" altLang="ja-JP" smtClean="0">
                <a:latin typeface="Times New Roman" pitchFamily="-65" charset="0"/>
              </a:rPr>
              <a:t>Jan 2016</a:t>
            </a:r>
            <a:endParaRPr lang="en-US" altLang="ja-JP" dirty="0">
              <a:latin typeface="Times New Roman" pitchFamily="-65" charset="0"/>
            </a:endParaRPr>
          </a:p>
        </p:txBody>
      </p:sp>
      <p:sp>
        <p:nvSpPr>
          <p:cNvPr id="48134" name="Slide Number Placeholder 4"/>
          <p:cNvSpPr>
            <a:spLocks noGrp="1"/>
          </p:cNvSpPr>
          <p:nvPr>
            <p:ph type="sldNum" sz="quarter" idx="12"/>
          </p:nvPr>
        </p:nvSpPr>
        <p:spPr/>
        <p:txBody>
          <a:bodyPr/>
          <a:lstStyle/>
          <a:p>
            <a:pPr>
              <a:defRPr/>
            </a:pPr>
            <a:r>
              <a:rPr lang="en-US" altLang="ja-JP" smtClean="0">
                <a:latin typeface="Times New Roman" pitchFamily="-65" charset="0"/>
              </a:rPr>
              <a:t>Slide </a:t>
            </a:r>
            <a:fld id="{D8ED85B9-6057-E848-AA14-8586BCE1CDB6}" type="slidenum">
              <a:rPr lang="en-US" altLang="ja-JP" smtClean="0">
                <a:latin typeface="Times New Roman" pitchFamily="-65" charset="0"/>
              </a:rPr>
              <a:pPr>
                <a:defRPr/>
              </a:pPr>
              <a:t>28</a:t>
            </a:fld>
            <a:endParaRPr lang="en-US" altLang="ja-JP" smtClean="0">
              <a:latin typeface="Times New Roman" pitchFamily="-65" charset="0"/>
            </a:endParaRPr>
          </a:p>
        </p:txBody>
      </p:sp>
    </p:spTree>
    <p:extLst>
      <p:ext uri="{BB962C8B-B14F-4D97-AF65-F5344CB8AC3E}">
        <p14:creationId xmlns:p14="http://schemas.microsoft.com/office/powerpoint/2010/main" val="193077275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タイトル 1"/>
          <p:cNvSpPr>
            <a:spLocks noGrp="1"/>
          </p:cNvSpPr>
          <p:nvPr>
            <p:ph type="title"/>
          </p:nvPr>
        </p:nvSpPr>
        <p:spPr>
          <a:xfrm>
            <a:off x="685800" y="685800"/>
            <a:ext cx="7772400" cy="381000"/>
          </a:xfrm>
        </p:spPr>
        <p:txBody>
          <a:bodyPr/>
          <a:lstStyle/>
          <a:p>
            <a:r>
              <a:rPr lang="en-US" altLang="ja-JP" dirty="0" smtClean="0">
                <a:ea typeface="ＭＳ Ｐゴシック" pitchFamily="-84" charset="-128"/>
                <a:cs typeface="ＭＳ Ｐゴシック" pitchFamily="-84" charset="-128"/>
              </a:rPr>
              <a:t>Teleconference Schedule </a:t>
            </a:r>
            <a:endParaRPr lang="ja-JP" altLang="en-US" dirty="0" smtClean="0">
              <a:ea typeface="ＭＳ Ｐゴシック" pitchFamily="-84" charset="-128"/>
              <a:cs typeface="ＭＳ Ｐゴシック" pitchFamily="-84" charset="-128"/>
            </a:endParaRPr>
          </a:p>
        </p:txBody>
      </p:sp>
      <p:sp>
        <p:nvSpPr>
          <p:cNvPr id="44035" name="コンテンツ プレースホルダ 2"/>
          <p:cNvSpPr>
            <a:spLocks noGrp="1"/>
          </p:cNvSpPr>
          <p:nvPr>
            <p:ph idx="1"/>
          </p:nvPr>
        </p:nvSpPr>
        <p:spPr>
          <a:xfrm>
            <a:off x="419100" y="1066800"/>
            <a:ext cx="7962900" cy="2362200"/>
          </a:xfrm>
        </p:spPr>
        <p:txBody>
          <a:bodyPr>
            <a:normAutofit fontScale="77500" lnSpcReduction="20000"/>
          </a:bodyPr>
          <a:lstStyle/>
          <a:p>
            <a:pPr>
              <a:defRPr/>
            </a:pPr>
            <a:r>
              <a:rPr lang="en-GB" altLang="ja-JP" dirty="0" smtClean="0"/>
              <a:t>Motion: </a:t>
            </a:r>
            <a:endParaRPr lang="ja-JP" altLang="en-US" dirty="0" smtClean="0"/>
          </a:p>
          <a:p>
            <a:pPr lvl="1">
              <a:defRPr/>
            </a:pPr>
            <a:r>
              <a:rPr lang="en-GB" altLang="ja-JP" dirty="0" smtClean="0"/>
              <a:t>Approve the following schedule of weekly teleconferences between </a:t>
            </a:r>
            <a:r>
              <a:rPr lang="en-US" altLang="ja-JP" dirty="0"/>
              <a:t> </a:t>
            </a:r>
            <a:r>
              <a:rPr lang="en-US" altLang="ja-JP" dirty="0" smtClean="0"/>
              <a:t>Feb 9 to  May 31. </a:t>
            </a:r>
            <a:endParaRPr lang="en-US" altLang="ja-JP" dirty="0" smtClean="0"/>
          </a:p>
          <a:p>
            <a:pPr lvl="1">
              <a:defRPr/>
            </a:pPr>
            <a:r>
              <a:rPr lang="en-US" altLang="ja-JP" dirty="0" smtClean="0"/>
              <a:t>Tuesdays 10:00 ET</a:t>
            </a:r>
            <a:endParaRPr lang="ja-JP" altLang="en-US" dirty="0" smtClean="0"/>
          </a:p>
          <a:p>
            <a:pPr lvl="1">
              <a:defRPr/>
            </a:pPr>
            <a:r>
              <a:rPr lang="en-US" altLang="ja-JP" dirty="0" smtClean="0"/>
              <a:t>Duration </a:t>
            </a:r>
            <a:r>
              <a:rPr lang="en-US" altLang="ja-JP" dirty="0" smtClean="0"/>
              <a:t>1.5 Hour</a:t>
            </a:r>
            <a:endParaRPr lang="en-US" altLang="ja-JP" dirty="0" smtClean="0"/>
          </a:p>
          <a:p>
            <a:pPr lvl="1">
              <a:defRPr/>
            </a:pPr>
            <a:r>
              <a:rPr lang="en-US" altLang="ja-JP" dirty="0" smtClean="0"/>
              <a:t>Using WEB-EX that will be provided by Task Group Chair</a:t>
            </a:r>
          </a:p>
          <a:p>
            <a:pPr marL="457200" lvl="1" indent="0">
              <a:buNone/>
              <a:defRPr/>
            </a:pPr>
            <a:r>
              <a:rPr lang="en-US" altLang="ja-JP" dirty="0" err="1" smtClean="0"/>
              <a:t>Moved:Lee</a:t>
            </a:r>
            <a:r>
              <a:rPr lang="en-US" altLang="ja-JP" dirty="0" smtClean="0"/>
              <a:t> Armstrong</a:t>
            </a:r>
          </a:p>
          <a:p>
            <a:pPr marL="457200" lvl="1" indent="0">
              <a:buNone/>
              <a:defRPr/>
            </a:pPr>
            <a:r>
              <a:rPr lang="en-US" altLang="ja-JP" dirty="0" err="1" smtClean="0"/>
              <a:t>Second:Jouni</a:t>
            </a:r>
            <a:r>
              <a:rPr lang="en-US" altLang="ja-JP" dirty="0" smtClean="0"/>
              <a:t> </a:t>
            </a:r>
            <a:r>
              <a:rPr lang="en-US" altLang="ja-JP" dirty="0" err="1" smtClean="0"/>
              <a:t>Malinen</a:t>
            </a:r>
            <a:endParaRPr lang="en-US" altLang="ja-JP" dirty="0" smtClean="0"/>
          </a:p>
          <a:p>
            <a:pPr>
              <a:defRPr/>
            </a:pPr>
            <a:r>
              <a:rPr lang="en-US" altLang="ja-JP" dirty="0" smtClean="0">
                <a:ea typeface="ＭＳ Ｐゴシック" pitchFamily="-84" charset="-128"/>
                <a:cs typeface="ＭＳ Ｐゴシック" pitchFamily="-84" charset="-128"/>
              </a:rPr>
              <a:t>Approved  by unanimous consent</a:t>
            </a:r>
          </a:p>
          <a:p>
            <a:pPr>
              <a:buNone/>
              <a:defRPr/>
            </a:pPr>
            <a:endParaRPr lang="en-US" altLang="ja-JP" dirty="0" smtClean="0">
              <a:ea typeface="ＭＳ Ｐゴシック" pitchFamily="-84" charset="-128"/>
              <a:cs typeface="ＭＳ Ｐゴシック" pitchFamily="-84" charset="-128"/>
            </a:endParaRPr>
          </a:p>
          <a:p>
            <a:pPr>
              <a:defRPr/>
            </a:pPr>
            <a:endParaRPr lang="en-GB" altLang="ja-JP" dirty="0" smtClean="0"/>
          </a:p>
          <a:p>
            <a:pPr>
              <a:defRPr/>
            </a:pPr>
            <a:endParaRPr lang="en-GB" altLang="ja-JP" dirty="0" smtClean="0"/>
          </a:p>
          <a:p>
            <a:pPr>
              <a:defRPr/>
            </a:pPr>
            <a:endParaRPr lang="ja-JP" altLang="en-US" dirty="0" smtClean="0"/>
          </a:p>
          <a:p>
            <a:pPr>
              <a:buFontTx/>
              <a:buNone/>
              <a:defRPr/>
            </a:pPr>
            <a:endParaRPr lang="ja-JP" altLang="en-US" dirty="0" smtClean="0"/>
          </a:p>
          <a:p>
            <a:pPr>
              <a:buFontTx/>
              <a:buNone/>
              <a:defRPr/>
            </a:pPr>
            <a:endParaRPr lang="en-GB" altLang="ja-JP" dirty="0" smtClean="0"/>
          </a:p>
        </p:txBody>
      </p:sp>
      <p:sp>
        <p:nvSpPr>
          <p:cNvPr id="59396"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Jan 2016</a:t>
            </a:r>
            <a:endParaRPr lang="en-US" altLang="ja-JP" dirty="0" smtClean="0">
              <a:latin typeface="Times New Roman" pitchFamily="-84" charset="0"/>
            </a:endParaRPr>
          </a:p>
        </p:txBody>
      </p:sp>
      <p:sp>
        <p:nvSpPr>
          <p:cNvPr id="59398"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FE68A093-32F7-6643-97B0-2E666CBD850E}" type="slidenum">
              <a:rPr lang="en-US" altLang="ja-JP" smtClean="0">
                <a:latin typeface="Times New Roman" pitchFamily="-84" charset="0"/>
              </a:rPr>
              <a:pPr/>
              <a:t>29</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Jan 2016</a:t>
            </a:r>
            <a:endParaRPr lang="en-US" altLang="ja-JP" dirty="0" smtClean="0">
              <a:latin typeface="Times New Roman" pitchFamily="-84" charset="0"/>
            </a:endParaRP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DE2B8ABC-FCD5-F649-8D33-CFBCF890B753}"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B015248D-C552-F34C-9F01-9F5CDF1A9B99}"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dirty="0">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667000"/>
            <a:ext cx="8458200" cy="1676400"/>
          </a:xfrm>
        </p:spPr>
        <p:txBody>
          <a:bodyPr/>
          <a:lstStyle/>
          <a:p>
            <a:r>
              <a:rPr lang="en-US" altLang="ja-JP" sz="3200" dirty="0">
                <a:ea typeface="ＭＳ Ｐゴシック" pitchFamily="-84" charset="-128"/>
                <a:cs typeface="ＭＳ Ｐゴシック" pitchFamily="-84" charset="-128"/>
              </a:rPr>
              <a:t>Please announce your affiliation when you first address the group during a meeting slot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Jan 2016</a:t>
            </a:r>
            <a:endParaRPr lang="en-US" altLang="ja-JP" dirty="0" smtClean="0">
              <a:latin typeface="Times New Roman" pitchFamily="-84" charset="0"/>
            </a:endParaRPr>
          </a:p>
        </p:txBody>
      </p:sp>
      <p:sp>
        <p:nvSpPr>
          <p:cNvPr id="20484"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8108F0E7-41C9-924A-899D-A99626E210E7}" type="slidenum">
              <a:rPr lang="en-US" altLang="ja-JP">
                <a:latin typeface="Times New Roman" pitchFamily="-84" charset="0"/>
              </a:rPr>
              <a:pPr/>
              <a:t>4</a:t>
            </a:fld>
            <a:endParaRPr lang="en-US" altLang="ja-JP">
              <a:latin typeface="Times New Roman" pitchFamily="-84" charset="0"/>
            </a:endParaRPr>
          </a:p>
        </p:txBody>
      </p:sp>
      <p:sp>
        <p:nvSpPr>
          <p:cNvPr id="2048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D02F1208-F1CC-5647-B8C9-44C59DBA32CD}" type="slidenum">
              <a:rPr lang="en-US" altLang="ja-JP"/>
              <a:pPr algn="ctr"/>
              <a:t>4</a:t>
            </a:fld>
            <a:endParaRPr lang="en-US" altLang="ja-JP"/>
          </a:p>
        </p:txBody>
      </p:sp>
      <p:sp>
        <p:nvSpPr>
          <p:cNvPr id="20486"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Attendance</a:t>
            </a:r>
          </a:p>
        </p:txBody>
      </p:sp>
      <p:sp>
        <p:nvSpPr>
          <p:cNvPr id="20487" name="Rectangle 3"/>
          <p:cNvSpPr>
            <a:spLocks noGrp="1" noChangeArrowheads="1"/>
          </p:cNvSpPr>
          <p:nvPr>
            <p:ph type="body" idx="4294967295"/>
          </p:nvPr>
        </p:nvSpPr>
        <p:spPr>
          <a:xfrm>
            <a:off x="381000" y="1600200"/>
            <a:ext cx="8077200" cy="4495800"/>
          </a:xfrm>
        </p:spPr>
        <p:txBody>
          <a:bodyPr/>
          <a:lstStyle/>
          <a:p>
            <a:pPr marL="457200" indent="-457200"/>
            <a:r>
              <a:rPr lang="en-US" altLang="ja-JP">
                <a:ea typeface="ＭＳ Ｐゴシック" pitchFamily="-84" charset="-128"/>
                <a:cs typeface="ＭＳ Ｐゴシック" pitchFamily="-84" charset="-128"/>
                <a:hlinkClick r:id="rId2"/>
              </a:rPr>
              <a:t>https://murphy.events.ieee.org/imat/attendance/index</a:t>
            </a:r>
            <a:endParaRPr lang="en-US" altLang="ja-JP">
              <a:ea typeface="ＭＳ Ｐゴシック" pitchFamily="-84" charset="-128"/>
              <a:cs typeface="ＭＳ Ｐゴシック" pitchFamily="-84" charset="-128"/>
            </a:endParaRPr>
          </a:p>
          <a:p>
            <a:pPr marL="457200" indent="-457200"/>
            <a:endParaRPr lang="en-US" altLang="ja-JP" sz="3600">
              <a:ea typeface="ＭＳ Ｐゴシック" pitchFamily="-84" charset="-128"/>
              <a:cs typeface="ＭＳ Ｐゴシック" pitchFamily="-84" charset="-128"/>
            </a:endParaRPr>
          </a:p>
          <a:p>
            <a:pPr marL="457200" indent="-457200">
              <a:buFontTx/>
              <a:buAutoNum type="arabicPeriod"/>
            </a:pPr>
            <a:r>
              <a:rPr lang="en-US" altLang="ja-JP" sz="3600">
                <a:ea typeface="ＭＳ Ｐゴシック" pitchFamily="-84" charset="-128"/>
                <a:cs typeface="ＭＳ Ｐゴシック" pitchFamily="-84" charset="-128"/>
              </a:rPr>
              <a:t>Register</a:t>
            </a:r>
          </a:p>
          <a:p>
            <a:pPr marL="457200" indent="-457200">
              <a:buFontTx/>
              <a:buAutoNum type="arabicPeriod"/>
            </a:pPr>
            <a:r>
              <a:rPr lang="en-US" altLang="ja-JP" sz="3600">
                <a:ea typeface="ＭＳ Ｐゴシック" pitchFamily="-84" charset="-128"/>
                <a:cs typeface="ＭＳ Ｐゴシック" pitchFamily="-84" charset="-128"/>
              </a:rPr>
              <a:t>Indicate </a:t>
            </a:r>
            <a:r>
              <a:rPr lang="en-US" altLang="ja-JP" sz="3600" smtClean="0">
                <a:ea typeface="ＭＳ Ｐゴシック" pitchFamily="-84" charset="-128"/>
                <a:cs typeface="ＭＳ Ｐゴシック" pitchFamily="-84" charset="-128"/>
              </a:rPr>
              <a:t>attendance</a:t>
            </a:r>
            <a:endParaRPr lang="en-US" altLang="ja-JP" sz="360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Jan 2016</a:t>
            </a:r>
            <a:endParaRPr lang="en-US" altLang="ja-JP" dirty="0" smtClean="0">
              <a:latin typeface="Times New Roman" pitchFamily="-84" charset="0"/>
            </a:endParaRPr>
          </a:p>
        </p:txBody>
      </p:sp>
      <p:sp>
        <p:nvSpPr>
          <p:cNvPr id="21508"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58605D9A-D260-0847-8B03-1A35285F2EE8}" type="slidenum">
              <a:rPr lang="en-US" altLang="ja-JP">
                <a:latin typeface="Times New Roman" pitchFamily="-84" charset="0"/>
              </a:rPr>
              <a:pPr/>
              <a:t>5</a:t>
            </a:fld>
            <a:endParaRPr lang="en-US" altLang="ja-JP">
              <a:latin typeface="Times New Roman" pitchFamily="-84" charset="0"/>
            </a:endParaRPr>
          </a:p>
        </p:txBody>
      </p:sp>
      <p:sp>
        <p:nvSpPr>
          <p:cNvPr id="21509"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C135EDA6-BA42-C744-B61A-50B00165168A}" type="slidenum">
              <a:rPr lang="en-US" altLang="ja-JP"/>
              <a:pPr algn="ctr"/>
              <a:t>5</a:t>
            </a:fld>
            <a:endParaRPr lang="en-US" altLang="ja-JP"/>
          </a:p>
        </p:txBody>
      </p:sp>
      <p:sp>
        <p:nvSpPr>
          <p:cNvPr id="21510" name="Rectangle 2"/>
          <p:cNvSpPr>
            <a:spLocks noGrp="1" noChangeArrowheads="1"/>
          </p:cNvSpPr>
          <p:nvPr>
            <p:ph type="title" idx="4294967295"/>
          </p:nvPr>
        </p:nvSpPr>
        <p:spPr>
          <a:xfrm>
            <a:off x="685800" y="685800"/>
            <a:ext cx="7772400" cy="762000"/>
          </a:xfrm>
        </p:spPr>
        <p:txBody>
          <a:bodyPr/>
          <a:lstStyle/>
          <a:p>
            <a:r>
              <a:rPr lang="en-US" altLang="ja-JP">
                <a:ea typeface="ＭＳ Ｐゴシック" pitchFamily="-84" charset="-128"/>
                <a:cs typeface="ＭＳ Ｐゴシック" pitchFamily="-84" charset="-128"/>
              </a:rPr>
              <a:t>Attendance, Voting &amp; Document Status</a:t>
            </a:r>
          </a:p>
        </p:txBody>
      </p:sp>
      <p:sp>
        <p:nvSpPr>
          <p:cNvPr id="21511" name="Rectangle 3"/>
          <p:cNvSpPr>
            <a:spLocks noGrp="1" noChangeArrowheads="1"/>
          </p:cNvSpPr>
          <p:nvPr>
            <p:ph type="body" idx="4294967295"/>
          </p:nvPr>
        </p:nvSpPr>
        <p:spPr>
          <a:xfrm>
            <a:off x="304800" y="1371600"/>
            <a:ext cx="8686800" cy="4724400"/>
          </a:xfrm>
        </p:spPr>
        <p:txBody>
          <a:bodyPr/>
          <a:lstStyle/>
          <a:p>
            <a:r>
              <a:rPr lang="en-US" altLang="ja-JP">
                <a:ea typeface="ＭＳ Ｐゴシック" pitchFamily="-84" charset="-128"/>
                <a:cs typeface="ＭＳ Ｐゴシック" pitchFamily="-84" charset="-128"/>
              </a:rPr>
              <a:t>Make sure your badges are correct </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If you plan to make a submission be sure it does not contain company logos or advertising</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Questions on Voting status, Ballot pool, Access to Reflector, Documentation,  member’s area</a:t>
            </a:r>
          </a:p>
          <a:p>
            <a:pPr lvl="1"/>
            <a:r>
              <a:rPr lang="en-US" altLang="ja-JP" sz="2400"/>
              <a:t>see Adrian Stephens –  adrian.p.stephens@intel.com</a:t>
            </a:r>
            <a:r>
              <a:rPr lang="en-US" altLang="ja-JP"/>
              <a:t> </a:t>
            </a:r>
          </a:p>
          <a:p>
            <a:pPr lvl="1"/>
            <a:endParaRPr lang="en-US" altLang="ja-JP"/>
          </a:p>
          <a:p>
            <a:r>
              <a:rPr lang="en-US" altLang="ja-JP">
                <a:ea typeface="ＭＳ Ｐゴシック" pitchFamily="-84" charset="-128"/>
                <a:cs typeface="ＭＳ Ｐゴシック" pitchFamily="-84" charset="-128"/>
              </a:rPr>
              <a:t>Cell Phones Silent or Off</a:t>
            </a:r>
          </a:p>
          <a:p>
            <a:pPr lvl="1"/>
            <a:endParaRPr lang="ja-JP" altLang="en-US">
              <a:ea typeface="ＭＳ Ｐゴシック" pitchFamily="-8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0" y="685800"/>
            <a:ext cx="9144000" cy="1066800"/>
          </a:xfrm>
        </p:spPr>
        <p:txBody>
          <a:bodyPr lIns="91440" tIns="45720" rIns="91440" bIns="45720"/>
          <a:lstStyle/>
          <a:p>
            <a:r>
              <a:rPr lang="en-US" altLang="ja-JP" sz="2900" dirty="0">
                <a:ea typeface="ＭＳ Ｐゴシック" pitchFamily="-65" charset="-128"/>
                <a:cs typeface="ＭＳ Ｐゴシック" pitchFamily="-65" charset="-128"/>
              </a:rPr>
              <a:t>IEEE 802.11 FILS </a:t>
            </a:r>
            <a:r>
              <a:rPr lang="en-US" altLang="ja-JP" sz="2900" dirty="0" err="1">
                <a:ea typeface="ＭＳ Ｐゴシック" pitchFamily="-65" charset="-128"/>
                <a:cs typeface="ＭＳ Ｐゴシック" pitchFamily="-65" charset="-128"/>
              </a:rPr>
              <a:t>TGai</a:t>
            </a:r>
            <a:r>
              <a:rPr lang="en-US" altLang="ja-JP" sz="2900" dirty="0">
                <a:ea typeface="ＭＳ Ｐゴシック" pitchFamily="-65" charset="-128"/>
                <a:cs typeface="ＭＳ Ｐゴシック" pitchFamily="-65" charset="-128"/>
              </a:rPr>
              <a:t> –</a:t>
            </a:r>
            <a:r>
              <a:rPr lang="en-US" altLang="ja-JP" sz="2900" dirty="0" smtClean="0">
                <a:ea typeface="ＭＳ Ｐゴシック" pitchFamily="-65" charset="-128"/>
                <a:cs typeface="ＭＳ Ｐゴシック" pitchFamily="-65" charset="-128"/>
              </a:rPr>
              <a:t> </a:t>
            </a:r>
            <a:r>
              <a:rPr lang="en-US" altLang="ja-JP" sz="2800" dirty="0" smtClean="0">
                <a:ea typeface="ＭＳ Ｐゴシック" pitchFamily="-65" charset="-128"/>
                <a:cs typeface="ＭＳ Ｐゴシック" pitchFamily="-65" charset="-128"/>
              </a:rPr>
              <a:t>Jan </a:t>
            </a:r>
            <a:r>
              <a:rPr lang="en-US" altLang="ja-JP" sz="2900" dirty="0" smtClean="0">
                <a:ea typeface="ＭＳ Ｐゴシック" pitchFamily="-65" charset="-128"/>
                <a:cs typeface="ＭＳ Ｐゴシック" pitchFamily="-65" charset="-128"/>
              </a:rPr>
              <a:t>2016 </a:t>
            </a:r>
            <a:r>
              <a:rPr lang="en-US" altLang="ja-JP" sz="2800" dirty="0" smtClean="0">
                <a:ea typeface="ＭＳ Ｐゴシック" pitchFamily="-84" charset="-128"/>
                <a:cs typeface="ＭＳ Ｐゴシック" pitchFamily="-84" charset="-128"/>
              </a:rPr>
              <a:t>Atlanta</a:t>
            </a:r>
            <a:endParaRPr lang="en-US" altLang="ja-JP" sz="2900" dirty="0">
              <a:ea typeface="ＭＳ Ｐゴシック" pitchFamily="-65" charset="-128"/>
              <a:cs typeface="ＭＳ Ｐゴシック" pitchFamily="-65" charset="-128"/>
            </a:endParaRPr>
          </a:p>
        </p:txBody>
      </p:sp>
      <p:sp>
        <p:nvSpPr>
          <p:cNvPr id="15363" name="Content Placeholder 2"/>
          <p:cNvSpPr>
            <a:spLocks noGrp="1"/>
          </p:cNvSpPr>
          <p:nvPr>
            <p:ph idx="1"/>
          </p:nvPr>
        </p:nvSpPr>
        <p:spPr>
          <a:xfrm>
            <a:off x="457200" y="1676400"/>
            <a:ext cx="8686800" cy="5181600"/>
          </a:xfrm>
        </p:spPr>
        <p:txBody>
          <a:bodyPr lIns="91440" tIns="45720" rIns="91440" bIns="45720"/>
          <a:lstStyle/>
          <a:p>
            <a:r>
              <a:rPr lang="en-US" altLang="ja-JP" dirty="0" smtClean="0">
                <a:ea typeface="ＭＳ Ｐゴシック" pitchFamily="-84" charset="-128"/>
                <a:cs typeface="ＭＳ Ｐゴシック" pitchFamily="-84" charset="-128"/>
              </a:rPr>
              <a:t>Goals for the  Meeting:</a:t>
            </a:r>
          </a:p>
          <a:p>
            <a:pPr lvl="1"/>
            <a:r>
              <a:rPr lang="en-US" altLang="ja-JP" sz="2800" dirty="0"/>
              <a:t>Approve minutes of past meeting and teleconference</a:t>
            </a:r>
          </a:p>
          <a:p>
            <a:pPr lvl="1"/>
            <a:r>
              <a:rPr lang="en-US" altLang="ja-JP" sz="2800" dirty="0"/>
              <a:t>Comment resolution of 1</a:t>
            </a:r>
            <a:r>
              <a:rPr lang="en-US" altLang="ja-JP" sz="2800" baseline="30000" dirty="0"/>
              <a:t>st</a:t>
            </a:r>
            <a:r>
              <a:rPr lang="en-US" altLang="ja-JP" sz="2800" dirty="0"/>
              <a:t>  sponsor LB</a:t>
            </a:r>
          </a:p>
          <a:p>
            <a:pPr lvl="1"/>
            <a:r>
              <a:rPr lang="en-US" altLang="ja-JP" sz="2800" dirty="0"/>
              <a:t>Approve to forward the </a:t>
            </a:r>
            <a:r>
              <a:rPr lang="en-US" altLang="ja-JP" sz="2800" dirty="0" err="1"/>
              <a:t>Recirc</a:t>
            </a:r>
            <a:r>
              <a:rPr lang="en-US" altLang="ja-JP" sz="2800" dirty="0"/>
              <a:t> sponsor LB</a:t>
            </a:r>
          </a:p>
          <a:p>
            <a:pPr lvl="1"/>
            <a:r>
              <a:rPr lang="en-US" altLang="ja-JP" sz="2800" dirty="0"/>
              <a:t>Approve Timeline</a:t>
            </a:r>
          </a:p>
          <a:p>
            <a:pPr lvl="1"/>
            <a:r>
              <a:rPr lang="en-US" altLang="ja-JP" sz="2800" dirty="0"/>
              <a:t>Approve Teleconference schedule</a:t>
            </a:r>
          </a:p>
          <a:p>
            <a:pPr lvl="1"/>
            <a:r>
              <a:rPr lang="en-US" altLang="ja-JP" sz="2800" dirty="0"/>
              <a:t>Approve Plan for  Mar</a:t>
            </a:r>
          </a:p>
          <a:p>
            <a:pPr marL="457200" lvl="1" indent="0">
              <a:buNone/>
            </a:pPr>
            <a:endParaRPr lang="en-US" altLang="ja-JP" sz="2600" dirty="0" smtClean="0"/>
          </a:p>
        </p:txBody>
      </p:sp>
      <p:sp>
        <p:nvSpPr>
          <p:cNvPr id="15364" name="Date Placeholder 1"/>
          <p:cNvSpPr>
            <a:spLocks noGrp="1"/>
          </p:cNvSpPr>
          <p:nvPr>
            <p:ph type="dt" sz="quarter" idx="10"/>
          </p:nvPr>
        </p:nvSpPr>
        <p:spPr>
          <a:xfrm>
            <a:off x="696913" y="333375"/>
            <a:ext cx="865187" cy="276225"/>
          </a:xfrm>
          <a:noFill/>
        </p:spPr>
        <p:txBody>
          <a:bodyPr/>
          <a:lstStyle/>
          <a:p>
            <a:r>
              <a:rPr lang="en-US" altLang="ja-JP" smtClean="0">
                <a:latin typeface="Times New Roman" pitchFamily="-65" charset="0"/>
              </a:rPr>
              <a:t>Jan 2016</a:t>
            </a:r>
            <a:endParaRPr lang="en-US" altLang="ja-JP">
              <a:latin typeface="Times New Roman" pitchFamily="-65" charset="0"/>
            </a:endParaRPr>
          </a:p>
        </p:txBody>
      </p:sp>
      <p:sp>
        <p:nvSpPr>
          <p:cNvPr id="15366" name="Slide Number Placeholder 3"/>
          <p:cNvSpPr>
            <a:spLocks noGrp="1"/>
          </p:cNvSpPr>
          <p:nvPr>
            <p:ph type="sldNum" sz="quarter" idx="12"/>
          </p:nvPr>
        </p:nvSpPr>
        <p:spPr>
          <a:noFill/>
        </p:spPr>
        <p:txBody>
          <a:bodyPr/>
          <a:lstStyle/>
          <a:p>
            <a:r>
              <a:rPr lang="en-US" altLang="ja-JP">
                <a:latin typeface="Times New Roman" pitchFamily="-65" charset="0"/>
              </a:rPr>
              <a:t>Slide </a:t>
            </a:r>
            <a:fld id="{BBACC01B-45E7-4047-AA31-BB21121241F2}" type="slidenum">
              <a:rPr lang="en-US" altLang="ja-JP">
                <a:latin typeface="Times New Roman" pitchFamily="-65" charset="0"/>
              </a:rPr>
              <a:pPr/>
              <a:t>6</a:t>
            </a:fld>
            <a:endParaRPr lang="en-US" altLang="ja-JP">
              <a:latin typeface="Times New Roman" pitchFamily="-65"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381000"/>
          </a:xfrm>
        </p:spPr>
        <p:txBody>
          <a:bodyPr/>
          <a:lstStyle/>
          <a:p>
            <a:r>
              <a:rPr kumimoji="1" lang="en-US" altLang="ja-JP" dirty="0" smtClean="0"/>
              <a:t>Plan for this week</a:t>
            </a:r>
            <a:endParaRPr kumimoji="1" lang="ja-JP" altLang="en-US" dirty="0"/>
          </a:p>
        </p:txBody>
      </p:sp>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776876767"/>
              </p:ext>
            </p:extLst>
          </p:nvPr>
        </p:nvGraphicFramePr>
        <p:xfrm>
          <a:off x="609600" y="1216875"/>
          <a:ext cx="7772400" cy="2225040"/>
        </p:xfrm>
        <a:graphic>
          <a:graphicData uri="http://schemas.openxmlformats.org/drawingml/2006/table">
            <a:tbl>
              <a:tblPr firstRow="1" bandRow="1">
                <a:tableStyleId>{5C22544A-7EE6-4342-B048-85BDC9FD1C3A}</a:tableStyleId>
              </a:tblPr>
              <a:tblGrid>
                <a:gridCol w="1554480"/>
                <a:gridCol w="1554480"/>
                <a:gridCol w="1554480"/>
                <a:gridCol w="1554480"/>
                <a:gridCol w="1554480"/>
              </a:tblGrid>
              <a:tr h="370840">
                <a:tc>
                  <a:txBody>
                    <a:bodyPr/>
                    <a:lstStyle/>
                    <a:p>
                      <a:pPr algn="ctr"/>
                      <a:r>
                        <a:rPr kumimoji="1" lang="en-US" altLang="ja-JP" dirty="0" smtClean="0">
                          <a:solidFill>
                            <a:schemeClr val="tx1"/>
                          </a:solidFill>
                        </a:rPr>
                        <a:t>Time/Day</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smtClean="0">
                          <a:solidFill>
                            <a:schemeClr val="tx1"/>
                          </a:solidFill>
                        </a:rPr>
                        <a:t>Jan 18</a:t>
                      </a:r>
                      <a:r>
                        <a:rPr kumimoji="1" lang="en-US" altLang="ja-JP" baseline="0" dirty="0" smtClean="0">
                          <a:solidFill>
                            <a:schemeClr val="tx1"/>
                          </a:solidFill>
                        </a:rPr>
                        <a:t> </a:t>
                      </a:r>
                      <a:r>
                        <a:rPr kumimoji="1" lang="en-US" altLang="ja-JP" dirty="0" smtClean="0">
                          <a:solidFill>
                            <a:schemeClr val="tx1"/>
                          </a:solidFill>
                        </a:rPr>
                        <a:t>Mon</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smtClean="0">
                          <a:solidFill>
                            <a:schemeClr val="tx1"/>
                          </a:solidFill>
                        </a:rPr>
                        <a:t>Jan 19</a:t>
                      </a:r>
                      <a:r>
                        <a:rPr kumimoji="1" lang="en-US" altLang="ja-JP" baseline="0" dirty="0" smtClean="0">
                          <a:solidFill>
                            <a:schemeClr val="tx1"/>
                          </a:solidFill>
                        </a:rPr>
                        <a:t> </a:t>
                      </a:r>
                      <a:r>
                        <a:rPr kumimoji="1" lang="en-US" altLang="ja-JP" dirty="0" smtClean="0">
                          <a:solidFill>
                            <a:schemeClr val="tx1"/>
                          </a:solidFill>
                        </a:rPr>
                        <a:t> Tue</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smtClean="0">
                          <a:solidFill>
                            <a:schemeClr val="tx1"/>
                          </a:solidFill>
                        </a:rPr>
                        <a:t>Jan 20</a:t>
                      </a:r>
                      <a:r>
                        <a:rPr kumimoji="1" lang="en-US" altLang="ja-JP" baseline="0" dirty="0" smtClean="0">
                          <a:solidFill>
                            <a:schemeClr val="tx1"/>
                          </a:solidFill>
                        </a:rPr>
                        <a:t> </a:t>
                      </a:r>
                      <a:r>
                        <a:rPr kumimoji="1" lang="en-US" altLang="ja-JP" dirty="0" smtClean="0">
                          <a:solidFill>
                            <a:schemeClr val="tx1"/>
                          </a:solidFill>
                        </a:rPr>
                        <a:t> Wed</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smtClean="0">
                          <a:solidFill>
                            <a:schemeClr val="tx1"/>
                          </a:solidFill>
                        </a:rPr>
                        <a:t>Jan 21 Thu</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kumimoji="1" lang="en-US" altLang="ja-JP" dirty="0" smtClean="0">
                          <a:solidFill>
                            <a:schemeClr val="tx1"/>
                          </a:solidFill>
                        </a:rPr>
                        <a:t>AM1</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kumimoji="1" lang="ja-JP" altLang="en-US" dirty="0" smtClean="0">
                          <a:solidFill>
                            <a:schemeClr val="tx1"/>
                          </a:solidFill>
                        </a:rPr>
                        <a:t>◎</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kumimoji="1" lang="ja-JP" altLang="en-US" dirty="0" smtClean="0">
                          <a:solidFill>
                            <a:schemeClr val="tx1"/>
                          </a:solidFill>
                        </a:rPr>
                        <a:t>◎</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370840">
                <a:tc>
                  <a:txBody>
                    <a:bodyPr/>
                    <a:lstStyle/>
                    <a:p>
                      <a:pPr algn="ctr"/>
                      <a:r>
                        <a:rPr kumimoji="1" lang="en-US" altLang="ja-JP" dirty="0" smtClean="0">
                          <a:solidFill>
                            <a:schemeClr val="tx1"/>
                          </a:solidFill>
                        </a:rPr>
                        <a:t>AM2</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kumimoji="1" lang="ja-JP" altLang="en-US" dirty="0" smtClean="0">
                          <a:solidFill>
                            <a:schemeClr val="tx1"/>
                          </a:solidFill>
                        </a:rPr>
                        <a:t>◎</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kumimoji="1" lang="ja-JP" altLang="en-US" dirty="0" smtClean="0">
                          <a:solidFill>
                            <a:schemeClr val="tx1"/>
                          </a:solidFill>
                        </a:rPr>
                        <a:t>◎</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r h="370840">
                <a:tc>
                  <a:txBody>
                    <a:bodyPr/>
                    <a:lstStyle/>
                    <a:p>
                      <a:pPr algn="ctr"/>
                      <a:r>
                        <a:rPr kumimoji="1" lang="en-US" altLang="ja-JP" dirty="0" smtClean="0">
                          <a:solidFill>
                            <a:schemeClr val="tx1"/>
                          </a:solidFill>
                        </a:rPr>
                        <a:t>PM1</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kumimoji="1" lang="ja-JP" altLang="en-US" dirty="0" smtClean="0">
                          <a:solidFill>
                            <a:schemeClr val="tx1"/>
                          </a:solidFill>
                        </a:rPr>
                        <a:t>◎</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kumimoji="1" lang="ja-JP" altLang="en-US" dirty="0" smtClean="0">
                          <a:solidFill>
                            <a:schemeClr val="tx1"/>
                          </a:solidFill>
                        </a:rPr>
                        <a:t>◎</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370840">
                <a:tc>
                  <a:txBody>
                    <a:bodyPr/>
                    <a:lstStyle/>
                    <a:p>
                      <a:pPr algn="ctr"/>
                      <a:r>
                        <a:rPr kumimoji="1" lang="en-US" altLang="ja-JP" dirty="0" smtClean="0">
                          <a:solidFill>
                            <a:schemeClr val="tx1"/>
                          </a:solidFill>
                        </a:rPr>
                        <a:t>PM2</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kumimoji="1" lang="ja-JP" altLang="en-US" dirty="0" smtClean="0">
                          <a:solidFill>
                            <a:schemeClr val="tx1"/>
                          </a:solidFill>
                        </a:rPr>
                        <a:t>◎</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kumimoji="1" lang="ja-JP" altLang="en-US" dirty="0" smtClean="0">
                          <a:solidFill>
                            <a:schemeClr val="tx1"/>
                          </a:solidFill>
                        </a:rPr>
                        <a:t>◎</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kumimoji="1" lang="ja-JP" altLang="en-US" dirty="0" smtClean="0">
                          <a:solidFill>
                            <a:schemeClr val="tx1"/>
                          </a:solidFill>
                        </a:rPr>
                        <a:t>◎</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r h="370840">
                <a:tc>
                  <a:txBody>
                    <a:bodyPr/>
                    <a:lstStyle/>
                    <a:p>
                      <a:pPr algn="ctr"/>
                      <a:r>
                        <a:rPr kumimoji="1" lang="en-US" altLang="ja-JP" dirty="0" smtClean="0">
                          <a:solidFill>
                            <a:schemeClr val="tx1"/>
                          </a:solidFill>
                        </a:rPr>
                        <a:t>EVE</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dirty="0" smtClean="0">
                          <a:solidFill>
                            <a:schemeClr val="tx1"/>
                          </a:solidFill>
                        </a:rPr>
                        <a:t>◎</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日付プレースホルダー 3"/>
          <p:cNvSpPr>
            <a:spLocks noGrp="1"/>
          </p:cNvSpPr>
          <p:nvPr>
            <p:ph type="dt" sz="half" idx="10"/>
          </p:nvPr>
        </p:nvSpPr>
        <p:spPr/>
        <p:txBody>
          <a:bodyPr/>
          <a:lstStyle/>
          <a:p>
            <a:pPr>
              <a:defRPr/>
            </a:pPr>
            <a:r>
              <a:rPr lang="en-US" altLang="ja-JP" smtClean="0"/>
              <a:t>Jan 2016</a:t>
            </a:r>
            <a:endParaRPr lang="en-US" dirty="0"/>
          </a:p>
        </p:txBody>
      </p:sp>
      <p:sp>
        <p:nvSpPr>
          <p:cNvPr id="5" name="スライド番号プレースホルダー 4"/>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a:t>
            </a:fld>
            <a:endParaRPr lang="en-US" altLang="ja-JP"/>
          </a:p>
        </p:txBody>
      </p:sp>
    </p:spTree>
    <p:extLst>
      <p:ext uri="{BB962C8B-B14F-4D97-AF65-F5344CB8AC3E}">
        <p14:creationId xmlns:p14="http://schemas.microsoft.com/office/powerpoint/2010/main" val="9697208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Presentation schedule</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err="1" smtClean="0"/>
              <a:t>Modnay</a:t>
            </a:r>
            <a:r>
              <a:rPr kumimoji="1" lang="en-US" altLang="ja-JP" dirty="0" smtClean="0"/>
              <a:t> AM1</a:t>
            </a:r>
          </a:p>
          <a:p>
            <a:pPr lvl="1"/>
            <a:r>
              <a:rPr lang="en-US" altLang="ja-JP" dirty="0" smtClean="0"/>
              <a:t>Hitoshi Morioka</a:t>
            </a:r>
          </a:p>
          <a:p>
            <a:pPr lvl="1"/>
            <a:endParaRPr kumimoji="1" lang="ja-JP" altLang="en-US" dirty="0"/>
          </a:p>
        </p:txBody>
      </p:sp>
      <p:sp>
        <p:nvSpPr>
          <p:cNvPr id="4" name="日付プレースホルダー 3"/>
          <p:cNvSpPr>
            <a:spLocks noGrp="1"/>
          </p:cNvSpPr>
          <p:nvPr>
            <p:ph type="dt" sz="half" idx="10"/>
          </p:nvPr>
        </p:nvSpPr>
        <p:spPr/>
        <p:txBody>
          <a:bodyPr/>
          <a:lstStyle/>
          <a:p>
            <a:pPr>
              <a:defRPr/>
            </a:pPr>
            <a:r>
              <a:rPr lang="en-US" altLang="ja-JP" smtClean="0"/>
              <a:t>Jan 2016</a:t>
            </a:r>
            <a:endParaRPr lang="en-US" dirty="0"/>
          </a:p>
        </p:txBody>
      </p:sp>
      <p:sp>
        <p:nvSpPr>
          <p:cNvPr id="5" name="スライド番号プレースホルダー 4"/>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8</a:t>
            </a:fld>
            <a:endParaRPr lang="en-US" altLang="ja-JP"/>
          </a:p>
        </p:txBody>
      </p:sp>
    </p:spTree>
    <p:extLst>
      <p:ext uri="{BB962C8B-B14F-4D97-AF65-F5344CB8AC3E}">
        <p14:creationId xmlns:p14="http://schemas.microsoft.com/office/powerpoint/2010/main" val="17928712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br>
              <a:rPr lang="en-US" altLang="ja-JP" dirty="0" smtClean="0"/>
            </a:br>
            <a:r>
              <a:rPr lang="en-US" altLang="ja-JP" dirty="0" smtClean="0"/>
              <a:t>Monday Jan 18</a:t>
            </a:r>
            <a:r>
              <a:rPr lang="en-US" altLang="ja-JP" baseline="30000" dirty="0" smtClean="0"/>
              <a:t>th</a:t>
            </a:r>
            <a:r>
              <a:rPr lang="en-US" altLang="ja-JP" dirty="0" smtClean="0"/>
              <a:t>,  2015 – 10:30-12:30</a:t>
            </a:r>
          </a:p>
        </p:txBody>
      </p:sp>
      <p:sp>
        <p:nvSpPr>
          <p:cNvPr id="26627" name="Content Placeholder 2"/>
          <p:cNvSpPr>
            <a:spLocks noGrp="1"/>
          </p:cNvSpPr>
          <p:nvPr>
            <p:ph idx="1"/>
          </p:nvPr>
        </p:nvSpPr>
        <p:spPr>
          <a:xfrm>
            <a:off x="685800" y="1981200"/>
            <a:ext cx="8001000" cy="4343400"/>
          </a:xfrm>
        </p:spPr>
        <p:txBody>
          <a:bodyPr>
            <a:normAutofit/>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Plan for week</a:t>
            </a:r>
          </a:p>
          <a:p>
            <a:r>
              <a:rPr lang="en-US" altLang="ja-JP" dirty="0" smtClean="0"/>
              <a:t>Approve the past meeting and </a:t>
            </a:r>
            <a:r>
              <a:rPr lang="en-US" altLang="ja-JP" dirty="0" err="1" smtClean="0"/>
              <a:t>teleco</a:t>
            </a:r>
            <a:r>
              <a:rPr lang="en-US" altLang="ja-JP" dirty="0" smtClean="0"/>
              <a:t> minutes.</a:t>
            </a:r>
          </a:p>
          <a:p>
            <a:r>
              <a:rPr lang="en-US" altLang="ja-JP" dirty="0" smtClean="0"/>
              <a:t>Editors report</a:t>
            </a:r>
          </a:p>
          <a:p>
            <a:r>
              <a:rPr lang="en-US" altLang="ja-JP" dirty="0" smtClean="0"/>
              <a:t>Motion for the comment </a:t>
            </a:r>
            <a:r>
              <a:rPr lang="en-US" altLang="ja-JP" dirty="0" err="1" smtClean="0"/>
              <a:t>resoulution</a:t>
            </a:r>
            <a:r>
              <a:rPr lang="en-US" altLang="ja-JP" dirty="0" smtClean="0"/>
              <a:t> from past  </a:t>
            </a:r>
            <a:r>
              <a:rPr lang="en-US" altLang="ja-JP" dirty="0" err="1" smtClean="0"/>
              <a:t>teleco</a:t>
            </a:r>
            <a:r>
              <a:rPr lang="en-US" altLang="ja-JP" dirty="0" smtClean="0"/>
              <a:t>.</a:t>
            </a:r>
          </a:p>
          <a:p>
            <a:r>
              <a:rPr lang="en-US" altLang="ja-JP" dirty="0" smtClean="0"/>
              <a:t>Comment </a:t>
            </a:r>
            <a:r>
              <a:rPr lang="en-US" altLang="ja-JP" dirty="0"/>
              <a:t>resolution</a:t>
            </a:r>
          </a:p>
          <a:p>
            <a:r>
              <a:rPr lang="en-US" altLang="ja-JP" dirty="0" smtClean="0"/>
              <a:t>Recess until PM1</a:t>
            </a:r>
          </a:p>
        </p:txBody>
      </p:sp>
      <p:sp>
        <p:nvSpPr>
          <p:cNvPr id="26628" name="Date Placeholder 3"/>
          <p:cNvSpPr>
            <a:spLocks noGrp="1"/>
          </p:cNvSpPr>
          <p:nvPr>
            <p:ph type="dt" sz="quarter" idx="10"/>
          </p:nvPr>
        </p:nvSpPr>
        <p:spPr/>
        <p:txBody>
          <a:bodyPr/>
          <a:lstStyle/>
          <a:p>
            <a:r>
              <a:rPr lang="en-US" altLang="ja-JP" smtClean="0"/>
              <a:t>Jan 2016</a:t>
            </a:r>
            <a:endParaRPr lang="en-US" altLang="ja-JP" dirty="0" smtClean="0"/>
          </a:p>
        </p:txBody>
      </p:sp>
      <p:sp>
        <p:nvSpPr>
          <p:cNvPr id="26630" name="Slide Number Placeholder 4"/>
          <p:cNvSpPr>
            <a:spLocks noGrp="1"/>
          </p:cNvSpPr>
          <p:nvPr>
            <p:ph type="sldNum" sz="quarter" idx="12"/>
          </p:nvPr>
        </p:nvSpPr>
        <p:spPr/>
        <p:txBody>
          <a:bodyPr/>
          <a:lstStyle/>
          <a:p>
            <a:r>
              <a:rPr lang="en-US" altLang="ja-JP" smtClean="0"/>
              <a:t>Slide </a:t>
            </a:r>
            <a:fld id="{6E55ACDB-B013-0A45-96C8-4890CBF62C04}" type="slidenum">
              <a:rPr lang="en-US" altLang="ja-JP" smtClean="0"/>
              <a:pPr/>
              <a:t>9</a:t>
            </a:fld>
            <a:endParaRPr lang="en-US" altLang="ja-JP" smtClean="0"/>
          </a:p>
        </p:txBody>
      </p:sp>
    </p:spTree>
    <p:extLst>
      <p:ext uri="{BB962C8B-B14F-4D97-AF65-F5344CB8AC3E}">
        <p14:creationId xmlns:p14="http://schemas.microsoft.com/office/powerpoint/2010/main" val="1614579988"/>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31947</TotalTime>
  <Words>1565</Words>
  <Application>Microsoft Macintosh PowerPoint</Application>
  <PresentationFormat>画面に合わせる (4:3)</PresentationFormat>
  <Paragraphs>382</Paragraphs>
  <Slides>29</Slides>
  <Notes>17</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29</vt:i4>
      </vt:variant>
    </vt:vector>
  </HeadingPairs>
  <TitlesOfParts>
    <vt:vector size="36" baseType="lpstr">
      <vt:lpstr>Helvetica</vt:lpstr>
      <vt:lpstr>Monotype Sorts</vt:lpstr>
      <vt:lpstr>ＭＳ Ｐゴシック</vt:lpstr>
      <vt:lpstr>ＭＳ 明朝</vt:lpstr>
      <vt:lpstr>Arial</vt:lpstr>
      <vt:lpstr>Times New Roman</vt:lpstr>
      <vt:lpstr>802-11-Submission</vt:lpstr>
      <vt:lpstr>IEEE 802.11ai Fast Initial Link Setup  Agenda for January  2016 Atlanta</vt:lpstr>
      <vt:lpstr>Abstract</vt:lpstr>
      <vt:lpstr>Meeting Protocol</vt:lpstr>
      <vt:lpstr>Attendance</vt:lpstr>
      <vt:lpstr>Attendance, Voting &amp; Document Status</vt:lpstr>
      <vt:lpstr>IEEE 802.11 FILS TGai – Jan 2016 Atlanta</vt:lpstr>
      <vt:lpstr>Plan for this week</vt:lpstr>
      <vt:lpstr>Presentation schedule</vt:lpstr>
      <vt:lpstr>Agenda  Monday Jan 18th,  2015 – 10:30-12:30</vt:lpstr>
      <vt:lpstr>Agenda  Monday Jan 18th,  2015 – 13:30-15:30</vt:lpstr>
      <vt:lpstr>Agenda  Monday Jan 18th,  2015 – 16:00-18:00</vt:lpstr>
      <vt:lpstr>Agenda  Tuesday Jan 19th,  2015 – 10:30-12:30</vt:lpstr>
      <vt:lpstr>Agenda  Tuesday Jan 19th,  2015 – 16:00-18:00</vt:lpstr>
      <vt:lpstr>Agenda  Tuesday Jan 19th,  2015 – 19:30-21:30</vt:lpstr>
      <vt:lpstr>Agenda Wednesday Jan 20th ,  2015 – 8:00-10:00</vt:lpstr>
      <vt:lpstr>Agenda Wednesday Jan 20th ,  2015 – 16:00-18:00</vt:lpstr>
      <vt:lpstr>Agenda Thursday Jan 21st ,  2015 – 8:00-10:00</vt:lpstr>
      <vt:lpstr>Administrative Items</vt:lpstr>
      <vt:lpstr>Participants, Patents, and Duty to Inform</vt:lpstr>
      <vt:lpstr>Patent Related Links</vt:lpstr>
      <vt:lpstr>Call for Potentially Essential Patents</vt:lpstr>
      <vt:lpstr>Other Guidelines for IEEE WG Meetings</vt:lpstr>
      <vt:lpstr>Approve TGai meeting minutes of  Dallas</vt:lpstr>
      <vt:lpstr>Approve TGai teleconference meeting minutes of Dallas to Atlanta  meeting.</vt:lpstr>
      <vt:lpstr>Motion to Recirc SB</vt:lpstr>
      <vt:lpstr>Motion</vt:lpstr>
      <vt:lpstr>Plan for Mar &amp; May</vt:lpstr>
      <vt:lpstr>Time line of TGai</vt:lpstr>
      <vt:lpstr>Teleconference Schedule </vt:lpstr>
    </vt:vector>
  </TitlesOfParts>
  <Manager/>
  <Company>ATRD</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TGai-Agenda-Los-Angels-Jan-2014</dc:title>
  <dc:subject/>
  <dc:creator>Hiroshi Mano</dc:creator>
  <cp:keywords/>
  <dc:description/>
  <cp:lastModifiedBy>h.mano@every-sense.com</cp:lastModifiedBy>
  <cp:revision>562</cp:revision>
  <cp:lastPrinted>1998-02-10T13:28:06Z</cp:lastPrinted>
  <dcterms:created xsi:type="dcterms:W3CDTF">2015-05-11T15:01:54Z</dcterms:created>
  <dcterms:modified xsi:type="dcterms:W3CDTF">2016-01-21T14:38:21Z</dcterms:modified>
  <cp:category/>
</cp:coreProperties>
</file>