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9"/>
  </p:notesMasterIdLst>
  <p:handoutMasterIdLst>
    <p:handoutMasterId r:id="rId150"/>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91" r:id="rId94"/>
    <p:sldId id="392" r:id="rId95"/>
    <p:sldId id="393" r:id="rId96"/>
    <p:sldId id="394" r:id="rId97"/>
    <p:sldId id="395" r:id="rId98"/>
    <p:sldId id="396" r:id="rId99"/>
    <p:sldId id="397" r:id="rId100"/>
    <p:sldId id="398" r:id="rId101"/>
    <p:sldId id="399" r:id="rId102"/>
    <p:sldId id="400" r:id="rId103"/>
    <p:sldId id="401" r:id="rId104"/>
    <p:sldId id="402" r:id="rId105"/>
    <p:sldId id="403" r:id="rId106"/>
    <p:sldId id="404" r:id="rId107"/>
    <p:sldId id="405" r:id="rId108"/>
    <p:sldId id="406" r:id="rId109"/>
    <p:sldId id="407" r:id="rId110"/>
    <p:sldId id="408" r:id="rId111"/>
    <p:sldId id="409" r:id="rId112"/>
    <p:sldId id="410" r:id="rId113"/>
    <p:sldId id="411" r:id="rId114"/>
    <p:sldId id="412" r:id="rId115"/>
    <p:sldId id="413" r:id="rId116"/>
    <p:sldId id="414" r:id="rId117"/>
    <p:sldId id="415"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 id="389" r:id="rId147"/>
    <p:sldId id="390" r:id="rId148"/>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8849" autoAdjust="0"/>
  </p:normalViewPr>
  <p:slideViewPr>
    <p:cSldViewPr>
      <p:cViewPr>
        <p:scale>
          <a:sx n="100" d="100"/>
          <a:sy n="100" d="100"/>
        </p:scale>
        <p:origin x="-69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802.11-15/1529r1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January 2016</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802.11-15/1529r1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January 2016</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802.11-15/1529r1</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January 2016</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10</a:t>
            </a:fld>
            <a:endParaRPr lang="en-US" smtClean="0"/>
          </a:p>
        </p:txBody>
      </p:sp>
    </p:spTree>
    <p:extLst>
      <p:ext uri="{BB962C8B-B14F-4D97-AF65-F5344CB8AC3E}">
        <p14:creationId xmlns:p14="http://schemas.microsoft.com/office/powerpoint/2010/main" val="28342880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198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198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198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199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199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3412BEB-E1BC-4D67-8CBF-8F3317A86313}" type="slidenum">
              <a:rPr lang="en-US" altLang="en-US"/>
              <a:pPr algn="r">
                <a:spcBef>
                  <a:spcPct val="0"/>
                </a:spcBef>
              </a:pPr>
              <a:t>100</a:t>
            </a:fld>
            <a:endParaRPr lang="en-US" altLang="en-US"/>
          </a:p>
        </p:txBody>
      </p:sp>
      <p:sp>
        <p:nvSpPr>
          <p:cNvPr id="4199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199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199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199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C13ABDF-A884-4E67-9455-80E79914275B}" type="slidenum">
              <a:rPr lang="en-US" altLang="en-US"/>
              <a:pPr algn="r">
                <a:spcBef>
                  <a:spcPct val="0"/>
                </a:spcBef>
              </a:pPr>
              <a:t>100</a:t>
            </a:fld>
            <a:endParaRPr lang="en-US" altLang="en-US"/>
          </a:p>
        </p:txBody>
      </p:sp>
      <p:sp>
        <p:nvSpPr>
          <p:cNvPr id="41996" name="Rectangle 2"/>
          <p:cNvSpPr>
            <a:spLocks noGrp="1" noRot="1" noChangeAspect="1" noChangeArrowheads="1" noTextEdit="1"/>
          </p:cNvSpPr>
          <p:nvPr>
            <p:ph type="sldImg"/>
          </p:nvPr>
        </p:nvSpPr>
        <p:spPr>
          <a:xfrm>
            <a:off x="1258888" y="808038"/>
            <a:ext cx="4340225" cy="3255962"/>
          </a:xfrm>
          <a:ln/>
        </p:spPr>
      </p:sp>
      <p:sp>
        <p:nvSpPr>
          <p:cNvPr id="4199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301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301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301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301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301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034F61B-FA95-4BF0-BFAD-0F06D55B762B}" type="slidenum">
              <a:rPr lang="en-US" altLang="en-US"/>
              <a:pPr algn="r">
                <a:spcBef>
                  <a:spcPct val="0"/>
                </a:spcBef>
              </a:pPr>
              <a:t>101</a:t>
            </a:fld>
            <a:endParaRPr lang="en-US" altLang="en-US"/>
          </a:p>
        </p:txBody>
      </p:sp>
      <p:sp>
        <p:nvSpPr>
          <p:cNvPr id="4301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301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301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301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657F4DF-2FBD-4226-B5FE-CD96417E0C63}" type="slidenum">
              <a:rPr lang="en-US" altLang="en-US"/>
              <a:pPr algn="r">
                <a:spcBef>
                  <a:spcPct val="0"/>
                </a:spcBef>
              </a:pPr>
              <a:t>101</a:t>
            </a:fld>
            <a:endParaRPr lang="en-US" altLang="en-US"/>
          </a:p>
        </p:txBody>
      </p:sp>
      <p:sp>
        <p:nvSpPr>
          <p:cNvPr id="43020" name="Rectangle 2"/>
          <p:cNvSpPr>
            <a:spLocks noGrp="1" noRot="1" noChangeAspect="1" noChangeArrowheads="1" noTextEdit="1"/>
          </p:cNvSpPr>
          <p:nvPr>
            <p:ph type="sldImg"/>
          </p:nvPr>
        </p:nvSpPr>
        <p:spPr>
          <a:xfrm>
            <a:off x="1258888" y="808038"/>
            <a:ext cx="4340225" cy="3255962"/>
          </a:xfrm>
          <a:ln/>
        </p:spPr>
      </p:sp>
      <p:sp>
        <p:nvSpPr>
          <p:cNvPr id="4302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403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40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403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403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403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09B7448-B471-4ADA-A441-12EC481BA343}" type="slidenum">
              <a:rPr lang="en-US" altLang="en-US"/>
              <a:pPr algn="r">
                <a:spcBef>
                  <a:spcPct val="0"/>
                </a:spcBef>
              </a:pPr>
              <a:t>102</a:t>
            </a:fld>
            <a:endParaRPr lang="en-US" altLang="en-US"/>
          </a:p>
        </p:txBody>
      </p:sp>
      <p:sp>
        <p:nvSpPr>
          <p:cNvPr id="4404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404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404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404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5363A3C-94CB-4F17-AE3D-8FA95E5DF916}" type="slidenum">
              <a:rPr lang="en-US" altLang="en-US"/>
              <a:pPr algn="r">
                <a:spcBef>
                  <a:spcPct val="0"/>
                </a:spcBef>
              </a:pPr>
              <a:t>102</a:t>
            </a:fld>
            <a:endParaRPr lang="en-US" altLang="en-US"/>
          </a:p>
        </p:txBody>
      </p:sp>
      <p:sp>
        <p:nvSpPr>
          <p:cNvPr id="44044" name="Rectangle 2"/>
          <p:cNvSpPr>
            <a:spLocks noGrp="1" noRot="1" noChangeAspect="1" noChangeArrowheads="1" noTextEdit="1"/>
          </p:cNvSpPr>
          <p:nvPr>
            <p:ph type="sldImg"/>
          </p:nvPr>
        </p:nvSpPr>
        <p:spPr>
          <a:xfrm>
            <a:off x="1258888" y="808038"/>
            <a:ext cx="4340225" cy="3255962"/>
          </a:xfrm>
          <a:ln/>
        </p:spPr>
      </p:sp>
      <p:sp>
        <p:nvSpPr>
          <p:cNvPr id="4404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505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50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506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506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5063" name="Rectangle 7"/>
          <p:cNvSpPr txBox="1">
            <a:spLocks noGrp="1" noChangeArrowheads="1"/>
          </p:cNvSpPr>
          <p:nvPr/>
        </p:nvSpPr>
        <p:spPr bwMode="auto">
          <a:xfrm>
            <a:off x="3193049" y="9000621"/>
            <a:ext cx="501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4C9E4CD-1667-4C0B-BDC2-E367B05052B2}" type="slidenum">
              <a:rPr lang="en-US" altLang="en-US"/>
              <a:pPr algn="r">
                <a:spcBef>
                  <a:spcPct val="0"/>
                </a:spcBef>
              </a:pPr>
              <a:t>103</a:t>
            </a:fld>
            <a:endParaRPr lang="en-US" altLang="en-US"/>
          </a:p>
        </p:txBody>
      </p:sp>
      <p:sp>
        <p:nvSpPr>
          <p:cNvPr id="4506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506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506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5067" name="Rectangle 7"/>
          <p:cNvSpPr txBox="1">
            <a:spLocks noGrp="1" noChangeArrowheads="1"/>
          </p:cNvSpPr>
          <p:nvPr/>
        </p:nvSpPr>
        <p:spPr bwMode="auto">
          <a:xfrm>
            <a:off x="3193049" y="9000621"/>
            <a:ext cx="501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447FD9C-C1AA-46AC-AFA7-42E462306C24}" type="slidenum">
              <a:rPr lang="en-US" altLang="en-US"/>
              <a:pPr algn="r">
                <a:spcBef>
                  <a:spcPct val="0"/>
                </a:spcBef>
              </a:pPr>
              <a:t>103</a:t>
            </a:fld>
            <a:endParaRPr lang="en-US" altLang="en-US"/>
          </a:p>
        </p:txBody>
      </p:sp>
      <p:sp>
        <p:nvSpPr>
          <p:cNvPr id="45068" name="Rectangle 2"/>
          <p:cNvSpPr>
            <a:spLocks noGrp="1" noRot="1" noChangeAspect="1" noChangeArrowheads="1" noTextEdit="1"/>
          </p:cNvSpPr>
          <p:nvPr>
            <p:ph type="sldImg"/>
          </p:nvPr>
        </p:nvSpPr>
        <p:spPr>
          <a:xfrm>
            <a:off x="1258888" y="808038"/>
            <a:ext cx="4340225" cy="3255962"/>
          </a:xfrm>
          <a:ln/>
        </p:spPr>
      </p:sp>
      <p:sp>
        <p:nvSpPr>
          <p:cNvPr id="4506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608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608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608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608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608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7E96CB04-82DE-4EB1-8460-170B29822650}" type="slidenum">
              <a:rPr lang="en-US" altLang="en-US"/>
              <a:pPr algn="r">
                <a:spcBef>
                  <a:spcPct val="0"/>
                </a:spcBef>
              </a:pPr>
              <a:t>104</a:t>
            </a:fld>
            <a:endParaRPr lang="en-US" altLang="en-US"/>
          </a:p>
        </p:txBody>
      </p:sp>
      <p:sp>
        <p:nvSpPr>
          <p:cNvPr id="4608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608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609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609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99092621-C2BC-4AE3-9EE3-656C872ADBFC}" type="slidenum">
              <a:rPr lang="en-US" altLang="en-US"/>
              <a:pPr algn="r">
                <a:spcBef>
                  <a:spcPct val="0"/>
                </a:spcBef>
              </a:pPr>
              <a:t>104</a:t>
            </a:fld>
            <a:endParaRPr lang="en-US" altLang="en-US"/>
          </a:p>
        </p:txBody>
      </p:sp>
      <p:sp>
        <p:nvSpPr>
          <p:cNvPr id="46092" name="Rectangle 2"/>
          <p:cNvSpPr>
            <a:spLocks noGrp="1" noRot="1" noChangeAspect="1" noChangeArrowheads="1" noTextEdit="1"/>
          </p:cNvSpPr>
          <p:nvPr>
            <p:ph type="sldImg"/>
          </p:nvPr>
        </p:nvSpPr>
        <p:spPr>
          <a:xfrm>
            <a:off x="1258888" y="808038"/>
            <a:ext cx="4340225" cy="3255962"/>
          </a:xfrm>
          <a:ln/>
        </p:spPr>
      </p:sp>
      <p:sp>
        <p:nvSpPr>
          <p:cNvPr id="4609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710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71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710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711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711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BBB3EBA-C4DB-4FB2-8A5A-4C2EDB93DA75}" type="slidenum">
              <a:rPr lang="en-US" altLang="en-US"/>
              <a:pPr algn="r">
                <a:spcBef>
                  <a:spcPct val="0"/>
                </a:spcBef>
              </a:pPr>
              <a:t>105</a:t>
            </a:fld>
            <a:endParaRPr lang="en-US" altLang="en-US"/>
          </a:p>
        </p:txBody>
      </p:sp>
      <p:sp>
        <p:nvSpPr>
          <p:cNvPr id="4711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711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711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711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519969D-343F-4B13-8FA7-D1C39B12B085}" type="slidenum">
              <a:rPr lang="en-US" altLang="en-US"/>
              <a:pPr algn="r">
                <a:spcBef>
                  <a:spcPct val="0"/>
                </a:spcBef>
              </a:pPr>
              <a:t>105</a:t>
            </a:fld>
            <a:endParaRPr lang="en-US" altLang="en-US"/>
          </a:p>
        </p:txBody>
      </p:sp>
      <p:sp>
        <p:nvSpPr>
          <p:cNvPr id="47116" name="Rectangle 2"/>
          <p:cNvSpPr>
            <a:spLocks noGrp="1" noRot="1" noChangeAspect="1" noChangeArrowheads="1" noTextEdit="1"/>
          </p:cNvSpPr>
          <p:nvPr>
            <p:ph type="sldImg"/>
          </p:nvPr>
        </p:nvSpPr>
        <p:spPr>
          <a:xfrm>
            <a:off x="1258888" y="808038"/>
            <a:ext cx="4340225" cy="3255962"/>
          </a:xfrm>
          <a:ln/>
        </p:spPr>
      </p:sp>
      <p:sp>
        <p:nvSpPr>
          <p:cNvPr id="4711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813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81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813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813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813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9A193943-DDAB-4B82-9CEA-C47AC73592BD}" type="slidenum">
              <a:rPr lang="en-US" altLang="en-US"/>
              <a:pPr algn="r">
                <a:spcBef>
                  <a:spcPct val="0"/>
                </a:spcBef>
              </a:pPr>
              <a:t>106</a:t>
            </a:fld>
            <a:endParaRPr lang="en-US" altLang="en-US"/>
          </a:p>
        </p:txBody>
      </p:sp>
      <p:sp>
        <p:nvSpPr>
          <p:cNvPr id="481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813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813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813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B2F27EF-7237-4FE7-8E7E-1F298C5C66F0}" type="slidenum">
              <a:rPr lang="en-US" altLang="en-US"/>
              <a:pPr algn="r">
                <a:spcBef>
                  <a:spcPct val="0"/>
                </a:spcBef>
              </a:pPr>
              <a:t>106</a:t>
            </a:fld>
            <a:endParaRPr lang="en-US" altLang="en-US"/>
          </a:p>
        </p:txBody>
      </p:sp>
      <p:sp>
        <p:nvSpPr>
          <p:cNvPr id="48140" name="Rectangle 2"/>
          <p:cNvSpPr>
            <a:spLocks noGrp="1" noRot="1" noChangeAspect="1" noChangeArrowheads="1" noTextEdit="1"/>
          </p:cNvSpPr>
          <p:nvPr>
            <p:ph type="sldImg"/>
          </p:nvPr>
        </p:nvSpPr>
        <p:spPr>
          <a:xfrm>
            <a:off x="1258888" y="808038"/>
            <a:ext cx="4340225" cy="3255962"/>
          </a:xfrm>
          <a:ln/>
        </p:spPr>
      </p:sp>
      <p:sp>
        <p:nvSpPr>
          <p:cNvPr id="4814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915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915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915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915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915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46A32936-CEB6-43B4-95A8-A56B5F08867A}" type="slidenum">
              <a:rPr lang="en-US" altLang="en-US"/>
              <a:pPr algn="r">
                <a:spcBef>
                  <a:spcPct val="0"/>
                </a:spcBef>
              </a:pPr>
              <a:t>107</a:t>
            </a:fld>
            <a:endParaRPr lang="en-US" altLang="en-US"/>
          </a:p>
        </p:txBody>
      </p:sp>
      <p:sp>
        <p:nvSpPr>
          <p:cNvPr id="491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916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916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916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244EDD66-7C04-4777-BF0C-2DAEA1475E98}" type="slidenum">
              <a:rPr lang="en-US" altLang="en-US"/>
              <a:pPr algn="r">
                <a:spcBef>
                  <a:spcPct val="0"/>
                </a:spcBef>
              </a:pPr>
              <a:t>107</a:t>
            </a:fld>
            <a:endParaRPr lang="en-US" altLang="en-US"/>
          </a:p>
        </p:txBody>
      </p:sp>
      <p:sp>
        <p:nvSpPr>
          <p:cNvPr id="49164" name="Rectangle 2"/>
          <p:cNvSpPr>
            <a:spLocks noGrp="1" noRot="1" noChangeAspect="1" noChangeArrowheads="1" noTextEdit="1"/>
          </p:cNvSpPr>
          <p:nvPr>
            <p:ph type="sldImg"/>
          </p:nvPr>
        </p:nvSpPr>
        <p:spPr>
          <a:xfrm>
            <a:off x="1258888" y="808038"/>
            <a:ext cx="4340225" cy="3255962"/>
          </a:xfrm>
          <a:ln/>
        </p:spPr>
      </p:sp>
      <p:sp>
        <p:nvSpPr>
          <p:cNvPr id="4916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5017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018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018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018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018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64D620C-4F29-4487-88D8-F1BBC3883C2E}" type="slidenum">
              <a:rPr lang="en-US" altLang="en-US"/>
              <a:pPr algn="r">
                <a:spcBef>
                  <a:spcPct val="0"/>
                </a:spcBef>
              </a:pPr>
              <a:t>108</a:t>
            </a:fld>
            <a:endParaRPr lang="en-US" altLang="en-US"/>
          </a:p>
        </p:txBody>
      </p:sp>
      <p:sp>
        <p:nvSpPr>
          <p:cNvPr id="5018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018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018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018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A27B86F-3003-46A9-9E87-B19391F0DBFB}" type="slidenum">
              <a:rPr lang="en-US" altLang="en-US"/>
              <a:pPr algn="r">
                <a:spcBef>
                  <a:spcPct val="0"/>
                </a:spcBef>
              </a:pPr>
              <a:t>108</a:t>
            </a:fld>
            <a:endParaRPr lang="en-US" altLang="en-US"/>
          </a:p>
        </p:txBody>
      </p:sp>
      <p:sp>
        <p:nvSpPr>
          <p:cNvPr id="50188" name="Rectangle 2"/>
          <p:cNvSpPr>
            <a:spLocks noGrp="1" noRot="1" noChangeAspect="1" noChangeArrowheads="1" noTextEdit="1"/>
          </p:cNvSpPr>
          <p:nvPr>
            <p:ph type="sldImg"/>
          </p:nvPr>
        </p:nvSpPr>
        <p:spPr>
          <a:xfrm>
            <a:off x="1258888" y="808038"/>
            <a:ext cx="4340225" cy="3255962"/>
          </a:xfrm>
          <a:ln/>
        </p:spPr>
      </p:sp>
      <p:sp>
        <p:nvSpPr>
          <p:cNvPr id="5018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5120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120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120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120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120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9DC3978-7953-46D7-B97F-77AD69970C27}" type="slidenum">
              <a:rPr lang="en-US" altLang="en-US"/>
              <a:pPr algn="r">
                <a:spcBef>
                  <a:spcPct val="0"/>
                </a:spcBef>
              </a:pPr>
              <a:t>109</a:t>
            </a:fld>
            <a:endParaRPr lang="en-US" altLang="en-US"/>
          </a:p>
        </p:txBody>
      </p:sp>
      <p:sp>
        <p:nvSpPr>
          <p:cNvPr id="512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120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121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121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CB9114A-C3D2-49A2-8417-6DAA6ACE39BD}" type="slidenum">
              <a:rPr lang="en-US" altLang="en-US"/>
              <a:pPr algn="r">
                <a:spcBef>
                  <a:spcPct val="0"/>
                </a:spcBef>
              </a:pPr>
              <a:t>109</a:t>
            </a:fld>
            <a:endParaRPr lang="en-US" altLang="en-US"/>
          </a:p>
        </p:txBody>
      </p:sp>
      <p:sp>
        <p:nvSpPr>
          <p:cNvPr id="51212" name="Rectangle 2"/>
          <p:cNvSpPr>
            <a:spLocks noGrp="1" noRot="1" noChangeAspect="1" noChangeArrowheads="1" noTextEdit="1"/>
          </p:cNvSpPr>
          <p:nvPr>
            <p:ph type="sldImg"/>
          </p:nvPr>
        </p:nvSpPr>
        <p:spPr>
          <a:xfrm>
            <a:off x="1258888" y="808038"/>
            <a:ext cx="4340225" cy="3255962"/>
          </a:xfrm>
          <a:ln/>
        </p:spPr>
      </p:sp>
      <p:sp>
        <p:nvSpPr>
          <p:cNvPr id="5121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11</a:t>
            </a:fld>
            <a:endParaRPr lang="en-US"/>
          </a:p>
        </p:txBody>
      </p:sp>
    </p:spTree>
    <p:extLst>
      <p:ext uri="{BB962C8B-B14F-4D97-AF65-F5344CB8AC3E}">
        <p14:creationId xmlns:p14="http://schemas.microsoft.com/office/powerpoint/2010/main" val="21691283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5222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222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222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223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223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1B160067-2905-45FB-9BBC-D6D599207D84}" type="slidenum">
              <a:rPr lang="en-US" altLang="en-US"/>
              <a:pPr algn="r">
                <a:spcBef>
                  <a:spcPct val="0"/>
                </a:spcBef>
              </a:pPr>
              <a:t>110</a:t>
            </a:fld>
            <a:endParaRPr lang="en-US" altLang="en-US"/>
          </a:p>
        </p:txBody>
      </p:sp>
      <p:sp>
        <p:nvSpPr>
          <p:cNvPr id="522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223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223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223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829BCBA-4E97-44FD-ADC9-CF7AB51CCB24}" type="slidenum">
              <a:rPr lang="en-US" altLang="en-US"/>
              <a:pPr algn="r">
                <a:spcBef>
                  <a:spcPct val="0"/>
                </a:spcBef>
              </a:pPr>
              <a:t>110</a:t>
            </a:fld>
            <a:endParaRPr lang="en-US" altLang="en-US"/>
          </a:p>
        </p:txBody>
      </p:sp>
      <p:sp>
        <p:nvSpPr>
          <p:cNvPr id="52236" name="Rectangle 2"/>
          <p:cNvSpPr>
            <a:spLocks noGrp="1" noRot="1" noChangeAspect="1" noChangeArrowheads="1" noTextEdit="1"/>
          </p:cNvSpPr>
          <p:nvPr>
            <p:ph type="sldImg"/>
          </p:nvPr>
        </p:nvSpPr>
        <p:spPr>
          <a:xfrm>
            <a:off x="1258888" y="808038"/>
            <a:ext cx="4340225" cy="3255962"/>
          </a:xfrm>
          <a:ln/>
        </p:spPr>
      </p:sp>
      <p:sp>
        <p:nvSpPr>
          <p:cNvPr id="5223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5325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325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325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325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325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14B009D6-5E7E-483A-988C-353FE3425B04}" type="slidenum">
              <a:rPr lang="en-US" altLang="en-US"/>
              <a:pPr algn="r">
                <a:spcBef>
                  <a:spcPct val="0"/>
                </a:spcBef>
              </a:pPr>
              <a:t>111</a:t>
            </a:fld>
            <a:endParaRPr lang="en-US" altLang="en-US"/>
          </a:p>
        </p:txBody>
      </p:sp>
      <p:sp>
        <p:nvSpPr>
          <p:cNvPr id="5325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325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325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325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440BE58-EAD9-49E3-A07F-22BA7FBD0A06}" type="slidenum">
              <a:rPr lang="en-US" altLang="en-US"/>
              <a:pPr algn="r">
                <a:spcBef>
                  <a:spcPct val="0"/>
                </a:spcBef>
              </a:pPr>
              <a:t>111</a:t>
            </a:fld>
            <a:endParaRPr lang="en-US" altLang="en-US"/>
          </a:p>
        </p:txBody>
      </p:sp>
      <p:sp>
        <p:nvSpPr>
          <p:cNvPr id="53260" name="Rectangle 2"/>
          <p:cNvSpPr>
            <a:spLocks noGrp="1" noRot="1" noChangeAspect="1" noChangeArrowheads="1" noTextEdit="1"/>
          </p:cNvSpPr>
          <p:nvPr>
            <p:ph type="sldImg"/>
          </p:nvPr>
        </p:nvSpPr>
        <p:spPr>
          <a:xfrm>
            <a:off x="1258888" y="808038"/>
            <a:ext cx="4340225" cy="3255962"/>
          </a:xfrm>
          <a:ln/>
        </p:spPr>
      </p:sp>
      <p:sp>
        <p:nvSpPr>
          <p:cNvPr id="5326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5427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4276"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802.11-15/1529r1</a:t>
            </a:r>
          </a:p>
        </p:txBody>
      </p:sp>
      <p:sp>
        <p:nvSpPr>
          <p:cNvPr id="5427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4278" name="Rectangle 6"/>
          <p:cNvSpPr>
            <a:spLocks noGrp="1" noChangeArrowheads="1"/>
          </p:cNvSpPr>
          <p:nvPr>
            <p:ph type="ftr" sz="quarter" idx="4"/>
          </p:nvPr>
        </p:nvSpPr>
        <p:spPr>
          <a:xfrm>
            <a:off x="3538899" y="9000621"/>
            <a:ext cx="26738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Clint Chaplin, Samsung Electronics</a:t>
            </a:r>
          </a:p>
        </p:txBody>
      </p:sp>
      <p:sp>
        <p:nvSpPr>
          <p:cNvPr id="54279" name="Rectangle 7"/>
          <p:cNvSpPr>
            <a:spLocks noGrp="1" noChangeArrowheads="1"/>
          </p:cNvSpPr>
          <p:nvPr>
            <p:ph type="sldNum" sz="quarter" idx="5"/>
          </p:nvPr>
        </p:nvSpPr>
        <p:spPr>
          <a:xfrm>
            <a:off x="3201992" y="9001125"/>
            <a:ext cx="492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CEDF380D-6F23-4514-9224-989E9AECF426}" type="slidenum">
              <a:rPr lang="en-US" altLang="en-US"/>
              <a:pPr>
                <a:spcBef>
                  <a:spcPct val="0"/>
                </a:spcBef>
              </a:pPr>
              <a:t>112</a:t>
            </a:fld>
            <a:endParaRPr lang="en-US" altLang="en-US"/>
          </a:p>
        </p:txBody>
      </p:sp>
      <p:sp>
        <p:nvSpPr>
          <p:cNvPr id="5428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428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428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428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9BD12C86-7E21-4F3C-9F66-FE0F9ED4481A}" type="slidenum">
              <a:rPr lang="en-US" altLang="en-US"/>
              <a:pPr algn="r">
                <a:spcBef>
                  <a:spcPct val="0"/>
                </a:spcBef>
              </a:pPr>
              <a:t>112</a:t>
            </a:fld>
            <a:endParaRPr lang="en-US" altLang="en-US"/>
          </a:p>
        </p:txBody>
      </p:sp>
      <p:sp>
        <p:nvSpPr>
          <p:cNvPr id="54284" name="Rectangle 2"/>
          <p:cNvSpPr>
            <a:spLocks noGrp="1" noRot="1" noChangeAspect="1" noChangeArrowheads="1" noTextEdit="1"/>
          </p:cNvSpPr>
          <p:nvPr>
            <p:ph type="sldImg"/>
          </p:nvPr>
        </p:nvSpPr>
        <p:spPr>
          <a:xfrm>
            <a:off x="1114425" y="703263"/>
            <a:ext cx="4629150" cy="3473450"/>
          </a:xfrm>
          <a:ln/>
        </p:spPr>
      </p:sp>
      <p:sp>
        <p:nvSpPr>
          <p:cNvPr id="54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9460"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802.11-08/0925r0</a:t>
            </a:r>
          </a:p>
        </p:txBody>
      </p:sp>
      <p:sp>
        <p:nvSpPr>
          <p:cNvPr id="1946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9462" name="Rectangle 6"/>
          <p:cNvSpPr>
            <a:spLocks noGrp="1" noChangeArrowheads="1"/>
          </p:cNvSpPr>
          <p:nvPr>
            <p:ph type="ftr" sz="quarter" idx="4"/>
          </p:nvPr>
        </p:nvSpPr>
        <p:spPr>
          <a:xfrm>
            <a:off x="3538899" y="9000621"/>
            <a:ext cx="26738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Clint Chaplin, Samsung Electronics</a:t>
            </a:r>
          </a:p>
        </p:txBody>
      </p:sp>
      <p:sp>
        <p:nvSpPr>
          <p:cNvPr id="1946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7868EB5B-52DC-47E1-BE25-A0BEBECC73E8}" type="slidenum">
              <a:rPr lang="en-US" altLang="en-US"/>
              <a:pPr>
                <a:spcBef>
                  <a:spcPct val="0"/>
                </a:spcBef>
              </a:pPr>
              <a:t>113</a:t>
            </a:fld>
            <a:endParaRPr lang="en-US" altLang="en-US"/>
          </a:p>
        </p:txBody>
      </p:sp>
      <p:sp>
        <p:nvSpPr>
          <p:cNvPr id="19464" name="Rectangle 2"/>
          <p:cNvSpPr>
            <a:spLocks noGrp="1" noRot="1" noChangeAspect="1" noChangeArrowheads="1" noTextEdit="1"/>
          </p:cNvSpPr>
          <p:nvPr>
            <p:ph type="sldImg"/>
          </p:nvPr>
        </p:nvSpPr>
        <p:spPr>
          <a:xfrm>
            <a:off x="1114425" y="703263"/>
            <a:ext cx="4629150" cy="3473450"/>
          </a:xfrm>
          <a:ln/>
        </p:spPr>
      </p:sp>
      <p:sp>
        <p:nvSpPr>
          <p:cNvPr id="194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2048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0484"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802.11-08/0925r0</a:t>
            </a:r>
          </a:p>
        </p:txBody>
      </p:sp>
      <p:sp>
        <p:nvSpPr>
          <p:cNvPr id="2048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0486" name="Rectangle 6"/>
          <p:cNvSpPr>
            <a:spLocks noGrp="1" noChangeArrowheads="1"/>
          </p:cNvSpPr>
          <p:nvPr>
            <p:ph type="ftr" sz="quarter" idx="4"/>
          </p:nvPr>
        </p:nvSpPr>
        <p:spPr>
          <a:xfrm>
            <a:off x="3538899" y="9000621"/>
            <a:ext cx="26738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Clint Chaplin, Samsung Electronics</a:t>
            </a:r>
          </a:p>
        </p:txBody>
      </p:sp>
      <p:sp>
        <p:nvSpPr>
          <p:cNvPr id="2048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9F5742E6-DA6A-4A26-8E3E-505D604E4D64}" type="slidenum">
              <a:rPr lang="en-US" altLang="en-US"/>
              <a:pPr>
                <a:spcBef>
                  <a:spcPct val="0"/>
                </a:spcBef>
              </a:pPr>
              <a:t>114</a:t>
            </a:fld>
            <a:endParaRPr lang="en-US" altLang="en-US"/>
          </a:p>
        </p:txBody>
      </p:sp>
      <p:sp>
        <p:nvSpPr>
          <p:cNvPr id="20488" name="Rectangle 2"/>
          <p:cNvSpPr>
            <a:spLocks noGrp="1" noRot="1" noChangeAspect="1" noChangeArrowheads="1" noTextEdit="1"/>
          </p:cNvSpPr>
          <p:nvPr>
            <p:ph type="sldImg"/>
          </p:nvPr>
        </p:nvSpPr>
        <p:spPr>
          <a:xfrm>
            <a:off x="1114425" y="703263"/>
            <a:ext cx="4629150" cy="3473450"/>
          </a:xfrm>
          <a:ln cap="flat"/>
        </p:spPr>
      </p:sp>
      <p:sp>
        <p:nvSpPr>
          <p:cNvPr id="204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B8D6248-71C4-4005-9960-DADECEAE3574}" type="slidenum">
              <a:rPr lang="en-US" altLang="en-US"/>
              <a:pPr algn="r">
                <a:spcBef>
                  <a:spcPct val="0"/>
                </a:spcBef>
              </a:pPr>
              <a:t>115</a:t>
            </a:fld>
            <a:endParaRPr lang="en-US" altLang="en-US"/>
          </a:p>
        </p:txBody>
      </p:sp>
      <p:sp>
        <p:nvSpPr>
          <p:cNvPr id="2151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651ACAB-A6F6-4A21-A7B9-A1573D9A9E86}" type="slidenum">
              <a:rPr lang="en-US" altLang="en-US"/>
              <a:pPr algn="r">
                <a:spcBef>
                  <a:spcPct val="0"/>
                </a:spcBef>
              </a:pPr>
              <a:t>115</a:t>
            </a:fld>
            <a:endParaRPr lang="en-US" altLang="en-US"/>
          </a:p>
        </p:txBody>
      </p:sp>
      <p:sp>
        <p:nvSpPr>
          <p:cNvPr id="21516" name="Rectangle 2"/>
          <p:cNvSpPr>
            <a:spLocks noGrp="1" noRot="1" noChangeAspect="1" noChangeArrowheads="1" noTextEdit="1"/>
          </p:cNvSpPr>
          <p:nvPr>
            <p:ph type="sldImg"/>
          </p:nvPr>
        </p:nvSpPr>
        <p:spPr>
          <a:xfrm>
            <a:off x="1258888" y="808038"/>
            <a:ext cx="4340225" cy="3255962"/>
          </a:xfrm>
          <a:ln/>
        </p:spPr>
      </p:sp>
      <p:sp>
        <p:nvSpPr>
          <p:cNvPr id="2151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2253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25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2253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253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2253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9F42E83-13AD-4D77-88A5-6E4883267F1F}" type="slidenum">
              <a:rPr lang="en-US" altLang="en-US"/>
              <a:pPr algn="r">
                <a:spcBef>
                  <a:spcPct val="0"/>
                </a:spcBef>
              </a:pPr>
              <a:t>116</a:t>
            </a:fld>
            <a:endParaRPr lang="en-US" altLang="en-US"/>
          </a:p>
        </p:txBody>
      </p:sp>
      <p:sp>
        <p:nvSpPr>
          <p:cNvPr id="225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253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253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253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D95A429-8382-451A-A59E-05DFB85A3057}" type="slidenum">
              <a:rPr lang="en-US" altLang="en-US"/>
              <a:pPr algn="r">
                <a:spcBef>
                  <a:spcPct val="0"/>
                </a:spcBef>
              </a:pPr>
              <a:t>116</a:t>
            </a:fld>
            <a:endParaRPr lang="en-US" altLang="en-US"/>
          </a:p>
        </p:txBody>
      </p:sp>
      <p:sp>
        <p:nvSpPr>
          <p:cNvPr id="22540" name="Rectangle 2"/>
          <p:cNvSpPr>
            <a:spLocks noGrp="1" noRot="1" noChangeAspect="1" noChangeArrowheads="1" noTextEdit="1"/>
          </p:cNvSpPr>
          <p:nvPr>
            <p:ph type="sldImg"/>
          </p:nvPr>
        </p:nvSpPr>
        <p:spPr>
          <a:xfrm>
            <a:off x="1258888" y="808038"/>
            <a:ext cx="4340225" cy="3255962"/>
          </a:xfrm>
          <a:ln/>
        </p:spPr>
      </p:sp>
      <p:sp>
        <p:nvSpPr>
          <p:cNvPr id="2254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23556"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802.11-08/0925r0</a:t>
            </a:r>
          </a:p>
        </p:txBody>
      </p:sp>
      <p:sp>
        <p:nvSpPr>
          <p:cNvPr id="2355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23558" name="Rectangle 6"/>
          <p:cNvSpPr>
            <a:spLocks noGrp="1" noChangeArrowheads="1"/>
          </p:cNvSpPr>
          <p:nvPr>
            <p:ph type="ftr" sz="quarter" idx="4"/>
          </p:nvPr>
        </p:nvSpPr>
        <p:spPr>
          <a:xfrm>
            <a:off x="3538899" y="9000621"/>
            <a:ext cx="26738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Clint Chaplin, Samsung Electronics</a:t>
            </a:r>
          </a:p>
        </p:txBody>
      </p:sp>
      <p:sp>
        <p:nvSpPr>
          <p:cNvPr id="2355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35534288-EA55-42F8-ADAA-C9DF5EF9B210}" type="slidenum">
              <a:rPr lang="en-US" altLang="en-US"/>
              <a:pPr>
                <a:spcBef>
                  <a:spcPct val="0"/>
                </a:spcBef>
              </a:pPr>
              <a:t>117</a:t>
            </a:fld>
            <a:endParaRPr lang="en-US" altLang="en-US"/>
          </a:p>
        </p:txBody>
      </p:sp>
      <p:sp>
        <p:nvSpPr>
          <p:cNvPr id="235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70F8B651-C48C-4FE4-8BF1-A42D4D21F093}" type="slidenum">
              <a:rPr lang="en-US" altLang="en-US"/>
              <a:pPr algn="r">
                <a:spcBef>
                  <a:spcPct val="0"/>
                </a:spcBef>
              </a:pPr>
              <a:t>117</a:t>
            </a:fld>
            <a:endParaRPr lang="en-US" altLang="en-US"/>
          </a:p>
        </p:txBody>
      </p:sp>
      <p:sp>
        <p:nvSpPr>
          <p:cNvPr id="23564" name="Rectangle 2"/>
          <p:cNvSpPr>
            <a:spLocks noGrp="1" noRot="1" noChangeAspect="1" noChangeArrowheads="1" noTextEdit="1"/>
          </p:cNvSpPr>
          <p:nvPr>
            <p:ph type="sldImg"/>
          </p:nvPr>
        </p:nvSpPr>
        <p:spPr>
          <a:xfrm>
            <a:off x="1114425" y="703263"/>
            <a:ext cx="4629150" cy="3473450"/>
          </a:xfrm>
          <a:ln/>
        </p:spPr>
      </p:sp>
      <p:sp>
        <p:nvSpPr>
          <p:cNvPr id="23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7345" y="99161"/>
            <a:ext cx="713337" cy="215444"/>
          </a:xfrm>
          <a:noFill/>
        </p:spPr>
        <p:txBody>
          <a:bodyPr/>
          <a:lstStyle/>
          <a:p>
            <a:r>
              <a:rPr lang="en-US" smtClean="0"/>
              <a:t>Nov 2015</a:t>
            </a:r>
            <a:endParaRPr lang="en-GB" dirty="0" smtClean="0"/>
          </a:p>
        </p:txBody>
      </p:sp>
      <p:sp>
        <p:nvSpPr>
          <p:cNvPr id="11268" name="Rectangle 6"/>
          <p:cNvSpPr>
            <a:spLocks noGrp="1" noChangeArrowheads="1"/>
          </p:cNvSpPr>
          <p:nvPr>
            <p:ph type="ftr" sz="quarter" idx="4"/>
          </p:nvPr>
        </p:nvSpPr>
        <p:spPr>
          <a:xfrm>
            <a:off x="4471267" y="9001125"/>
            <a:ext cx="1742208" cy="184666"/>
          </a:xfrm>
          <a:noFill/>
        </p:spPr>
        <p:txBody>
          <a:bodyPr/>
          <a:lstStyle/>
          <a:p>
            <a:pPr lvl="4"/>
            <a:r>
              <a:rPr lang="en-GB" smtClean="0"/>
              <a:t>Tim Godfrey (EPRI)</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118</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119</a:t>
            </a:fld>
            <a:endParaRPr lang="en-US"/>
          </a:p>
        </p:txBody>
      </p:sp>
    </p:spTree>
    <p:extLst>
      <p:ext uri="{BB962C8B-B14F-4D97-AF65-F5344CB8AC3E}">
        <p14:creationId xmlns:p14="http://schemas.microsoft.com/office/powerpoint/2010/main" val="23067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646113" y="95706"/>
            <a:ext cx="713337" cy="215444"/>
          </a:xfrm>
        </p:spPr>
        <p:txBody>
          <a:bodyPr/>
          <a:lstStyle/>
          <a:p>
            <a:pPr>
              <a:defRPr/>
            </a:pPr>
            <a:r>
              <a:rPr lang="en-US" smtClean="0"/>
              <a:t>Nov 2015</a:t>
            </a:r>
            <a:endParaRPr lang="en-US" dirty="0"/>
          </a:p>
        </p:txBody>
      </p:sp>
      <p:sp>
        <p:nvSpPr>
          <p:cNvPr id="5" name="Footer Placeholder 4"/>
          <p:cNvSpPr>
            <a:spLocks noGrp="1"/>
          </p:cNvSpPr>
          <p:nvPr>
            <p:ph type="ftr" sz="quarter" idx="11"/>
          </p:nvPr>
        </p:nvSpPr>
        <p:spPr>
          <a:xfrm>
            <a:off x="3757353" y="9001125"/>
            <a:ext cx="2456122" cy="184666"/>
          </a:xfrm>
        </p:spPr>
        <p:txBody>
          <a:bodyPr/>
          <a:lstStyle/>
          <a:p>
            <a:pPr lvl="4">
              <a:defRPr/>
            </a:pPr>
            <a:r>
              <a:rPr lang="en-US" smtClean="0"/>
              <a:t>Peter Ecclesine (Cisco Systems)</a:t>
            </a:r>
            <a:endParaRPr lang="en-US"/>
          </a:p>
        </p:txBody>
      </p:sp>
      <p:sp>
        <p:nvSpPr>
          <p:cNvPr id="6" name="Slide Number Placeholder 5"/>
          <p:cNvSpPr>
            <a:spLocks noGrp="1"/>
          </p:cNvSpPr>
          <p:nvPr>
            <p:ph type="sldNum" sz="quarter" idx="12"/>
          </p:nvPr>
        </p:nvSpPr>
        <p:spPr>
          <a:xfrm>
            <a:off x="3278936" y="9001125"/>
            <a:ext cx="415177" cy="184666"/>
          </a:xfrm>
        </p:spPr>
        <p:txBody>
          <a:bodyPr/>
          <a:lstStyle/>
          <a:p>
            <a:pPr>
              <a:defRPr/>
            </a:pPr>
            <a:r>
              <a:rPr lang="en-US" smtClean="0"/>
              <a:t>Page </a:t>
            </a:r>
            <a:fld id="{BCEF1741-1A40-4514-953E-00C57A8BD107}" type="slidenum">
              <a:rPr lang="en-US" smtClean="0"/>
              <a:pPr>
                <a:defRPr/>
              </a:pPr>
              <a:t>12</a:t>
            </a:fld>
            <a:endParaRPr lang="en-US"/>
          </a:p>
        </p:txBody>
      </p:sp>
    </p:spTree>
    <p:extLst>
      <p:ext uri="{BB962C8B-B14F-4D97-AF65-F5344CB8AC3E}">
        <p14:creationId xmlns:p14="http://schemas.microsoft.com/office/powerpoint/2010/main" val="6924555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120</a:t>
            </a:fld>
            <a:endParaRPr lang="en-US"/>
          </a:p>
        </p:txBody>
      </p:sp>
    </p:spTree>
    <p:extLst>
      <p:ext uri="{BB962C8B-B14F-4D97-AF65-F5344CB8AC3E}">
        <p14:creationId xmlns:p14="http://schemas.microsoft.com/office/powerpoint/2010/main" val="8830114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802.11-15/1529r1</a:t>
            </a:r>
            <a:endParaRPr lang="en-US"/>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121</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122</a:t>
            </a:fld>
            <a:endParaRPr lang="en-US"/>
          </a:p>
        </p:txBody>
      </p:sp>
    </p:spTree>
    <p:extLst>
      <p:ext uri="{BB962C8B-B14F-4D97-AF65-F5344CB8AC3E}">
        <p14:creationId xmlns:p14="http://schemas.microsoft.com/office/powerpoint/2010/main" val="25417692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17617" y="95706"/>
            <a:ext cx="2195858" cy="215444"/>
          </a:xfrm>
        </p:spPr>
        <p:txBody>
          <a:bodyPr/>
          <a:lstStyle/>
          <a:p>
            <a:r>
              <a:rPr lang="en-US" smtClean="0"/>
              <a:t>doc.: IEEE 802.11-15/1529r1</a:t>
            </a:r>
            <a:endParaRPr lang="en-US"/>
          </a:p>
        </p:txBody>
      </p:sp>
      <p:sp>
        <p:nvSpPr>
          <p:cNvPr id="5" name="Date Placeholder 4"/>
          <p:cNvSpPr>
            <a:spLocks noGrp="1"/>
          </p:cNvSpPr>
          <p:nvPr>
            <p:ph type="dt" idx="11"/>
          </p:nvPr>
        </p:nvSpPr>
        <p:spPr>
          <a:xfrm>
            <a:off x="646113" y="95706"/>
            <a:ext cx="916020" cy="215444"/>
          </a:xfrm>
        </p:spPr>
        <p:txBody>
          <a:bodyPr/>
          <a:lstStyle/>
          <a:p>
            <a:r>
              <a:rPr lang="en-US" smtClean="0"/>
              <a:t>Month Year</a:t>
            </a:r>
            <a:endParaRPr lang="en-US"/>
          </a:p>
        </p:txBody>
      </p:sp>
      <p:sp>
        <p:nvSpPr>
          <p:cNvPr id="6" name="Footer Placeholder 5"/>
          <p:cNvSpPr>
            <a:spLocks noGrp="1"/>
          </p:cNvSpPr>
          <p:nvPr>
            <p:ph type="ftr" idx="12"/>
          </p:nvPr>
        </p:nvSpPr>
        <p:spPr>
          <a:xfrm>
            <a:off x="5287963" y="9001125"/>
            <a:ext cx="3473708" cy="369332"/>
          </a:xfrm>
        </p:spPr>
        <p:txBody>
          <a:bodyPr/>
          <a:lstStyle/>
          <a:p>
            <a:r>
              <a:rPr lang="en-US" smtClean="0"/>
              <a:t>John Doe, Some Company</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123</a:t>
            </a:fld>
            <a:endParaRPr lang="en-US"/>
          </a:p>
        </p:txBody>
      </p:sp>
    </p:spTree>
    <p:extLst>
      <p:ext uri="{BB962C8B-B14F-4D97-AF65-F5344CB8AC3E}">
        <p14:creationId xmlns:p14="http://schemas.microsoft.com/office/powerpoint/2010/main" val="16046174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124</a:t>
            </a:fld>
            <a:endParaRPr lang="en-US"/>
          </a:p>
        </p:txBody>
      </p:sp>
    </p:spTree>
    <p:extLst>
      <p:ext uri="{BB962C8B-B14F-4D97-AF65-F5344CB8AC3E}">
        <p14:creationId xmlns:p14="http://schemas.microsoft.com/office/powerpoint/2010/main" val="36823404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3555"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355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125</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4579"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4580"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126</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127</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128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129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802.11-15/1529r1</a:t>
            </a:r>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19460"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13</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130</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131</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132</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133</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40963"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096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134</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3686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3686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6869"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7DFC70CD-AA27-4F17-8E96-92B2EA82AF38}" type="slidenum">
              <a:rPr lang="en-US" smtClean="0"/>
              <a:pPr/>
              <a:t>135</a:t>
            </a:fld>
            <a:endParaRPr lang="en-US" smtClean="0"/>
          </a:p>
        </p:txBody>
      </p:sp>
      <p:sp>
        <p:nvSpPr>
          <p:cNvPr id="36870" name="Rectangle 2"/>
          <p:cNvSpPr>
            <a:spLocks noGrp="1" noRot="1" noChangeAspect="1" noChangeArrowheads="1" noTextEdit="1"/>
          </p:cNvSpPr>
          <p:nvPr>
            <p:ph type="sldImg"/>
          </p:nvPr>
        </p:nvSpPr>
        <p:spPr>
          <a:xfrm>
            <a:off x="1114425" y="703263"/>
            <a:ext cx="4629150" cy="3473450"/>
          </a:xfrm>
          <a:ln/>
        </p:spPr>
      </p:sp>
      <p:sp>
        <p:nvSpPr>
          <p:cNvPr id="368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38915"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3891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8917"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136</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802.11-15/1529r1</a:t>
            </a:r>
          </a:p>
        </p:txBody>
      </p:sp>
      <p:sp>
        <p:nvSpPr>
          <p:cNvPr id="20483"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0484"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14</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43011"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3012"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143</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802.11-15/1529r1</a:t>
            </a:r>
          </a:p>
        </p:txBody>
      </p:sp>
      <p:sp>
        <p:nvSpPr>
          <p:cNvPr id="9219"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38671C5B-B16A-4D73-9DBD-893F65DF4561}" type="slidenum">
              <a:rPr lang="en-GB" altLang="en-US" smtClean="0"/>
              <a:pPr>
                <a:spcBef>
                  <a:spcPct val="0"/>
                </a:spcBef>
              </a:pPr>
              <a:t>144</a:t>
            </a:fld>
            <a:endParaRPr lang="en-GB" altLang="en-US" smtClean="0"/>
          </a:p>
        </p:txBody>
      </p:sp>
      <p:sp>
        <p:nvSpPr>
          <p:cNvPr id="9222" name="Rectangle 2"/>
          <p:cNvSpPr>
            <a:spLocks noGrp="1" noRot="1" noChangeAspect="1" noChangeArrowheads="1" noTextEdit="1"/>
          </p:cNvSpPr>
          <p:nvPr>
            <p:ph type="sldImg"/>
          </p:nvPr>
        </p:nvSpPr>
        <p:spPr>
          <a:xfrm>
            <a:off x="1112838" y="703263"/>
            <a:ext cx="4632325" cy="3473450"/>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802.11-15/1529r1</a:t>
            </a:r>
          </a:p>
        </p:txBody>
      </p:sp>
      <p:sp>
        <p:nvSpPr>
          <p:cNvPr id="10243"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0245"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A7E85974-7B6D-46DD-9B82-F2E324508A59}" type="slidenum">
              <a:rPr lang="en-US" altLang="en-US" smtClean="0"/>
              <a:pPr>
                <a:spcBef>
                  <a:spcPct val="0"/>
                </a:spcBef>
              </a:pPr>
              <a:t>145</a:t>
            </a:fld>
            <a:endParaRPr lang="en-US" altLang="en-US" smtClean="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802.11-15/1529r1</a:t>
            </a:r>
          </a:p>
        </p:txBody>
      </p:sp>
      <p:sp>
        <p:nvSpPr>
          <p:cNvPr id="11267"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1269"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D8CFEFB7-227F-457E-83EB-BF6175F48B97}" type="slidenum">
              <a:rPr lang="en-US" altLang="en-US" smtClean="0"/>
              <a:pPr>
                <a:spcBef>
                  <a:spcPct val="0"/>
                </a:spcBef>
              </a:pPr>
              <a:t>146</a:t>
            </a:fld>
            <a:endParaRPr lang="en-US" altLang="en-US" smtClean="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802.11-15/1529r1</a:t>
            </a:r>
          </a:p>
        </p:txBody>
      </p:sp>
      <p:sp>
        <p:nvSpPr>
          <p:cNvPr id="12291"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2293"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9A636F74-C0F5-46CB-8E8C-B1F7B9F2E691}" type="slidenum">
              <a:rPr lang="en-US" altLang="en-US" smtClean="0"/>
              <a:pPr>
                <a:spcBef>
                  <a:spcPct val="0"/>
                </a:spcBef>
              </a:pPr>
              <a:t>147</a:t>
            </a:fld>
            <a:endParaRPr lang="en-US" altLang="en-US" smtClean="0"/>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802.11-15/1529r1</a:t>
            </a:r>
          </a:p>
        </p:txBody>
      </p:sp>
      <p:sp>
        <p:nvSpPr>
          <p:cNvPr id="21509"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15</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802.11-15/1529r1</a:t>
            </a:r>
          </a:p>
        </p:txBody>
      </p:sp>
      <p:sp>
        <p:nvSpPr>
          <p:cNvPr id="21509"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16</a:t>
            </a:fld>
            <a:endParaRPr lang="en-US" smtClean="0"/>
          </a:p>
        </p:txBody>
      </p:sp>
    </p:spTree>
    <p:extLst>
      <p:ext uri="{BB962C8B-B14F-4D97-AF65-F5344CB8AC3E}">
        <p14:creationId xmlns:p14="http://schemas.microsoft.com/office/powerpoint/2010/main" val="228995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802.11-15/1529r1</a:t>
            </a:r>
          </a:p>
        </p:txBody>
      </p:sp>
      <p:sp>
        <p:nvSpPr>
          <p:cNvPr id="23557"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17</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802.11-15/1529r1</a:t>
            </a:r>
          </a:p>
        </p:txBody>
      </p:sp>
      <p:sp>
        <p:nvSpPr>
          <p:cNvPr id="23557"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18</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802.11-15/1529r1</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19</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802.11-15/1529r1</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January 2016</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802.11-15/1529r1</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20</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a:t>
            </a:fld>
            <a:endParaRPr lang="en-US"/>
          </a:p>
        </p:txBody>
      </p:sp>
    </p:spTree>
    <p:extLst>
      <p:ext uri="{BB962C8B-B14F-4D97-AF65-F5344CB8AC3E}">
        <p14:creationId xmlns:p14="http://schemas.microsoft.com/office/powerpoint/2010/main" val="1760445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802.11-15/1529r1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22</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802.11-15/1529r1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23</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802.11-15/1529r1</a:t>
            </a:r>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24</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4397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802.11-15/1529r1</a:t>
            </a:r>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25</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extLst>
      <p:ext uri="{BB962C8B-B14F-4D97-AF65-F5344CB8AC3E}">
        <p14:creationId xmlns:p14="http://schemas.microsoft.com/office/powerpoint/2010/main" val="1362846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802.11-15/1529r1</a:t>
            </a:r>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26</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extLst>
      <p:ext uri="{BB962C8B-B14F-4D97-AF65-F5344CB8AC3E}">
        <p14:creationId xmlns:p14="http://schemas.microsoft.com/office/powerpoint/2010/main" val="3898565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27</a:t>
            </a:fld>
            <a:endParaRPr lang="en-US"/>
          </a:p>
        </p:txBody>
      </p:sp>
    </p:spTree>
    <p:extLst>
      <p:ext uri="{BB962C8B-B14F-4D97-AF65-F5344CB8AC3E}">
        <p14:creationId xmlns:p14="http://schemas.microsoft.com/office/powerpoint/2010/main" val="310491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802.11-15/1529r1</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28</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802.11-15/1529r1</a:t>
            </a:r>
          </a:p>
        </p:txBody>
      </p:sp>
      <p:sp>
        <p:nvSpPr>
          <p:cNvPr id="12291"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2292"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29</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30</a:t>
            </a:fld>
            <a:endParaRPr lang="en-US"/>
          </a:p>
        </p:txBody>
      </p:sp>
    </p:spTree>
    <p:extLst>
      <p:ext uri="{BB962C8B-B14F-4D97-AF65-F5344CB8AC3E}">
        <p14:creationId xmlns:p14="http://schemas.microsoft.com/office/powerpoint/2010/main" val="197239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316973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32</a:t>
            </a:fld>
            <a:endParaRPr lang="en-US"/>
          </a:p>
        </p:txBody>
      </p:sp>
    </p:spTree>
    <p:extLst>
      <p:ext uri="{BB962C8B-B14F-4D97-AF65-F5344CB8AC3E}">
        <p14:creationId xmlns:p14="http://schemas.microsoft.com/office/powerpoint/2010/main" val="1421465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802.11-15/1529r1</a:t>
            </a:r>
          </a:p>
        </p:txBody>
      </p:sp>
      <p:sp>
        <p:nvSpPr>
          <p:cNvPr id="2457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4580" name="Rectangle 6"/>
          <p:cNvSpPr>
            <a:spLocks noGrp="1" noChangeArrowheads="1"/>
          </p:cNvSpPr>
          <p:nvPr>
            <p:ph type="ftr" sz="quarter" idx="4"/>
          </p:nvPr>
        </p:nvSpPr>
        <p:spPr>
          <a:xfrm>
            <a:off x="4378101" y="9001125"/>
            <a:ext cx="1835374" cy="184666"/>
          </a:xfrm>
          <a:noFill/>
        </p:spPr>
        <p:txBody>
          <a:body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802.11-15/1529r1</a:t>
            </a:r>
          </a:p>
        </p:txBody>
      </p:sp>
      <p:sp>
        <p:nvSpPr>
          <p:cNvPr id="10243"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1024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34</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4378101" y="9001125"/>
            <a:ext cx="1835374" cy="184666"/>
          </a:xfrm>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35</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802.11-15/1529r1</a:t>
            </a:r>
          </a:p>
        </p:txBody>
      </p:sp>
      <p:sp>
        <p:nvSpPr>
          <p:cNvPr id="24579" name="Rectangle 3"/>
          <p:cNvSpPr>
            <a:spLocks noGrp="1" noChangeArrowheads="1"/>
          </p:cNvSpPr>
          <p:nvPr>
            <p:ph type="dt" sz="quarter" idx="1"/>
          </p:nvPr>
        </p:nvSpPr>
        <p:spPr>
          <a:xfrm>
            <a:off x="646115" y="95707"/>
            <a:ext cx="1198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2015</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36</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36</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802.11-15/1529r1</a:t>
            </a:r>
          </a:p>
        </p:txBody>
      </p:sp>
      <p:sp>
        <p:nvSpPr>
          <p:cNvPr id="24579" name="Rectangle 3"/>
          <p:cNvSpPr>
            <a:spLocks noGrp="1" noChangeArrowheads="1"/>
          </p:cNvSpPr>
          <p:nvPr>
            <p:ph type="dt" sz="quarter" idx="1"/>
          </p:nvPr>
        </p:nvSpPr>
        <p:spPr>
          <a:xfrm>
            <a:off x="646115" y="95707"/>
            <a:ext cx="1198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2015</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37</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37</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4378101" y="9001125"/>
            <a:ext cx="1835374" cy="184666"/>
          </a:xfrm>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38</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802.11-15/1529r1</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39</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smtClean="0">
                <a:latin typeface="Times New Roman" charset="0"/>
                <a:cs typeface="ＭＳ Ｐゴシック" charset="-128"/>
              </a:rPr>
              <a:t>doc.: IEEE 802.11-15/1529r1</a:t>
            </a:r>
            <a:endParaRPr lang="en-US" altLang="ja-JP">
              <a:latin typeface="Times New Roman" charset="0"/>
              <a:cs typeface="ＭＳ Ｐゴシック" charset="-128"/>
            </a:endParaRP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40</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41</a:t>
            </a:fld>
            <a:endParaRPr lang="en-US"/>
          </a:p>
        </p:txBody>
      </p:sp>
    </p:spTree>
    <p:extLst>
      <p:ext uri="{BB962C8B-B14F-4D97-AF65-F5344CB8AC3E}">
        <p14:creationId xmlns:p14="http://schemas.microsoft.com/office/powerpoint/2010/main" val="3216793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42</a:t>
            </a:fld>
            <a:endParaRPr lang="en-US"/>
          </a:p>
        </p:txBody>
      </p:sp>
    </p:spTree>
    <p:extLst>
      <p:ext uri="{BB962C8B-B14F-4D97-AF65-F5344CB8AC3E}">
        <p14:creationId xmlns:p14="http://schemas.microsoft.com/office/powerpoint/2010/main" val="2779443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43</a:t>
            </a:fld>
            <a:endParaRPr lang="en-US"/>
          </a:p>
        </p:txBody>
      </p:sp>
    </p:spTree>
    <p:extLst>
      <p:ext uri="{BB962C8B-B14F-4D97-AF65-F5344CB8AC3E}">
        <p14:creationId xmlns:p14="http://schemas.microsoft.com/office/powerpoint/2010/main" val="3803731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4150821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802.11-15/1529r1</a:t>
            </a:r>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45</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altLang="ja-JP" smtClean="0">
                <a:latin typeface="Times New Roman" charset="0"/>
                <a:cs typeface="ＭＳ Ｐゴシック" charset="-128"/>
              </a:rPr>
              <a:t>doc.: IEEE 802.11-15/1529r1</a:t>
            </a:r>
            <a:endParaRPr lang="en-US" altLang="ja-JP">
              <a:latin typeface="Times New Roman" charset="0"/>
              <a:cs typeface="ＭＳ Ｐゴシック" charset="-128"/>
            </a:endParaRP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6389"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9B4F10BE-8640-3647-A390-79D9D5117F41}" type="slidenum">
              <a:rPr lang="en-US" altLang="ja-JP">
                <a:cs typeface="ＭＳ Ｐゴシック" charset="-128"/>
              </a:rPr>
              <a:pPr>
                <a:defRPr/>
              </a:pPr>
              <a:t>46</a:t>
            </a:fld>
            <a:endParaRPr lang="en-US" altLang="ja-JP">
              <a:cs typeface="ＭＳ Ｐゴシック" charset="-128"/>
            </a:endParaRPr>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p:spPr>
        <p:txBody>
          <a:bodyPr/>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18627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smtClean="0">
                <a:latin typeface="Times New Roman" charset="0"/>
                <a:cs typeface="ＭＳ Ｐゴシック" charset="-128"/>
              </a:rPr>
              <a:t>doc.: IEEE 802.11-15/1529r1</a:t>
            </a:r>
            <a:endParaRPr lang="en-US" altLang="ja-JP">
              <a:latin typeface="Times New Roman" charset="0"/>
              <a:cs typeface="ＭＳ Ｐゴシック" charset="-128"/>
            </a:endParaRP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47</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10214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smtClean="0">
                <a:latin typeface="Times New Roman" pitchFamily="-65" charset="0"/>
                <a:cs typeface="ＭＳ Ｐゴシック" pitchFamily="-65" charset="-128"/>
              </a:rPr>
              <a:t>doc.: IEEE 802.11-15/1529r1</a:t>
            </a:r>
            <a:endParaRPr lang="en-US" altLang="ja-JP">
              <a:latin typeface="Times New Roman" pitchFamily="-65" charset="0"/>
              <a:cs typeface="ＭＳ Ｐゴシック" pitchFamily="-65" charset="-128"/>
            </a:endParaRP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65" charset="0"/>
                <a:cs typeface="ＭＳ Ｐゴシック" pitchFamily="-65"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65" charset="0"/>
                <a:cs typeface="ＭＳ Ｐゴシック" pitchFamily="-65"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65" charset="0"/>
                <a:cs typeface="ＭＳ Ｐゴシック" pitchFamily="-65" charset="-128"/>
              </a:rPr>
              <a:t>Page </a:t>
            </a:r>
            <a:fld id="{4F3CD8BA-0884-4840-B956-EE9BA92DD1F2}" type="slidenum">
              <a:rPr lang="en-US" altLang="ja-JP">
                <a:latin typeface="Times New Roman" pitchFamily="-65" charset="0"/>
                <a:cs typeface="ＭＳ Ｐゴシック" pitchFamily="-65" charset="-128"/>
              </a:rPr>
              <a:pPr/>
              <a:t>48</a:t>
            </a:fld>
            <a:endParaRPr lang="en-US" altLang="ja-JP">
              <a:latin typeface="Times New Roman" pitchFamily="-65" charset="0"/>
              <a:cs typeface="ＭＳ Ｐゴシック" pitchFamily="-65"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875031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347748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50</a:t>
            </a:fld>
            <a:endParaRPr lang="en-US"/>
          </a:p>
        </p:txBody>
      </p:sp>
    </p:spTree>
    <p:extLst>
      <p:ext uri="{BB962C8B-B14F-4D97-AF65-F5344CB8AC3E}">
        <p14:creationId xmlns:p14="http://schemas.microsoft.com/office/powerpoint/2010/main" val="3908996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51</a:t>
            </a:fld>
            <a:endParaRPr lang="en-US"/>
          </a:p>
        </p:txBody>
      </p:sp>
    </p:spTree>
    <p:extLst>
      <p:ext uri="{BB962C8B-B14F-4D97-AF65-F5344CB8AC3E}">
        <p14:creationId xmlns:p14="http://schemas.microsoft.com/office/powerpoint/2010/main" val="280146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smtClean="0">
                <a:latin typeface="Times New Roman" pitchFamily="-84" charset="0"/>
                <a:cs typeface="ＭＳ Ｐゴシック" pitchFamily="-84" charset="-128"/>
              </a:rPr>
              <a:t>doc.: IEEE 802.11-15/1529r1</a:t>
            </a:r>
            <a:endParaRPr lang="en-US" altLang="ja-JP">
              <a:latin typeface="Times New Roman" pitchFamily="-84" charset="0"/>
              <a:cs typeface="ＭＳ Ｐゴシック" pitchFamily="-84" charset="-128"/>
            </a:endParaRP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84" charset="0"/>
                <a:cs typeface="ＭＳ Ｐゴシック" pitchFamily="-84"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84" charset="0"/>
                <a:cs typeface="ＭＳ Ｐゴシック" pitchFamily="-84"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84" charset="0"/>
                <a:cs typeface="ＭＳ Ｐゴシック" pitchFamily="-84" charset="-128"/>
              </a:rPr>
              <a:t>Page </a:t>
            </a:r>
            <a:fld id="{87BF803F-B4E9-DF4C-AC7F-01BAADF0F0A5}" type="slidenum">
              <a:rPr lang="en-US" altLang="ja-JP">
                <a:latin typeface="Times New Roman" pitchFamily="-84" charset="0"/>
                <a:cs typeface="ＭＳ Ｐゴシック" pitchFamily="-84" charset="-128"/>
              </a:rPr>
              <a:pPr/>
              <a:t>52</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69863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p:cNvSpPr>
          <p:nvPr>
            <p:ph type="sldImg"/>
          </p:nvPr>
        </p:nvSpPr>
        <p:spPr>
          <a:xfrm>
            <a:off x="1114425" y="703263"/>
            <a:ext cx="4629150" cy="3473450"/>
          </a:xfrm>
          <a:ln/>
        </p:spPr>
      </p:sp>
      <p:sp>
        <p:nvSpPr>
          <p:cNvPr id="25603" name="ノート プレースホルダ 2"/>
          <p:cNvSpPr>
            <a:spLocks noGrp="1"/>
          </p:cNvSpPr>
          <p:nvPr>
            <p:ph type="body" idx="1"/>
          </p:nvPr>
        </p:nvSpPr>
        <p:spPr>
          <a:noFill/>
          <a:ln/>
        </p:spPr>
        <p:txBody>
          <a:bodyPr/>
          <a:lstStyle/>
          <a:p>
            <a:endParaRPr lang="ja-JP" altLang="en-US" dirty="0">
              <a:latin typeface="Times New Roman" pitchFamily="-84" charset="0"/>
              <a:ea typeface="ＭＳ Ｐゴシック" pitchFamily="-84" charset="-128"/>
              <a:cs typeface="ＭＳ Ｐゴシック" pitchFamily="-84" charset="-128"/>
            </a:endParaRPr>
          </a:p>
        </p:txBody>
      </p:sp>
      <p:sp>
        <p:nvSpPr>
          <p:cNvPr id="49156" name="ヘッダー プレースホルダ 3"/>
          <p:cNvSpPr>
            <a:spLocks noGrp="1"/>
          </p:cNvSpPr>
          <p:nvPr>
            <p:ph type="hdr" sz="quarter"/>
          </p:nvPr>
        </p:nvSpPr>
        <p:spPr>
          <a:xfrm>
            <a:off x="4007743" y="95706"/>
            <a:ext cx="2205732" cy="215444"/>
          </a:xfrm>
        </p:spPr>
        <p:txBody>
          <a:bodyPr/>
          <a:lstStyle/>
          <a:p>
            <a:pPr>
              <a:defRPr/>
            </a:pPr>
            <a:r>
              <a:rPr lang="en-US" altLang="ja-JP" smtClean="0">
                <a:latin typeface="Times New Roman" pitchFamily="-65" charset="0"/>
                <a:cs typeface="ＭＳ Ｐゴシック" pitchFamily="-65" charset="-128"/>
              </a:rPr>
              <a:t>doc.: IEEE 802.11-15/1529r1</a:t>
            </a:r>
          </a:p>
        </p:txBody>
      </p:sp>
      <p:sp>
        <p:nvSpPr>
          <p:cNvPr id="49157" name="日付プレースホルダ 4"/>
          <p:cNvSpPr>
            <a:spLocks noGrp="1"/>
          </p:cNvSpPr>
          <p:nvPr>
            <p:ph type="dt" sz="quarter" idx="1"/>
          </p:nvPr>
        </p:nvSpPr>
        <p:spPr>
          <a:xfrm>
            <a:off x="646113" y="95706"/>
            <a:ext cx="812723" cy="215444"/>
          </a:xfrm>
        </p:spPr>
        <p:txBody>
          <a:bodyPr/>
          <a:lstStyle/>
          <a:p>
            <a:pPr>
              <a:defRPr/>
            </a:pPr>
            <a:r>
              <a:rPr lang="en-US" altLang="ja-JP" smtClean="0">
                <a:latin typeface="Times New Roman" pitchFamily="-65" charset="0"/>
                <a:cs typeface="ＭＳ Ｐゴシック" pitchFamily="-65" charset="-128"/>
              </a:rPr>
              <a:t>April 2009</a:t>
            </a:r>
          </a:p>
        </p:txBody>
      </p:sp>
      <p:sp>
        <p:nvSpPr>
          <p:cNvPr id="49158" name="フッター プレースホルダ 5"/>
          <p:cNvSpPr>
            <a:spLocks noGrp="1"/>
          </p:cNvSpPr>
          <p:nvPr>
            <p:ph type="ftr" sz="quarter" idx="4"/>
          </p:nvPr>
        </p:nvSpPr>
        <p:spPr>
          <a:xfrm>
            <a:off x="3571790" y="9001125"/>
            <a:ext cx="2641685" cy="184666"/>
          </a:xfrm>
        </p:spPr>
        <p:txBody>
          <a:bodyPr/>
          <a:lstStyle/>
          <a:p>
            <a:pPr lvl="4">
              <a:defRPr/>
            </a:pPr>
            <a:r>
              <a:rPr lang="en-US" altLang="ja-JP" smtClean="0">
                <a:latin typeface="Times New Roman" pitchFamily="-65" charset="0"/>
                <a:cs typeface="ＭＳ Ｐゴシック" pitchFamily="-65" charset="-128"/>
              </a:rPr>
              <a:t>Rich Kennedy, Research In Motion</a:t>
            </a:r>
          </a:p>
        </p:txBody>
      </p:sp>
      <p:sp>
        <p:nvSpPr>
          <p:cNvPr id="49159" name="スライド番号プレースホルダ 6"/>
          <p:cNvSpPr>
            <a:spLocks noGrp="1"/>
          </p:cNvSpPr>
          <p:nvPr>
            <p:ph type="sldNum" sz="quarter" idx="5"/>
          </p:nvPr>
        </p:nvSpPr>
        <p:spPr>
          <a:xfrm>
            <a:off x="3278936" y="9001125"/>
            <a:ext cx="415177" cy="184666"/>
          </a:xfrm>
        </p:spPr>
        <p:txBody>
          <a:bodyPr/>
          <a:lstStyle/>
          <a:p>
            <a:pPr>
              <a:defRPr/>
            </a:pPr>
            <a:r>
              <a:rPr lang="en-US" altLang="ja-JP" smtClean="0">
                <a:latin typeface="Times New Roman" pitchFamily="-65" charset="0"/>
                <a:cs typeface="ＭＳ Ｐゴシック" pitchFamily="-65" charset="-128"/>
              </a:rPr>
              <a:t>Page </a:t>
            </a:r>
            <a:fld id="{DCE342CC-A869-8243-8F84-6087C7487882}" type="slidenum">
              <a:rPr lang="en-US" altLang="ja-JP" smtClean="0">
                <a:latin typeface="Times New Roman" pitchFamily="-65" charset="0"/>
                <a:cs typeface="ＭＳ Ｐゴシック" pitchFamily="-65" charset="-128"/>
              </a:rPr>
              <a:pPr>
                <a:defRPr/>
              </a:pPr>
              <a:t>53</a:t>
            </a:fld>
            <a:endParaRPr lang="en-US" altLang="ja-JP" smtClean="0">
              <a:latin typeface="Times New Roman" pitchFamily="-65" charset="0"/>
              <a:cs typeface="ＭＳ Ｐゴシック" pitchFamily="-65" charset="-128"/>
            </a:endParaRPr>
          </a:p>
        </p:txBody>
      </p:sp>
    </p:spTree>
    <p:extLst>
      <p:ext uri="{BB962C8B-B14F-4D97-AF65-F5344CB8AC3E}">
        <p14:creationId xmlns:p14="http://schemas.microsoft.com/office/powerpoint/2010/main" val="1424031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54</a:t>
            </a:fld>
            <a:endParaRPr lang="en-US"/>
          </a:p>
        </p:txBody>
      </p:sp>
    </p:spTree>
    <p:extLst>
      <p:ext uri="{BB962C8B-B14F-4D97-AF65-F5344CB8AC3E}">
        <p14:creationId xmlns:p14="http://schemas.microsoft.com/office/powerpoint/2010/main" val="2204069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55</a:t>
            </a:fld>
            <a:endParaRPr lang="en-US"/>
          </a:p>
        </p:txBody>
      </p:sp>
    </p:spTree>
    <p:extLst>
      <p:ext uri="{BB962C8B-B14F-4D97-AF65-F5344CB8AC3E}">
        <p14:creationId xmlns:p14="http://schemas.microsoft.com/office/powerpoint/2010/main" val="683456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56</a:t>
            </a:fld>
            <a:endParaRPr lang="en-US"/>
          </a:p>
        </p:txBody>
      </p:sp>
    </p:spTree>
    <p:extLst>
      <p:ext uri="{BB962C8B-B14F-4D97-AF65-F5344CB8AC3E}">
        <p14:creationId xmlns:p14="http://schemas.microsoft.com/office/powerpoint/2010/main" val="4234388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107386" y="95706"/>
            <a:ext cx="2106089" cy="215444"/>
          </a:xfrm>
          <a:noFill/>
        </p:spPr>
        <p:txBody>
          <a:bodyPr/>
          <a:lstStyle/>
          <a:p>
            <a:r>
              <a:rPr lang="hr-HR" smtClean="0"/>
              <a:t>doc.: IEEE 802.11-15/1529r1</a:t>
            </a:r>
            <a:endParaRPr lang="en-US" smtClean="0"/>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57</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107386" y="95706"/>
            <a:ext cx="2106089" cy="215444"/>
          </a:xfrm>
          <a:noFill/>
        </p:spPr>
        <p:txBody>
          <a:bodyPr/>
          <a:lstStyle/>
          <a:p>
            <a:r>
              <a:rPr lang="hr-HR" smtClean="0"/>
              <a:t>doc.: IEEE 802.11-15/1529r1</a:t>
            </a:r>
            <a:endParaRPr lang="en-US" smtClean="0"/>
          </a:p>
        </p:txBody>
      </p:sp>
      <p:sp>
        <p:nvSpPr>
          <p:cNvPr id="20483"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58</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802.11-15/1529r1</a:t>
            </a:r>
            <a:endParaRPr lang="en-US"/>
          </a:p>
        </p:txBody>
      </p:sp>
      <p:sp>
        <p:nvSpPr>
          <p:cNvPr id="5" name="Rectangle 3"/>
          <p:cNvSpPr>
            <a:spLocks noGrp="1" noChangeArrowheads="1"/>
          </p:cNvSpPr>
          <p:nvPr>
            <p:ph type="dt"/>
          </p:nvPr>
        </p:nvSpPr>
        <p:spPr>
          <a:xfrm>
            <a:off x="646113" y="95706"/>
            <a:ext cx="1041952" cy="215444"/>
          </a:xfrm>
          <a:ln/>
        </p:spPr>
        <p:txBody>
          <a:bodyPr/>
          <a:lstStyle/>
          <a:p>
            <a:r>
              <a:rPr lang="en-US" smtClean="0"/>
              <a:t>January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59</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802.11-15/1529r1</a:t>
            </a:r>
            <a:endParaRPr lang="en-US"/>
          </a:p>
        </p:txBody>
      </p:sp>
      <p:sp>
        <p:nvSpPr>
          <p:cNvPr id="5" name="Rectangle 3"/>
          <p:cNvSpPr>
            <a:spLocks noGrp="1" noChangeArrowheads="1"/>
          </p:cNvSpPr>
          <p:nvPr>
            <p:ph type="dt"/>
          </p:nvPr>
        </p:nvSpPr>
        <p:spPr>
          <a:xfrm>
            <a:off x="646113" y="95706"/>
            <a:ext cx="1041952" cy="215444"/>
          </a:xfrm>
          <a:ln/>
        </p:spPr>
        <p:txBody>
          <a:bodyPr/>
          <a:lstStyle/>
          <a:p>
            <a:r>
              <a:rPr lang="en-US" smtClean="0"/>
              <a:t>January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60</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802.11-15/1529r1</a:t>
            </a:r>
            <a:endParaRPr lang="en-US"/>
          </a:p>
        </p:txBody>
      </p:sp>
      <p:sp>
        <p:nvSpPr>
          <p:cNvPr id="5" name="Rectangle 3"/>
          <p:cNvSpPr>
            <a:spLocks noGrp="1" noChangeArrowheads="1"/>
          </p:cNvSpPr>
          <p:nvPr>
            <p:ph type="dt"/>
          </p:nvPr>
        </p:nvSpPr>
        <p:spPr>
          <a:xfrm>
            <a:off x="646113" y="95706"/>
            <a:ext cx="1041952" cy="215444"/>
          </a:xfrm>
          <a:ln/>
        </p:spPr>
        <p:txBody>
          <a:bodyPr/>
          <a:lstStyle/>
          <a:p>
            <a:r>
              <a:rPr lang="en-US" smtClean="0"/>
              <a:t>January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802.11-15/1529r1</a:t>
            </a:r>
          </a:p>
        </p:txBody>
      </p:sp>
      <p:sp>
        <p:nvSpPr>
          <p:cNvPr id="6147"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62</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802.11-15/1529r1</a:t>
            </a:r>
          </a:p>
        </p:txBody>
      </p:sp>
      <p:sp>
        <p:nvSpPr>
          <p:cNvPr id="7171"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63</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802.11-15/1529r1</a:t>
            </a:r>
          </a:p>
        </p:txBody>
      </p:sp>
      <p:sp>
        <p:nvSpPr>
          <p:cNvPr id="8195"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64</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802.11-15/1529r1</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65</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802.11-15/1529r1</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66</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67</a:t>
            </a:fld>
            <a:endParaRPr lang="en-US"/>
          </a:p>
        </p:txBody>
      </p:sp>
    </p:spTree>
    <p:extLst>
      <p:ext uri="{BB962C8B-B14F-4D97-AF65-F5344CB8AC3E}">
        <p14:creationId xmlns:p14="http://schemas.microsoft.com/office/powerpoint/2010/main" val="2618439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68</a:t>
            </a:fld>
            <a:endParaRPr lang="en-US"/>
          </a:p>
        </p:txBody>
      </p:sp>
    </p:spTree>
    <p:extLst>
      <p:ext uri="{BB962C8B-B14F-4D97-AF65-F5344CB8AC3E}">
        <p14:creationId xmlns:p14="http://schemas.microsoft.com/office/powerpoint/2010/main" val="1917971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216192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7</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30630786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802.11-15/1529r1</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802.11-15/1529r1</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doc.: IEEE 802.11-15/1529r1</a:t>
            </a:r>
          </a:p>
        </p:txBody>
      </p:sp>
      <p:sp>
        <p:nvSpPr>
          <p:cNvPr id="14339"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May 2015</a:t>
            </a:r>
          </a:p>
        </p:txBody>
      </p:sp>
      <p:sp>
        <p:nvSpPr>
          <p:cNvPr id="14340"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457200" defTabSz="933450">
              <a:spcBef>
                <a:spcPct val="30000"/>
              </a:spcBef>
              <a:defRPr sz="1200">
                <a:solidFill>
                  <a:schemeClr val="tx1"/>
                </a:solidFill>
                <a:latin typeface="Times New Roman" pitchFamily="18" charset="0"/>
                <a:ea typeface="MS PGothic" pitchFamily="34" charset="-128"/>
              </a:defRPr>
            </a:lvl5pPr>
            <a:lvl6pPr marL="9144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lvl="4">
              <a:spcBef>
                <a:spcPct val="0"/>
              </a:spcBef>
            </a:pPr>
            <a:r>
              <a:rPr lang="en-US" altLang="en-US" smtClean="0"/>
              <a:t>Edward Au (Marvell Semiconductor)</a:t>
            </a:r>
          </a:p>
        </p:txBody>
      </p:sp>
      <p:sp>
        <p:nvSpPr>
          <p:cNvPr id="1434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2AAB2AEE-8214-4C4C-9035-B38DA8041361}" type="slidenum">
              <a:rPr lang="en-US" altLang="en-US"/>
              <a:pPr>
                <a:spcBef>
                  <a:spcPct val="0"/>
                </a:spcBef>
              </a:pPr>
              <a:t>73</a:t>
            </a:fld>
            <a:endParaRPr lang="en-US" altLang="en-US"/>
          </a:p>
        </p:txBody>
      </p:sp>
      <p:sp>
        <p:nvSpPr>
          <p:cNvPr id="14342" name="Rectangle 2"/>
          <p:cNvSpPr>
            <a:spLocks noGrp="1" noRot="1" noChangeAspect="1" noChangeArrowheads="1" noTextEdit="1"/>
          </p:cNvSpPr>
          <p:nvPr>
            <p:ph type="sldImg"/>
          </p:nvPr>
        </p:nvSpPr>
        <p:spPr>
          <a:xfrm>
            <a:off x="1114425" y="703263"/>
            <a:ext cx="4629150" cy="3473450"/>
          </a:xfrm>
          <a:ln/>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802.11-15/1529r1</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1638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0CB0A25B-A4FF-447A-8077-0B46C900234D}" type="slidenum">
              <a:rPr lang="en-US" altLang="en-US"/>
              <a:pPr>
                <a:spcBef>
                  <a:spcPct val="0"/>
                </a:spcBef>
              </a:pPr>
              <a:t>74</a:t>
            </a:fld>
            <a:endParaRPr lang="en-US" altLang="en-US"/>
          </a:p>
        </p:txBody>
      </p:sp>
      <p:sp>
        <p:nvSpPr>
          <p:cNvPr id="16390" name="Rectangle 2"/>
          <p:cNvSpPr>
            <a:spLocks noGrp="1" noRot="1" noChangeAspect="1" noChangeArrowheads="1" noTextEdit="1"/>
          </p:cNvSpPr>
          <p:nvPr>
            <p:ph type="sldImg"/>
          </p:nvPr>
        </p:nvSpPr>
        <p:spPr>
          <a:xfrm>
            <a:off x="1114425" y="703263"/>
            <a:ext cx="4629150" cy="3473450"/>
          </a:xfrm>
          <a:ln cap="flat"/>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14425" y="703263"/>
            <a:ext cx="4629150" cy="347345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1843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E45D4240-423F-4582-A926-5DF485D0D0BC}" type="slidenum">
              <a:rPr lang="en-US" altLang="en-US"/>
              <a:pPr>
                <a:spcBef>
                  <a:spcPct val="0"/>
                </a:spcBef>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14425" y="703263"/>
            <a:ext cx="4629150" cy="3473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048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73C9A288-EBB3-4E4D-9A9D-63D18DA9E6A8}" type="slidenum">
              <a:rPr lang="en-US" altLang="en-US"/>
              <a:pPr>
                <a:spcBef>
                  <a:spcPct val="0"/>
                </a:spcBef>
              </a:pPr>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14425" y="703263"/>
            <a:ext cx="4629150" cy="3473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2535"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4FD7BD4B-C14F-4DA2-AA2F-AAD31B56053F}" type="slidenum">
              <a:rPr lang="en-US" altLang="en-US"/>
              <a:pPr>
                <a:spcBef>
                  <a:spcPct val="0"/>
                </a:spcBef>
              </a:pPr>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14425" y="703263"/>
            <a:ext cx="4629150" cy="3473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458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E670C8CD-FE46-49C6-AE2C-E49C43F01DB7}" type="slidenum">
              <a:rPr lang="en-US" altLang="en-US"/>
              <a:pPr>
                <a:spcBef>
                  <a:spcPct val="0"/>
                </a:spcBef>
              </a:pPr>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802.11-15/1529r1</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79</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8</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2611842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802.11-15/1529r1</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80</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81</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82</a:t>
            </a:fld>
            <a:endParaRPr lang="en-US"/>
          </a:p>
        </p:txBody>
      </p:sp>
    </p:spTree>
    <p:extLst>
      <p:ext uri="{BB962C8B-B14F-4D97-AF65-F5344CB8AC3E}">
        <p14:creationId xmlns:p14="http://schemas.microsoft.com/office/powerpoint/2010/main" val="7906123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83</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84</a:t>
            </a:fld>
            <a:endParaRPr lang="en-US"/>
          </a:p>
        </p:txBody>
      </p:sp>
    </p:spTree>
    <p:extLst>
      <p:ext uri="{BB962C8B-B14F-4D97-AF65-F5344CB8AC3E}">
        <p14:creationId xmlns:p14="http://schemas.microsoft.com/office/powerpoint/2010/main" val="36199859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802.11-15/1529r1</a:t>
            </a:r>
          </a:p>
        </p:txBody>
      </p:sp>
      <p:sp>
        <p:nvSpPr>
          <p:cNvPr id="24579" name="Rectangle 3"/>
          <p:cNvSpPr>
            <a:spLocks noGrp="1" noChangeArrowheads="1"/>
          </p:cNvSpPr>
          <p:nvPr>
            <p:ph type="dt" sz="quarter" idx="1"/>
          </p:nvPr>
        </p:nvSpPr>
        <p:spPr>
          <a:xfrm>
            <a:off x="646113" y="95706"/>
            <a:ext cx="1198983" cy="215444"/>
          </a:xfrm>
          <a:noFill/>
        </p:spPr>
        <p:txBody>
          <a:bodyPr/>
          <a:lstStyle/>
          <a:p>
            <a:r>
              <a:rPr lang="en-US" smtClean="0"/>
              <a:t>November 2015</a:t>
            </a:r>
          </a:p>
        </p:txBody>
      </p:sp>
      <p:sp>
        <p:nvSpPr>
          <p:cNvPr id="24580" name="Rectangle 6"/>
          <p:cNvSpPr>
            <a:spLocks noGrp="1" noChangeArrowheads="1"/>
          </p:cNvSpPr>
          <p:nvPr>
            <p:ph type="ftr" sz="quarter" idx="4"/>
          </p:nvPr>
        </p:nvSpPr>
        <p:spPr>
          <a:xfrm>
            <a:off x="4471267" y="9001125"/>
            <a:ext cx="1742208" cy="184666"/>
          </a:xfrm>
          <a:noFill/>
        </p:spPr>
        <p:txBody>
          <a:bodyPr/>
          <a:lstStyle/>
          <a:p>
            <a:pPr lvl="4"/>
            <a:r>
              <a:rPr lang="en-US" smtClean="0"/>
              <a:t>Tim Godfrey (EPRI)</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85</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70488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802.11-15/1529r1</a:t>
            </a:r>
            <a:endParaRPr lang="en-US"/>
          </a:p>
        </p:txBody>
      </p:sp>
      <p:sp>
        <p:nvSpPr>
          <p:cNvPr id="5" name="Date Placeholder 4"/>
          <p:cNvSpPr>
            <a:spLocks noGrp="1"/>
          </p:cNvSpPr>
          <p:nvPr>
            <p:ph type="dt" idx="11"/>
          </p:nvPr>
        </p:nvSpPr>
        <p:spPr>
          <a:xfrm>
            <a:off x="646113" y="95706"/>
            <a:ext cx="1198983" cy="215444"/>
          </a:xfrm>
        </p:spPr>
        <p:txBody>
          <a:bodyPr/>
          <a:lstStyle/>
          <a:p>
            <a:pPr>
              <a:defRPr/>
            </a:pPr>
            <a:r>
              <a:rPr lang="en-US" smtClean="0"/>
              <a:t>November 2015</a:t>
            </a:r>
            <a:endParaRPr lang="en-US"/>
          </a:p>
        </p:txBody>
      </p:sp>
      <p:sp>
        <p:nvSpPr>
          <p:cNvPr id="6" name="Footer Placeholder 5"/>
          <p:cNvSpPr>
            <a:spLocks noGrp="1"/>
          </p:cNvSpPr>
          <p:nvPr>
            <p:ph type="ftr" sz="quarter" idx="12"/>
          </p:nvPr>
        </p:nvSpPr>
        <p:spPr>
          <a:xfrm>
            <a:off x="4471267" y="9001125"/>
            <a:ext cx="1742208" cy="184666"/>
          </a:xfrm>
        </p:spPr>
        <p:txBody>
          <a:bodyPr/>
          <a:lstStyle/>
          <a:p>
            <a:pPr lvl="4">
              <a:defRPr/>
            </a:pPr>
            <a:r>
              <a:rPr lang="en-US" smtClean="0"/>
              <a:t>Tim Godfrey (EPRI)</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86</a:t>
            </a:fld>
            <a:endParaRPr lang="en-US"/>
          </a:p>
        </p:txBody>
      </p:sp>
    </p:spTree>
    <p:extLst>
      <p:ext uri="{BB962C8B-B14F-4D97-AF65-F5344CB8AC3E}">
        <p14:creationId xmlns:p14="http://schemas.microsoft.com/office/powerpoint/2010/main" val="1511774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87</a:t>
            </a:fld>
            <a:endParaRPr lang="en-US"/>
          </a:p>
        </p:txBody>
      </p:sp>
    </p:spTree>
    <p:extLst>
      <p:ext uri="{BB962C8B-B14F-4D97-AF65-F5344CB8AC3E}">
        <p14:creationId xmlns:p14="http://schemas.microsoft.com/office/powerpoint/2010/main" val="31051638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88</a:t>
            </a:fld>
            <a:endParaRPr lang="en-US"/>
          </a:p>
        </p:txBody>
      </p:sp>
    </p:spTree>
    <p:extLst>
      <p:ext uri="{BB962C8B-B14F-4D97-AF65-F5344CB8AC3E}">
        <p14:creationId xmlns:p14="http://schemas.microsoft.com/office/powerpoint/2010/main" val="39963908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89</a:t>
            </a:fld>
            <a:endParaRPr lang="en-US"/>
          </a:p>
        </p:txBody>
      </p:sp>
    </p:spTree>
    <p:extLst>
      <p:ext uri="{BB962C8B-B14F-4D97-AF65-F5344CB8AC3E}">
        <p14:creationId xmlns:p14="http://schemas.microsoft.com/office/powerpoint/2010/main" val="353635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69737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25023221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6024321" y="95706"/>
            <a:ext cx="189154" cy="215444"/>
          </a:xfrm>
        </p:spPr>
        <p:txBody>
          <a:bodyPr/>
          <a:lstStyle/>
          <a:p>
            <a:pPr>
              <a:defRPr/>
            </a:pPr>
            <a:r>
              <a:rPr lang="en-US" smtClean="0"/>
              <a:t>doc.: IEEE 802.11-15/1529r1</a:t>
            </a:r>
            <a:endParaRPr lang="en-US"/>
          </a:p>
        </p:txBody>
      </p:sp>
      <p:sp>
        <p:nvSpPr>
          <p:cNvPr id="5" name="Footer Placeholder 4"/>
          <p:cNvSpPr>
            <a:spLocks noGrp="1"/>
          </p:cNvSpPr>
          <p:nvPr>
            <p:ph type="ftr" sz="quarter" idx="11"/>
          </p:nvPr>
        </p:nvSpPr>
        <p:spPr>
          <a:xfrm>
            <a:off x="5749887" y="9001125"/>
            <a:ext cx="463588" cy="184666"/>
          </a:xfrm>
        </p:spPr>
        <p:txBody>
          <a:bodyPr/>
          <a:lstStyle/>
          <a:p>
            <a:pPr lvl="4">
              <a:defRPr/>
            </a:pPr>
            <a:endParaRPr lang="en-US"/>
          </a:p>
        </p:txBody>
      </p:sp>
      <p:sp>
        <p:nvSpPr>
          <p:cNvPr id="6" name="Slide Number Placeholder 5"/>
          <p:cNvSpPr>
            <a:spLocks noGrp="1"/>
          </p:cNvSpPr>
          <p:nvPr>
            <p:ph type="sldNum" sz="quarter" idx="12"/>
          </p:nvPr>
        </p:nvSpPr>
        <p:spPr>
          <a:xfrm>
            <a:off x="3278936" y="9001125"/>
            <a:ext cx="415177" cy="184666"/>
          </a:xfrm>
        </p:spPr>
        <p:txBody>
          <a:bodyPr/>
          <a:lstStyle/>
          <a:p>
            <a:pPr>
              <a:defRPr/>
            </a:pPr>
            <a:r>
              <a:rPr lang="en-US" smtClean="0"/>
              <a:t>Page </a:t>
            </a:r>
            <a:fld id="{3ED03A58-9A32-7848-BBA2-4FDB97DE7748}"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92</a:t>
            </a:fld>
            <a:endParaRPr lang="en-US"/>
          </a:p>
        </p:txBody>
      </p:sp>
    </p:spTree>
    <p:extLst>
      <p:ext uri="{BB962C8B-B14F-4D97-AF65-F5344CB8AC3E}">
        <p14:creationId xmlns:p14="http://schemas.microsoft.com/office/powerpoint/2010/main" val="32139405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3481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4820"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802.11-15/1529r1</a:t>
            </a:r>
          </a:p>
        </p:txBody>
      </p:sp>
      <p:sp>
        <p:nvSpPr>
          <p:cNvPr id="3482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4822" name="Rectangle 6"/>
          <p:cNvSpPr>
            <a:spLocks noGrp="1" noChangeArrowheads="1"/>
          </p:cNvSpPr>
          <p:nvPr>
            <p:ph type="ftr" sz="quarter" idx="4"/>
          </p:nvPr>
        </p:nvSpPr>
        <p:spPr>
          <a:xfrm>
            <a:off x="3538899" y="9000621"/>
            <a:ext cx="26738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Clint Chaplin, Samsung Electronics</a:t>
            </a:r>
          </a:p>
        </p:txBody>
      </p:sp>
      <p:sp>
        <p:nvSpPr>
          <p:cNvPr id="3482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276E0B2C-9678-4EF4-A350-7141261877B3}" type="slidenum">
              <a:rPr lang="en-US" altLang="en-US"/>
              <a:pPr>
                <a:spcBef>
                  <a:spcPct val="0"/>
                </a:spcBef>
              </a:pPr>
              <a:t>93</a:t>
            </a:fld>
            <a:endParaRPr lang="en-US" altLang="en-US"/>
          </a:p>
        </p:txBody>
      </p:sp>
      <p:sp>
        <p:nvSpPr>
          <p:cNvPr id="34824" name="Rectangle 2"/>
          <p:cNvSpPr>
            <a:spLocks noGrp="1" noRot="1" noChangeAspect="1" noChangeArrowheads="1" noTextEdit="1"/>
          </p:cNvSpPr>
          <p:nvPr>
            <p:ph type="sldImg"/>
          </p:nvPr>
        </p:nvSpPr>
        <p:spPr>
          <a:xfrm>
            <a:off x="1114425" y="703263"/>
            <a:ext cx="4629150" cy="3473450"/>
          </a:xfrm>
          <a:ln/>
        </p:spPr>
      </p:sp>
      <p:sp>
        <p:nvSpPr>
          <p:cNvPr id="348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5844"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802.11-15/1529r1</a:t>
            </a:r>
          </a:p>
        </p:txBody>
      </p:sp>
      <p:sp>
        <p:nvSpPr>
          <p:cNvPr id="3584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5846" name="Rectangle 6"/>
          <p:cNvSpPr>
            <a:spLocks noGrp="1" noChangeArrowheads="1"/>
          </p:cNvSpPr>
          <p:nvPr>
            <p:ph type="ftr" sz="quarter" idx="4"/>
          </p:nvPr>
        </p:nvSpPr>
        <p:spPr>
          <a:xfrm>
            <a:off x="3538899" y="9000621"/>
            <a:ext cx="26738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Clint Chaplin, Samsung Electronics</a:t>
            </a:r>
          </a:p>
        </p:txBody>
      </p:sp>
      <p:sp>
        <p:nvSpPr>
          <p:cNvPr id="3584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18CFD572-92D8-4731-A4C9-4ABBF56745F4}" type="slidenum">
              <a:rPr lang="en-US" altLang="en-US"/>
              <a:pPr>
                <a:spcBef>
                  <a:spcPct val="0"/>
                </a:spcBef>
              </a:pPr>
              <a:t>94</a:t>
            </a:fld>
            <a:endParaRPr lang="en-US" altLang="en-US"/>
          </a:p>
        </p:txBody>
      </p:sp>
      <p:sp>
        <p:nvSpPr>
          <p:cNvPr id="35848" name="Rectangle 2"/>
          <p:cNvSpPr>
            <a:spLocks noGrp="1" noRot="1" noChangeAspect="1" noChangeArrowheads="1" noTextEdit="1"/>
          </p:cNvSpPr>
          <p:nvPr>
            <p:ph type="sldImg"/>
          </p:nvPr>
        </p:nvSpPr>
        <p:spPr>
          <a:xfrm>
            <a:off x="1114425" y="703263"/>
            <a:ext cx="4629150" cy="3473450"/>
          </a:xfrm>
          <a:ln cap="flat"/>
        </p:spPr>
      </p:sp>
      <p:sp>
        <p:nvSpPr>
          <p:cNvPr id="358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3686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686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3686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687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3687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45E283A8-2C80-46C1-8071-5A9BA1602F0C}" type="slidenum">
              <a:rPr lang="en-US" altLang="en-US"/>
              <a:pPr algn="r">
                <a:spcBef>
                  <a:spcPct val="0"/>
                </a:spcBef>
              </a:pPr>
              <a:t>95</a:t>
            </a:fld>
            <a:endParaRPr lang="en-US" altLang="en-US"/>
          </a:p>
        </p:txBody>
      </p:sp>
      <p:sp>
        <p:nvSpPr>
          <p:cNvPr id="3687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3687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3687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3687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FC34CD7-5508-47A7-854C-A014BCA8F159}" type="slidenum">
              <a:rPr lang="en-US" altLang="en-US"/>
              <a:pPr algn="r">
                <a:spcBef>
                  <a:spcPct val="0"/>
                </a:spcBef>
              </a:pPr>
              <a:t>95</a:t>
            </a:fld>
            <a:endParaRPr lang="en-US" altLang="en-US"/>
          </a:p>
        </p:txBody>
      </p:sp>
      <p:sp>
        <p:nvSpPr>
          <p:cNvPr id="36876" name="Rectangle 2"/>
          <p:cNvSpPr>
            <a:spLocks noGrp="1" noRot="1" noChangeAspect="1" noChangeArrowheads="1" noTextEdit="1"/>
          </p:cNvSpPr>
          <p:nvPr>
            <p:ph type="sldImg"/>
          </p:nvPr>
        </p:nvSpPr>
        <p:spPr>
          <a:xfrm>
            <a:off x="1258888" y="808038"/>
            <a:ext cx="4340225" cy="3255962"/>
          </a:xfrm>
          <a:ln/>
        </p:spPr>
      </p:sp>
      <p:sp>
        <p:nvSpPr>
          <p:cNvPr id="3687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789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3789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789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3789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C2A699FB-7498-41C6-8AF0-512FF7476E66}" type="slidenum">
              <a:rPr lang="en-US" altLang="en-US"/>
              <a:pPr algn="r">
                <a:spcBef>
                  <a:spcPct val="0"/>
                </a:spcBef>
              </a:pPr>
              <a:t>96</a:t>
            </a:fld>
            <a:endParaRPr lang="en-US" altLang="en-US"/>
          </a:p>
        </p:txBody>
      </p:sp>
      <p:sp>
        <p:nvSpPr>
          <p:cNvPr id="3789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7E4D4FD-45A5-4B35-9677-9C68C54CAAD5}" type="slidenum">
              <a:rPr lang="en-US" altLang="en-US"/>
              <a:pPr algn="r">
                <a:spcBef>
                  <a:spcPct val="0"/>
                </a:spcBef>
              </a:pPr>
              <a:t>96</a:t>
            </a:fld>
            <a:endParaRPr lang="en-US" altLang="en-US"/>
          </a:p>
        </p:txBody>
      </p:sp>
      <p:sp>
        <p:nvSpPr>
          <p:cNvPr id="37900" name="Rectangle 2"/>
          <p:cNvSpPr>
            <a:spLocks noGrp="1" noRot="1" noChangeAspect="1" noChangeArrowheads="1" noTextEdit="1"/>
          </p:cNvSpPr>
          <p:nvPr>
            <p:ph type="sldImg"/>
          </p:nvPr>
        </p:nvSpPr>
        <p:spPr>
          <a:xfrm>
            <a:off x="1258888" y="808038"/>
            <a:ext cx="4340225" cy="3255962"/>
          </a:xfrm>
          <a:ln/>
        </p:spPr>
      </p:sp>
      <p:sp>
        <p:nvSpPr>
          <p:cNvPr id="3790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3891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891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3891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891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3891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A5ED8D8-DCF4-4340-8D4B-71270D183A91}" type="slidenum">
              <a:rPr lang="en-US" altLang="en-US"/>
              <a:pPr algn="r">
                <a:spcBef>
                  <a:spcPct val="0"/>
                </a:spcBef>
              </a:pPr>
              <a:t>97</a:t>
            </a:fld>
            <a:endParaRPr lang="en-US" altLang="en-US"/>
          </a:p>
        </p:txBody>
      </p:sp>
      <p:sp>
        <p:nvSpPr>
          <p:cNvPr id="3892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3892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3892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3892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0D9A4455-3607-46CE-BE3D-6E5EBBF2A783}" type="slidenum">
              <a:rPr lang="en-US" altLang="en-US"/>
              <a:pPr algn="r">
                <a:spcBef>
                  <a:spcPct val="0"/>
                </a:spcBef>
              </a:pPr>
              <a:t>97</a:t>
            </a:fld>
            <a:endParaRPr lang="en-US" altLang="en-US"/>
          </a:p>
        </p:txBody>
      </p:sp>
      <p:sp>
        <p:nvSpPr>
          <p:cNvPr id="38924" name="Rectangle 2"/>
          <p:cNvSpPr>
            <a:spLocks noGrp="1" noRot="1" noChangeAspect="1" noChangeArrowheads="1" noTextEdit="1"/>
          </p:cNvSpPr>
          <p:nvPr>
            <p:ph type="sldImg"/>
          </p:nvPr>
        </p:nvSpPr>
        <p:spPr>
          <a:xfrm>
            <a:off x="1258888" y="808038"/>
            <a:ext cx="4340225" cy="3255962"/>
          </a:xfrm>
          <a:ln/>
        </p:spPr>
      </p:sp>
      <p:sp>
        <p:nvSpPr>
          <p:cNvPr id="3892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994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3994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994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3994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2BB10BF5-B422-4B6F-9FDF-42B8FFB2042E}" type="slidenum">
              <a:rPr lang="en-US" altLang="en-US"/>
              <a:pPr algn="r">
                <a:spcBef>
                  <a:spcPct val="0"/>
                </a:spcBef>
              </a:pPr>
              <a:t>98</a:t>
            </a:fld>
            <a:endParaRPr lang="en-US" altLang="en-US"/>
          </a:p>
        </p:txBody>
      </p:sp>
      <p:sp>
        <p:nvSpPr>
          <p:cNvPr id="3994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0F64DFC-3403-4E68-9403-5593C94DFBED}" type="slidenum">
              <a:rPr lang="en-US" altLang="en-US"/>
              <a:pPr algn="r">
                <a:spcBef>
                  <a:spcPct val="0"/>
                </a:spcBef>
              </a:pPr>
              <a:t>98</a:t>
            </a:fld>
            <a:endParaRPr lang="en-US" altLang="en-US"/>
          </a:p>
        </p:txBody>
      </p:sp>
      <p:sp>
        <p:nvSpPr>
          <p:cNvPr id="39948" name="Rectangle 2"/>
          <p:cNvSpPr>
            <a:spLocks noGrp="1" noRot="1" noChangeAspect="1" noChangeArrowheads="1" noTextEdit="1"/>
          </p:cNvSpPr>
          <p:nvPr>
            <p:ph type="sldImg"/>
          </p:nvPr>
        </p:nvSpPr>
        <p:spPr>
          <a:xfrm>
            <a:off x="1258888" y="808038"/>
            <a:ext cx="4340225" cy="3255962"/>
          </a:xfrm>
          <a:ln/>
        </p:spPr>
      </p:sp>
      <p:sp>
        <p:nvSpPr>
          <p:cNvPr id="3994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July 2013</a:t>
            </a:r>
          </a:p>
        </p:txBody>
      </p:sp>
      <p:sp>
        <p:nvSpPr>
          <p:cNvPr id="4096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096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096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096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096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E809883-DC02-4E76-8E06-5EAF8E955126}" type="slidenum">
              <a:rPr lang="en-US" altLang="en-US"/>
              <a:pPr algn="r">
                <a:spcBef>
                  <a:spcPct val="0"/>
                </a:spcBef>
              </a:pPr>
              <a:t>99</a:t>
            </a:fld>
            <a:endParaRPr lang="en-US" altLang="en-US"/>
          </a:p>
        </p:txBody>
      </p:sp>
      <p:sp>
        <p:nvSpPr>
          <p:cNvPr id="4096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096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097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097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33321FA-7B65-498F-857E-45E20827F9E3}" type="slidenum">
              <a:rPr lang="en-US" altLang="en-US"/>
              <a:pPr algn="r">
                <a:spcBef>
                  <a:spcPct val="0"/>
                </a:spcBef>
              </a:pPr>
              <a:t>99</a:t>
            </a:fld>
            <a:endParaRPr lang="en-US" altLang="en-US"/>
          </a:p>
        </p:txBody>
      </p:sp>
      <p:sp>
        <p:nvSpPr>
          <p:cNvPr id="40972" name="Rectangle 2"/>
          <p:cNvSpPr>
            <a:spLocks noGrp="1" noRot="1" noChangeAspect="1" noChangeArrowheads="1" noTextEdit="1"/>
          </p:cNvSpPr>
          <p:nvPr>
            <p:ph type="sldImg"/>
          </p:nvPr>
        </p:nvSpPr>
        <p:spPr>
          <a:xfrm>
            <a:off x="1258888" y="808038"/>
            <a:ext cx="4340225" cy="3255962"/>
          </a:xfrm>
          <a:ln/>
        </p:spPr>
      </p:sp>
      <p:sp>
        <p:nvSpPr>
          <p:cNvPr id="4097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29912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January 2016</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802.11-15/1529r1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6.doc"/></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hyperlink" Target="http://www.ieee802.org/21" TargetMode="Externa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7.doc"/></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24/dcn/15/24-15-0043-00-0000-january-2016-agenda.xlsx"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hyperlink" Target="https://mentor.ieee.org/802.24/dcn/15/24-15-0040-00-0000-november-2015-closing-report.ppt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24/dcn/15/24-15-0029-03-sgtg-sub-1-ghz-white-paper-draft.docxhttps:/mentor.ieee.org/802.24/dcn/15/24-15-0029-02-sgtg-sub-1-ghz-white-paper-draft.docx" TargetMode="External"/><Relationship Id="rId7" Type="http://schemas.openxmlformats.org/officeDocument/2006/relationships/hyperlink" Target="https://mentor.ieee.org/802.24/dcn/16/24-16-0004-00-0000-802-student-paper-competition-judging-criteria.docx"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hyperlink" Target="https://mentor.ieee.org/802.24/dcn/15/24-15-0033-01-0000-802-student-paper-competition-flyer.pdf" TargetMode="External"/><Relationship Id="rId5" Type="http://schemas.openxmlformats.org/officeDocument/2006/relationships/hyperlink" Target="https://mentor.ieee.org/802.24/dcn/16/24-16-0001-00-0000-802-16-802-24-tutorial-proposed-802-16s-narrowband-project.pdf" TargetMode="External"/><Relationship Id="rId4" Type="http://schemas.openxmlformats.org/officeDocument/2006/relationships/hyperlink" Target="https://mentor.ieee.org/802.24/dcn/16/24-16-0006-00-IoTg-iot-liaison-activity-report-0116.pdf"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Microsoft_Word_97_-_2003_Document18.doc"/></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hyperlink" Target="https://development.standards.ieee.org/get-file/P802.1CF.pdf?t=81644900003" TargetMode="External"/><Relationship Id="rId5" Type="http://schemas.openxmlformats.org/officeDocument/2006/relationships/hyperlink" Target="http://www.ieee802.org/1/files/private/cf-drafts/d0/802-1cf-d0-0.pdf" TargetMode="External"/><Relationship Id="rId4" Type="http://schemas.openxmlformats.org/officeDocument/2006/relationships/hyperlink" Target="https://mentor.ieee.org/omniran/documents"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Microsoft_Word_97_-_2003_Document19.doc"/></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ieee-sa.centraldesktop.com/802liaisondb/FrontPage"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hyperlink" Target="https://datatracker.ietf.org/doc/rfc7241/" TargetMode="External"/><Relationship Id="rId5" Type="http://schemas.openxmlformats.org/officeDocument/2006/relationships/hyperlink" Target="http://www.ietf.org/edu/documents/WirelessLinks2.pdf" TargetMode="External"/><Relationship Id="rId4" Type="http://schemas.openxmlformats.org/officeDocument/2006/relationships/hyperlink" Target="http://ietf.org/meeting/95/tutorials.html"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hyperlink" Target="http://www.ipv6council.be/IMG/pdf/20141212-08_vyncke_-_ipv6_multicast_issues-pptx.pdf" TargetMode="External"/><Relationship Id="rId5" Type="http://schemas.openxmlformats.org/officeDocument/2006/relationships/hyperlink" Target="http://datatracker.ietf.org/doc/draft-mcbride-mboned-wifi-mcast-problem-statement/" TargetMode="External"/><Relationship Id="rId4" Type="http://schemas.openxmlformats.org/officeDocument/2006/relationships/hyperlink" Target="http://www.ieee802.org/11/email/stds-802-11/msg01838.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130.xml.rels><?xml version="1.0" encoding="UTF-8" standalone="yes"?>
<Relationships xmlns="http://schemas.openxmlformats.org/package/2006/relationships"><Relationship Id="rId3" Type="http://schemas.openxmlformats.org/officeDocument/2006/relationships/hyperlink" Target="https://tools.ietf.org/html/draft-cui-iss-problem-03"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hyperlink" Target="https://mentor.ieee.org/802.11/dcn/15/11-15-1184-05-000m-owe.docx" TargetMode="External"/><Relationship Id="rId4" Type="http://schemas.openxmlformats.org/officeDocument/2006/relationships/hyperlink" Target="http://www.ietf.org/mail-archive/web/ietf-announce/current/msg14957.html"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wg/ice/charter/"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hyperlink" Target="https://datatracker.ietf.org/wg/slim/charter/"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cellar/charter/"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hyperlink" Target="https://datatracker.ietf.org/wg/curdle/charter/"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datatracker.ietf.org/wg/core/"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s://datatracker.ietf.org/doc/draft-irtf-cfrg-dragonfly/" TargetMode="External"/><Relationship Id="rId3" Type="http://schemas.openxmlformats.org/officeDocument/2006/relationships/hyperlink" Target="http://datatracker.ietf.org/wg/radext/" TargetMode="External"/><Relationship Id="rId7" Type="http://schemas.openxmlformats.org/officeDocument/2006/relationships/hyperlink" Target="https://tools.ietf.org/html/draft-harkins-salted-eap-pwd-02"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hyperlink" Target="http://datatracker.ietf.org/doc/draft-ietf-radext-datatypes/" TargetMode="External"/><Relationship Id="rId5" Type="http://schemas.openxmlformats.org/officeDocument/2006/relationships/hyperlink" Target="http://datatracker.ietf.org/doc/draft-ietf-radext-ip-port-radius-ext/" TargetMode="External"/><Relationship Id="rId4" Type="http://schemas.openxmlformats.org/officeDocument/2006/relationships/hyperlink" Target="https://datatracker.ietf.org/doc/draft-ietf-radext-coa-proxy/"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s://datatracker.ietf.org/doc/draft-ietf-ecrit-ecall/" TargetMode="External"/><Relationship Id="rId3" Type="http://schemas.openxmlformats.org/officeDocument/2006/relationships/hyperlink" Target="http://www.ietf.org/dyn/wg/charter/ecrit-charter.html" TargetMode="External"/><Relationship Id="rId7" Type="http://schemas.openxmlformats.org/officeDocument/2006/relationships/hyperlink" Target="https://datatracker.ietf.org/doc/draft-ietf-ecrit-car-crash/"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hyperlink" Target="https://datatracker.ietf.org/doc/draft-ietf-ecrit-held-routing/" TargetMode="External"/><Relationship Id="rId5" Type="http://schemas.openxmlformats.org/officeDocument/2006/relationships/hyperlink" Target="http://datatracker.ietf.org/doc/draft-ietf-ecrit-additional-data/" TargetMode="External"/><Relationship Id="rId4" Type="http://schemas.openxmlformats.org/officeDocument/2006/relationships/hyperlink" Target="http://datatracker.ietf.org/doc/rfc6443/" TargetMode="External"/></Relationships>
</file>

<file path=ppt/slides/_rels/slide136.xml.rels><?xml version="1.0" encoding="UTF-8" standalone="yes"?>
<Relationships xmlns="http://schemas.openxmlformats.org/package/2006/relationships"><Relationship Id="rId8" Type="http://schemas.openxmlformats.org/officeDocument/2006/relationships/hyperlink" Target="http://datatracker.ietf.org/doc/draft-ietf-homenet-front-end-naming-delegation/" TargetMode="External"/><Relationship Id="rId3" Type="http://schemas.openxmlformats.org/officeDocument/2006/relationships/hyperlink" Target="https://datatracker.ietf.org/wg/homenet/" TargetMode="External"/><Relationship Id="rId7" Type="http://schemas.openxmlformats.org/officeDocument/2006/relationships/hyperlink" Target="https://datatracker.ietf.org/doc/rfc7695/"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hyperlink" Target="http://datatracker.ietf.org/doc/draft-ietf-homenet-dncp/" TargetMode="External"/><Relationship Id="rId5" Type="http://schemas.openxmlformats.org/officeDocument/2006/relationships/hyperlink" Target="https://datatracker.ietf.org/doc/draft-barth-homenet-wifi-roaming/" TargetMode="External"/><Relationship Id="rId4" Type="http://schemas.openxmlformats.org/officeDocument/2006/relationships/hyperlink" Target="http://datatracker.ietf.org/doc/rfc7368/" TargetMode="External"/><Relationship Id="rId9" Type="http://schemas.openxmlformats.org/officeDocument/2006/relationships/hyperlink" Target="http://datatracker.ietf.org/doc/draft-ietf-homenet-hybrid-proxy-zeroconf/"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s://datatracker.ietf.org/doc/draft-ietf-opsawg-tacacs/" TargetMode="External"/><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hmac-sha-2-usm-snmp-new/" TargetMode="External"/><Relationship Id="rId12" Type="http://schemas.openxmlformats.org/officeDocument/2006/relationships/hyperlink" Target="https://datatracker.ietf.org/doc/rfc7548/"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6" Type="http://schemas.openxmlformats.org/officeDocument/2006/relationships/hyperlink" Target="http://datatracker.ietf.org/doc/draft-ietf-opsawg-capwap-extension/" TargetMode="External"/><Relationship Id="rId11" Type="http://schemas.openxmlformats.org/officeDocument/2006/relationships/hyperlink" Target="https://tools.ietf.org/html/rfc6632"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datatracker.ietf.org/wg/aqm/charter/" TargetMode="External"/><Relationship Id="rId7" Type="http://schemas.openxmlformats.org/officeDocument/2006/relationships/hyperlink" Target="https://tools.ietf.org/html/rfc7567"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hyperlink" Target="http://datatracker.ietf.org/doc/draft-ietf-aqm-eval-guidelines/" TargetMode="External"/><Relationship Id="rId5" Type="http://schemas.openxmlformats.org/officeDocument/2006/relationships/hyperlink" Target="http://datatracker.ietf.org/doc/draft-ietf-aqm-ecn-benefits/" TargetMode="External"/><Relationship Id="rId4" Type="http://schemas.openxmlformats.org/officeDocument/2006/relationships/hyperlink" Target="https://datatracker.ietf.org/doc/rfc2309/"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s://datatracker.ietf.org/doc/rfc7685/" TargetMode="External"/><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curve25519/"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 Id="rId6" Type="http://schemas.openxmlformats.org/officeDocument/2006/relationships/hyperlink" Target="http://datatracker.ietf.org/doc/draft-ietf-tls-rfc4492bis/" TargetMode="External"/><Relationship Id="rId5" Type="http://schemas.openxmlformats.org/officeDocument/2006/relationships/hyperlink" Target="http://datatracker.ietf.org/doc/draft-ietf-tls-tls13/" TargetMode="External"/><Relationship Id="rId4" Type="http://schemas.openxmlformats.org/officeDocument/2006/relationships/hyperlink" Target="http://datatracker.ietf.org/doc/draft-ietf-tls-negotiated-ff-dhe/" TargetMode="External"/><Relationship Id="rId9" Type="http://schemas.openxmlformats.org/officeDocument/2006/relationships/hyperlink" Target="http://datatracker.ietf.org/doc/rfc756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7" Type="http://schemas.openxmlformats.org/officeDocument/2006/relationships/hyperlink" Target="http://datatracker.ietf.org/doc/draft-ietf-dnssd-mdns-dns-interop/"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hyperlink" Target="http://datatracker.ietf.org/doc/draft-otis-dnssd-scalable-dns-sd-threats/" TargetMode="External"/><Relationship Id="rId5" Type="http://schemas.openxmlformats.org/officeDocument/2006/relationships/hyperlink" Target="https://datatracker.ietf.org/doc/draft-ietf-dnssd-hybrid/" TargetMode="External"/><Relationship Id="rId4" Type="http://schemas.openxmlformats.org/officeDocument/2006/relationships/hyperlink" Target="http://datatracker.ietf.org/doc/rfc7558/"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tools.ietf.org/html/rfc2236" TargetMode="External"/><Relationship Id="rId3" Type="http://schemas.openxmlformats.org/officeDocument/2006/relationships/hyperlink" Target="http://datatracker.ietf.org/wg/pim/charter/" TargetMode="External"/><Relationship Id="rId7" Type="http://schemas.openxmlformats.org/officeDocument/2006/relationships/hyperlink" Target="https://datatracker.ietf.org/doc/draft-vyncke-pim-mld-security/"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 Id="rId6" Type="http://schemas.openxmlformats.org/officeDocument/2006/relationships/hyperlink" Target="https://datatracker.ietf.org/doc/draft-ietf-pim-explicit-tracking/" TargetMode="External"/><Relationship Id="rId5" Type="http://schemas.openxmlformats.org/officeDocument/2006/relationships/hyperlink" Target="https://datatracker.ietf.org/doc/draft-ietf-pim-rfc4601bis/" TargetMode="External"/><Relationship Id="rId4" Type="http://schemas.openxmlformats.org/officeDocument/2006/relationships/hyperlink" Target="https://datatracker.ietf.org/doc/draft-ietf-pim-hierarchicaljoinattr/" TargetMode="External"/><Relationship Id="rId9" Type="http://schemas.openxmlformats.org/officeDocument/2006/relationships/hyperlink" Target="https://www.ietf.org/rfc/rfc2710.txt"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Microsoft_Word_97_-_2003_Document20.doc"/></Relationships>
</file>

<file path=ppt/slides/_rels/slide145.xml.rels><?xml version="1.0" encoding="UTF-8" standalone="yes"?>
<Relationships xmlns="http://schemas.openxmlformats.org/package/2006/relationships"><Relationship Id="rId3" Type="http://schemas.openxmlformats.org/officeDocument/2006/relationships/hyperlink" Target="https://mentor.ieee.org/802.11/dcn/16/11-16-0111-00-0000-liaison-from-wfa-on-laa-coexistence-testing.doc"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hyperlink" Target="http://www.wi-fi.org/news-events/newsroom/wi-fi-alliance-introduces-low-power-long-range-wi-fi-halow" TargetMode="Externa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www.wi-fi.org/"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5/11-15-1519-03-0arc-arc-sc-agenda-jan-2016.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15/11-15-0540-08-0arc-updates-to-revmc-5-1-5.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4.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5/11-15-1518-01-0wng-agenda-for-wng-2016-01.pp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entor.ieee.org/802.11/dcn/16/11-16-0128-01-0wng-imt-2020-way-forward-and-straw-polls.pptx" TargetMode="External"/><Relationship Id="rId5" Type="http://schemas.openxmlformats.org/officeDocument/2006/relationships/hyperlink" Target="https://mentor.ieee.org/802.11/dcn/16/11-16-0004-00-0000-next-steps-for-imt-2020.pptx" TargetMode="External"/><Relationship Id="rId4" Type="http://schemas.openxmlformats.org/officeDocument/2006/relationships/hyperlink" Target="https://mentor.ieee.org/802.11/dcn/16/11-16-0127-00-0wng-itu-r-imt-2020-status.ppt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5.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6.doc"/></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15/11-15-1522-05-000m-tgmc-agenda-january-2016.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entor.ieee.org/802.11/dcn/15/11-15-0532-30-000m-revmc-sponsor-ballot-comments.xl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7.doc"/></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15/11-15-1292-07-00ah-tgah-sb0-comments-on-d5-0.xls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mentor.ieee.org/802.11/dcn/15/11-15-0525-02-00ah-tgah-lb211-comments-on-d5-0.xlsx" TargetMode="External"/><Relationship Id="rId4" Type="http://schemas.openxmlformats.org/officeDocument/2006/relationships/hyperlink" Target="https://mentor.ieee.org/802.11/dcn/15/11-15-1511-09-00ah-january-2016-agenda.ppt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ano@koden-ti.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hiroshi@manosan.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grouper.ieee.org/groups/802/11/SponsorBallot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3/11-13-1186-38-00ai-tgai-motion-deck.ppt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mentor.ieee.org/802.11/dcn/15/11-15-1196-31-00ai-tgai-comments-from-1st-sb.xlsx"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8.doc"/></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9.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10.doc"/></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15/11-15-0132-07-00ax-spec-framework.docx" TargetMode="External"/><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mentor.ieee.org/802.11/dcn/14/11-14-0882-04-00ax-tgax-channel-model-document.docx" TargetMode="External"/><Relationship Id="rId5" Type="http://schemas.openxmlformats.org/officeDocument/2006/relationships/hyperlink" Target="https://mentor.ieee.org/802.11/dcn/14/11-14-0980-14-00ax-simulation-scenarios.docx" TargetMode="External"/><Relationship Id="rId4" Type="http://schemas.openxmlformats.org/officeDocument/2006/relationships/hyperlink" Target="https://mentor.ieee.org/802.11/dcn/14/11-14-0571-10-00ax-evaluation-methodology.docx"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15/11-15-1232-04-00ax-tgax-november-2015-meeting-agenda.pp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16/11-16-0024-00-00ax-proposed-draft-specification.doc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11.doc"/></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Microsoft_Word_97_-_2003_Document12.doc"/></Relationships>
</file>

<file path=ppt/slides/_rels/slide8.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nfinn@cisco.com" TargetMode="External"/><Relationship Id="rId18" Type="http://schemas.openxmlformats.org/officeDocument/2006/relationships/hyperlink" Target="mailto:henry@LOGOUT.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d3e3e3@gmail.com" TargetMode="External"/><Relationship Id="rId17" Type="http://schemas.openxmlformats.org/officeDocument/2006/relationships/hyperlink" Target="mailto:alex.ashley@hotmail.co.uk" TargetMode="External"/><Relationship Id="rId2" Type="http://schemas.openxmlformats.org/officeDocument/2006/relationships/notesSlide" Target="../notesSlides/notesSlide8.xml"/><Relationship Id="rId16" Type="http://schemas.openxmlformats.org/officeDocument/2006/relationships/hyperlink" Target="mailto:chaochun.wang@mediatek.com"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shiwenhe@seu.edu.cn"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19" Type="http://schemas.openxmlformats.org/officeDocument/2006/relationships/hyperlink" Target="mailto:pecclesi@cisco.com" TargetMode="External"/><Relationship Id="rId4" Type="http://schemas.openxmlformats.org/officeDocument/2006/relationships/hyperlink" Target="mailto:edward.ks.au@huawei.com" TargetMode="External"/><Relationship Id="rId9" Type="http://schemas.openxmlformats.org/officeDocument/2006/relationships/hyperlink" Target="mailto:Ping.FANG@huawei.com" TargetMode="External"/><Relationship Id="rId14" Type="http://schemas.openxmlformats.org/officeDocument/2006/relationships/hyperlink" Target="mailto:robert.stacey@intel.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13.doc"/></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11-15-1520-05-lrlp-Jan-2016-agenda%20and%20opening%20report.pptx"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mentor.ieee.org/802.11/dcn/15/11-15-1446-06-lrlp-lrlp-output-report-draft.docx"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14.doc"/></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11/dcn/16/11-16-0132-00-0reg-ieee-802-11-activities-related-to-ngmn.pptx"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Microsoft_Word_97_-_2003_Document15.doc"/></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January 2016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2016-01-22</a:t>
            </a:r>
          </a:p>
        </p:txBody>
      </p:sp>
      <p:graphicFrame>
        <p:nvGraphicFramePr>
          <p:cNvPr id="3079" name="Object 11"/>
          <p:cNvGraphicFramePr>
            <a:graphicFrameLocks noChangeAspect="1"/>
          </p:cNvGraphicFramePr>
          <p:nvPr>
            <p:extLst>
              <p:ext uri="{D42A27DB-BD31-4B8C-83A1-F6EECF244321}">
                <p14:modId xmlns:p14="http://schemas.microsoft.com/office/powerpoint/2010/main" val="1607233858"/>
              </p:ext>
            </p:extLst>
          </p:nvPr>
        </p:nvGraphicFramePr>
        <p:xfrm>
          <a:off x="523875" y="2274888"/>
          <a:ext cx="7750175" cy="2609850"/>
        </p:xfrm>
        <a:graphic>
          <a:graphicData uri="http://schemas.openxmlformats.org/presentationml/2006/ole">
            <mc:AlternateContent xmlns:mc="http://schemas.openxmlformats.org/markup-compatibility/2006">
              <mc:Choice xmlns:v="urn:schemas-microsoft-com:vml" Requires="v">
                <p:oleObj spid="_x0000_s3357" name="Document" r:id="rId4" imgW="8286716" imgH="2791833" progId="Word.Document.8">
                  <p:embed/>
                </p:oleObj>
              </mc:Choice>
              <mc:Fallback>
                <p:oleObj name="Document" r:id="rId4" imgW="8286716" imgH="2791833"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10</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1393851364"/>
              </p:ext>
            </p:extLst>
          </p:nvPr>
        </p:nvGraphicFramePr>
        <p:xfrm>
          <a:off x="914400" y="2398816"/>
          <a:ext cx="7772400" cy="3620980"/>
        </p:xfrm>
        <a:graphic>
          <a:graphicData uri="http://schemas.openxmlformats.org/drawingml/2006/table">
            <a:tbl>
              <a:tblPr/>
              <a:tblGrid>
                <a:gridCol w="2894013"/>
                <a:gridCol w="2284412"/>
                <a:gridCol w="2593975"/>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- 3718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- 598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- 174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Jan 2016</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Nov 2015, Editors changed the running order and will revisit in July 2016, maintaining this order in the interim </a:t>
            </a:r>
            <a:endParaRPr lang="en-US" sz="1600" dirty="0"/>
          </a:p>
        </p:txBody>
      </p:sp>
      <p:sp>
        <p:nvSpPr>
          <p:cNvPr id="29755" name="Text Box 66"/>
          <p:cNvSpPr txBox="1">
            <a:spLocks noChangeArrowheads="1"/>
          </p:cNvSpPr>
          <p:nvPr/>
        </p:nvSpPr>
        <p:spPr bwMode="auto">
          <a:xfrm>
            <a:off x="408878" y="5968425"/>
            <a:ext cx="8077200" cy="584775"/>
          </a:xfrm>
          <a:prstGeom prst="rect">
            <a:avLst/>
          </a:prstGeom>
          <a:noFill/>
          <a:ln w="12700">
            <a:noFill/>
            <a:miter lim="800000"/>
            <a:headEnd type="none" w="sm" len="sm"/>
            <a:tailEnd type="none" w="sm" len="sm"/>
          </a:ln>
        </p:spPr>
        <p:txBody>
          <a:bodyPr wrap="square">
            <a:spAutoFit/>
          </a:bodyPr>
          <a:lstStyle/>
          <a:p>
            <a:pPr>
              <a:spcBef>
                <a:spcPct val="50000"/>
              </a:spcBef>
            </a:pPr>
            <a:r>
              <a:rPr lang="en-US" sz="1600" b="1" dirty="0">
                <a:solidFill>
                  <a:srgbClr val="FF0000"/>
                </a:solidFill>
              </a:rPr>
              <a:t>Amendment numbering is editorial! No need to make ballot comments on these dynamic numbers!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11-16-0023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69121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A80AC64-FF2A-4ADF-A36E-550CD734D469}" type="slidenum">
              <a:rPr lang="en-US" altLang="en-US" sz="1200" b="0"/>
              <a:pPr algn="ctr">
                <a:spcBef>
                  <a:spcPct val="0"/>
                </a:spcBef>
                <a:buFontTx/>
                <a:buNone/>
              </a:pPr>
              <a:t>100</a:t>
            </a:fld>
            <a:endParaRPr lang="en-US" altLang="en-US" sz="1200" b="0"/>
          </a:p>
        </p:txBody>
      </p:sp>
      <p:sp>
        <p:nvSpPr>
          <p:cNvPr id="2048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10A6FD28-EB24-4B53-905E-264C24F488C6}" type="slidenum">
              <a:rPr lang="en-US" altLang="en-US" sz="1200" b="0"/>
              <a:pPr algn="ctr">
                <a:spcBef>
                  <a:spcPct val="0"/>
                </a:spcBef>
                <a:buFontTx/>
                <a:buNone/>
              </a:pPr>
              <a:t>100</a:t>
            </a:fld>
            <a:endParaRPr lang="en-US" altLang="en-US" sz="1200" b="0"/>
          </a:p>
        </p:txBody>
      </p:sp>
      <p:sp>
        <p:nvSpPr>
          <p:cNvPr id="20484" name="Rectangle 2"/>
          <p:cNvSpPr>
            <a:spLocks noGrp="1" noChangeArrowheads="1"/>
          </p:cNvSpPr>
          <p:nvPr>
            <p:ph type="title" idx="4294967295"/>
          </p:nvPr>
        </p:nvSpPr>
        <p:spPr>
          <a:xfrm>
            <a:off x="685800" y="885825"/>
            <a:ext cx="7772400" cy="652463"/>
          </a:xfrm>
        </p:spPr>
        <p:txBody>
          <a:bodyPr/>
          <a:lstStyle/>
          <a:p>
            <a:r>
              <a:rPr lang="en-US" altLang="en-US" sz="2800" smtClean="0"/>
              <a:t>802.15.4t</a:t>
            </a:r>
            <a:br>
              <a:rPr lang="en-US" altLang="en-US" sz="2800" smtClean="0"/>
            </a:br>
            <a:r>
              <a:rPr lang="en-US" altLang="en-US" sz="2800" smtClean="0"/>
              <a:t>Higher Rate</a:t>
            </a:r>
          </a:p>
        </p:txBody>
      </p:sp>
      <p:sp>
        <p:nvSpPr>
          <p:cNvPr id="20485" name="Rectangle 3"/>
          <p:cNvSpPr>
            <a:spLocks noGrp="1" noChangeArrowheads="1"/>
          </p:cNvSpPr>
          <p:nvPr>
            <p:ph type="body" idx="4294967295"/>
          </p:nvPr>
        </p:nvSpPr>
        <p:spPr>
          <a:xfrm>
            <a:off x="457200" y="1752600"/>
            <a:ext cx="8229600" cy="4586288"/>
          </a:xfrm>
        </p:spPr>
        <p:txBody>
          <a:bodyPr/>
          <a:lstStyle/>
          <a:p>
            <a:r>
              <a:rPr lang="en-US" altLang="ja-JP" smtClean="0">
                <a:ea typeface="ＭＳ Ｐゴシック" pitchFamily="34" charset="-128"/>
              </a:rPr>
              <a:t>Review PAR and CSD</a:t>
            </a:r>
          </a:p>
          <a:p>
            <a:r>
              <a:rPr lang="en-US" altLang="ja-JP" smtClean="0">
                <a:ea typeface="ＭＳ Ｐゴシック" pitchFamily="34" charset="-128"/>
              </a:rPr>
              <a:t>Review Responses to Call for Intent &amp; Hear Presentations</a:t>
            </a:r>
          </a:p>
          <a:p>
            <a:r>
              <a:rPr lang="en-US" altLang="ja-JP" smtClean="0">
                <a:ea typeface="ＭＳ Ｐゴシック" pitchFamily="34" charset="-128"/>
              </a:rPr>
              <a:t>Develop TGD</a:t>
            </a:r>
          </a:p>
          <a:p>
            <a:r>
              <a:rPr lang="en-US" altLang="ja-JP" smtClean="0">
                <a:ea typeface="ＭＳ Ｐゴシック" pitchFamily="34" charset="-128"/>
              </a:rPr>
              <a:t>Develop Call for Proposals</a:t>
            </a:r>
          </a:p>
          <a:p>
            <a:r>
              <a:rPr lang="en-US" altLang="ja-JP" smtClean="0">
                <a:ea typeface="ＭＳ Ｐゴシック" pitchFamily="34" charset="-128"/>
              </a:rPr>
              <a:t>Next Steps</a:t>
            </a:r>
          </a:p>
          <a:p>
            <a:r>
              <a:rPr lang="en-US" altLang="ja-JP" smtClean="0">
                <a:ea typeface="ＭＳ Ｐゴシック" pitchFamily="34" charset="-128"/>
              </a:rPr>
              <a:t>Hoping for letter ballot on September 2016</a:t>
            </a:r>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7D69677B-F9B6-4C00-93FC-3A75E5688E21}" type="slidenum">
              <a:rPr lang="en-US" altLang="en-US" sz="1200" b="0"/>
              <a:pPr>
                <a:spcBef>
                  <a:spcPct val="0"/>
                </a:spcBef>
                <a:buFontTx/>
                <a:buNone/>
              </a:pPr>
              <a:t>100</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8</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928121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8A77DDF-7E72-4AA4-A223-EB6C27201844}" type="slidenum">
              <a:rPr lang="en-US" altLang="en-US" sz="1200" b="0"/>
              <a:pPr algn="ctr">
                <a:spcBef>
                  <a:spcPct val="0"/>
                </a:spcBef>
                <a:buFontTx/>
                <a:buNone/>
              </a:pPr>
              <a:t>101</a:t>
            </a:fld>
            <a:endParaRPr lang="en-US" altLang="en-US" sz="1200" b="0"/>
          </a:p>
        </p:txBody>
      </p:sp>
      <p:sp>
        <p:nvSpPr>
          <p:cNvPr id="2150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271FA4F-5B84-46D8-B497-1ECD57C5FBFE}" type="slidenum">
              <a:rPr lang="en-US" altLang="en-US" sz="1200" b="0"/>
              <a:pPr algn="ctr">
                <a:spcBef>
                  <a:spcPct val="0"/>
                </a:spcBef>
                <a:buFontTx/>
                <a:buNone/>
              </a:pPr>
              <a:t>101</a:t>
            </a:fld>
            <a:endParaRPr lang="en-US" altLang="en-US" sz="1200" b="0"/>
          </a:p>
        </p:txBody>
      </p:sp>
      <p:sp>
        <p:nvSpPr>
          <p:cNvPr id="21508" name="Rectangle 2"/>
          <p:cNvSpPr>
            <a:spLocks noGrp="1" noChangeArrowheads="1"/>
          </p:cNvSpPr>
          <p:nvPr>
            <p:ph type="title" idx="4294967295"/>
          </p:nvPr>
        </p:nvSpPr>
        <p:spPr>
          <a:xfrm>
            <a:off x="685800" y="885825"/>
            <a:ext cx="7772400" cy="652463"/>
          </a:xfrm>
        </p:spPr>
        <p:txBody>
          <a:bodyPr/>
          <a:lstStyle/>
          <a:p>
            <a:r>
              <a:rPr lang="en-US" altLang="en-US" sz="2800" smtClean="0"/>
              <a:t>802.15.4u</a:t>
            </a:r>
            <a:br>
              <a:rPr lang="en-US" altLang="en-US" sz="2800" smtClean="0"/>
            </a:br>
            <a:r>
              <a:rPr lang="en-US" altLang="en-US" sz="2800" smtClean="0"/>
              <a:t>Support for India Bands</a:t>
            </a:r>
          </a:p>
        </p:txBody>
      </p:sp>
      <p:sp>
        <p:nvSpPr>
          <p:cNvPr id="22533" name="Rectangle 3"/>
          <p:cNvSpPr>
            <a:spLocks noGrp="1" noChangeArrowheads="1"/>
          </p:cNvSpPr>
          <p:nvPr>
            <p:ph type="body" idx="4294967295"/>
          </p:nvPr>
        </p:nvSpPr>
        <p:spPr>
          <a:xfrm>
            <a:off x="457200" y="1752600"/>
            <a:ext cx="8229600" cy="4586288"/>
          </a:xfrm>
        </p:spPr>
        <p:txBody>
          <a:bodyPr/>
          <a:lstStyle/>
          <a:p>
            <a:r>
              <a:rPr lang="en-US" altLang="ja-JP" smtClean="0">
                <a:ea typeface="ＭＳ Ｐゴシック" pitchFamily="34" charset="-128"/>
              </a:rPr>
              <a:t>Heard responses to call for proposals</a:t>
            </a:r>
          </a:p>
          <a:p>
            <a:pPr marL="685800" lvl="1">
              <a:buFont typeface="Arial" charset="0"/>
              <a:buChar char="•"/>
            </a:pPr>
            <a:r>
              <a:rPr lang="en-US" altLang="en-US" smtClean="0"/>
              <a:t>15-16-0033-03-004u-a-proposal-for-802-15-4u-india-band (ppt)</a:t>
            </a:r>
            <a:endParaRPr lang="en-US" altLang="en-US" sz="1400" smtClean="0"/>
          </a:p>
          <a:p>
            <a:pPr marL="685800" lvl="1">
              <a:buFont typeface="Arial" charset="0"/>
              <a:buChar char="•"/>
            </a:pPr>
            <a:r>
              <a:rPr lang="en-US" altLang="en-US" smtClean="0"/>
              <a:t>15-16-0032-01-004u-contribution-in-response-to-call-for-proposals (doc)</a:t>
            </a:r>
          </a:p>
          <a:p>
            <a:pPr marL="685800" lvl="1">
              <a:buFont typeface="Arial" charset="0"/>
              <a:buChar char="•"/>
            </a:pPr>
            <a:r>
              <a:rPr lang="en-US" altLang="en-US" smtClean="0"/>
              <a:t>15-16-0036-01-004u-phy-proposal-for-indian-band (ppt)</a:t>
            </a:r>
          </a:p>
          <a:p>
            <a:pPr marL="685800" lvl="1">
              <a:buFont typeface="Arial" charset="0"/>
              <a:buChar char="•"/>
            </a:pPr>
            <a:r>
              <a:rPr lang="en-US" altLang="en-US" smtClean="0"/>
              <a:t>15-16-0037-01-004u-phy-proposal-in-response-to-call-for-proposals (ppt)</a:t>
            </a:r>
          </a:p>
          <a:p>
            <a:r>
              <a:rPr lang="en-US" altLang="ja-JP" smtClean="0">
                <a:ea typeface="ＭＳ Ｐゴシック" pitchFamily="34" charset="-128"/>
              </a:rPr>
              <a:t>Additional Presentation</a:t>
            </a:r>
          </a:p>
          <a:p>
            <a:pPr marL="685800" lvl="1"/>
            <a:r>
              <a:rPr lang="nl-NL" altLang="en-US" smtClean="0"/>
              <a:t>15-16-0114-00-004u-india-865-867-adjacent-band-overview</a:t>
            </a:r>
            <a:endParaRPr lang="en-US" altLang="en-US" smtClean="0"/>
          </a:p>
          <a:p>
            <a:r>
              <a:rPr lang="en-US" altLang="ja-JP" smtClean="0">
                <a:ea typeface="ＭＳ Ｐゴシック" pitchFamily="34" charset="-128"/>
              </a:rPr>
              <a:t>Informal ballot on draft in February</a:t>
            </a:r>
          </a:p>
        </p:txBody>
      </p:sp>
      <p:sp>
        <p:nvSpPr>
          <p:cNvPr id="2151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6DD33CE8-8E7A-4C5E-8586-CC2BEAE91719}" type="slidenum">
              <a:rPr lang="en-US" altLang="en-US" sz="1200" b="0"/>
              <a:pPr>
                <a:spcBef>
                  <a:spcPct val="0"/>
                </a:spcBef>
                <a:buFontTx/>
                <a:buNone/>
              </a:pPr>
              <a:t>101</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9</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91447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11F0C30-7A6B-4B52-9D5D-95AABF7B9849}" type="slidenum">
              <a:rPr lang="en-US" altLang="en-US" sz="1200" b="0"/>
              <a:pPr algn="ctr">
                <a:spcBef>
                  <a:spcPct val="0"/>
                </a:spcBef>
                <a:buFontTx/>
                <a:buNone/>
              </a:pPr>
              <a:t>102</a:t>
            </a:fld>
            <a:endParaRPr lang="en-US" altLang="en-US" sz="1200" b="0"/>
          </a:p>
        </p:txBody>
      </p:sp>
      <p:sp>
        <p:nvSpPr>
          <p:cNvPr id="2253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9BD8033-4759-44F7-A5C7-FC6559F35180}" type="slidenum">
              <a:rPr lang="en-US" altLang="en-US" sz="1200" b="0"/>
              <a:pPr algn="ctr">
                <a:spcBef>
                  <a:spcPct val="0"/>
                </a:spcBef>
                <a:buFontTx/>
                <a:buNone/>
              </a:pPr>
              <a:t>102</a:t>
            </a:fld>
            <a:endParaRPr lang="en-US" altLang="en-US" sz="1200" b="0"/>
          </a:p>
        </p:txBody>
      </p:sp>
      <p:sp>
        <p:nvSpPr>
          <p:cNvPr id="22532" name="Rectangle 2"/>
          <p:cNvSpPr>
            <a:spLocks noGrp="1" noChangeArrowheads="1"/>
          </p:cNvSpPr>
          <p:nvPr>
            <p:ph type="title" idx="4294967295"/>
          </p:nvPr>
        </p:nvSpPr>
        <p:spPr>
          <a:xfrm>
            <a:off x="685800" y="885825"/>
            <a:ext cx="7772400" cy="652463"/>
          </a:xfrm>
        </p:spPr>
        <p:txBody>
          <a:bodyPr/>
          <a:lstStyle/>
          <a:p>
            <a:r>
              <a:rPr lang="en-GB" altLang="en-US" smtClean="0"/>
              <a:t>802.15.7r1 Optical Camera Communication</a:t>
            </a:r>
            <a:endParaRPr lang="en-US" altLang="en-US" smtClean="0"/>
          </a:p>
        </p:txBody>
      </p:sp>
      <p:sp>
        <p:nvSpPr>
          <p:cNvPr id="22533" name="Rectangle 3"/>
          <p:cNvSpPr>
            <a:spLocks noGrp="1" noChangeArrowheads="1"/>
          </p:cNvSpPr>
          <p:nvPr>
            <p:ph type="body" idx="4294967295"/>
          </p:nvPr>
        </p:nvSpPr>
        <p:spPr>
          <a:xfrm>
            <a:off x="457200" y="1676400"/>
            <a:ext cx="8229600" cy="4662488"/>
          </a:xfrm>
        </p:spPr>
        <p:txBody>
          <a:bodyPr/>
          <a:lstStyle/>
          <a:p>
            <a:r>
              <a:rPr lang="en-US" altLang="ja-JP" sz="2800" smtClean="0">
                <a:ea typeface="ＭＳ Ｐゴシック" pitchFamily="34" charset="-128"/>
              </a:rPr>
              <a:t>Presented responses to call for proposals and continued proposal merger process</a:t>
            </a:r>
          </a:p>
          <a:p>
            <a:pPr lvl="1"/>
            <a:r>
              <a:rPr lang="en-US" altLang="ja-JP" smtClean="0">
                <a:ea typeface="ＭＳ Ｐゴシック" pitchFamily="34" charset="-128"/>
              </a:rPr>
              <a:t>Full proposals from 15 institutions: Intel, pureLiFi, Ozyegin University, Texas A&amp;M, University at Qatar,  Fraunhofer HHI, SYCA, National Taiwan University, Kookmin University, Panasonic, Boston University, Fudan University, Istanbul Medipol University, SNUST, Northumbria University, Huawei</a:t>
            </a:r>
          </a:p>
          <a:p>
            <a:r>
              <a:rPr lang="en-US" altLang="ja-JP" sz="2800" smtClean="0">
                <a:ea typeface="ＭＳ Ｐゴシック" pitchFamily="34" charset="-128"/>
              </a:rPr>
              <a:t>March present revised proposals and continue merger process</a:t>
            </a:r>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B3D8258-11D9-4618-A6E3-EC25CCBB3D5F}" type="slidenum">
              <a:rPr lang="en-US" altLang="en-US" sz="1200" b="0"/>
              <a:pPr>
                <a:spcBef>
                  <a:spcPct val="0"/>
                </a:spcBef>
                <a:buFontTx/>
                <a:buNone/>
              </a:pPr>
              <a:t>102</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10/20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52068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4BB8B86E-83D4-430E-B17C-5BA6E8593049}" type="slidenum">
              <a:rPr lang="en-US" altLang="en-US" sz="1200" b="0"/>
              <a:pPr algn="ctr">
                <a:spcBef>
                  <a:spcPct val="0"/>
                </a:spcBef>
                <a:buFontTx/>
                <a:buNone/>
              </a:pPr>
              <a:t>103</a:t>
            </a:fld>
            <a:endParaRPr lang="en-US" altLang="en-US" sz="1200" b="0"/>
          </a:p>
        </p:txBody>
      </p:sp>
      <p:sp>
        <p:nvSpPr>
          <p:cNvPr id="2355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404D593-403C-465E-81C0-A9C9BEE3ECA2}" type="slidenum">
              <a:rPr lang="en-US" altLang="en-US" sz="1200" b="0"/>
              <a:pPr algn="ctr">
                <a:spcBef>
                  <a:spcPct val="0"/>
                </a:spcBef>
                <a:buFontTx/>
                <a:buNone/>
              </a:pPr>
              <a:t>103</a:t>
            </a:fld>
            <a:endParaRPr lang="en-US" altLang="en-US" sz="1200" b="0"/>
          </a:p>
        </p:txBody>
      </p:sp>
      <p:sp>
        <p:nvSpPr>
          <p:cNvPr id="23556" name="Rectangle 2"/>
          <p:cNvSpPr>
            <a:spLocks noGrp="1" noChangeArrowheads="1"/>
          </p:cNvSpPr>
          <p:nvPr>
            <p:ph type="title" idx="4294967295"/>
          </p:nvPr>
        </p:nvSpPr>
        <p:spPr>
          <a:xfrm>
            <a:off x="685800" y="885825"/>
            <a:ext cx="7772400" cy="652463"/>
          </a:xfrm>
        </p:spPr>
        <p:txBody>
          <a:bodyPr/>
          <a:lstStyle/>
          <a:p>
            <a:r>
              <a:rPr lang="en-GB" altLang="en-US" sz="2800" smtClean="0"/>
              <a:t>802.15.8 Peer Aware Communications</a:t>
            </a:r>
            <a:endParaRPr lang="en-US" altLang="en-US" sz="2800" smtClean="0"/>
          </a:p>
        </p:txBody>
      </p:sp>
      <p:sp>
        <p:nvSpPr>
          <p:cNvPr id="23557" name="Rectangle 3"/>
          <p:cNvSpPr>
            <a:spLocks noGrp="1" noChangeArrowheads="1"/>
          </p:cNvSpPr>
          <p:nvPr>
            <p:ph type="body" idx="4294967295"/>
          </p:nvPr>
        </p:nvSpPr>
        <p:spPr>
          <a:xfrm>
            <a:off x="457200" y="1676400"/>
            <a:ext cx="8229600" cy="4724400"/>
          </a:xfrm>
        </p:spPr>
        <p:txBody>
          <a:bodyPr/>
          <a:lstStyle/>
          <a:p>
            <a:r>
              <a:rPr lang="en-US" altLang="en-US" smtClean="0"/>
              <a:t>Text Presentations on MAC functions and services</a:t>
            </a:r>
          </a:p>
          <a:p>
            <a:r>
              <a:rPr lang="en-US" altLang="en-US" smtClean="0"/>
              <a:t>Finalized Group Peering and communication</a:t>
            </a:r>
          </a:p>
          <a:p>
            <a:r>
              <a:rPr lang="en-US" altLang="en-US" smtClean="0"/>
              <a:t>Security discussion (thanks Bob Moskowitz, Tero Kivinen)</a:t>
            </a:r>
          </a:p>
          <a:p>
            <a:r>
              <a:rPr lang="en-US" altLang="en-US" smtClean="0"/>
              <a:t>Draft Document D0.18 completed</a:t>
            </a:r>
          </a:p>
          <a:p>
            <a:r>
              <a:rPr lang="en-US" altLang="en-US" smtClean="0"/>
              <a:t>Hoping to letter ballot in May 2016</a:t>
            </a:r>
          </a:p>
        </p:txBody>
      </p:sp>
      <p:sp>
        <p:nvSpPr>
          <p:cNvPr id="2355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D895835E-9A69-4967-8215-ECD7D9BB6280}" type="slidenum">
              <a:rPr lang="en-US" altLang="en-US" sz="1200" b="0"/>
              <a:pPr>
                <a:spcBef>
                  <a:spcPct val="0"/>
                </a:spcBef>
                <a:buFontTx/>
                <a:buNone/>
              </a:pPr>
              <a:t>103</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11/20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99336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39AE910A-88FA-4687-B3E5-B859700AE92E}" type="slidenum">
              <a:rPr lang="en-US" altLang="en-US" sz="1200" b="0"/>
              <a:pPr algn="ctr">
                <a:spcBef>
                  <a:spcPct val="0"/>
                </a:spcBef>
                <a:buFontTx/>
                <a:buNone/>
              </a:pPr>
              <a:t>104</a:t>
            </a:fld>
            <a:endParaRPr lang="en-US" altLang="en-US" sz="1200" b="0"/>
          </a:p>
        </p:txBody>
      </p:sp>
      <p:sp>
        <p:nvSpPr>
          <p:cNvPr id="2457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1C6FF9A-4322-4E27-AF04-76292CBB2FC5}" type="slidenum">
              <a:rPr lang="en-US" altLang="en-US" sz="1200" b="0"/>
              <a:pPr algn="ctr">
                <a:spcBef>
                  <a:spcPct val="0"/>
                </a:spcBef>
                <a:buFontTx/>
                <a:buNone/>
              </a:pPr>
              <a:t>104</a:t>
            </a:fld>
            <a:endParaRPr lang="en-US" altLang="en-US" sz="1200" b="0"/>
          </a:p>
        </p:txBody>
      </p:sp>
      <p:sp>
        <p:nvSpPr>
          <p:cNvPr id="24580" name="Rectangle 2"/>
          <p:cNvSpPr>
            <a:spLocks noGrp="1" noChangeArrowheads="1"/>
          </p:cNvSpPr>
          <p:nvPr>
            <p:ph type="title" idx="4294967295"/>
          </p:nvPr>
        </p:nvSpPr>
        <p:spPr>
          <a:xfrm>
            <a:off x="685800" y="885825"/>
            <a:ext cx="7772400" cy="652463"/>
          </a:xfrm>
        </p:spPr>
        <p:txBody>
          <a:bodyPr/>
          <a:lstStyle/>
          <a:p>
            <a:r>
              <a:rPr lang="en-GB" altLang="en-US" smtClean="0"/>
              <a:t>802.15.9 Key Management Protocol</a:t>
            </a:r>
            <a:endParaRPr lang="en-US" altLang="en-US" smtClean="0"/>
          </a:p>
        </p:txBody>
      </p:sp>
      <p:sp>
        <p:nvSpPr>
          <p:cNvPr id="24581" name="Rectangle 3"/>
          <p:cNvSpPr>
            <a:spLocks noGrp="1" noChangeArrowheads="1"/>
          </p:cNvSpPr>
          <p:nvPr>
            <p:ph type="body" idx="4294967295"/>
          </p:nvPr>
        </p:nvSpPr>
        <p:spPr>
          <a:xfrm>
            <a:off x="457200" y="1752600"/>
            <a:ext cx="8229600" cy="4586288"/>
          </a:xfrm>
        </p:spPr>
        <p:txBody>
          <a:bodyPr/>
          <a:lstStyle/>
          <a:p>
            <a:pPr marL="282575" indent="-282575">
              <a:buSzPct val="45000"/>
              <a:buFont typeface="Wingdings" charset="0"/>
              <a:buChar char=""/>
              <a:tabLst>
                <a:tab pos="282575" algn="l"/>
                <a:tab pos="395288" algn="l"/>
                <a:tab pos="852488" algn="l"/>
                <a:tab pos="1309688" algn="l"/>
                <a:tab pos="1766888" algn="l"/>
                <a:tab pos="2224088" algn="l"/>
                <a:tab pos="2681288" algn="l"/>
                <a:tab pos="3138488" algn="l"/>
                <a:tab pos="3595688" algn="l"/>
                <a:tab pos="4052888" algn="l"/>
                <a:tab pos="4510088" algn="l"/>
                <a:tab pos="4967288" algn="l"/>
                <a:tab pos="5424488" algn="l"/>
                <a:tab pos="5881688" algn="l"/>
                <a:tab pos="6338888" algn="l"/>
                <a:tab pos="6796088" algn="l"/>
                <a:tab pos="7253288" algn="l"/>
                <a:tab pos="7710488" algn="l"/>
                <a:tab pos="8167688" algn="l"/>
                <a:tab pos="8624888" algn="l"/>
                <a:tab pos="9082088" algn="l"/>
              </a:tabLst>
              <a:defRPr/>
            </a:pPr>
            <a:r>
              <a:rPr lang="en-US" dirty="0"/>
              <a:t>Sponsor Ballot comment resolution</a:t>
            </a:r>
          </a:p>
          <a:p>
            <a:pPr marL="1474788" lvl="1" indent="-560388">
              <a:buFont typeface="Times New Roman" charset="0"/>
              <a:buChar char="–"/>
              <a:tabLst>
                <a:tab pos="282575" algn="l"/>
                <a:tab pos="395288" algn="l"/>
                <a:tab pos="852488" algn="l"/>
                <a:tab pos="1309688" algn="l"/>
                <a:tab pos="1766888" algn="l"/>
                <a:tab pos="2224088" algn="l"/>
                <a:tab pos="2681288" algn="l"/>
                <a:tab pos="3138488" algn="l"/>
                <a:tab pos="3595688" algn="l"/>
                <a:tab pos="4052888" algn="l"/>
                <a:tab pos="4510088" algn="l"/>
                <a:tab pos="4967288" algn="l"/>
                <a:tab pos="5424488" algn="l"/>
                <a:tab pos="5881688" algn="l"/>
                <a:tab pos="6338888" algn="l"/>
                <a:tab pos="6796088" algn="l"/>
                <a:tab pos="7253288" algn="l"/>
                <a:tab pos="7710488" algn="l"/>
                <a:tab pos="8167688" algn="l"/>
                <a:tab pos="8624888" algn="l"/>
                <a:tab pos="9082088" algn="l"/>
              </a:tabLst>
              <a:defRPr/>
            </a:pPr>
            <a:r>
              <a:rPr lang="en-US" dirty="0"/>
              <a:t>Resolved all 9 comments </a:t>
            </a:r>
          </a:p>
          <a:p>
            <a:pPr marL="282575" indent="-282575">
              <a:buSzPct val="45000"/>
              <a:buFont typeface="Wingdings" charset="0"/>
              <a:buChar char=""/>
              <a:tabLst>
                <a:tab pos="282575" algn="l"/>
                <a:tab pos="395288" algn="l"/>
                <a:tab pos="852488" algn="l"/>
                <a:tab pos="1309688" algn="l"/>
                <a:tab pos="1766888" algn="l"/>
                <a:tab pos="2224088" algn="l"/>
                <a:tab pos="2681288" algn="l"/>
                <a:tab pos="3138488" algn="l"/>
                <a:tab pos="3595688" algn="l"/>
                <a:tab pos="4052888" algn="l"/>
                <a:tab pos="4510088" algn="l"/>
                <a:tab pos="4967288" algn="l"/>
                <a:tab pos="5424488" algn="l"/>
                <a:tab pos="5881688" algn="l"/>
                <a:tab pos="6338888" algn="l"/>
                <a:tab pos="6796088" algn="l"/>
                <a:tab pos="7253288" algn="l"/>
                <a:tab pos="7710488" algn="l"/>
                <a:tab pos="8167688" algn="l"/>
                <a:tab pos="8624888" algn="l"/>
                <a:tab pos="9082088" algn="l"/>
              </a:tabLst>
              <a:defRPr/>
            </a:pPr>
            <a:r>
              <a:rPr lang="en-US" dirty="0"/>
              <a:t>Prepare for Sponsor Ballot </a:t>
            </a:r>
            <a:r>
              <a:rPr lang="en-US" dirty="0" smtClean="0"/>
              <a:t>Recirculation</a:t>
            </a:r>
          </a:p>
          <a:p>
            <a:pPr marL="282575" indent="-282575">
              <a:buSzPct val="45000"/>
              <a:buFont typeface="Wingdings" charset="0"/>
              <a:buChar char=""/>
              <a:tabLst>
                <a:tab pos="282575" algn="l"/>
                <a:tab pos="395288" algn="l"/>
                <a:tab pos="852488" algn="l"/>
                <a:tab pos="1309688" algn="l"/>
                <a:tab pos="1766888" algn="l"/>
                <a:tab pos="2224088" algn="l"/>
                <a:tab pos="2681288" algn="l"/>
                <a:tab pos="3138488" algn="l"/>
                <a:tab pos="3595688" algn="l"/>
                <a:tab pos="4052888" algn="l"/>
                <a:tab pos="4510088" algn="l"/>
                <a:tab pos="4967288" algn="l"/>
                <a:tab pos="5424488" algn="l"/>
                <a:tab pos="5881688" algn="l"/>
                <a:tab pos="6338888" algn="l"/>
                <a:tab pos="6796088" algn="l"/>
                <a:tab pos="7253288" algn="l"/>
                <a:tab pos="7710488" algn="l"/>
                <a:tab pos="8167688" algn="l"/>
                <a:tab pos="8624888" algn="l"/>
                <a:tab pos="9082088" algn="l"/>
              </a:tabLst>
              <a:defRPr/>
            </a:pPr>
            <a:r>
              <a:rPr lang="en-US" dirty="0" smtClean="0"/>
              <a:t>Reformulated BRC</a:t>
            </a:r>
            <a:endParaRPr lang="en-US" dirty="0"/>
          </a:p>
          <a:p>
            <a:pPr marL="1473200" lvl="1" indent="-558800">
              <a:buFont typeface="Times New Roman" charset="0"/>
              <a:buChar char="–"/>
              <a:tabLst>
                <a:tab pos="282575" algn="l"/>
                <a:tab pos="395288" algn="l"/>
                <a:tab pos="852488" algn="l"/>
                <a:tab pos="1309688" algn="l"/>
                <a:tab pos="1766888" algn="l"/>
                <a:tab pos="2224088" algn="l"/>
                <a:tab pos="2681288" algn="l"/>
                <a:tab pos="3138488" algn="l"/>
                <a:tab pos="3595688" algn="l"/>
                <a:tab pos="4052888" algn="l"/>
                <a:tab pos="4510088" algn="l"/>
                <a:tab pos="4967288" algn="l"/>
                <a:tab pos="5424488" algn="l"/>
                <a:tab pos="5881688" algn="l"/>
                <a:tab pos="6338888" algn="l"/>
                <a:tab pos="6796088" algn="l"/>
                <a:tab pos="7253288" algn="l"/>
                <a:tab pos="7710488" algn="l"/>
                <a:tab pos="8167688" algn="l"/>
                <a:tab pos="8624888" algn="l"/>
                <a:tab pos="9082088" algn="l"/>
              </a:tabLst>
              <a:defRPr/>
            </a:pPr>
            <a:r>
              <a:rPr lang="en-US" dirty="0"/>
              <a:t>For sponsor ballot recirculation comment resolution</a:t>
            </a:r>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1A4472AF-7CDC-40B5-8322-CB9DCF430749}" type="slidenum">
              <a:rPr lang="en-US" altLang="en-US" sz="1200" b="0"/>
              <a:pPr>
                <a:spcBef>
                  <a:spcPct val="0"/>
                </a:spcBef>
                <a:buFontTx/>
                <a:buNone/>
              </a:pPr>
              <a:t>104</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12/20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010142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23184495-535C-4598-8D5D-3110F7A744E6}" type="slidenum">
              <a:rPr lang="en-US" altLang="en-US" sz="1200" b="0"/>
              <a:pPr algn="ctr">
                <a:spcBef>
                  <a:spcPct val="0"/>
                </a:spcBef>
                <a:buFontTx/>
                <a:buNone/>
              </a:pPr>
              <a:t>105</a:t>
            </a:fld>
            <a:endParaRPr lang="en-US" altLang="en-US" sz="1200" b="0"/>
          </a:p>
        </p:txBody>
      </p:sp>
      <p:sp>
        <p:nvSpPr>
          <p:cNvPr id="2560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9EF34C2-64A8-4A3D-B729-EA206E043B8A}" type="slidenum">
              <a:rPr lang="en-US" altLang="en-US" sz="1200" b="0"/>
              <a:pPr algn="ctr">
                <a:spcBef>
                  <a:spcPct val="0"/>
                </a:spcBef>
                <a:buFontTx/>
                <a:buNone/>
              </a:pPr>
              <a:t>105</a:t>
            </a:fld>
            <a:endParaRPr lang="en-US" altLang="en-US" sz="1200" b="0"/>
          </a:p>
        </p:txBody>
      </p:sp>
      <p:sp>
        <p:nvSpPr>
          <p:cNvPr id="25604" name="Rectangle 2"/>
          <p:cNvSpPr>
            <a:spLocks noGrp="1" noChangeArrowheads="1"/>
          </p:cNvSpPr>
          <p:nvPr>
            <p:ph type="title" idx="4294967295"/>
          </p:nvPr>
        </p:nvSpPr>
        <p:spPr>
          <a:xfrm>
            <a:off x="457200" y="885825"/>
            <a:ext cx="8229600" cy="652463"/>
          </a:xfrm>
        </p:spPr>
        <p:txBody>
          <a:bodyPr/>
          <a:lstStyle/>
          <a:p>
            <a:r>
              <a:rPr lang="en-GB" altLang="en-US" smtClean="0"/>
              <a:t>802.15.10 Layer 2/Mesh Under Routing (L2R)</a:t>
            </a:r>
            <a:endParaRPr lang="en-US" altLang="en-US" smtClean="0"/>
          </a:p>
        </p:txBody>
      </p:sp>
      <p:sp>
        <p:nvSpPr>
          <p:cNvPr id="25605" name="Rectangle 3"/>
          <p:cNvSpPr>
            <a:spLocks noGrp="1" noChangeArrowheads="1"/>
          </p:cNvSpPr>
          <p:nvPr>
            <p:ph type="body" idx="4294967295"/>
          </p:nvPr>
        </p:nvSpPr>
        <p:spPr>
          <a:xfrm>
            <a:off x="457200" y="1524000"/>
            <a:ext cx="8229600" cy="4814888"/>
          </a:xfrm>
        </p:spPr>
        <p:txBody>
          <a:bodyPr/>
          <a:lstStyle/>
          <a:p>
            <a:pPr eaLnBrk="1" hangingPunct="1">
              <a:buClr>
                <a:srgbClr val="00B050"/>
              </a:buClr>
              <a:buFont typeface="Wingdings" pitchFamily="2" charset="2"/>
              <a:buChar char=""/>
            </a:pPr>
            <a:r>
              <a:rPr lang="en-GB" altLang="en-US" sz="2800" smtClean="0"/>
              <a:t>LB 113 Results</a:t>
            </a:r>
          </a:p>
          <a:p>
            <a:pPr eaLnBrk="1" hangingPunct="1">
              <a:buClr>
                <a:srgbClr val="00B050"/>
              </a:buClr>
              <a:buFont typeface="Wingdings" pitchFamily="2" charset="2"/>
              <a:buChar char=""/>
            </a:pPr>
            <a:r>
              <a:rPr lang="en-GB" altLang="en-US" sz="2800" smtClean="0"/>
              <a:t>Review / Accept Rogue Comments</a:t>
            </a:r>
          </a:p>
          <a:p>
            <a:pPr eaLnBrk="1" hangingPunct="1">
              <a:buClr>
                <a:srgbClr val="00B050"/>
              </a:buClr>
              <a:buFont typeface="Wingdings" pitchFamily="2" charset="2"/>
              <a:buChar char=""/>
            </a:pPr>
            <a:r>
              <a:rPr lang="en-GB" altLang="en-US" sz="2800" smtClean="0"/>
              <a:t>Resolve Comments from LB 113</a:t>
            </a:r>
          </a:p>
          <a:p>
            <a:pPr eaLnBrk="1" hangingPunct="1">
              <a:buClr>
                <a:srgbClr val="00B050"/>
              </a:buClr>
              <a:buFont typeface="Wingdings" pitchFamily="2" charset="2"/>
              <a:buChar char=""/>
            </a:pPr>
            <a:r>
              <a:rPr lang="en-GB" altLang="en-US" sz="2800" smtClean="0"/>
              <a:t>Comment Database - doc. # 15-15-0318-xx</a:t>
            </a:r>
          </a:p>
          <a:p>
            <a:pPr eaLnBrk="1" hangingPunct="1">
              <a:buClr>
                <a:srgbClr val="00B050"/>
              </a:buClr>
              <a:buFont typeface="Wingdings" pitchFamily="2" charset="2"/>
              <a:buChar char=""/>
            </a:pPr>
            <a:r>
              <a:rPr lang="en-GB" altLang="en-US" sz="2800" smtClean="0"/>
              <a:t>Re-Establish TG10 BRC</a:t>
            </a:r>
          </a:p>
          <a:p>
            <a:pPr eaLnBrk="1" hangingPunct="1">
              <a:buClr>
                <a:srgbClr val="00B050"/>
              </a:buClr>
              <a:buFont typeface="Wingdings" pitchFamily="2" charset="2"/>
              <a:buChar char=""/>
            </a:pPr>
            <a:r>
              <a:rPr lang="en-GB" altLang="en-US" sz="2800" smtClean="0"/>
              <a:t>Hoping to go out for sponsor ballot</a:t>
            </a:r>
          </a:p>
        </p:txBody>
      </p:sp>
      <p:sp>
        <p:nvSpPr>
          <p:cNvPr id="2560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60FA9464-E1E0-40E5-AD5E-81F0581A610D}" type="slidenum">
              <a:rPr lang="en-US" altLang="en-US" sz="1200" b="0"/>
              <a:pPr>
                <a:spcBef>
                  <a:spcPct val="0"/>
                </a:spcBef>
                <a:buFontTx/>
                <a:buNone/>
              </a:pPr>
              <a:t>105</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13/20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443974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5F3D769-2DF2-4A79-B681-BD60FF34BCE6}" type="slidenum">
              <a:rPr lang="en-US" altLang="en-US" sz="1200" b="0"/>
              <a:pPr algn="ctr">
                <a:spcBef>
                  <a:spcPct val="0"/>
                </a:spcBef>
                <a:buFontTx/>
                <a:buNone/>
              </a:pPr>
              <a:t>106</a:t>
            </a:fld>
            <a:endParaRPr lang="en-US" altLang="en-US" sz="1200" b="0"/>
          </a:p>
        </p:txBody>
      </p:sp>
      <p:sp>
        <p:nvSpPr>
          <p:cNvPr id="2662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970D59A-7A4B-49C8-AC7C-89740B12A6F6}" type="slidenum">
              <a:rPr lang="en-US" altLang="en-US" sz="1200" b="0"/>
              <a:pPr algn="ctr">
                <a:spcBef>
                  <a:spcPct val="0"/>
                </a:spcBef>
                <a:buFontTx/>
                <a:buNone/>
              </a:pPr>
              <a:t>106</a:t>
            </a:fld>
            <a:endParaRPr lang="en-US" altLang="en-US" sz="1200" b="0"/>
          </a:p>
        </p:txBody>
      </p:sp>
      <p:sp>
        <p:nvSpPr>
          <p:cNvPr id="26628" name="Rectangle 2"/>
          <p:cNvSpPr>
            <a:spLocks noGrp="1" noChangeArrowheads="1"/>
          </p:cNvSpPr>
          <p:nvPr>
            <p:ph type="title" idx="4294967295"/>
          </p:nvPr>
        </p:nvSpPr>
        <p:spPr>
          <a:xfrm>
            <a:off x="685800" y="885825"/>
            <a:ext cx="7772400" cy="652463"/>
          </a:xfrm>
        </p:spPr>
        <p:txBody>
          <a:bodyPr/>
          <a:lstStyle/>
          <a:p>
            <a:r>
              <a:rPr lang="en-GB" altLang="en-US" smtClean="0"/>
              <a:t>6TiSCH IG</a:t>
            </a:r>
            <a:endParaRPr lang="en-US" altLang="en-US" smtClean="0"/>
          </a:p>
        </p:txBody>
      </p:sp>
      <p:sp>
        <p:nvSpPr>
          <p:cNvPr id="26629" name="Rectangle 3"/>
          <p:cNvSpPr>
            <a:spLocks noGrp="1" noChangeArrowheads="1"/>
          </p:cNvSpPr>
          <p:nvPr>
            <p:ph type="body" idx="4294967295"/>
          </p:nvPr>
        </p:nvSpPr>
        <p:spPr>
          <a:xfrm>
            <a:off x="457200" y="1524000"/>
            <a:ext cx="8229600" cy="4814888"/>
          </a:xfrm>
        </p:spPr>
        <p:txBody>
          <a:bodyPr>
            <a:normAutofit lnSpcReduction="10000"/>
          </a:bodyPr>
          <a:lstStyle/>
          <a:p>
            <a:pPr marL="914400" lvl="1" indent="-457200">
              <a:buClr>
                <a:srgbClr val="FF0000"/>
              </a:buClr>
              <a:buFont typeface="Wingdings" charset="2"/>
              <a:buChar char="q"/>
              <a:defRPr/>
            </a:pPr>
            <a:r>
              <a:rPr lang="en-US" sz="2800" dirty="0" smtClean="0"/>
              <a:t>Reviewed documents sent to 6tisch</a:t>
            </a:r>
          </a:p>
          <a:p>
            <a:pPr marL="1371600" lvl="2" indent="-457200">
              <a:buClr>
                <a:srgbClr val="FF0000"/>
              </a:buClr>
              <a:buFont typeface="Wingdings" charset="2"/>
              <a:buChar char="q"/>
              <a:defRPr/>
            </a:pPr>
            <a:r>
              <a:rPr lang="en-US" sz="2800" dirty="0" smtClean="0"/>
              <a:t>15-15-0939-02-0000-IETF_6tisch_IE_Information</a:t>
            </a:r>
          </a:p>
          <a:p>
            <a:pPr marL="1371600" lvl="2" indent="-457200">
              <a:buClr>
                <a:srgbClr val="FF0000"/>
              </a:buClr>
              <a:buFont typeface="Wingdings" charset="2"/>
              <a:buChar char="q"/>
              <a:defRPr/>
            </a:pPr>
            <a:r>
              <a:rPr lang="de-DE" sz="2800" dirty="0" smtClean="0"/>
              <a:t>15-15-0911-01-0mag-Proper_PAN_ID_Field_Settings_for_802.15.4-2015</a:t>
            </a:r>
          </a:p>
          <a:p>
            <a:pPr marL="914400" lvl="1" indent="-457200">
              <a:buClr>
                <a:srgbClr val="FF0000"/>
              </a:buClr>
              <a:buFont typeface="Wingdings" charset="2"/>
              <a:buChar char="q"/>
              <a:defRPr/>
            </a:pPr>
            <a:r>
              <a:rPr lang="en-US" sz="2800" dirty="0" smtClean="0"/>
              <a:t>Reviewed Minimal draft</a:t>
            </a:r>
          </a:p>
          <a:p>
            <a:pPr marL="1371600" lvl="2" indent="-457200">
              <a:buClr>
                <a:srgbClr val="FF0000"/>
              </a:buClr>
              <a:buFont typeface="Wingdings" charset="2"/>
              <a:buChar char="q"/>
              <a:defRPr/>
            </a:pPr>
            <a:r>
              <a:rPr lang="en-US" sz="2800" dirty="0" smtClean="0"/>
              <a:t>Action Item: Chair to redline current draft eliminating copies of IEEE 802.15.4e and errors and send redline out to 6T reflector for review</a:t>
            </a:r>
          </a:p>
        </p:txBody>
      </p:sp>
      <p:sp>
        <p:nvSpPr>
          <p:cNvPr id="266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DA05F86-8A23-4982-9EFE-EB56123A6E28}" type="slidenum">
              <a:rPr lang="en-US" altLang="en-US" sz="1200" b="0"/>
              <a:pPr>
                <a:spcBef>
                  <a:spcPct val="0"/>
                </a:spcBef>
                <a:buFontTx/>
                <a:buNone/>
              </a:pPr>
              <a:t>106</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089297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4DD1C79-1895-419D-B7EF-363CC65CCF0C}" type="slidenum">
              <a:rPr lang="en-US" altLang="en-US" sz="1200" b="0"/>
              <a:pPr algn="ctr">
                <a:spcBef>
                  <a:spcPct val="0"/>
                </a:spcBef>
                <a:buFontTx/>
                <a:buNone/>
              </a:pPr>
              <a:t>107</a:t>
            </a:fld>
            <a:endParaRPr lang="en-US" altLang="en-US" sz="1200" b="0"/>
          </a:p>
        </p:txBody>
      </p:sp>
      <p:sp>
        <p:nvSpPr>
          <p:cNvPr id="2765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4DCE49C-FCC2-4428-A5FD-58A1DA952B3B}" type="slidenum">
              <a:rPr lang="en-US" altLang="en-US" sz="1200" b="0"/>
              <a:pPr algn="ctr">
                <a:spcBef>
                  <a:spcPct val="0"/>
                </a:spcBef>
                <a:buFontTx/>
                <a:buNone/>
              </a:pPr>
              <a:t>107</a:t>
            </a:fld>
            <a:endParaRPr lang="en-US" altLang="en-US" sz="1200" b="0"/>
          </a:p>
        </p:txBody>
      </p:sp>
      <p:sp>
        <p:nvSpPr>
          <p:cNvPr id="27652" name="Rectangle 2"/>
          <p:cNvSpPr>
            <a:spLocks noGrp="1" noChangeArrowheads="1"/>
          </p:cNvSpPr>
          <p:nvPr>
            <p:ph type="title" idx="4294967295"/>
          </p:nvPr>
        </p:nvSpPr>
        <p:spPr>
          <a:xfrm>
            <a:off x="685800" y="885825"/>
            <a:ext cx="7772400" cy="652463"/>
          </a:xfrm>
        </p:spPr>
        <p:txBody>
          <a:bodyPr/>
          <a:lstStyle/>
          <a:p>
            <a:r>
              <a:rPr lang="en-GB" altLang="en-US" smtClean="0"/>
              <a:t>Dependable IG</a:t>
            </a:r>
            <a:endParaRPr lang="en-US" altLang="en-US" smtClean="0"/>
          </a:p>
        </p:txBody>
      </p:sp>
      <p:sp>
        <p:nvSpPr>
          <p:cNvPr id="27653" name="Rectangle 3"/>
          <p:cNvSpPr>
            <a:spLocks noGrp="1" noChangeArrowheads="1"/>
          </p:cNvSpPr>
          <p:nvPr>
            <p:ph type="body" idx="4294967295"/>
          </p:nvPr>
        </p:nvSpPr>
        <p:spPr>
          <a:xfrm>
            <a:off x="457200" y="1524000"/>
            <a:ext cx="8229600" cy="4814888"/>
          </a:xfrm>
        </p:spPr>
        <p:txBody>
          <a:bodyPr/>
          <a:lstStyle/>
          <a:p>
            <a:pPr eaLnBrk="1" hangingPunct="1">
              <a:lnSpc>
                <a:spcPts val="1500"/>
              </a:lnSpc>
              <a:spcBef>
                <a:spcPts val="600"/>
              </a:spcBef>
              <a:spcAft>
                <a:spcPts val="600"/>
              </a:spcAft>
              <a:buFont typeface="Wingdings" pitchFamily="2" charset="2"/>
              <a:buChar char="ü"/>
            </a:pPr>
            <a:r>
              <a:rPr lang="en-US" altLang="ja-JP" sz="2000" smtClean="0">
                <a:ea typeface="ＭＳ Ｐゴシック" pitchFamily="34" charset="-128"/>
                <a:cs typeface="Times New Roman" pitchFamily="18" charset="0"/>
              </a:rPr>
              <a:t>Review of Responses to Call for Interest(CFI)</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Reporting Interviews for CFI  by Ryuji Kohno      </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Update of Reviewing Responses to CFI as for Application to FA by Hiroshi Kobayashi(Nissan Automotive)    doc. #15-16-0077-00</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Updated Reports of Interview for CFI as for Application to Social Public Services(Water/GAS/Electricity, Disaster etc) by NEC  )     doc. #15-16-0078-00</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Update of Summary of Requirements  by Ryuji Kohno        doc. #15-15-0217-06</a:t>
            </a:r>
          </a:p>
          <a:p>
            <a:pPr eaLnBrk="1" hangingPunct="1">
              <a:lnSpc>
                <a:spcPts val="1500"/>
              </a:lnSpc>
              <a:spcBef>
                <a:spcPts val="600"/>
              </a:spcBef>
              <a:spcAft>
                <a:spcPts val="600"/>
              </a:spcAft>
              <a:buFont typeface="Wingdings" pitchFamily="2" charset="2"/>
              <a:buChar char="ü"/>
            </a:pPr>
            <a:r>
              <a:rPr lang="en-US" altLang="ja-JP" sz="2000" smtClean="0">
                <a:ea typeface="ＭＳ Ｐゴシック" pitchFamily="34" charset="-128"/>
                <a:cs typeface="Times New Roman" pitchFamily="18" charset="0"/>
              </a:rPr>
              <a:t>Necessary Process and Possible Timeline to SG and next steps</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Request to attend to  IG-DEP more from clients  such as car, building, and infrastructure manufactures as well as developers</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Make clear scope for focused applications by classified QoS levels for required dependability                                                                         doc.#15-16-0111-00</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Finalize technical requirement for the classified QoS levels  </a:t>
            </a:r>
          </a:p>
          <a:p>
            <a:pPr marL="800100" lvl="1" indent="-342900" eaLnBrk="1" hangingPunct="1">
              <a:lnSpc>
                <a:spcPts val="1500"/>
              </a:lnSpc>
              <a:spcBef>
                <a:spcPts val="600"/>
              </a:spcBef>
              <a:spcAft>
                <a:spcPts val="600"/>
              </a:spcAft>
              <a:buFont typeface="Times New Roman" pitchFamily="18" charset="0"/>
              <a:buAutoNum type="arabicPeriod"/>
            </a:pPr>
            <a:r>
              <a:rPr lang="en-US" altLang="ja-JP" sz="1800" smtClean="0">
                <a:ea typeface="ＭＳ Ｐゴシック" pitchFamily="34" charset="-128"/>
                <a:cs typeface="Times New Roman" pitchFamily="18" charset="0"/>
              </a:rPr>
              <a:t>Make a draft of necessary documents for SG in March 2016</a:t>
            </a:r>
          </a:p>
        </p:txBody>
      </p:sp>
      <p:sp>
        <p:nvSpPr>
          <p:cNvPr id="276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E80AA723-EB8E-4F52-966A-1C7078388D45}" type="slidenum">
              <a:rPr lang="en-US" altLang="en-US" sz="1200" b="0"/>
              <a:pPr>
                <a:spcBef>
                  <a:spcPct val="0"/>
                </a:spcBef>
                <a:buFontTx/>
                <a:buNone/>
              </a:pPr>
              <a:t>107</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15/20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832633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3D6DA7BD-BB38-44F4-B3CE-224FD23B2B39}" type="slidenum">
              <a:rPr lang="en-US" altLang="en-US" sz="1200" b="0"/>
              <a:pPr algn="ctr">
                <a:spcBef>
                  <a:spcPct val="0"/>
                </a:spcBef>
                <a:buFontTx/>
                <a:buNone/>
              </a:pPr>
              <a:t>108</a:t>
            </a:fld>
            <a:endParaRPr lang="en-US" altLang="en-US" sz="1200" b="0"/>
          </a:p>
        </p:txBody>
      </p:sp>
      <p:sp>
        <p:nvSpPr>
          <p:cNvPr id="2867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E886B78-2E17-454C-82CF-08C61430E037}" type="slidenum">
              <a:rPr lang="en-US" altLang="en-US" sz="1200" b="0"/>
              <a:pPr algn="ctr">
                <a:spcBef>
                  <a:spcPct val="0"/>
                </a:spcBef>
                <a:buFontTx/>
                <a:buNone/>
              </a:pPr>
              <a:t>108</a:t>
            </a:fld>
            <a:endParaRPr lang="en-US" altLang="en-US" sz="1200" b="0"/>
          </a:p>
        </p:txBody>
      </p:sp>
      <p:sp>
        <p:nvSpPr>
          <p:cNvPr id="28676" name="Rectangle 2"/>
          <p:cNvSpPr>
            <a:spLocks noGrp="1" noChangeArrowheads="1"/>
          </p:cNvSpPr>
          <p:nvPr>
            <p:ph type="title" idx="4294967295"/>
          </p:nvPr>
        </p:nvSpPr>
        <p:spPr>
          <a:xfrm>
            <a:off x="685800" y="885825"/>
            <a:ext cx="7772400" cy="652463"/>
          </a:xfrm>
        </p:spPr>
        <p:txBody>
          <a:bodyPr/>
          <a:lstStyle/>
          <a:p>
            <a:r>
              <a:rPr lang="en-GB" altLang="en-US" smtClean="0"/>
              <a:t>High Rate Rail Communications IG</a:t>
            </a:r>
            <a:endParaRPr lang="en-US" altLang="en-US" smtClean="0"/>
          </a:p>
        </p:txBody>
      </p:sp>
      <p:sp>
        <p:nvSpPr>
          <p:cNvPr id="28677" name="Rectangle 3"/>
          <p:cNvSpPr>
            <a:spLocks noGrp="1" noChangeArrowheads="1"/>
          </p:cNvSpPr>
          <p:nvPr>
            <p:ph type="body" idx="4294967295"/>
          </p:nvPr>
        </p:nvSpPr>
        <p:spPr>
          <a:xfrm>
            <a:off x="457200" y="1524000"/>
            <a:ext cx="8229600" cy="4814888"/>
          </a:xfrm>
        </p:spPr>
        <p:txBody>
          <a:bodyPr/>
          <a:lstStyle/>
          <a:p>
            <a:r>
              <a:rPr lang="en-US" altLang="en-US" sz="2800" smtClean="0">
                <a:solidFill>
                  <a:srgbClr val="000000"/>
                </a:solidFill>
              </a:rPr>
              <a:t>Did not meet</a:t>
            </a:r>
            <a:endParaRPr lang="en-US" altLang="en-US" smtClean="0">
              <a:solidFill>
                <a:srgbClr val="000000"/>
              </a:solidFill>
            </a:endParaRPr>
          </a:p>
        </p:txBody>
      </p:sp>
      <p:sp>
        <p:nvSpPr>
          <p:cNvPr id="286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28C26611-B47D-478C-95C5-345D4D87F54E}" type="slidenum">
              <a:rPr lang="en-US" altLang="en-US" sz="1200" b="0"/>
              <a:pPr>
                <a:spcBef>
                  <a:spcPct val="0"/>
                </a:spcBef>
                <a:buFontTx/>
                <a:buNone/>
              </a:pPr>
              <a:t>108</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91959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49083202-632F-4657-9F83-6C5F3FC539F2}" type="slidenum">
              <a:rPr lang="en-US" altLang="en-US" sz="1200" b="0"/>
              <a:pPr algn="ctr">
                <a:spcBef>
                  <a:spcPct val="0"/>
                </a:spcBef>
                <a:buFontTx/>
                <a:buNone/>
              </a:pPr>
              <a:t>109</a:t>
            </a:fld>
            <a:endParaRPr lang="en-US" altLang="en-US" sz="1200" b="0"/>
          </a:p>
        </p:txBody>
      </p:sp>
      <p:sp>
        <p:nvSpPr>
          <p:cNvPr id="2969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8C2AC0F-9B60-41CE-B0A1-3889993B28E9}" type="slidenum">
              <a:rPr lang="en-US" altLang="en-US" sz="1200" b="0"/>
              <a:pPr algn="ctr">
                <a:spcBef>
                  <a:spcPct val="0"/>
                </a:spcBef>
                <a:buFontTx/>
                <a:buNone/>
              </a:pPr>
              <a:t>109</a:t>
            </a:fld>
            <a:endParaRPr lang="en-US" altLang="en-US" sz="1200" b="0"/>
          </a:p>
        </p:txBody>
      </p:sp>
      <p:sp>
        <p:nvSpPr>
          <p:cNvPr id="29700" name="Rectangle 2"/>
          <p:cNvSpPr>
            <a:spLocks noGrp="1" noChangeArrowheads="1"/>
          </p:cNvSpPr>
          <p:nvPr>
            <p:ph type="title" idx="4294967295"/>
          </p:nvPr>
        </p:nvSpPr>
        <p:spPr>
          <a:xfrm>
            <a:off x="685800" y="885825"/>
            <a:ext cx="7772400" cy="652463"/>
          </a:xfrm>
        </p:spPr>
        <p:txBody>
          <a:bodyPr/>
          <a:lstStyle/>
          <a:p>
            <a:r>
              <a:rPr lang="en-GB" altLang="en-US" smtClean="0"/>
              <a:t>THz IG</a:t>
            </a:r>
            <a:endParaRPr lang="en-US" altLang="en-US" smtClean="0"/>
          </a:p>
        </p:txBody>
      </p:sp>
      <p:sp>
        <p:nvSpPr>
          <p:cNvPr id="29701" name="Rectangle 3"/>
          <p:cNvSpPr>
            <a:spLocks noGrp="1" noChangeArrowheads="1"/>
          </p:cNvSpPr>
          <p:nvPr>
            <p:ph type="body" idx="4294967295"/>
          </p:nvPr>
        </p:nvSpPr>
        <p:spPr>
          <a:xfrm>
            <a:off x="457200" y="1524000"/>
            <a:ext cx="8229600" cy="4814888"/>
          </a:xfrm>
        </p:spPr>
        <p:txBody>
          <a:bodyPr/>
          <a:lstStyle/>
          <a:p>
            <a:r>
              <a:rPr lang="de-DE" altLang="en-US" sz="2000" smtClean="0"/>
              <a:t>2 joint meetings with TG3d on Tue AM2 and Wed AM1</a:t>
            </a:r>
          </a:p>
          <a:p>
            <a:r>
              <a:rPr lang="de-DE" altLang="en-US" sz="2000" smtClean="0"/>
              <a:t>13 participants</a:t>
            </a:r>
          </a:p>
          <a:p>
            <a:pPr>
              <a:buFontTx/>
              <a:buNone/>
            </a:pPr>
            <a:endParaRPr lang="de-DE" altLang="en-US" sz="2000" smtClean="0"/>
          </a:p>
          <a:p>
            <a:r>
              <a:rPr lang="de-DE" altLang="en-US" sz="2000" smtClean="0"/>
              <a:t>3 contributions:</a:t>
            </a:r>
            <a:endParaRPr lang="de-DE" altLang="en-US" sz="2000" smtClean="0">
              <a:cs typeface="Times New Roman" pitchFamily="18" charset="0"/>
            </a:endParaRPr>
          </a:p>
          <a:p>
            <a:pPr lvl="1"/>
            <a:r>
              <a:rPr lang="de-DE" altLang="en-US" sz="1800" smtClean="0">
                <a:cs typeface="Times New Roman" pitchFamily="18" charset="0"/>
              </a:rPr>
              <a:t>Doc. 15-16-0076: Results of WRC 2015</a:t>
            </a:r>
          </a:p>
          <a:p>
            <a:pPr lvl="1"/>
            <a:r>
              <a:rPr lang="de-DE" altLang="en-US" sz="1800" smtClean="0">
                <a:cs typeface="Times New Roman" pitchFamily="18" charset="0"/>
              </a:rPr>
              <a:t>Doc. 15-16-0034: H2020-iBROW project response to CfC for ITU- R liasion</a:t>
            </a:r>
          </a:p>
          <a:p>
            <a:pPr lvl="1"/>
            <a:r>
              <a:rPr lang="de-DE" altLang="en-US" sz="1800" smtClean="0">
                <a:cs typeface="Times New Roman" pitchFamily="18" charset="0"/>
              </a:rPr>
              <a:t>Doc. 15-16-0082BMBF-TERAPAN project response to CfC for ITU- R liaison</a:t>
            </a:r>
          </a:p>
        </p:txBody>
      </p:sp>
      <p:sp>
        <p:nvSpPr>
          <p:cNvPr id="297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634BB203-3706-4419-B437-2A92818E43BC}" type="slidenum">
              <a:rPr lang="en-US" altLang="en-US" sz="1200" b="0"/>
              <a:pPr>
                <a:spcBef>
                  <a:spcPct val="0"/>
                </a:spcBef>
                <a:buFontTx/>
                <a:buNone/>
              </a:pPr>
              <a:t>109</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17/20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905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190500" y="5871865"/>
            <a:ext cx="4381500" cy="457200"/>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3770090193"/>
              </p:ext>
            </p:extLst>
          </p:nvPr>
        </p:nvGraphicFramePr>
        <p:xfrm>
          <a:off x="457200" y="1371600"/>
          <a:ext cx="8262379" cy="3782378"/>
        </p:xfrm>
        <a:graphic>
          <a:graphicData uri="http://schemas.openxmlformats.org/drawingml/2006/table">
            <a:tbl>
              <a:tblPr/>
              <a:tblGrid>
                <a:gridCol w="325603"/>
                <a:gridCol w="402976"/>
                <a:gridCol w="338221"/>
                <a:gridCol w="347579"/>
                <a:gridCol w="338221"/>
                <a:gridCol w="449339"/>
                <a:gridCol w="465061"/>
                <a:gridCol w="373139"/>
                <a:gridCol w="152400"/>
                <a:gridCol w="116840"/>
                <a:gridCol w="116840"/>
                <a:gridCol w="79756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19-Jan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6.3</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20-Jan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20-Jan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3.1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20-Jan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1.4</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19-Jan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0000CC"/>
                          </a:solidFill>
                          <a:effectLst/>
                          <a:latin typeface="Times New Roman" pitchFamily="18" charset="0"/>
                        </a:rPr>
                        <a:t>1.0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18-Jan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20-Jan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6-Nov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Chao Chun Wang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21-Jan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156117" y="5410200"/>
            <a:ext cx="6172200" cy="461665"/>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304800" y="804446"/>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Jan 2016</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5/6 of 11-16-0023 by Peter Ecclesine (Cisco Systems)</a:t>
            </a:r>
          </a:p>
        </p:txBody>
      </p:sp>
      <p:sp>
        <p:nvSpPr>
          <p:cNvPr id="13" name="Date Placeholder 2"/>
          <p:cNvSpPr txBox="1">
            <a:spLocks/>
          </p:cNvSpPr>
          <p:nvPr/>
        </p:nvSpPr>
        <p:spPr bwMode="auto">
          <a:xfrm>
            <a:off x="706438" y="304800"/>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dirty="0" smtClean="0"/>
              <a:t>January 2016</a:t>
            </a:r>
            <a:endParaRPr lang="en-US" dirty="0"/>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spTree>
    <p:extLst>
      <p:ext uri="{BB962C8B-B14F-4D97-AF65-F5344CB8AC3E}">
        <p14:creationId xmlns:p14="http://schemas.microsoft.com/office/powerpoint/2010/main" val="21400519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9AF6D3A-F601-435D-B8CD-7CC4BF4631C2}" type="slidenum">
              <a:rPr lang="en-US" altLang="en-US" sz="1200" b="0"/>
              <a:pPr algn="ctr">
                <a:spcBef>
                  <a:spcPct val="0"/>
                </a:spcBef>
                <a:buFontTx/>
                <a:buNone/>
              </a:pPr>
              <a:t>110</a:t>
            </a:fld>
            <a:endParaRPr lang="en-US" altLang="en-US" sz="1200" b="0"/>
          </a:p>
        </p:txBody>
      </p:sp>
      <p:sp>
        <p:nvSpPr>
          <p:cNvPr id="3072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D4CECDC-978B-477E-9793-E19627F750E7}" type="slidenum">
              <a:rPr lang="en-US" altLang="en-US" sz="1200" b="0"/>
              <a:pPr algn="ctr">
                <a:spcBef>
                  <a:spcPct val="0"/>
                </a:spcBef>
                <a:buFontTx/>
                <a:buNone/>
              </a:pPr>
              <a:t>110</a:t>
            </a:fld>
            <a:endParaRPr lang="en-US" altLang="en-US" sz="1200" b="0"/>
          </a:p>
        </p:txBody>
      </p:sp>
      <p:sp>
        <p:nvSpPr>
          <p:cNvPr id="30724" name="Rectangle 2"/>
          <p:cNvSpPr>
            <a:spLocks noGrp="1" noChangeArrowheads="1"/>
          </p:cNvSpPr>
          <p:nvPr>
            <p:ph type="title" idx="4294967295"/>
          </p:nvPr>
        </p:nvSpPr>
        <p:spPr>
          <a:xfrm>
            <a:off x="685800" y="885825"/>
            <a:ext cx="7772400" cy="652463"/>
          </a:xfrm>
        </p:spPr>
        <p:txBody>
          <a:bodyPr/>
          <a:lstStyle/>
          <a:p>
            <a:r>
              <a:rPr lang="en-GB" altLang="en-US" smtClean="0"/>
              <a:t>WNG SC</a:t>
            </a:r>
            <a:endParaRPr lang="en-US" altLang="en-US" smtClean="0"/>
          </a:p>
        </p:txBody>
      </p:sp>
      <p:sp>
        <p:nvSpPr>
          <p:cNvPr id="30725" name="Rectangle 3"/>
          <p:cNvSpPr>
            <a:spLocks noGrp="1" noChangeArrowheads="1"/>
          </p:cNvSpPr>
          <p:nvPr>
            <p:ph type="body" idx="4294967295"/>
          </p:nvPr>
        </p:nvSpPr>
        <p:spPr>
          <a:xfrm>
            <a:off x="457200" y="1752600"/>
            <a:ext cx="8229600" cy="4586288"/>
          </a:xfrm>
        </p:spPr>
        <p:txBody>
          <a:bodyPr/>
          <a:lstStyle/>
          <a:p>
            <a:pPr marL="577850" lvl="1" indent="-290513" fontAlgn="b">
              <a:buClr>
                <a:srgbClr val="FF0000"/>
              </a:buClr>
              <a:buFont typeface="Wingdings" pitchFamily="2" charset="2"/>
              <a:buChar char="q"/>
            </a:pPr>
            <a:r>
              <a:rPr lang="en-US" altLang="en-US" b="1" smtClean="0"/>
              <a:t>One presentation from K Shah - </a:t>
            </a:r>
            <a:r>
              <a:rPr lang="en-US" altLang="en-US" smtClean="0"/>
              <a:t>Sub-GHz bands for 802.15.4</a:t>
            </a:r>
            <a:endParaRPr lang="en-US" altLang="en-US" b="1" smtClean="0"/>
          </a:p>
        </p:txBody>
      </p:sp>
      <p:sp>
        <p:nvSpPr>
          <p:cNvPr id="307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00EA346-5BF9-4FA6-8B68-B2C07401B7F3}" type="slidenum">
              <a:rPr lang="en-US" altLang="en-US" sz="1200" b="0"/>
              <a:pPr>
                <a:spcBef>
                  <a:spcPct val="0"/>
                </a:spcBef>
                <a:buFontTx/>
                <a:buNone/>
              </a:pPr>
              <a:t>110</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18/20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181683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115B0868-A2A5-4601-84F6-A23F1F575E49}" type="slidenum">
              <a:rPr lang="en-US" altLang="en-US" sz="1200" b="0"/>
              <a:pPr algn="ctr">
                <a:spcBef>
                  <a:spcPct val="0"/>
                </a:spcBef>
                <a:buFontTx/>
                <a:buNone/>
              </a:pPr>
              <a:t>111</a:t>
            </a:fld>
            <a:endParaRPr lang="en-US" altLang="en-US" sz="1200" b="0"/>
          </a:p>
        </p:txBody>
      </p:sp>
      <p:sp>
        <p:nvSpPr>
          <p:cNvPr id="3174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348B58D7-05CF-46F6-9901-24FA73D37359}" type="slidenum">
              <a:rPr lang="en-US" altLang="en-US" sz="1200" b="0"/>
              <a:pPr algn="ctr">
                <a:spcBef>
                  <a:spcPct val="0"/>
                </a:spcBef>
                <a:buFontTx/>
                <a:buNone/>
              </a:pPr>
              <a:t>111</a:t>
            </a:fld>
            <a:endParaRPr lang="en-US" altLang="en-US" sz="1200" b="0"/>
          </a:p>
        </p:txBody>
      </p:sp>
      <p:sp>
        <p:nvSpPr>
          <p:cNvPr id="31748" name="Rectangle 2"/>
          <p:cNvSpPr>
            <a:spLocks noGrp="1" noChangeArrowheads="1"/>
          </p:cNvSpPr>
          <p:nvPr>
            <p:ph type="title" idx="4294967295"/>
          </p:nvPr>
        </p:nvSpPr>
        <p:spPr>
          <a:xfrm>
            <a:off x="685800" y="885825"/>
            <a:ext cx="7772400" cy="652463"/>
          </a:xfrm>
        </p:spPr>
        <p:txBody>
          <a:bodyPr/>
          <a:lstStyle/>
          <a:p>
            <a:r>
              <a:rPr lang="en-GB" altLang="en-US" smtClean="0"/>
              <a:t>Maintenance SC</a:t>
            </a:r>
            <a:endParaRPr lang="en-US" altLang="en-US" smtClean="0"/>
          </a:p>
        </p:txBody>
      </p:sp>
      <p:sp>
        <p:nvSpPr>
          <p:cNvPr id="31749" name="Rectangle 3"/>
          <p:cNvSpPr>
            <a:spLocks noGrp="1" noChangeArrowheads="1"/>
          </p:cNvSpPr>
          <p:nvPr>
            <p:ph type="body" idx="4294967295"/>
          </p:nvPr>
        </p:nvSpPr>
        <p:spPr>
          <a:xfrm>
            <a:off x="457200" y="1752600"/>
            <a:ext cx="8229600" cy="4586288"/>
          </a:xfrm>
          <a:extLst/>
        </p:spPr>
        <p:txBody>
          <a:bodyPr/>
          <a:lstStyle/>
          <a:p>
            <a:pPr marL="457200" indent="-457200" fontAlgn="b">
              <a:buClr>
                <a:srgbClr val="FF0000"/>
              </a:buClr>
              <a:buFont typeface="Wingdings" charset="0"/>
              <a:buChar char="q"/>
              <a:defRPr/>
            </a:pPr>
            <a:r>
              <a:rPr lang="en-US" sz="3200" dirty="0"/>
              <a:t>SC Maintenance</a:t>
            </a:r>
          </a:p>
          <a:p>
            <a:pPr marL="569913">
              <a:buClr>
                <a:srgbClr val="FF0000"/>
              </a:buClr>
              <a:buFont typeface="Wingdings" charset="2"/>
              <a:buChar char="q"/>
              <a:defRPr/>
            </a:pPr>
            <a:r>
              <a:rPr lang="en-US" sz="2000" dirty="0"/>
              <a:t>Monday 18 Jan AM2: 802.15.4 - Opening Report, Review agenda, approve minutes, discuss changes to Operations Manual</a:t>
            </a:r>
            <a:r>
              <a:rPr lang="en-US" sz="2000" dirty="0" smtClean="0"/>
              <a:t>, </a:t>
            </a:r>
            <a:r>
              <a:rPr lang="en-US" sz="2000" dirty="0"/>
              <a:t>802.15.4 Revision – Edits to IEEE publication</a:t>
            </a:r>
            <a:endParaRPr lang="en-US" sz="2000" dirty="0" smtClean="0"/>
          </a:p>
          <a:p>
            <a:pPr marL="569913">
              <a:buClr>
                <a:srgbClr val="FF0000"/>
              </a:buClr>
              <a:buFont typeface="Wingdings" charset="2"/>
              <a:buChar char="q"/>
              <a:defRPr/>
            </a:pPr>
            <a:r>
              <a:rPr lang="en-US" sz="2000" dirty="0"/>
              <a:t>Thursday 21 Jan, PM2: 802.15.4 – complete changes to Operations Manual</a:t>
            </a:r>
            <a:endParaRPr lang="en-US" sz="2000" strike="sngStrike" dirty="0"/>
          </a:p>
        </p:txBody>
      </p:sp>
      <p:sp>
        <p:nvSpPr>
          <p:cNvPr id="317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A99D0A3-141E-4C16-A596-65371B87420B}" type="slidenum">
              <a:rPr lang="en-US" altLang="en-US" sz="1200" b="0"/>
              <a:pPr>
                <a:spcBef>
                  <a:spcPct val="0"/>
                </a:spcBef>
                <a:buFontTx/>
                <a:buNone/>
              </a:pPr>
              <a:t>111</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19/20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254061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xfrm>
            <a:off x="4357688"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C329EB0-F367-4131-96A3-6A63723E965A}" type="slidenum">
              <a:rPr lang="en-US" altLang="en-US" sz="1200" b="0"/>
              <a:pPr>
                <a:spcBef>
                  <a:spcPct val="0"/>
                </a:spcBef>
                <a:buFontTx/>
                <a:buNone/>
              </a:pPr>
              <a:t>112</a:t>
            </a:fld>
            <a:endParaRPr lang="en-US" altLang="en-US" sz="1200" b="0"/>
          </a:p>
        </p:txBody>
      </p:sp>
      <p:sp>
        <p:nvSpPr>
          <p:cNvPr id="3277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3C976C3-1549-4787-831E-958CE269F171}" type="slidenum">
              <a:rPr lang="en-US" altLang="en-US" sz="1200" b="0"/>
              <a:pPr algn="ctr">
                <a:spcBef>
                  <a:spcPct val="0"/>
                </a:spcBef>
                <a:buFontTx/>
                <a:buNone/>
              </a:pPr>
              <a:t>112</a:t>
            </a:fld>
            <a:endParaRPr lang="en-US" altLang="en-US" sz="1200" b="0"/>
          </a:p>
        </p:txBody>
      </p:sp>
      <p:sp>
        <p:nvSpPr>
          <p:cNvPr id="32772" name="Rectangle 2"/>
          <p:cNvSpPr>
            <a:spLocks noGrp="1" noChangeArrowheads="1"/>
          </p:cNvSpPr>
          <p:nvPr>
            <p:ph type="title" idx="4294967295"/>
          </p:nvPr>
        </p:nvSpPr>
        <p:spPr/>
        <p:txBody>
          <a:bodyPr/>
          <a:lstStyle/>
          <a:p>
            <a:r>
              <a:rPr lang="en-US" altLang="en-US" smtClean="0"/>
              <a:t>References</a:t>
            </a:r>
          </a:p>
        </p:txBody>
      </p:sp>
      <p:sp>
        <p:nvSpPr>
          <p:cNvPr id="32773"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smtClean="0"/>
              <a:t>Current draft is in the members-only area</a:t>
            </a:r>
          </a:p>
          <a:p>
            <a:pPr lvl="3"/>
            <a:r>
              <a:rPr lang="en-US" altLang="en-US" smtClean="0"/>
              <a:t>http://www.ieee802.org/15  </a:t>
            </a:r>
            <a:r>
              <a:rPr lang="en-US" altLang="en-US" sz="1400" smtClean="0">
                <a:sym typeface="Wingdings" pitchFamily="2" charset="2"/>
              </a:rPr>
              <a:t>  </a:t>
            </a:r>
            <a:r>
              <a:rPr lang="en-US" altLang="en-US" sz="1400" u="sng" smtClean="0">
                <a:sym typeface="Wingdings"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20</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9952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January 2016</a:t>
            </a:r>
          </a:p>
        </p:txBody>
      </p:sp>
      <p:sp>
        <p:nvSpPr>
          <p:cNvPr id="13315" name="Footer Placeholder 4"/>
          <p:cNvSpPr>
            <a:spLocks noGrp="1"/>
          </p:cNvSpPr>
          <p:nvPr>
            <p:ph type="ftr" sz="quarter" idx="11"/>
          </p:nvPr>
        </p:nvSpPr>
        <p:spPr>
          <a:xfrm>
            <a:off x="7046913" y="6475413"/>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55F3430A-5295-42A9-B67D-E0D589784FDD}" type="slidenum">
              <a:rPr lang="en-US" altLang="en-US" sz="1200" b="0"/>
              <a:pPr>
                <a:spcBef>
                  <a:spcPct val="0"/>
                </a:spcBef>
                <a:buFontTx/>
                <a:buNone/>
              </a:pPr>
              <a:t>113</a:t>
            </a:fld>
            <a:endParaRPr lang="en-US" altLang="en-US" sz="1200" b="0"/>
          </a:p>
        </p:txBody>
      </p:sp>
      <p:sp>
        <p:nvSpPr>
          <p:cNvPr id="13317" name="Rectangle 2"/>
          <p:cNvSpPr>
            <a:spLocks noGrp="1" noChangeArrowheads="1"/>
          </p:cNvSpPr>
          <p:nvPr>
            <p:ph type="title"/>
          </p:nvPr>
        </p:nvSpPr>
        <p:spPr>
          <a:noFill/>
        </p:spPr>
        <p:txBody>
          <a:bodyPr/>
          <a:lstStyle/>
          <a:p>
            <a:r>
              <a:rPr lang="en-US" altLang="en-US" smtClean="0"/>
              <a:t>Report on 802.21</a:t>
            </a:r>
          </a:p>
        </p:txBody>
      </p:sp>
      <p:sp>
        <p:nvSpPr>
          <p:cNvPr id="13318"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2016-01-22</a:t>
            </a:r>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p:txBody>
      </p:sp>
      <p:graphicFrame>
        <p:nvGraphicFramePr>
          <p:cNvPr id="13319" name="Object 11"/>
          <p:cNvGraphicFramePr>
            <a:graphicFrameLocks noChangeAspect="1"/>
          </p:cNvGraphicFramePr>
          <p:nvPr/>
        </p:nvGraphicFramePr>
        <p:xfrm>
          <a:off x="534988" y="2286000"/>
          <a:ext cx="7800975" cy="2667000"/>
        </p:xfrm>
        <a:graphic>
          <a:graphicData uri="http://schemas.openxmlformats.org/presentationml/2006/ole">
            <mc:AlternateContent xmlns:mc="http://schemas.openxmlformats.org/markup-compatibility/2006">
              <mc:Choice xmlns:v="urn:schemas-microsoft-com:vml" Requires="v">
                <p:oleObj spid="_x0000_s23558" name="Document" r:id="rId4" imgW="8209948" imgH="2757981" progId="Word.Document.8">
                  <p:embed/>
                </p:oleObj>
              </mc:Choice>
              <mc:Fallback>
                <p:oleObj name="Document" r:id="rId4" imgW="8209948" imgH="275798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286000"/>
                        <a:ext cx="7800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a:t>
            </a:r>
            <a:r>
              <a:rPr kumimoji="0" lang="en-US" sz="1200" b="0" i="0" u="none" strike="noStrike" cap="none" normalizeH="0" baseline="0" dirty="0" smtClean="0">
                <a:ln>
                  <a:noFill/>
                </a:ln>
                <a:solidFill>
                  <a:schemeClr val="tx1"/>
                </a:solidFill>
                <a:effectLst/>
                <a:latin typeface="Times New Roman" pitchFamily="18" charset="0"/>
              </a:rPr>
              <a:t>/5 of 11-16-0198</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26472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January 2016</a:t>
            </a:r>
          </a:p>
        </p:txBody>
      </p:sp>
      <p:sp>
        <p:nvSpPr>
          <p:cNvPr id="14339" name="Footer Placeholder 4"/>
          <p:cNvSpPr>
            <a:spLocks noGrp="1"/>
          </p:cNvSpPr>
          <p:nvPr>
            <p:ph type="ftr" sz="quarter" idx="11"/>
          </p:nvPr>
        </p:nvSpPr>
        <p:spPr>
          <a:xfrm>
            <a:off x="7046913" y="6475413"/>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A5F1E6B6-183E-4C16-A26B-656730BEBE5E}" type="slidenum">
              <a:rPr lang="en-US" altLang="en-US" sz="1200" b="0"/>
              <a:pPr>
                <a:spcBef>
                  <a:spcPct val="0"/>
                </a:spcBef>
                <a:buFontTx/>
                <a:buNone/>
              </a:pPr>
              <a:t>114</a:t>
            </a:fld>
            <a:endParaRPr lang="en-US" altLang="en-US" sz="1200" b="0"/>
          </a:p>
        </p:txBody>
      </p:sp>
      <p:sp>
        <p:nvSpPr>
          <p:cNvPr id="14341" name="Rectangle 2"/>
          <p:cNvSpPr>
            <a:spLocks noGrp="1" noChangeArrowheads="1"/>
          </p:cNvSpPr>
          <p:nvPr>
            <p:ph type="title"/>
          </p:nvPr>
        </p:nvSpPr>
        <p:spPr>
          <a:noFill/>
        </p:spPr>
        <p:txBody>
          <a:bodyPr/>
          <a:lstStyle/>
          <a:p>
            <a:r>
              <a:rPr lang="en-US" altLang="en-US" smtClean="0"/>
              <a:t>Abstract</a:t>
            </a:r>
          </a:p>
        </p:txBody>
      </p:sp>
      <p:sp>
        <p:nvSpPr>
          <p:cNvPr id="14342" name="Rectangle 3"/>
          <p:cNvSpPr>
            <a:spLocks noGrp="1" noChangeArrowheads="1"/>
          </p:cNvSpPr>
          <p:nvPr>
            <p:ph type="body" idx="1"/>
          </p:nvPr>
        </p:nvSpPr>
        <p:spPr>
          <a:noFill/>
        </p:spPr>
        <p:txBody>
          <a:bodyPr/>
          <a:lstStyle/>
          <a:p>
            <a:pPr>
              <a:buFontTx/>
              <a:buNone/>
            </a:pPr>
            <a:r>
              <a:rPr lang="en-US" altLang="en-US" smtClean="0"/>
              <a:t>Report on 802.21 as presented to 802.11 </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2/5 of 11-16-0198</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315393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28A601A0-CC6B-4BDB-BBBF-005D3DF18EC5}" type="slidenum">
              <a:rPr lang="en-US" altLang="en-US" sz="1200" b="0"/>
              <a:pPr algn="ctr">
                <a:spcBef>
                  <a:spcPct val="0"/>
                </a:spcBef>
                <a:buFontTx/>
                <a:buNone/>
              </a:pPr>
              <a:t>115</a:t>
            </a:fld>
            <a:endParaRPr lang="en-US" altLang="en-US" sz="1200" b="0"/>
          </a:p>
        </p:txBody>
      </p:sp>
      <p:sp>
        <p:nvSpPr>
          <p:cNvPr id="15363"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1D92DDA-CC29-45A0-B346-9CF08CA67699}" type="slidenum">
              <a:rPr lang="en-US" altLang="en-US" sz="1200" b="0"/>
              <a:pPr algn="ctr">
                <a:spcBef>
                  <a:spcPct val="0"/>
                </a:spcBef>
                <a:buFontTx/>
                <a:buNone/>
              </a:pPr>
              <a:t>115</a:t>
            </a:fld>
            <a:endParaRPr lang="en-US" altLang="en-US" sz="1200" b="0"/>
          </a:p>
        </p:txBody>
      </p:sp>
      <p:sp>
        <p:nvSpPr>
          <p:cNvPr id="15364" name="Rectangle 2"/>
          <p:cNvSpPr>
            <a:spLocks noGrp="1" noChangeArrowheads="1"/>
          </p:cNvSpPr>
          <p:nvPr>
            <p:ph type="title" idx="4294967295"/>
          </p:nvPr>
        </p:nvSpPr>
        <p:spPr>
          <a:xfrm>
            <a:off x="685800" y="885825"/>
            <a:ext cx="7772400" cy="652463"/>
          </a:xfrm>
        </p:spPr>
        <p:txBody>
          <a:bodyPr/>
          <a:lstStyle/>
          <a:p>
            <a:r>
              <a:rPr lang="en-US" altLang="en-US" sz="2800" smtClean="0"/>
              <a:t>802.21.1 (SAUC)</a:t>
            </a:r>
          </a:p>
        </p:txBody>
      </p:sp>
      <p:sp>
        <p:nvSpPr>
          <p:cNvPr id="15365" name="Rectangle 3"/>
          <p:cNvSpPr>
            <a:spLocks noGrp="1" noChangeArrowheads="1"/>
          </p:cNvSpPr>
          <p:nvPr>
            <p:ph type="body" idx="4294967295"/>
          </p:nvPr>
        </p:nvSpPr>
        <p:spPr>
          <a:xfrm>
            <a:off x="457200" y="1752600"/>
            <a:ext cx="8229600" cy="4357688"/>
          </a:xfrm>
        </p:spPr>
        <p:txBody>
          <a:bodyPr>
            <a:normAutofit/>
          </a:bodyPr>
          <a:lstStyle/>
          <a:p>
            <a:pPr>
              <a:lnSpc>
                <a:spcPct val="80000"/>
              </a:lnSpc>
            </a:pPr>
            <a:r>
              <a:rPr lang="en-US" altLang="ja-JP" sz="2200" smtClean="0">
                <a:ea typeface="ＭＳ Ｐゴシック" pitchFamily="34" charset="-128"/>
              </a:rPr>
              <a:t>Letter Ballot opened on December 16, 2015 and ended on January 17, 2016</a:t>
            </a:r>
          </a:p>
          <a:p>
            <a:pPr>
              <a:lnSpc>
                <a:spcPct val="80000"/>
              </a:lnSpc>
            </a:pPr>
            <a:r>
              <a:rPr lang="en-US" altLang="ja-JP" sz="2200" smtClean="0">
                <a:ea typeface="ＭＳ Ｐゴシック" pitchFamily="34" charset="-128"/>
              </a:rPr>
              <a:t>Result :</a:t>
            </a:r>
          </a:p>
          <a:p>
            <a:pPr lvl="1">
              <a:lnSpc>
                <a:spcPct val="80000"/>
              </a:lnSpc>
            </a:pPr>
            <a:r>
              <a:rPr lang="en-US" altLang="ja-JP" sz="1900" smtClean="0">
                <a:ea typeface="ＭＳ Ｐゴシック" pitchFamily="34" charset="-128"/>
              </a:rPr>
              <a:t>Total Vote:  Approve 13, Disapprove 06, Abstain 00</a:t>
            </a:r>
          </a:p>
          <a:p>
            <a:pPr lvl="1">
              <a:lnSpc>
                <a:spcPct val="80000"/>
              </a:lnSpc>
            </a:pPr>
            <a:r>
              <a:rPr lang="en-US" altLang="ja-JP" sz="1900" smtClean="0">
                <a:ea typeface="ＭＳ Ｐゴシック" pitchFamily="34" charset="-128"/>
              </a:rPr>
              <a:t>Return ratio =100%  </a:t>
            </a:r>
          </a:p>
          <a:p>
            <a:pPr lvl="1">
              <a:lnSpc>
                <a:spcPct val="80000"/>
              </a:lnSpc>
            </a:pPr>
            <a:r>
              <a:rPr lang="en-US" altLang="ja-JP" sz="1900" smtClean="0">
                <a:ea typeface="ＭＳ Ｐゴシック" pitchFamily="34" charset="-128"/>
              </a:rPr>
              <a:t>Approval ratio= 68.42%</a:t>
            </a:r>
            <a:endParaRPr lang="en-US" altLang="ja-JP" sz="1900" smtClean="0">
              <a:solidFill>
                <a:srgbClr val="000000"/>
              </a:solidFill>
              <a:ea typeface="ＭＳ Ｐゴシック" pitchFamily="34" charset="-128"/>
            </a:endParaRPr>
          </a:p>
          <a:p>
            <a:pPr>
              <a:lnSpc>
                <a:spcPct val="80000"/>
              </a:lnSpc>
            </a:pPr>
            <a:r>
              <a:rPr lang="en-US" altLang="ja-JP" sz="2200" smtClean="0">
                <a:solidFill>
                  <a:srgbClr val="000000"/>
                </a:solidFill>
                <a:ea typeface="ＭＳ Ｐゴシック" pitchFamily="34" charset="-128"/>
              </a:rPr>
              <a:t>TG discussed all the LB comments</a:t>
            </a:r>
          </a:p>
          <a:p>
            <a:pPr lvl="1">
              <a:lnSpc>
                <a:spcPct val="80000"/>
              </a:lnSpc>
              <a:buFont typeface="Arial" charset="0"/>
              <a:buChar char="•"/>
            </a:pPr>
            <a:r>
              <a:rPr lang="en-US" altLang="ja-JP" sz="1900" smtClean="0">
                <a:solidFill>
                  <a:srgbClr val="000000"/>
                </a:solidFill>
                <a:ea typeface="ＭＳ Ｐゴシック" pitchFamily="34" charset="-128"/>
              </a:rPr>
              <a:t>Accepted:  113</a:t>
            </a:r>
          </a:p>
          <a:p>
            <a:pPr lvl="1">
              <a:lnSpc>
                <a:spcPct val="80000"/>
              </a:lnSpc>
              <a:buFont typeface="Arial" charset="0"/>
              <a:buChar char="•"/>
            </a:pPr>
            <a:r>
              <a:rPr lang="en-US" altLang="ja-JP" sz="1900" smtClean="0">
                <a:solidFill>
                  <a:srgbClr val="000000"/>
                </a:solidFill>
                <a:ea typeface="ＭＳ Ｐゴシック" pitchFamily="34" charset="-128"/>
              </a:rPr>
              <a:t>Revised:  18</a:t>
            </a:r>
          </a:p>
          <a:p>
            <a:pPr lvl="1">
              <a:lnSpc>
                <a:spcPct val="80000"/>
              </a:lnSpc>
              <a:buFont typeface="Arial" charset="0"/>
              <a:buChar char="•"/>
            </a:pPr>
            <a:r>
              <a:rPr lang="en-US" altLang="ja-JP" sz="1900" smtClean="0">
                <a:solidFill>
                  <a:srgbClr val="000000"/>
                </a:solidFill>
                <a:ea typeface="ＭＳ Ｐゴシック" pitchFamily="34" charset="-128"/>
              </a:rPr>
              <a:t>Rejected: 5</a:t>
            </a:r>
          </a:p>
          <a:p>
            <a:pPr lvl="1">
              <a:lnSpc>
                <a:spcPct val="80000"/>
              </a:lnSpc>
              <a:buFont typeface="Arial" charset="0"/>
              <a:buChar char="•"/>
            </a:pPr>
            <a:r>
              <a:rPr lang="en-US" altLang="ja-JP" sz="1900" smtClean="0">
                <a:solidFill>
                  <a:srgbClr val="000000"/>
                </a:solidFill>
                <a:ea typeface="ＭＳ Ｐゴシック" pitchFamily="34" charset="-128"/>
              </a:rPr>
              <a:t>Open: 28</a:t>
            </a:r>
          </a:p>
          <a:p>
            <a:pPr>
              <a:lnSpc>
                <a:spcPct val="80000"/>
              </a:lnSpc>
            </a:pPr>
            <a:r>
              <a:rPr lang="en-US" altLang="ja-JP" sz="2200" smtClean="0">
                <a:solidFill>
                  <a:srgbClr val="000000"/>
                </a:solidFill>
                <a:ea typeface="ＭＳ Ｐゴシック" pitchFamily="34" charset="-128"/>
              </a:rPr>
              <a:t> Commentary file is available at:</a:t>
            </a:r>
          </a:p>
          <a:p>
            <a:pPr lvl="1">
              <a:lnSpc>
                <a:spcPct val="80000"/>
              </a:lnSpc>
              <a:buFont typeface="Arial" charset="0"/>
              <a:buChar char="•"/>
            </a:pPr>
            <a:r>
              <a:rPr lang="en-US" altLang="ja-JP" sz="1900" smtClean="0">
                <a:solidFill>
                  <a:srgbClr val="000000"/>
                </a:solidFill>
                <a:ea typeface="ＭＳ Ｐゴシック" pitchFamily="34" charset="-128"/>
              </a:rPr>
              <a:t>https://mentor.ieee.org/802.21/dcn/16/21-16-0008-04-SAUC-lb9-comments-and-resolution.xls</a:t>
            </a:r>
            <a:endParaRPr lang="en-US" altLang="ja-JP" sz="1900" smtClean="0">
              <a:ea typeface="ＭＳ Ｐゴシック" pitchFamily="34" charset="-128"/>
            </a:endParaRPr>
          </a:p>
        </p:txBody>
      </p:sp>
      <p:sp>
        <p:nvSpPr>
          <p:cNvPr id="1536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812C615-20A0-4518-ABE2-0A855D55EEE1}" type="slidenum">
              <a:rPr lang="en-US" altLang="en-US" sz="1200" b="0"/>
              <a:pPr>
                <a:spcBef>
                  <a:spcPct val="0"/>
                </a:spcBef>
                <a:buFontTx/>
                <a:buNone/>
              </a:pPr>
              <a:t>115</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kumimoji="0" lang="en-US" sz="1200" b="0" i="0" u="none" strike="noStrike" cap="none" normalizeH="0" baseline="0" dirty="0" smtClean="0">
                <a:ln>
                  <a:noFill/>
                </a:ln>
                <a:solidFill>
                  <a:schemeClr val="tx1"/>
                </a:solidFill>
                <a:effectLst/>
                <a:latin typeface="Times New Roman" pitchFamily="18" charset="0"/>
              </a:rPr>
              <a:t>/5 of 11-16-0198</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401195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F827C39-1713-489C-AB93-34FEA7966F59}" type="slidenum">
              <a:rPr lang="en-US" altLang="en-US" sz="1200" b="0"/>
              <a:pPr algn="ctr">
                <a:spcBef>
                  <a:spcPct val="0"/>
                </a:spcBef>
                <a:buFontTx/>
                <a:buNone/>
              </a:pPr>
              <a:t>116</a:t>
            </a:fld>
            <a:endParaRPr lang="en-US" altLang="en-US" sz="1200" b="0"/>
          </a:p>
        </p:txBody>
      </p:sp>
      <p:sp>
        <p:nvSpPr>
          <p:cNvPr id="16387"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FBE45EB-E56C-43F2-BA36-9F3E90041866}" type="slidenum">
              <a:rPr lang="en-US" altLang="en-US" sz="1200" b="0"/>
              <a:pPr algn="ctr">
                <a:spcBef>
                  <a:spcPct val="0"/>
                </a:spcBef>
                <a:buFontTx/>
                <a:buNone/>
              </a:pPr>
              <a:t>116</a:t>
            </a:fld>
            <a:endParaRPr lang="en-US" altLang="en-US" sz="1200" b="0"/>
          </a:p>
        </p:txBody>
      </p:sp>
      <p:sp>
        <p:nvSpPr>
          <p:cNvPr id="16388" name="Rectangle 2"/>
          <p:cNvSpPr>
            <a:spLocks noGrp="1" noChangeArrowheads="1"/>
          </p:cNvSpPr>
          <p:nvPr>
            <p:ph type="title" idx="4294967295"/>
          </p:nvPr>
        </p:nvSpPr>
        <p:spPr>
          <a:xfrm>
            <a:off x="685800" y="885825"/>
            <a:ext cx="7772400" cy="652463"/>
          </a:xfrm>
        </p:spPr>
        <p:txBody>
          <a:bodyPr/>
          <a:lstStyle/>
          <a:p>
            <a:r>
              <a:rPr lang="en-US" altLang="en-US" sz="2800" smtClean="0"/>
              <a:t>802.21m (REVP)</a:t>
            </a:r>
            <a:br>
              <a:rPr lang="en-US" altLang="en-US" sz="2800" smtClean="0"/>
            </a:br>
            <a:r>
              <a:rPr lang="en-US" altLang="en-US" sz="2800" smtClean="0"/>
              <a:t>802.21-2008 Revision Project</a:t>
            </a:r>
          </a:p>
        </p:txBody>
      </p:sp>
      <p:sp>
        <p:nvSpPr>
          <p:cNvPr id="17413" name="Rectangle 3"/>
          <p:cNvSpPr>
            <a:spLocks noGrp="1" noChangeArrowheads="1"/>
          </p:cNvSpPr>
          <p:nvPr>
            <p:ph type="body" idx="4294967295"/>
          </p:nvPr>
        </p:nvSpPr>
        <p:spPr>
          <a:xfrm>
            <a:off x="457200" y="1676400"/>
            <a:ext cx="8229600" cy="4433888"/>
          </a:xfrm>
        </p:spPr>
        <p:txBody>
          <a:bodyPr>
            <a:normAutofit/>
          </a:bodyPr>
          <a:lstStyle/>
          <a:p>
            <a:pPr>
              <a:lnSpc>
                <a:spcPct val="80000"/>
              </a:lnSpc>
            </a:pPr>
            <a:r>
              <a:rPr lang="en-US" altLang="ja-JP" sz="2200" smtClean="0">
                <a:ea typeface="ＭＳ Ｐゴシック" pitchFamily="34" charset="-128"/>
              </a:rPr>
              <a:t>Ballot Details </a:t>
            </a:r>
          </a:p>
          <a:p>
            <a:pPr lvl="1">
              <a:lnSpc>
                <a:spcPct val="80000"/>
              </a:lnSpc>
            </a:pPr>
            <a:r>
              <a:rPr lang="en-US" altLang="ja-JP" sz="1900" smtClean="0">
                <a:ea typeface="ＭＳ Ｐゴシック" pitchFamily="34" charset="-128"/>
              </a:rPr>
              <a:t>Opened on December 16, 2015 and ended on January 17, 2016</a:t>
            </a:r>
          </a:p>
          <a:p>
            <a:pPr lvl="1">
              <a:lnSpc>
                <a:spcPct val="80000"/>
              </a:lnSpc>
            </a:pPr>
            <a:r>
              <a:rPr lang="en-US" altLang="ja-JP" sz="1900" smtClean="0">
                <a:ea typeface="ＭＳ Ｐゴシック" pitchFamily="34" charset="-128"/>
              </a:rPr>
              <a:t>Result :</a:t>
            </a:r>
          </a:p>
          <a:p>
            <a:pPr lvl="2">
              <a:lnSpc>
                <a:spcPct val="80000"/>
              </a:lnSpc>
            </a:pPr>
            <a:r>
              <a:rPr lang="en-US" altLang="ja-JP" sz="1700" smtClean="0">
                <a:ea typeface="ＭＳ Ｐゴシック" pitchFamily="34" charset="-128"/>
              </a:rPr>
              <a:t>Total Vote:  Approve 11, Disapprove 06, Abstain 02</a:t>
            </a:r>
          </a:p>
          <a:p>
            <a:pPr lvl="2">
              <a:lnSpc>
                <a:spcPct val="80000"/>
              </a:lnSpc>
            </a:pPr>
            <a:r>
              <a:rPr lang="en-US" altLang="ja-JP" sz="1700" smtClean="0">
                <a:ea typeface="ＭＳ Ｐゴシック" pitchFamily="34" charset="-128"/>
              </a:rPr>
              <a:t>Return ratio =100%  </a:t>
            </a:r>
          </a:p>
          <a:p>
            <a:pPr lvl="2">
              <a:lnSpc>
                <a:spcPct val="80000"/>
              </a:lnSpc>
            </a:pPr>
            <a:r>
              <a:rPr lang="en-US" altLang="ja-JP" sz="1700" smtClean="0">
                <a:ea typeface="ＭＳ Ｐゴシック" pitchFamily="34" charset="-128"/>
              </a:rPr>
              <a:t>Approval ratio= 64.70%</a:t>
            </a:r>
            <a:endParaRPr lang="en-US" altLang="ja-JP" sz="1700" smtClean="0">
              <a:solidFill>
                <a:srgbClr val="000000"/>
              </a:solidFill>
              <a:ea typeface="ＭＳ Ｐゴシック" pitchFamily="34" charset="-128"/>
            </a:endParaRPr>
          </a:p>
          <a:p>
            <a:pPr>
              <a:lnSpc>
                <a:spcPct val="80000"/>
              </a:lnSpc>
            </a:pPr>
            <a:r>
              <a:rPr lang="en-US" altLang="ja-JP" sz="2200" smtClean="0">
                <a:solidFill>
                  <a:srgbClr val="000000"/>
                </a:solidFill>
                <a:ea typeface="ＭＳ Ｐゴシック" pitchFamily="34" charset="-128"/>
              </a:rPr>
              <a:t>TG Discussed all the LB comments</a:t>
            </a:r>
          </a:p>
          <a:p>
            <a:pPr lvl="1">
              <a:lnSpc>
                <a:spcPct val="80000"/>
              </a:lnSpc>
              <a:buFont typeface="Arial" charset="0"/>
              <a:buChar char="•"/>
            </a:pPr>
            <a:r>
              <a:rPr lang="en-US" altLang="ja-JP" sz="1900" smtClean="0">
                <a:solidFill>
                  <a:srgbClr val="000000"/>
                </a:solidFill>
                <a:ea typeface="ＭＳ Ｐゴシック" pitchFamily="34" charset="-128"/>
              </a:rPr>
              <a:t>Accepted:  140</a:t>
            </a:r>
          </a:p>
          <a:p>
            <a:pPr lvl="1">
              <a:lnSpc>
                <a:spcPct val="80000"/>
              </a:lnSpc>
              <a:buFont typeface="Arial" charset="0"/>
              <a:buChar char="•"/>
            </a:pPr>
            <a:r>
              <a:rPr lang="en-US" altLang="ja-JP" sz="1900" smtClean="0">
                <a:solidFill>
                  <a:srgbClr val="000000"/>
                </a:solidFill>
                <a:ea typeface="ＭＳ Ｐゴシック" pitchFamily="34" charset="-128"/>
              </a:rPr>
              <a:t>Revised:  28</a:t>
            </a:r>
          </a:p>
          <a:p>
            <a:pPr lvl="1">
              <a:lnSpc>
                <a:spcPct val="80000"/>
              </a:lnSpc>
              <a:buFont typeface="Arial" charset="0"/>
              <a:buChar char="•"/>
            </a:pPr>
            <a:r>
              <a:rPr lang="en-US" altLang="ja-JP" sz="1900" smtClean="0">
                <a:solidFill>
                  <a:srgbClr val="000000"/>
                </a:solidFill>
                <a:ea typeface="ＭＳ Ｐゴシック" pitchFamily="34" charset="-128"/>
              </a:rPr>
              <a:t>Rejected: 6</a:t>
            </a:r>
          </a:p>
          <a:p>
            <a:pPr lvl="1">
              <a:lnSpc>
                <a:spcPct val="80000"/>
              </a:lnSpc>
              <a:buFont typeface="Arial" charset="0"/>
              <a:buChar char="•"/>
            </a:pPr>
            <a:r>
              <a:rPr lang="en-US" altLang="ja-JP" sz="1900" smtClean="0">
                <a:solidFill>
                  <a:srgbClr val="000000"/>
                </a:solidFill>
                <a:ea typeface="ＭＳ Ｐゴシック" pitchFamily="34" charset="-128"/>
              </a:rPr>
              <a:t>Open: 11</a:t>
            </a:r>
          </a:p>
          <a:p>
            <a:pPr>
              <a:lnSpc>
                <a:spcPct val="80000"/>
              </a:lnSpc>
            </a:pPr>
            <a:r>
              <a:rPr lang="en-US" altLang="ja-JP" sz="2200" smtClean="0">
                <a:solidFill>
                  <a:srgbClr val="000000"/>
                </a:solidFill>
                <a:ea typeface="ＭＳ Ｐゴシック" pitchFamily="34" charset="-128"/>
              </a:rPr>
              <a:t> Commentary file is available at:</a:t>
            </a:r>
          </a:p>
          <a:p>
            <a:pPr lvl="1">
              <a:lnSpc>
                <a:spcPct val="80000"/>
              </a:lnSpc>
              <a:buFont typeface="Arial" charset="0"/>
              <a:buChar char="•"/>
            </a:pPr>
            <a:r>
              <a:rPr lang="en-US" altLang="ja-JP" sz="1900" smtClean="0">
                <a:solidFill>
                  <a:srgbClr val="000000"/>
                </a:solidFill>
                <a:ea typeface="ＭＳ Ｐゴシック" pitchFamily="34" charset="-128"/>
              </a:rPr>
              <a:t>https://mentor.ieee.org/802.21/dcn/16/21-16-0009-05-REVP-lb8-comments-and-resolution.xlsx</a:t>
            </a:r>
          </a:p>
        </p:txBody>
      </p:sp>
      <p:sp>
        <p:nvSpPr>
          <p:cNvPr id="163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D1E41DEA-3A97-4F0B-B31C-D04CF5770C13}" type="slidenum">
              <a:rPr lang="en-US" altLang="en-US" sz="1200" b="0"/>
              <a:pPr>
                <a:spcBef>
                  <a:spcPct val="0"/>
                </a:spcBef>
                <a:buFontTx/>
                <a:buNone/>
              </a:pPr>
              <a:t>116</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4/5 of 11-16-0198</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8582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4395788" y="6475413"/>
            <a:ext cx="4286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21E2CA50-9355-4630-B750-1F66CF025864}" type="slidenum">
              <a:rPr lang="en-US" altLang="en-US" sz="1200" b="0"/>
              <a:pPr>
                <a:spcBef>
                  <a:spcPct val="0"/>
                </a:spcBef>
                <a:buFontTx/>
                <a:buNone/>
              </a:pPr>
              <a:t>117</a:t>
            </a:fld>
            <a:endParaRPr lang="en-US" altLang="en-US" sz="1200" b="0"/>
          </a:p>
        </p:txBody>
      </p:sp>
      <p:sp>
        <p:nvSpPr>
          <p:cNvPr id="17411"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EFC3FA1-D978-4AD0-87B6-60366FBF4660}" type="slidenum">
              <a:rPr lang="en-US" altLang="en-US" sz="1200" b="0"/>
              <a:pPr algn="ctr">
                <a:spcBef>
                  <a:spcPct val="0"/>
                </a:spcBef>
                <a:buFontTx/>
                <a:buNone/>
              </a:pPr>
              <a:t>117</a:t>
            </a:fld>
            <a:endParaRPr lang="en-US" altLang="en-US" sz="1200" b="0"/>
          </a:p>
        </p:txBody>
      </p:sp>
      <p:sp>
        <p:nvSpPr>
          <p:cNvPr id="17412" name="Rectangle 2"/>
          <p:cNvSpPr>
            <a:spLocks noGrp="1" noChangeArrowheads="1"/>
          </p:cNvSpPr>
          <p:nvPr>
            <p:ph type="title" idx="4294967295"/>
          </p:nvPr>
        </p:nvSpPr>
        <p:spPr/>
        <p:txBody>
          <a:bodyPr/>
          <a:lstStyle/>
          <a:p>
            <a:r>
              <a:rPr lang="en-US" altLang="en-US" smtClean="0"/>
              <a:t>References</a:t>
            </a:r>
          </a:p>
        </p:txBody>
      </p:sp>
      <p:sp>
        <p:nvSpPr>
          <p:cNvPr id="17413"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pPr lvl="2"/>
            <a:r>
              <a:rPr lang="en-US" altLang="en-US" sz="1400" smtClean="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smtClean="0"/>
              <a:t>Current draft is in the members-only area</a:t>
            </a:r>
          </a:p>
          <a:p>
            <a:pPr lvl="3"/>
            <a:r>
              <a:rPr lang="en-US" altLang="en-US" smtClean="0">
                <a:hlinkClick r:id="rId4"/>
              </a:rPr>
              <a:t>http://www.ieee802.org/21</a:t>
            </a:r>
            <a:r>
              <a:rPr lang="en-US" altLang="en-US" smtClean="0"/>
              <a:t>  </a:t>
            </a:r>
            <a:r>
              <a:rPr lang="en-US" altLang="en-US" sz="1400" smtClean="0">
                <a:sym typeface="Wingdings" pitchFamily="2" charset="2"/>
              </a:rPr>
              <a:t>  </a:t>
            </a:r>
            <a:r>
              <a:rPr lang="en-US" altLang="en-US" sz="1400" u="sng" smtClean="0">
                <a:sym typeface="Wingdings"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5</a:t>
            </a:r>
            <a:r>
              <a:rPr kumimoji="0" lang="en-US" sz="1200" b="0" i="0" u="none" strike="noStrike" cap="none" normalizeH="0" baseline="0" dirty="0" smtClean="0">
                <a:ln>
                  <a:noFill/>
                </a:ln>
                <a:solidFill>
                  <a:schemeClr val="tx1"/>
                </a:solidFill>
                <a:effectLst/>
                <a:latin typeface="Times New Roman" pitchFamily="18" charset="0"/>
              </a:rPr>
              <a:t>/5 of 11-16-0198</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316081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2016-01-21</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118</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479336007"/>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9"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11-16-0192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6645914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t>802.24.2 IoT Task Group</a:t>
            </a:r>
          </a:p>
          <a:p>
            <a:pPr lvl="1"/>
            <a:r>
              <a:rPr lang="en-US" dirty="0"/>
              <a:t>Internal / external coordination in matters related application of IEEE 802 standards for </a:t>
            </a:r>
            <a:r>
              <a:rPr lang="en-US" dirty="0" smtClean="0"/>
              <a:t>Internet of Things (IoT)</a:t>
            </a:r>
            <a:endParaRPr lang="en-US" dirty="0"/>
          </a:p>
          <a:p>
            <a:pPr lvl="1"/>
            <a:r>
              <a:rPr lang="en-US" dirty="0" smtClean="0"/>
              <a:t>802.24.1 </a:t>
            </a:r>
            <a:r>
              <a:rPr lang="en-US" dirty="0"/>
              <a:t>TG meets at Plenaries and </a:t>
            </a:r>
            <a:r>
              <a:rPr lang="en-US" dirty="0" smtClean="0"/>
              <a:t>802 Interims</a:t>
            </a:r>
          </a:p>
          <a:p>
            <a:r>
              <a:rPr lang="en-US" dirty="0" smtClean="0"/>
              <a:t>Jan Agenda</a:t>
            </a:r>
            <a:r>
              <a:rPr lang="en-US" dirty="0"/>
              <a:t>: 		</a:t>
            </a:r>
            <a:r>
              <a:rPr lang="en-US" dirty="0" smtClean="0"/>
              <a:t>	</a:t>
            </a:r>
            <a:r>
              <a:rPr lang="en-US" dirty="0" smtClean="0">
                <a:solidFill>
                  <a:srgbClr val="002060"/>
                </a:solidFill>
                <a:hlinkClick r:id="rId3"/>
              </a:rPr>
              <a:t>24-15-0043r0</a:t>
            </a:r>
            <a:endParaRPr lang="en-US" dirty="0">
              <a:solidFill>
                <a:srgbClr val="002060"/>
              </a:solidFill>
            </a:endParaRPr>
          </a:p>
          <a:p>
            <a:r>
              <a:rPr lang="en-US" dirty="0" smtClean="0"/>
              <a:t>Closing </a:t>
            </a:r>
            <a:r>
              <a:rPr lang="en-US" dirty="0"/>
              <a:t>Report </a:t>
            </a:r>
            <a:r>
              <a:rPr lang="en-US" dirty="0" smtClean="0"/>
              <a:t>	</a:t>
            </a:r>
            <a:r>
              <a:rPr lang="en-US" dirty="0"/>
              <a:t>	</a:t>
            </a:r>
            <a:r>
              <a:rPr lang="en-US" dirty="0" smtClean="0"/>
              <a:t>	</a:t>
            </a:r>
            <a:r>
              <a:rPr lang="en-US" dirty="0" smtClean="0">
                <a:hlinkClick r:id="rId4"/>
              </a:rPr>
              <a:t>24-16-0005r0</a:t>
            </a:r>
            <a:endParaRPr lang="en-US" dirty="0"/>
          </a:p>
          <a:p>
            <a:r>
              <a:rPr lang="en-US" dirty="0" smtClean="0"/>
              <a:t>Minutes		</a:t>
            </a:r>
            <a:r>
              <a:rPr lang="en-US" dirty="0"/>
              <a:t>	</a:t>
            </a:r>
            <a:r>
              <a:rPr lang="en-US" dirty="0" smtClean="0"/>
              <a:t>	pending</a:t>
            </a:r>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119</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8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11-16-0192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11" name="Footer Placeholder 10"/>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09985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12</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11-16-0023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847301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802.24 Summary – January 2016</a:t>
            </a:r>
            <a:endParaRPr lang="en-US" dirty="0">
              <a:solidFill>
                <a:srgbClr val="0070C0"/>
              </a:solidFill>
            </a:endParaRPr>
          </a:p>
        </p:txBody>
      </p:sp>
      <p:sp>
        <p:nvSpPr>
          <p:cNvPr id="3" name="Content Placeholder 2"/>
          <p:cNvSpPr>
            <a:spLocks noGrp="1"/>
          </p:cNvSpPr>
          <p:nvPr>
            <p:ph idx="1"/>
          </p:nvPr>
        </p:nvSpPr>
        <p:spPr>
          <a:xfrm>
            <a:off x="685800" y="1412776"/>
            <a:ext cx="7772400" cy="4968552"/>
          </a:xfrm>
        </p:spPr>
        <p:txBody>
          <a:bodyPr>
            <a:normAutofit fontScale="92500" lnSpcReduction="1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1GHz wireless</a:t>
            </a:r>
            <a:endParaRPr lang="en-US" dirty="0"/>
          </a:p>
          <a:p>
            <a:pPr lvl="2"/>
            <a:r>
              <a:rPr lang="en-US" dirty="0" smtClean="0"/>
              <a:t>Progressed development of draft </a:t>
            </a:r>
            <a:r>
              <a:rPr lang="en-US" dirty="0"/>
              <a:t>: </a:t>
            </a:r>
            <a:r>
              <a:rPr lang="en-US" dirty="0" smtClean="0">
                <a:hlinkClick r:id="rId3"/>
              </a:rPr>
              <a:t>24-15-0029r3</a:t>
            </a:r>
            <a:endParaRPr lang="en-US" dirty="0" smtClean="0"/>
          </a:p>
          <a:p>
            <a:pPr lvl="1"/>
            <a:r>
              <a:rPr lang="en-US" dirty="0"/>
              <a:t>Reviewed report from the ITU-R SG6 Rapporteur on recent PLT </a:t>
            </a:r>
            <a:r>
              <a:rPr lang="en-US" dirty="0" smtClean="0"/>
              <a:t>developments with respect to interference with radio services.</a:t>
            </a:r>
            <a:endParaRPr lang="en-US" dirty="0"/>
          </a:p>
          <a:p>
            <a:pPr>
              <a:spcBef>
                <a:spcPts val="1200"/>
              </a:spcBef>
            </a:pPr>
            <a:r>
              <a:rPr lang="en-US" dirty="0" smtClean="0"/>
              <a:t>24.2 IoT TG</a:t>
            </a:r>
            <a:r>
              <a:rPr lang="en-US" dirty="0"/>
              <a:t>: </a:t>
            </a:r>
          </a:p>
          <a:p>
            <a:pPr lvl="1">
              <a:spcBef>
                <a:spcPts val="1200"/>
              </a:spcBef>
            </a:pPr>
            <a:r>
              <a:rPr lang="en-US" dirty="0" smtClean="0"/>
              <a:t>Developing Liaisons with IoT Industry associations</a:t>
            </a:r>
          </a:p>
          <a:p>
            <a:pPr lvl="1">
              <a:spcBef>
                <a:spcPts val="1200"/>
              </a:spcBef>
            </a:pPr>
            <a:r>
              <a:rPr lang="en-US" dirty="0" smtClean="0"/>
              <a:t>24.2 Liaison Reports in </a:t>
            </a:r>
            <a:r>
              <a:rPr lang="en-US" dirty="0" smtClean="0">
                <a:hlinkClick r:id="rId4"/>
              </a:rPr>
              <a:t>24-16-0006r2</a:t>
            </a:r>
            <a:endParaRPr lang="en-US" dirty="0" smtClean="0"/>
          </a:p>
          <a:p>
            <a:pPr>
              <a:spcBef>
                <a:spcPts val="1200"/>
              </a:spcBef>
            </a:pPr>
            <a:r>
              <a:rPr lang="en-US" dirty="0" smtClean="0"/>
              <a:t>802.24 TAG</a:t>
            </a:r>
          </a:p>
          <a:p>
            <a:pPr lvl="1">
              <a:spcBef>
                <a:spcPts val="1200"/>
              </a:spcBef>
            </a:pPr>
            <a:r>
              <a:rPr lang="en-US" dirty="0" smtClean="0"/>
              <a:t>Held a joint .16/.24 Tutorial on 802.16s amendment for utility networks in narrower channel spectrum. Presentations: </a:t>
            </a:r>
            <a:r>
              <a:rPr lang="en-US" dirty="0" smtClean="0">
                <a:hlinkClick r:id="rId5"/>
              </a:rPr>
              <a:t>24-16-0001-r0</a:t>
            </a:r>
            <a:endParaRPr lang="en-US" dirty="0" smtClean="0"/>
          </a:p>
          <a:p>
            <a:pPr lvl="1">
              <a:spcBef>
                <a:spcPts val="1200"/>
              </a:spcBef>
            </a:pPr>
            <a:r>
              <a:rPr lang="en-US" dirty="0" smtClean="0"/>
              <a:t>802 </a:t>
            </a:r>
            <a:r>
              <a:rPr lang="en-US" dirty="0"/>
              <a:t>Student Paper </a:t>
            </a:r>
            <a:r>
              <a:rPr lang="en-US" dirty="0" smtClean="0"/>
              <a:t>Competition </a:t>
            </a:r>
            <a:r>
              <a:rPr lang="en-US" dirty="0" smtClean="0">
                <a:hlinkClick r:id="rId6"/>
              </a:rPr>
              <a:t>Flyer </a:t>
            </a:r>
            <a:r>
              <a:rPr lang="en-US" dirty="0" smtClean="0"/>
              <a:t>– Paper due date March 1</a:t>
            </a:r>
          </a:p>
          <a:p>
            <a:pPr lvl="2">
              <a:spcBef>
                <a:spcPts val="1200"/>
              </a:spcBef>
            </a:pPr>
            <a:r>
              <a:rPr lang="en-US" dirty="0" smtClean="0"/>
              <a:t>Formed judging committee and </a:t>
            </a:r>
            <a:r>
              <a:rPr lang="en-US" dirty="0" smtClean="0">
                <a:hlinkClick r:id="rId7"/>
              </a:rPr>
              <a:t>judging criteria</a:t>
            </a:r>
            <a:r>
              <a:rPr lang="en-US" dirty="0" smtClean="0"/>
              <a:t>.</a:t>
            </a:r>
          </a:p>
          <a:p>
            <a:pPr lvl="1">
              <a:spcBef>
                <a:spcPts val="1200"/>
              </a:spcBef>
            </a:pPr>
            <a:endParaRPr lang="en-US" dirty="0" smtClean="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120</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11-16-0192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254467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121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2016-01-21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49411772"/>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9473"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11-16-0183 by Max Riegel, Nokia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453848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7770813" cy="4472136"/>
          </a:xfrm>
        </p:spPr>
        <p:txBody>
          <a:bodyPr>
            <a:normAutofit fontScale="92500" lnSpcReduction="10000"/>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charset="0"/>
              <a:buChar char="•"/>
            </a:pPr>
            <a:r>
              <a:rPr lang="en-US" dirty="0"/>
              <a:t>Recent P802.1CF D0.0 draft is available by</a:t>
            </a:r>
          </a:p>
          <a:p>
            <a:pPr lvl="1"/>
            <a:r>
              <a:rPr lang="en-US" dirty="0">
                <a:hlinkClick r:id="rId5"/>
              </a:rPr>
              <a:t>http://</a:t>
            </a:r>
            <a:r>
              <a:rPr lang="en-US" dirty="0" smtClean="0">
                <a:hlinkClick r:id="rId5"/>
              </a:rPr>
              <a:t>www.ieee802.org/1/files/private/cf-drafts/d0/802-1cf-d0-0.pdf</a:t>
            </a:r>
            <a:endParaRPr lang="en-US" dirty="0" smtClean="0"/>
          </a:p>
          <a:p>
            <a:pPr>
              <a:buFont typeface="Arial"/>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6"/>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122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11-16-0183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546212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2400" dirty="0" smtClean="0"/>
              <a:t>Atlanta, GA meeting, Jan 18</a:t>
            </a:r>
            <a:r>
              <a:rPr lang="en-US" sz="2400" baseline="30000" dirty="0" smtClean="0"/>
              <a:t>th</a:t>
            </a:r>
            <a:r>
              <a:rPr lang="en-US" sz="2400" dirty="0" smtClean="0"/>
              <a:t> – 21</a:t>
            </a:r>
            <a:r>
              <a:rPr lang="en-US" sz="2400" baseline="30000" dirty="0" smtClean="0"/>
              <a:t>st</a:t>
            </a:r>
            <a:r>
              <a:rPr lang="en-US" sz="2400" dirty="0" smtClean="0"/>
              <a:t> </a:t>
            </a:r>
            <a:endParaRPr lang="en-US" sz="2400" dirty="0"/>
          </a:p>
        </p:txBody>
      </p:sp>
      <p:sp>
        <p:nvSpPr>
          <p:cNvPr id="3" name="Content Placeholder 2"/>
          <p:cNvSpPr>
            <a:spLocks noGrp="1"/>
          </p:cNvSpPr>
          <p:nvPr>
            <p:ph idx="1"/>
          </p:nvPr>
        </p:nvSpPr>
        <p:spPr>
          <a:xfrm>
            <a:off x="685800" y="1844824"/>
            <a:ext cx="7770813" cy="4608512"/>
          </a:xfrm>
        </p:spPr>
        <p:txBody>
          <a:bodyPr>
            <a:normAutofit fontScale="85000" lnSpcReduction="20000"/>
          </a:bodyPr>
          <a:lstStyle/>
          <a:p>
            <a:pPr>
              <a:buFont typeface="Arial" charset="0"/>
              <a:buChar char="•"/>
            </a:pPr>
            <a:r>
              <a:rPr lang="en-US" dirty="0"/>
              <a:t>Initial 802.1CF-D0.0 draft created and uploaded to private 802.1 document space before the Atlanta meeting</a:t>
            </a:r>
          </a:p>
          <a:p>
            <a:pPr>
              <a:buFont typeface="Arial" charset="0"/>
              <a:buChar char="•"/>
            </a:pPr>
            <a:r>
              <a:rPr lang="en-US" dirty="0"/>
              <a:t>Comment resolution on initial draft</a:t>
            </a:r>
          </a:p>
          <a:p>
            <a:pPr marL="800100" lvl="1" indent="-342900">
              <a:buFont typeface="Arial" charset="0"/>
              <a:buChar char="•"/>
            </a:pPr>
            <a:r>
              <a:rPr lang="en-US" dirty="0"/>
              <a:t>Comments resolved, but more discussion needed to get clarity on ‘network instantiation’, i.e. setup of virtual networks.</a:t>
            </a:r>
          </a:p>
          <a:p>
            <a:pPr>
              <a:buFont typeface="Arial" charset="0"/>
              <a:buChar char="•"/>
            </a:pPr>
            <a:r>
              <a:rPr lang="en-US" dirty="0"/>
              <a:t>Review and discussion of contributions on Fault Diagnosis and Maintenance, Authorization and Trust Establishment and annex on Distributed CCAP Architectures.</a:t>
            </a:r>
          </a:p>
          <a:p>
            <a:pPr marL="800100" lvl="1" indent="-342900">
              <a:buFont typeface="Arial" charset="0"/>
              <a:buChar char="•"/>
            </a:pPr>
            <a:r>
              <a:rPr lang="en-US" dirty="0"/>
              <a:t>Further refinement of contributions needed before inclusion into the draft.</a:t>
            </a:r>
          </a:p>
          <a:p>
            <a:pPr marL="800100" lvl="1" indent="-342900">
              <a:buFont typeface="Arial" charset="0"/>
              <a:buChar char="•"/>
            </a:pPr>
            <a:r>
              <a:rPr lang="en-US" dirty="0"/>
              <a:t>Introduction of ’management plane’ into </a:t>
            </a:r>
            <a:r>
              <a:rPr lang="en-US" dirty="0" err="1" smtClean="0"/>
              <a:t>OmniRAN</a:t>
            </a:r>
            <a:r>
              <a:rPr lang="en-US" dirty="0" smtClean="0"/>
              <a:t> model </a:t>
            </a:r>
            <a:r>
              <a:rPr lang="en-US" dirty="0"/>
              <a:t>discussed</a:t>
            </a:r>
          </a:p>
          <a:p>
            <a:pPr>
              <a:buFont typeface="Arial" charset="0"/>
              <a:buChar char="•"/>
            </a:pPr>
            <a:r>
              <a:rPr lang="en-US" dirty="0"/>
              <a:t>Review of P802.1CF project plan</a:t>
            </a:r>
          </a:p>
          <a:p>
            <a:pPr marL="800100" lvl="1" indent="-342900">
              <a:buFont typeface="Arial" charset="0"/>
              <a:buChar char="•"/>
            </a:pPr>
            <a:r>
              <a:rPr lang="en-US" dirty="0"/>
              <a:t>Contributions for ‘Functional decomposition and description’ chapters still in development.</a:t>
            </a:r>
          </a:p>
          <a:p>
            <a:pPr marL="800100" lvl="1" indent="-342900">
              <a:buFont typeface="Arial" charset="0"/>
              <a:buChar char="•"/>
            </a:pPr>
            <a:r>
              <a:rPr lang="en-US" dirty="0"/>
              <a:t>Creation of next revision (Draft P802.1CF-D0.1) after Mar 2016 meeting</a:t>
            </a:r>
          </a:p>
          <a:p>
            <a:pPr marL="800100" lvl="1" indent="-342900">
              <a:buFont typeface="Arial" charset="0"/>
              <a:buChar char="•"/>
            </a:pPr>
            <a:r>
              <a:rPr lang="en-US" dirty="0"/>
              <a:t>Assumed timeline within current scope: </a:t>
            </a:r>
            <a:br>
              <a:rPr lang="en-US" dirty="0"/>
            </a:br>
            <a:r>
              <a:rPr lang="en-US" dirty="0"/>
              <a:t>content roughly complete after Jul 2016 plenary, starting LB after Nov 2016, SB Jul 2017</a:t>
            </a:r>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123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11-16-0183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169190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session in </a:t>
            </a:r>
            <a:br>
              <a:rPr lang="en-US" dirty="0" smtClean="0"/>
            </a:br>
            <a:r>
              <a:rPr lang="en-US" dirty="0" smtClean="0"/>
              <a:t>Macao, March 13-18, 2016</a:t>
            </a:r>
            <a:endParaRPr lang="en-US" dirty="0"/>
          </a:p>
        </p:txBody>
      </p:sp>
      <p:sp>
        <p:nvSpPr>
          <p:cNvPr id="3" name="Content Placeholder 2"/>
          <p:cNvSpPr>
            <a:spLocks noGrp="1"/>
          </p:cNvSpPr>
          <p:nvPr>
            <p:ph idx="1"/>
          </p:nvPr>
        </p:nvSpPr>
        <p:spPr>
          <a:xfrm>
            <a:off x="685800" y="1844824"/>
            <a:ext cx="7770813" cy="4608512"/>
          </a:xfrm>
        </p:spPr>
        <p:txBody>
          <a:bodyPr>
            <a:normAutofit lnSpcReduction="10000"/>
          </a:bodyPr>
          <a:lstStyle/>
          <a:p>
            <a:pPr>
              <a:buFont typeface="Arial" charset="0"/>
              <a:buChar char="•"/>
            </a:pPr>
            <a:r>
              <a:rPr lang="en-US" dirty="0"/>
              <a:t>Envisioned topics:</a:t>
            </a:r>
          </a:p>
          <a:p>
            <a:pPr marL="800100" lvl="1" indent="-342900">
              <a:buFont typeface="Arial" charset="0"/>
              <a:buChar char="•"/>
            </a:pPr>
            <a:r>
              <a:rPr lang="en-US" dirty="0"/>
              <a:t>Further discussions on contributions on open sections and management plane concept</a:t>
            </a:r>
          </a:p>
          <a:p>
            <a:pPr marL="800100" lvl="1" indent="-342900">
              <a:buFont typeface="Arial" charset="0"/>
              <a:buChar char="•"/>
            </a:pPr>
            <a:r>
              <a:rPr lang="en-US" dirty="0"/>
              <a:t>Special session on network virtualization in the scope of P802.1CF</a:t>
            </a:r>
          </a:p>
          <a:p>
            <a:pPr marL="800100" lvl="1" indent="-342900">
              <a:buFont typeface="Arial" charset="0"/>
              <a:buChar char="•"/>
            </a:pPr>
            <a:r>
              <a:rPr lang="en-US" dirty="0"/>
              <a:t>Agreements of text additions to the next draft</a:t>
            </a:r>
          </a:p>
          <a:p>
            <a:pPr marL="800100" lvl="1" indent="-342900">
              <a:buFont typeface="Arial" charset="0"/>
              <a:buChar char="•"/>
            </a:pPr>
            <a:r>
              <a:rPr lang="en-US" dirty="0"/>
              <a:t>Staying tuned on the outcome and progress of participation in IMT 2020</a:t>
            </a:r>
          </a:p>
          <a:p>
            <a:pPr>
              <a:buFont typeface="Arial" charset="0"/>
              <a:buChar char="•"/>
            </a:pPr>
            <a:r>
              <a:rPr lang="en-US" dirty="0"/>
              <a:t>Conference call:</a:t>
            </a:r>
          </a:p>
          <a:p>
            <a:pPr marL="800100" lvl="1" indent="-342900">
              <a:buFont typeface="Arial" charset="0"/>
              <a:buChar char="•"/>
            </a:pPr>
            <a:r>
              <a:rPr lang="en-US" dirty="0"/>
              <a:t>February 23</a:t>
            </a:r>
            <a:r>
              <a:rPr lang="en-US" baseline="30000" dirty="0"/>
              <a:t>rd</a:t>
            </a:r>
            <a:r>
              <a:rPr lang="en-US" dirty="0"/>
              <a:t>, 10:00 AM ET</a:t>
            </a:r>
          </a:p>
          <a:p>
            <a:pPr marL="1200150" lvl="2" indent="-285750">
              <a:buFont typeface="Arial" charset="0"/>
              <a:buChar char="•"/>
            </a:pPr>
            <a:r>
              <a:rPr lang="en-US" dirty="0"/>
              <a:t>Dial-in details on </a:t>
            </a:r>
            <a:r>
              <a:rPr lang="en-US" dirty="0" err="1"/>
              <a:t>OmniRAN</a:t>
            </a:r>
            <a:r>
              <a:rPr lang="en-US" dirty="0"/>
              <a:t> TG Wiki page on mentor</a:t>
            </a:r>
            <a:br>
              <a:rPr lang="en-US" dirty="0"/>
            </a:br>
            <a:r>
              <a:rPr lang="en-US" dirty="0">
                <a:hlinkClick r:id="rId3"/>
              </a:rPr>
              <a:t>https://mentor.ieee.org/omniran/bp/StartPage</a:t>
            </a:r>
            <a:endParaRPr lang="en-US" dirty="0"/>
          </a:p>
          <a:p>
            <a:pPr marL="800100" lvl="1" indent="-342900">
              <a:buFont typeface="Arial" charset="0"/>
              <a:buChar char="•"/>
            </a:pPr>
            <a:r>
              <a:rPr lang="en-US" dirty="0"/>
              <a:t>Review </a:t>
            </a:r>
            <a:r>
              <a:rPr lang="en-US" dirty="0" smtClean="0"/>
              <a:t>revisions of contributions discussed in </a:t>
            </a:r>
            <a:r>
              <a:rPr lang="en-US" dirty="0"/>
              <a:t>Jan meeting to progress text for next </a:t>
            </a:r>
            <a:r>
              <a:rPr lang="en-US" dirty="0" smtClean="0"/>
              <a:t>draft revision.</a:t>
            </a:r>
            <a:endParaRPr lang="en-US"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124</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11-16-0183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449061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125</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2016-01-21</a:t>
            </a:r>
          </a:p>
        </p:txBody>
      </p:sp>
      <p:graphicFrame>
        <p:nvGraphicFramePr>
          <p:cNvPr id="2055" name="Object 11"/>
          <p:cNvGraphicFramePr>
            <a:graphicFrameLocks noChangeAspect="1"/>
          </p:cNvGraphicFramePr>
          <p:nvPr>
            <p:extLst>
              <p:ext uri="{D42A27DB-BD31-4B8C-83A1-F6EECF244321}">
                <p14:modId xmlns:p14="http://schemas.microsoft.com/office/powerpoint/2010/main" val="1247703024"/>
              </p:ext>
            </p:extLst>
          </p:nvPr>
        </p:nvGraphicFramePr>
        <p:xfrm>
          <a:off x="531813" y="2286000"/>
          <a:ext cx="8186737" cy="2519363"/>
        </p:xfrm>
        <a:graphic>
          <a:graphicData uri="http://schemas.openxmlformats.org/presentationml/2006/ole">
            <mc:AlternateContent xmlns:mc="http://schemas.openxmlformats.org/markup-compatibility/2006">
              <mc:Choice xmlns:v="urn:schemas-microsoft-com:vml" Requires="v">
                <p:oleObj spid="_x0000_s20497" name="Document" r:id="rId4" imgW="8248712" imgH="2546007" progId="Word.Document.8">
                  <p:embed/>
                </p:oleObj>
              </mc:Choice>
              <mc:Fallback>
                <p:oleObj name="Document" r:id="rId4" imgW="8248712" imgH="2546007" progId="Word.Document.8">
                  <p:embed/>
                  <p:pic>
                    <p:nvPicPr>
                      <p:cNvPr id="0" name=""/>
                      <p:cNvPicPr>
                        <a:picLocks noChangeAspect="1" noChangeArrowheads="1"/>
                      </p:cNvPicPr>
                      <p:nvPr/>
                    </p:nvPicPr>
                    <p:blipFill>
                      <a:blip r:embed="rId5"/>
                      <a:srcRect/>
                      <a:stretch>
                        <a:fillRect/>
                      </a:stretch>
                    </p:blipFill>
                    <p:spPr bwMode="auto">
                      <a:xfrm>
                        <a:off x="531813" y="2286000"/>
                        <a:ext cx="818673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1/19 of 11-16-0049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795079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126</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January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52277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127</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April 3-8, 2016 – Buenos Aires</a:t>
            </a:r>
          </a:p>
          <a:p>
            <a:pPr lvl="1"/>
            <a:r>
              <a:rPr lang="en-US" dirty="0" smtClean="0"/>
              <a:t>July 17-22, 2016 – Berlin</a:t>
            </a:r>
          </a:p>
          <a:p>
            <a:pPr lvl="1"/>
            <a:r>
              <a:rPr lang="en-US" dirty="0" smtClean="0"/>
              <a:t>November 13-18, 2016 – Seoul Korea</a:t>
            </a:r>
          </a:p>
          <a:p>
            <a:pPr lvl="1"/>
            <a:r>
              <a:rPr lang="en-US" dirty="0" smtClean="0"/>
              <a:t>March 26-31, 2017 - Chicago</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086525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128</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5720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2015-09-29 teleconference held; </a:t>
            </a:r>
          </a:p>
          <a:p>
            <a:pPr lvl="1">
              <a:lnSpc>
                <a:spcPct val="80000"/>
              </a:lnSpc>
              <a:defRPr/>
            </a:pPr>
            <a:r>
              <a:rPr lang="en-US" sz="1800" dirty="0" smtClean="0"/>
              <a:t>New 802.11 work item re: multicast, request for more info on 802.11 multicast operation. </a:t>
            </a:r>
          </a:p>
          <a:p>
            <a:pPr lvl="1">
              <a:lnSpc>
                <a:spcPct val="80000"/>
              </a:lnSpc>
              <a:defRPr/>
            </a:pPr>
            <a:r>
              <a:rPr lang="en-US" sz="1800" dirty="0" smtClean="0"/>
              <a:t>Request for tutorial </a:t>
            </a:r>
            <a:r>
              <a:rPr lang="en-US" sz="1800" dirty="0"/>
              <a:t>on 802 wireless (.11, .15) technologies, see </a:t>
            </a:r>
            <a:r>
              <a:rPr lang="en-US" sz="1800" dirty="0">
                <a:hlinkClick r:id="rId4"/>
              </a:rPr>
              <a:t>http://</a:t>
            </a:r>
            <a:r>
              <a:rPr lang="en-US" sz="1800" dirty="0" smtClean="0">
                <a:hlinkClick r:id="rId4"/>
              </a:rPr>
              <a:t>ietf.org/meeting/95/tutorials.html</a:t>
            </a:r>
            <a:r>
              <a:rPr lang="en-US" sz="1800" dirty="0" smtClean="0"/>
              <a:t> ; note prior presentation from </a:t>
            </a:r>
            <a:r>
              <a:rPr lang="en-US" sz="1800" dirty="0"/>
              <a:t>Donald Eastlake: </a:t>
            </a:r>
            <a:r>
              <a:rPr lang="en-US" sz="1800" dirty="0">
                <a:hlinkClick r:id="rId5"/>
              </a:rPr>
              <a:t>http://</a:t>
            </a:r>
            <a:r>
              <a:rPr lang="en-US" sz="1800" dirty="0" smtClean="0">
                <a:hlinkClick r:id="rId5"/>
              </a:rPr>
              <a:t>www.ietf.org/edu/documents/WirelessLinks2.pdf</a:t>
            </a:r>
            <a:r>
              <a:rPr lang="en-US" sz="1800" dirty="0" smtClean="0"/>
              <a:t> </a:t>
            </a:r>
          </a:p>
          <a:p>
            <a:pPr lvl="1">
              <a:lnSpc>
                <a:spcPct val="80000"/>
              </a:lnSpc>
              <a:defRPr/>
            </a:pPr>
            <a:r>
              <a:rPr lang="en-US" sz="1800" dirty="0" smtClean="0"/>
              <a:t>Next teleconference is Monday February 1st, 2016 10am-noon Eastern</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6"/>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7"/>
              </a:rPr>
              <a:t>http://ieee-sa.centraldesktop.com/802liaisondb/FrontPage</a:t>
            </a: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a:t>
            </a:r>
            <a:r>
              <a:rPr lang="en-US" sz="1600" dirty="0" smtClean="0"/>
              <a:t>chair</a:t>
            </a:r>
          </a:p>
          <a:p>
            <a:pPr lvl="1">
              <a:lnSpc>
                <a:spcPct val="80000"/>
              </a:lnSpc>
              <a:defRPr/>
            </a:pPr>
            <a:r>
              <a:rPr lang="en-US" sz="1600" dirty="0" smtClean="0"/>
              <a:t>Regular meeting time to be established</a:t>
            </a:r>
            <a:endParaRPr lang="en-US" sz="1600"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986562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129</a:t>
            </a:fld>
            <a:endParaRPr lang="en-US" smtClean="0"/>
          </a:p>
        </p:txBody>
      </p:sp>
      <p:sp>
        <p:nvSpPr>
          <p:cNvPr id="5125" name="Rectangle 2"/>
          <p:cNvSpPr>
            <a:spLocks noGrp="1" noChangeArrowheads="1"/>
          </p:cNvSpPr>
          <p:nvPr>
            <p:ph type="title"/>
          </p:nvPr>
        </p:nvSpPr>
        <p:spPr/>
        <p:txBody>
          <a:bodyPr/>
          <a:lstStyle/>
          <a:p>
            <a:r>
              <a:rPr lang="en-US" dirty="0" smtClean="0"/>
              <a:t>Multicast issues</a:t>
            </a:r>
          </a:p>
        </p:txBody>
      </p:sp>
      <p:sp>
        <p:nvSpPr>
          <p:cNvPr id="113667" name="Rectangle 3"/>
          <p:cNvSpPr>
            <a:spLocks noGrp="1" noChangeArrowheads="1"/>
          </p:cNvSpPr>
          <p:nvPr>
            <p:ph type="body" idx="1"/>
          </p:nvPr>
        </p:nvSpPr>
        <p:spPr>
          <a:xfrm>
            <a:off x="685800" y="1524000"/>
            <a:ext cx="8001000" cy="48006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and a presentation given at the November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will be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a:t>P</a:t>
            </a:r>
            <a:r>
              <a:rPr lang="en-US" sz="1600" dirty="0" smtClean="0"/>
              <a:t>otential internet draft describing use cases, issues, etc</a:t>
            </a:r>
            <a:r>
              <a:rPr lang="en-US" sz="1600" dirty="0"/>
              <a:t>.</a:t>
            </a:r>
            <a:endParaRPr lang="en-US" sz="1600" dirty="0" smtClean="0"/>
          </a:p>
          <a:p>
            <a:pPr>
              <a:lnSpc>
                <a:spcPct val="80000"/>
              </a:lnSpc>
            </a:pPr>
            <a:r>
              <a:rPr lang="en-US" sz="2000" dirty="0" smtClean="0"/>
              <a:t>Insights</a:t>
            </a:r>
          </a:p>
          <a:p>
            <a:pPr lvl="1">
              <a:lnSpc>
                <a:spcPct val="80000"/>
              </a:lnSpc>
            </a:pPr>
            <a:r>
              <a:rPr lang="en-US" sz="1600" dirty="0" smtClean="0"/>
              <a:t>Multicast used for multiple types of traffic including ARP/ND, routing protocols, video applications, and these might need to be transmitted at different MCS</a:t>
            </a:r>
          </a:p>
          <a:p>
            <a:pPr lvl="1">
              <a:lnSpc>
                <a:spcPct val="80000"/>
              </a:lnSpc>
            </a:pPr>
            <a:r>
              <a:rPr lang="en-US" sz="1600" dirty="0" smtClean="0"/>
              <a:t>Implementations might consider APIs to allow MCS differentiation</a:t>
            </a:r>
          </a:p>
          <a:p>
            <a:pPr lvl="1">
              <a:lnSpc>
                <a:spcPct val="80000"/>
              </a:lnSpc>
            </a:pPr>
            <a:r>
              <a:rPr lang="en-US" sz="1600" dirty="0" smtClean="0"/>
              <a:t>RFC 6775, Neighbor Discovery Optimization for IPv6 over Low-Power Wireless Personal Area Networks (6LoWPANs) defines a registration mechanism for accomplishing proxy ND</a:t>
            </a:r>
          </a:p>
          <a:p>
            <a:pPr lvl="1">
              <a:lnSpc>
                <a:spcPct val="80000"/>
              </a:lnSpc>
            </a:pPr>
            <a:r>
              <a:rPr lang="en-US" sz="1600" dirty="0" smtClean="0"/>
              <a:t>Current Proxy ND support does not address Secure ND, see RFC 3971</a:t>
            </a:r>
          </a:p>
          <a:p>
            <a:pPr>
              <a:lnSpc>
                <a:spcPct val="80000"/>
              </a:lnSpc>
            </a:pPr>
            <a:r>
              <a:rPr lang="en-US" sz="2000" dirty="0" smtClean="0"/>
              <a:t>Available internet drafts and related documents</a:t>
            </a:r>
          </a:p>
          <a:p>
            <a:pPr lvl="1">
              <a:lnSpc>
                <a:spcPct val="80000"/>
              </a:lnSpc>
            </a:pPr>
            <a:r>
              <a:rPr lang="en-US" sz="1600" dirty="0" smtClean="0">
                <a:hlinkClick r:id="rId5"/>
              </a:rPr>
              <a:t>http://datatracker.ietf.org/doc/draft-mcbride-mboned-wifi-mcast-problem-statement/</a:t>
            </a:r>
            <a:r>
              <a:rPr lang="en-US" sz="1600" dirty="0" smtClean="0"/>
              <a:t> </a:t>
            </a:r>
          </a:p>
          <a:p>
            <a:pPr lvl="1">
              <a:lnSpc>
                <a:spcPct val="80000"/>
              </a:lnSpc>
            </a:pPr>
            <a:r>
              <a:rPr lang="en-US" sz="1600" dirty="0" smtClean="0">
                <a:hlinkClick r:id="rId6"/>
              </a:rPr>
              <a:t>http</a:t>
            </a:r>
            <a:r>
              <a:rPr lang="en-US" sz="1600" dirty="0">
                <a:hlinkClick r:id="rId6"/>
              </a:rPr>
              <a:t>://www.ipv6council.be/IMG/pdf/20141212-08_vyncke_-_</a:t>
            </a:r>
            <a:r>
              <a:rPr lang="en-US" sz="1600" dirty="0" smtClean="0">
                <a:hlinkClick r:id="rId6"/>
              </a:rPr>
              <a:t>ipv6_multicast_issues-pptx.pdf</a:t>
            </a:r>
            <a:r>
              <a:rPr lang="en-US" sz="1600" dirty="0" smtClean="0"/>
              <a:t> </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74790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3113203982"/>
              </p:ext>
            </p:extLst>
          </p:nvPr>
        </p:nvGraphicFramePr>
        <p:xfrm>
          <a:off x="520700" y="2286000"/>
          <a:ext cx="7696200" cy="2679700"/>
        </p:xfrm>
        <a:graphic>
          <a:graphicData uri="http://schemas.openxmlformats.org/presentationml/2006/ole">
            <mc:AlternateContent xmlns:mc="http://schemas.openxmlformats.org/markup-compatibility/2006">
              <mc:Choice xmlns:v="urn:schemas-microsoft-com:vml" Requires="v">
                <p:oleObj spid="_x0000_s5137" name="Document" r:id="rId4" imgW="8257888" imgH="2875692" progId="Word.Document.8">
                  <p:embed/>
                </p:oleObj>
              </mc:Choice>
              <mc:Fallback>
                <p:oleObj name="Document" r:id="rId4" imgW="8257888" imgH="2875692" progId="Word.Document.8">
                  <p:embed/>
                  <p:pic>
                    <p:nvPicPr>
                      <p:cNvPr id="0" name=""/>
                      <p:cNvPicPr>
                        <a:picLocks noChangeAspect="1" noChangeArrowheads="1"/>
                      </p:cNvPicPr>
                      <p:nvPr/>
                    </p:nvPicPr>
                    <p:blipFill>
                      <a:blip r:embed="rId5"/>
                      <a:srcRect/>
                      <a:stretch>
                        <a:fillRect/>
                      </a:stretch>
                    </p:blipFill>
                    <p:spPr bwMode="auto">
                      <a:xfrm>
                        <a:off x="520700" y="2286000"/>
                        <a:ext cx="7696200" cy="267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11-16-0190 by Joseph Levy (Interdigital)</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8185837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130</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 and WG formation - 1</a:t>
            </a:r>
          </a:p>
        </p:txBody>
      </p:sp>
      <p:sp>
        <p:nvSpPr>
          <p:cNvPr id="20486" name="Rectangle 3"/>
          <p:cNvSpPr>
            <a:spLocks noGrp="1" noChangeArrowheads="1"/>
          </p:cNvSpPr>
          <p:nvPr>
            <p:ph type="body" idx="1"/>
          </p:nvPr>
        </p:nvSpPr>
        <p:spPr>
          <a:xfrm>
            <a:off x="685800" y="1600200"/>
            <a:ext cx="7848600" cy="5029200"/>
          </a:xfrm>
          <a:noFill/>
        </p:spPr>
        <p:txBody>
          <a:bodyPr/>
          <a:lstStyle/>
          <a:p>
            <a:r>
              <a:rPr lang="en-US" sz="2000" dirty="0" smtClean="0"/>
              <a:t>November: Internet Storage </a:t>
            </a:r>
            <a:r>
              <a:rPr lang="en-US" sz="2000" dirty="0"/>
              <a:t>Synch, see </a:t>
            </a:r>
            <a:r>
              <a:rPr lang="en-US" sz="2000" dirty="0">
                <a:hlinkClick r:id="rId3"/>
              </a:rPr>
              <a:t>https://</a:t>
            </a:r>
            <a:r>
              <a:rPr lang="en-US" sz="2000" dirty="0" smtClean="0">
                <a:hlinkClick r:id="rId3"/>
              </a:rPr>
              <a:t>tools.ietf.org/html/draft-cui-iss-problem-03</a:t>
            </a:r>
            <a:r>
              <a:rPr lang="en-US" sz="2000" dirty="0" smtClean="0"/>
              <a:t> </a:t>
            </a:r>
          </a:p>
          <a:p>
            <a:r>
              <a:rPr lang="en-US" sz="2000" dirty="0" err="1" smtClean="0"/>
              <a:t>CAPtive</a:t>
            </a:r>
            <a:r>
              <a:rPr lang="en-US" sz="2000" dirty="0" smtClean="0"/>
              <a:t> </a:t>
            </a:r>
            <a:r>
              <a:rPr lang="en-US" sz="2000" dirty="0" err="1" smtClean="0"/>
              <a:t>PORTal</a:t>
            </a:r>
            <a:r>
              <a:rPr lang="en-US" sz="2000" dirty="0" smtClean="0"/>
              <a:t> interaction (July 2015 BOF)</a:t>
            </a:r>
            <a:r>
              <a:rPr lang="en-US" sz="2000" b="0" dirty="0" smtClean="0"/>
              <a:t>:</a:t>
            </a:r>
            <a:r>
              <a:rPr lang="en-US" sz="2000" dirty="0" smtClean="0"/>
              <a:t>CAPPORT WG formed, see  </a:t>
            </a:r>
            <a:r>
              <a:rPr lang="en-US" sz="2000" dirty="0">
                <a:hlinkClick r:id="rId4"/>
              </a:rPr>
              <a:t>http://</a:t>
            </a:r>
            <a:r>
              <a:rPr lang="en-US" sz="2000" dirty="0" smtClean="0">
                <a:hlinkClick r:id="rId4"/>
              </a:rPr>
              <a:t>www.ietf.org/mail-archive/web/ietf-announce/current/msg14957.html</a:t>
            </a:r>
            <a:r>
              <a:rPr lang="en-US" sz="2000" dirty="0" smtClean="0"/>
              <a:t> </a:t>
            </a:r>
          </a:p>
          <a:p>
            <a:pPr lvl="1"/>
            <a:r>
              <a:rPr lang="en-US" sz="1600" dirty="0"/>
              <a:t>The CAPPORT Working Group will define secure mechanisms and protocols </a:t>
            </a:r>
            <a:r>
              <a:rPr lang="en-US" sz="16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pPr lvl="1"/>
            <a:r>
              <a:rPr lang="en-US" sz="1600" dirty="0" smtClean="0"/>
              <a:t>Note: related to OWE proposal in </a:t>
            </a:r>
            <a:r>
              <a:rPr lang="en-US" sz="1600" dirty="0" err="1" smtClean="0"/>
              <a:t>TGmc</a:t>
            </a:r>
            <a:r>
              <a:rPr lang="en-US" sz="1600" dirty="0"/>
              <a:t>, see </a:t>
            </a:r>
            <a:r>
              <a:rPr lang="en-US" sz="1600" dirty="0">
                <a:hlinkClick r:id="rId5"/>
              </a:rPr>
              <a:t>https://</a:t>
            </a:r>
            <a:r>
              <a:rPr lang="en-US" sz="1600" dirty="0" smtClean="0">
                <a:hlinkClick r:id="rId5"/>
              </a:rPr>
              <a:t>mentor.ieee.org/802.11/dcn/15/11-15-1184-05-000m-owe.docx</a:t>
            </a:r>
            <a:r>
              <a:rPr lang="en-US" sz="16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7148786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131</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 and WG formation - 2</a:t>
            </a:r>
          </a:p>
        </p:txBody>
      </p:sp>
      <p:sp>
        <p:nvSpPr>
          <p:cNvPr id="20486" name="Rectangle 3"/>
          <p:cNvSpPr>
            <a:spLocks noGrp="1" noChangeArrowheads="1"/>
          </p:cNvSpPr>
          <p:nvPr>
            <p:ph type="body" idx="1"/>
          </p:nvPr>
        </p:nvSpPr>
        <p:spPr>
          <a:xfrm>
            <a:off x="685800" y="1600200"/>
            <a:ext cx="7848600" cy="5029200"/>
          </a:xfrm>
          <a:noFill/>
        </p:spPr>
        <p:txBody>
          <a:bodyPr/>
          <a:lstStyle/>
          <a:p>
            <a:r>
              <a:rPr lang="en-US" sz="2000" dirty="0" smtClean="0"/>
              <a:t>Interactive </a:t>
            </a:r>
            <a:r>
              <a:rPr lang="en-US" sz="2000" dirty="0"/>
              <a:t>Connectivity Establishment (ice</a:t>
            </a:r>
            <a:r>
              <a:rPr lang="en-US" sz="2000" dirty="0" smtClean="0"/>
              <a:t>)</a:t>
            </a:r>
          </a:p>
          <a:p>
            <a:pPr lvl="1"/>
            <a:r>
              <a:rPr lang="en-US" sz="1600" dirty="0"/>
              <a:t>The goal of the ICE Working Group is to consolidate the various initiatives to update and improve ICE, and to help ensure suitability and consistency in the environments ICE operates in. Current work in this area includes an updated version of the ICE RFC (</a:t>
            </a:r>
            <a:r>
              <a:rPr lang="en-US" sz="1600" dirty="0" err="1"/>
              <a:t>ICEbis</a:t>
            </a:r>
            <a:r>
              <a:rPr lang="en-US" sz="1600" dirty="0"/>
              <a:t>), Trickle ICE and </a:t>
            </a:r>
            <a:r>
              <a:rPr lang="en-US" sz="1600" dirty="0" err="1"/>
              <a:t>dualstack</a:t>
            </a:r>
            <a:r>
              <a:rPr lang="en-US" sz="1600" dirty="0"/>
              <a:t>/</a:t>
            </a:r>
            <a:r>
              <a:rPr lang="en-US" sz="1600" dirty="0" err="1"/>
              <a:t>multihomed</a:t>
            </a:r>
            <a:r>
              <a:rPr lang="en-US" sz="1600" dirty="0"/>
              <a:t> fairness. </a:t>
            </a:r>
          </a:p>
          <a:p>
            <a:pPr lvl="1"/>
            <a:r>
              <a:rPr lang="en-US" sz="1600" dirty="0">
                <a:hlinkClick r:id="rId3"/>
              </a:rPr>
              <a:t>https://datatracker.ietf.org/wg/ice/charter/</a:t>
            </a:r>
            <a:r>
              <a:rPr lang="en-US" sz="1600" dirty="0"/>
              <a:t> </a:t>
            </a:r>
            <a:endParaRPr lang="en-US" sz="1600" dirty="0" smtClean="0"/>
          </a:p>
          <a:p>
            <a:r>
              <a:rPr lang="en-US" sz="2000" dirty="0"/>
              <a:t>Selection of Language for Internet Media (slim), see</a:t>
            </a:r>
          </a:p>
          <a:p>
            <a:pPr lvl="1"/>
            <a:r>
              <a:rPr lang="en-US" sz="1600" dirty="0" smtClean="0"/>
              <a:t>Email case: the </a:t>
            </a:r>
            <a:r>
              <a:rPr lang="en-US" sz="1600" dirty="0"/>
              <a:t>group will determine a MIME based solution (based</a:t>
            </a:r>
            <a:br>
              <a:rPr lang="en-US" sz="1600" dirty="0"/>
            </a:br>
            <a:r>
              <a:rPr lang="en-US" sz="1600" dirty="0"/>
              <a:t>on draft-</a:t>
            </a:r>
            <a:r>
              <a:rPr lang="en-US" sz="1600" dirty="0" err="1"/>
              <a:t>tomkinson</a:t>
            </a:r>
            <a:r>
              <a:rPr lang="en-US" sz="1600" dirty="0"/>
              <a:t>-slim-</a:t>
            </a:r>
            <a:r>
              <a:rPr lang="en-US" sz="1600" dirty="0" err="1"/>
              <a:t>multilangcontent</a:t>
            </a:r>
            <a:r>
              <a:rPr lang="en-US" sz="1600" dirty="0"/>
              <a:t>) that enables a single email</a:t>
            </a:r>
            <a:br>
              <a:rPr lang="en-US" sz="1600" dirty="0"/>
            </a:br>
            <a:r>
              <a:rPr lang="en-US" sz="1600" dirty="0"/>
              <a:t>message to contain multiple language versions of the content, with</a:t>
            </a:r>
            <a:br>
              <a:rPr lang="en-US" sz="1600" dirty="0"/>
            </a:br>
            <a:r>
              <a:rPr lang="en-US" sz="1600" dirty="0"/>
              <a:t>provisions to help clients select a best-fit version</a:t>
            </a:r>
            <a:r>
              <a:rPr lang="en-US" sz="1600" dirty="0" smtClean="0"/>
              <a:t>.</a:t>
            </a:r>
          </a:p>
          <a:p>
            <a:pPr lvl="1"/>
            <a:r>
              <a:rPr lang="en-US" sz="1600" dirty="0" smtClean="0"/>
              <a:t>Real-time </a:t>
            </a:r>
            <a:r>
              <a:rPr lang="en-US" sz="1600" dirty="0"/>
              <a:t>communication case, the group will produce a</a:t>
            </a:r>
            <a:br>
              <a:rPr lang="en-US" sz="1600" dirty="0"/>
            </a:br>
            <a:r>
              <a:rPr lang="en-US" sz="1600" dirty="0"/>
              <a:t>specification (based on draft-</a:t>
            </a:r>
            <a:r>
              <a:rPr lang="en-US" sz="1600" dirty="0" err="1"/>
              <a:t>gellens</a:t>
            </a:r>
            <a:r>
              <a:rPr lang="en-US" sz="1600" dirty="0"/>
              <a:t>-slim-negotiating-human-language)</a:t>
            </a:r>
            <a:br>
              <a:rPr lang="en-US" sz="1600" dirty="0"/>
            </a:br>
            <a:r>
              <a:rPr lang="en-US" sz="1600" dirty="0"/>
              <a:t>enabling negotiation of a human language per media stream.</a:t>
            </a:r>
          </a:p>
          <a:p>
            <a:pPr lvl="1"/>
            <a:r>
              <a:rPr lang="en-US" sz="1600" dirty="0" smtClean="0">
                <a:hlinkClick r:id="rId4"/>
              </a:rPr>
              <a:t>https://datatracker.ietf.org/wg/slim/charter/</a:t>
            </a:r>
            <a:r>
              <a:rPr lang="en-US" sz="1600" dirty="0" smtClean="0"/>
              <a:t>  </a:t>
            </a:r>
          </a:p>
          <a:p>
            <a:endParaRPr lang="en-US" sz="2200" dirty="0"/>
          </a:p>
          <a:p>
            <a:pPr lvl="1"/>
            <a:endParaRPr lang="en-US" sz="1600" b="0" dirty="0" smtClean="0"/>
          </a:p>
          <a:p>
            <a:pPr lvl="1"/>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0162998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132</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 and WG formation - 3</a:t>
            </a:r>
          </a:p>
        </p:txBody>
      </p:sp>
      <p:sp>
        <p:nvSpPr>
          <p:cNvPr id="20486" name="Rectangle 3"/>
          <p:cNvSpPr>
            <a:spLocks noGrp="1" noChangeArrowheads="1"/>
          </p:cNvSpPr>
          <p:nvPr>
            <p:ph type="body" idx="1"/>
          </p:nvPr>
        </p:nvSpPr>
        <p:spPr>
          <a:xfrm>
            <a:off x="685800" y="1600200"/>
            <a:ext cx="7848600" cy="4800600"/>
          </a:xfrm>
          <a:noFill/>
        </p:spPr>
        <p:txBody>
          <a:bodyPr/>
          <a:lstStyle/>
          <a:p>
            <a:r>
              <a:rPr lang="en-US" sz="2000" dirty="0" smtClean="0"/>
              <a:t>Codec </a:t>
            </a:r>
            <a:r>
              <a:rPr lang="en-US" sz="2000" dirty="0"/>
              <a:t>Encoding for </a:t>
            </a:r>
            <a:r>
              <a:rPr lang="en-US" sz="2000" dirty="0" err="1"/>
              <a:t>LossLess</a:t>
            </a:r>
            <a:r>
              <a:rPr lang="en-US" sz="2000" dirty="0"/>
              <a:t> Archiving and </a:t>
            </a:r>
            <a:r>
              <a:rPr lang="en-US" sz="2000" dirty="0" err="1"/>
              <a:t>Realtime</a:t>
            </a:r>
            <a:r>
              <a:rPr lang="en-US" sz="2000" dirty="0"/>
              <a:t> transmission (cellar</a:t>
            </a:r>
            <a:r>
              <a:rPr lang="en-US" sz="2000" dirty="0" smtClean="0"/>
              <a:t>) </a:t>
            </a:r>
          </a:p>
          <a:p>
            <a:pPr lvl="1"/>
            <a:r>
              <a:rPr lang="en-US" sz="1800" dirty="0" smtClean="0">
                <a:hlinkClick r:id="rId3"/>
              </a:rPr>
              <a:t>https</a:t>
            </a:r>
            <a:r>
              <a:rPr lang="en-US" sz="1800" dirty="0">
                <a:hlinkClick r:id="rId3"/>
              </a:rPr>
              <a:t>://datatracker.ietf.org/wg/cellar/charter</a:t>
            </a:r>
            <a:r>
              <a:rPr lang="en-US" sz="1800" dirty="0" smtClean="0">
                <a:hlinkClick r:id="rId3"/>
              </a:rPr>
              <a:t>/</a:t>
            </a:r>
            <a:r>
              <a:rPr lang="en-US" sz="1800" dirty="0" smtClean="0"/>
              <a:t> </a:t>
            </a:r>
          </a:p>
          <a:p>
            <a:r>
              <a:rPr lang="en-US" sz="2000" dirty="0" err="1"/>
              <a:t>CURves</a:t>
            </a:r>
            <a:r>
              <a:rPr lang="en-US" sz="2000" dirty="0"/>
              <a:t>, Deprecating and a Little more Encryption (curdle</a:t>
            </a:r>
            <a:r>
              <a:rPr lang="en-US" sz="2000" dirty="0" smtClean="0"/>
              <a:t>)</a:t>
            </a:r>
          </a:p>
          <a:p>
            <a:pPr lvl="1"/>
            <a:r>
              <a:rPr lang="en-US" sz="1600" dirty="0"/>
              <a:t>The CURDLE working group is chartered to add a small set of cryptographic mechanisms to some IETF protocols, and to make implementation requirements including deprecation of old algorithms where there is IETF consensus to do so</a:t>
            </a:r>
            <a:r>
              <a:rPr lang="en-US" sz="1600" dirty="0" smtClean="0"/>
              <a:t>.</a:t>
            </a:r>
          </a:p>
          <a:p>
            <a:pPr lvl="1"/>
            <a:r>
              <a:rPr lang="en-US" sz="1800" dirty="0">
                <a:hlinkClick r:id="rId4"/>
              </a:rPr>
              <a:t>https://datatracker.ietf.org/wg/curdle/charter</a:t>
            </a:r>
            <a:r>
              <a:rPr lang="en-US" sz="1800" dirty="0" smtClean="0">
                <a:hlinkClick r:id="rId4"/>
              </a:rPr>
              <a:t>/</a:t>
            </a:r>
            <a:r>
              <a:rPr lang="en-US" sz="1800" dirty="0" smtClean="0"/>
              <a:t> </a:t>
            </a:r>
          </a:p>
          <a:p>
            <a:r>
              <a:rPr lang="en-US" sz="2000" dirty="0"/>
              <a:t>Font Top Level Media Type (</a:t>
            </a:r>
            <a:r>
              <a:rPr lang="en-US" sz="2000" dirty="0" err="1"/>
              <a:t>justfont</a:t>
            </a:r>
            <a:r>
              <a:rPr lang="en-US" sz="2000" dirty="0" smtClean="0"/>
              <a:t>)</a:t>
            </a:r>
          </a:p>
          <a:p>
            <a:pPr lvl="1"/>
            <a:r>
              <a:rPr lang="en-US" sz="1600" dirty="0"/>
              <a:t>This Working Group is chartered to define the "font" top-level media type, as per RFC6838 Section 4.2.7.</a:t>
            </a:r>
            <a:endParaRPr lang="en-US" sz="1600" dirty="0" smtClean="0"/>
          </a:p>
          <a:p>
            <a:r>
              <a:rPr lang="en-US" sz="2000" dirty="0"/>
              <a:t>Deterministic Networking (</a:t>
            </a:r>
            <a:r>
              <a:rPr lang="en-US" sz="2000" dirty="0" err="1"/>
              <a:t>detnet</a:t>
            </a:r>
            <a:r>
              <a:rPr lang="en-US" sz="2000" dirty="0" smtClean="0"/>
              <a:t>)</a:t>
            </a:r>
          </a:p>
          <a:p>
            <a:pPr lvl="1"/>
            <a:r>
              <a:rPr lang="en-US" sz="1600" dirty="0"/>
              <a:t>The Deterministic Networking (</a:t>
            </a:r>
            <a:r>
              <a:rPr lang="en-US" sz="1600" dirty="0" err="1"/>
              <a:t>DetNet</a:t>
            </a:r>
            <a:r>
              <a:rPr lang="en-US" sz="1600" dirty="0"/>
              <a:t>) Working Group focuses on deterministic data paths that operate over Layer 2 bridged and Layer 3 routed segments, where such paths can provide bounds on latency, loss, and packet delay variation (jitter), and high reliability</a:t>
            </a:r>
            <a:r>
              <a:rPr lang="en-US" sz="1600" dirty="0" smtClean="0"/>
              <a:t>.</a:t>
            </a:r>
          </a:p>
          <a:p>
            <a:pPr lvl="1"/>
            <a:endParaRPr lang="en-US" sz="1600" dirty="0"/>
          </a:p>
          <a:p>
            <a:pPr lvl="1"/>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54753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133</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724400"/>
          </a:xfrm>
        </p:spPr>
        <p:txBody>
          <a:bodyPr/>
          <a:lstStyle/>
          <a:p>
            <a:pPr>
              <a:lnSpc>
                <a:spcPct val="80000"/>
              </a:lnSpc>
            </a:pPr>
            <a:r>
              <a:rPr lang="en-GB" sz="2000" dirty="0" smtClean="0">
                <a:solidFill>
                  <a:srgbClr val="000000"/>
                </a:solidFill>
                <a:ea typeface="Arial Unicode MS" pitchFamily="34" charset="-128"/>
                <a:cs typeface="Arial Unicode MS" pitchFamily="34" charset="-128"/>
              </a:rPr>
              <a:t>6LO</a:t>
            </a:r>
          </a:p>
          <a:p>
            <a:pPr lvl="1">
              <a:lnSpc>
                <a:spcPct val="80000"/>
              </a:lnSpc>
            </a:pP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dirty="0">
                <a:hlinkClick r:id="rId3"/>
              </a:rPr>
              <a:t>http://datatracker.ietf.org/wg/6lo/charter</a:t>
            </a:r>
            <a:r>
              <a:rPr lang="en-GB" sz="1800" dirty="0" smtClean="0">
                <a:hlinkClick r:id="rId3"/>
              </a:rPr>
              <a:t>/</a:t>
            </a:r>
            <a:r>
              <a:rPr lang="en-GB" sz="1800" dirty="0" smtClean="0"/>
              <a:t> </a:t>
            </a:r>
          </a:p>
          <a:p>
            <a:pPr lvl="1">
              <a:lnSpc>
                <a:spcPct val="80000"/>
              </a:lnSpc>
            </a:pPr>
            <a:r>
              <a:rPr lang="en-US" sz="1800" dirty="0" smtClean="0"/>
              <a:t>Focus</a:t>
            </a:r>
            <a:r>
              <a:rPr lang="en-US" sz="1800" dirty="0"/>
              <a:t>: IPv6 over Networks of Resource-constrained </a:t>
            </a:r>
            <a:r>
              <a:rPr lang="en-US" sz="1800" dirty="0" smtClean="0"/>
              <a:t>Nodes</a:t>
            </a:r>
          </a:p>
          <a:p>
            <a:pPr lvl="1">
              <a:lnSpc>
                <a:spcPct val="80000"/>
              </a:lnSpc>
            </a:pPr>
            <a:r>
              <a:rPr lang="en-US" sz="1800" dirty="0" smtClean="0"/>
              <a:t>See WNG presentation: </a:t>
            </a:r>
            <a:r>
              <a:rPr lang="en-US" sz="1800" dirty="0">
                <a:hlinkClick r:id="rId4"/>
              </a:rPr>
              <a:t>https://</a:t>
            </a:r>
            <a:r>
              <a:rPr lang="en-US" sz="1800" dirty="0" smtClean="0">
                <a:hlinkClick r:id="rId4"/>
              </a:rPr>
              <a:t>mentor.ieee.org/802.11/dcn/15/11-15-1085-00-0wng-6lowpan-over-802-11.pptx</a:t>
            </a:r>
            <a:r>
              <a:rPr lang="en-US" sz="1800" dirty="0"/>
              <a:t> </a:t>
            </a:r>
            <a:r>
              <a:rPr lang="en-US" sz="1800" dirty="0" smtClean="0"/>
              <a:t>and</a:t>
            </a:r>
          </a:p>
          <a:p>
            <a:pPr lvl="1">
              <a:lnSpc>
                <a:spcPct val="80000"/>
              </a:lnSpc>
            </a:pPr>
            <a:r>
              <a:rPr lang="en-US" sz="1800" dirty="0" smtClean="0">
                <a:hlinkClick r:id="rId5"/>
              </a:rPr>
              <a:t>http</a:t>
            </a:r>
            <a:r>
              <a:rPr lang="en-US" sz="1800" dirty="0">
                <a:hlinkClick r:id="rId5"/>
              </a:rPr>
              <a:t>://datatracker.ietf.org/doc/draft-delcarpio-6lo-wlanah</a:t>
            </a:r>
            <a:r>
              <a:rPr lang="en-US" sz="1800" dirty="0" smtClean="0">
                <a:hlinkClick r:id="rId5"/>
              </a:rPr>
              <a:t>/</a:t>
            </a:r>
            <a:r>
              <a:rPr lang="en-US" sz="1800" dirty="0" smtClean="0"/>
              <a:t> </a:t>
            </a:r>
          </a:p>
          <a:p>
            <a:pPr lvl="1">
              <a:lnSpc>
                <a:spcPct val="80000"/>
              </a:lnSpc>
            </a:pPr>
            <a:r>
              <a:rPr lang="en-US" sz="1800" dirty="0">
                <a:hlinkClick r:id="rId6"/>
              </a:rPr>
              <a:t>https://</a:t>
            </a:r>
            <a:r>
              <a:rPr lang="en-US" sz="1800" dirty="0" smtClean="0">
                <a:hlinkClick r:id="rId6"/>
              </a:rPr>
              <a:t>tools.ietf.org/html/draft-thubert-6lo-routing-dispatch-06</a:t>
            </a:r>
            <a:r>
              <a:rPr lang="en-US" sz="1800" dirty="0" smtClean="0"/>
              <a:t> </a:t>
            </a:r>
          </a:p>
          <a:p>
            <a:pPr lvl="1">
              <a:lnSpc>
                <a:spcPct val="80000"/>
              </a:lnSpc>
            </a:pPr>
            <a:r>
              <a:rPr lang="en-US" sz="1800" dirty="0">
                <a:hlinkClick r:id="rId7"/>
              </a:rPr>
              <a:t>https://</a:t>
            </a:r>
            <a:r>
              <a:rPr lang="en-US" sz="1800" dirty="0" smtClean="0">
                <a:hlinkClick r:id="rId7"/>
              </a:rPr>
              <a:t>tools.ietf.org/html/draft-thubert-6lo-backbone-router-02</a:t>
            </a:r>
            <a:r>
              <a:rPr lang="en-US" sz="1800" dirty="0" smtClean="0"/>
              <a:t> </a:t>
            </a:r>
            <a:endParaRPr lang="en-US" sz="1800" dirty="0"/>
          </a:p>
          <a:p>
            <a:pPr lvl="1">
              <a:lnSpc>
                <a:spcPct val="80000"/>
              </a:lnSpc>
            </a:pPr>
            <a:r>
              <a:rPr lang="en-US" sz="1800" dirty="0" smtClean="0"/>
              <a:t>Unique </a:t>
            </a:r>
            <a:r>
              <a:rPr lang="en-US" sz="1800" dirty="0"/>
              <a:t>IPv6 Prefix Per Host, </a:t>
            </a:r>
            <a:r>
              <a:rPr lang="en-US" sz="1800" dirty="0">
                <a:hlinkClick r:id="rId8"/>
              </a:rPr>
              <a:t>https://</a:t>
            </a:r>
            <a:r>
              <a:rPr lang="en-US" sz="1800" dirty="0" smtClean="0">
                <a:hlinkClick r:id="rId8"/>
              </a:rPr>
              <a:t>tools.ietf.org/html/draft-jjmb-v6ops-unique-ipv6-prefix-per-host-00</a:t>
            </a:r>
            <a:r>
              <a:rPr lang="en-US" sz="1800" dirty="0" smtClean="0"/>
              <a:t>  </a:t>
            </a:r>
          </a:p>
          <a:p>
            <a:pPr lvl="2">
              <a:lnSpc>
                <a:spcPct val="80000"/>
              </a:lnSpc>
            </a:pPr>
            <a:r>
              <a:rPr lang="en-US" sz="1600" i="1" dirty="0" smtClean="0"/>
              <a:t>The </a:t>
            </a:r>
            <a:r>
              <a:rPr lang="en-US" sz="1600" i="1" dirty="0"/>
              <a:t>concepts in this document were originally developed as part of a large scale, production deployment of IPv6 support for a community Wi-Fi service</a:t>
            </a:r>
            <a:r>
              <a:rPr lang="en-US" sz="1600" i="1" dirty="0" smtClean="0"/>
              <a:t>. </a:t>
            </a:r>
            <a:endParaRPr lang="en-US" sz="1600" i="1" dirty="0"/>
          </a:p>
          <a:p>
            <a:pPr marL="457200" lvl="1" indent="0">
              <a:lnSpc>
                <a:spcPct val="80000"/>
              </a:lnSpc>
              <a:buNone/>
            </a:pPr>
            <a:r>
              <a:rPr lang="en-US" sz="1600" dirty="0" smtClean="0"/>
              <a:t> </a:t>
            </a:r>
          </a:p>
          <a:p>
            <a:pPr>
              <a:lnSpc>
                <a:spcPct val="80000"/>
              </a:lnSpc>
              <a:defRPr/>
            </a:pPr>
            <a:r>
              <a:rPr lang="en-US" sz="2000" dirty="0" smtClean="0"/>
              <a:t>ROLL: </a:t>
            </a:r>
            <a:r>
              <a:rPr lang="en-GB" sz="1600" dirty="0" smtClean="0">
                <a:solidFill>
                  <a:srgbClr val="000000"/>
                </a:solidFill>
                <a:ea typeface="Arial Unicode MS" pitchFamily="34" charset="-128"/>
                <a:cs typeface="Arial Unicode MS" pitchFamily="34" charset="-128"/>
              </a:rPr>
              <a:t>Working </a:t>
            </a:r>
            <a:r>
              <a:rPr lang="en-GB" sz="1600" dirty="0">
                <a:solidFill>
                  <a:srgbClr val="000000"/>
                </a:solidFill>
                <a:ea typeface="Arial Unicode MS" pitchFamily="34" charset="-128"/>
                <a:cs typeface="Arial Unicode MS" pitchFamily="34" charset="-128"/>
              </a:rPr>
              <a:t>Group website: </a:t>
            </a:r>
            <a:r>
              <a:rPr lang="en-GB" sz="1600" b="0" dirty="0">
                <a:hlinkClick r:id="rId9"/>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r>
              <a:rPr lang="en-GB" sz="1800" dirty="0" smtClean="0">
                <a:solidFill>
                  <a:srgbClr val="000000"/>
                </a:solidFill>
                <a:ea typeface="Arial Unicode MS" pitchFamily="34" charset="-128"/>
                <a:cs typeface="Arial Unicode MS" pitchFamily="34" charset="-128"/>
              </a:rPr>
              <a:t>: </a:t>
            </a:r>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10"/>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0115942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134</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endParaRPr lang="en-US" sz="1800" dirty="0" smtClean="0"/>
          </a:p>
          <a:p>
            <a:pPr>
              <a:lnSpc>
                <a:spcPct val="80000"/>
              </a:lnSpc>
            </a:pPr>
            <a:r>
              <a:rPr lang="en-US" sz="1800" dirty="0" smtClean="0"/>
              <a:t>Updates [January 2016]</a:t>
            </a:r>
          </a:p>
          <a:p>
            <a:pPr lvl="1">
              <a:lnSpc>
                <a:spcPct val="80000"/>
              </a:lnSpc>
            </a:pPr>
            <a:r>
              <a:rPr lang="en-US" sz="1600" dirty="0" smtClean="0"/>
              <a:t>New: </a:t>
            </a:r>
            <a:r>
              <a:rPr lang="en-US" sz="1600" dirty="0"/>
              <a:t>Dynamic Authorization </a:t>
            </a:r>
            <a:r>
              <a:rPr lang="en-US" sz="1600" dirty="0" err="1"/>
              <a:t>Proxying</a:t>
            </a:r>
            <a:r>
              <a:rPr lang="en-US" sz="1600" dirty="0"/>
              <a:t> in Remote Authorization Dial-In User Service Protocol (RADIUS), see </a:t>
            </a:r>
            <a:r>
              <a:rPr lang="en-US" sz="1600" dirty="0">
                <a:hlinkClick r:id="rId4"/>
              </a:rPr>
              <a:t>https://datatracker.ietf.org/doc/draft-ietf-radext-coa-proxy</a:t>
            </a:r>
            <a:r>
              <a:rPr lang="en-US" sz="1600" dirty="0" smtClean="0">
                <a:hlinkClick r:id="rId4"/>
              </a:rPr>
              <a:t>/</a:t>
            </a:r>
            <a:r>
              <a:rPr lang="en-US" sz="1600" dirty="0" smtClean="0"/>
              <a:t> RADIUS extensions for IP Port Configuration </a:t>
            </a:r>
            <a:r>
              <a:rPr lang="en-US" sz="1600" dirty="0"/>
              <a:t>and Reporting, see </a:t>
            </a:r>
            <a:r>
              <a:rPr lang="en-US" sz="1600" dirty="0">
                <a:hlinkClick r:id="rId5"/>
              </a:rPr>
              <a:t>http://datatracker.ietf.org/doc/draft-ietf-radext-ip-port-radius-ext</a:t>
            </a:r>
            <a:r>
              <a:rPr lang="en-US" sz="1600" dirty="0" smtClean="0">
                <a:hlinkClick r:id="rId5"/>
              </a:rPr>
              <a:t>/</a:t>
            </a:r>
            <a:r>
              <a:rPr lang="en-US" sz="1600" dirty="0" smtClean="0"/>
              <a:t> </a:t>
            </a:r>
          </a:p>
          <a:p>
            <a:pPr lvl="1">
              <a:lnSpc>
                <a:spcPct val="80000"/>
              </a:lnSpc>
            </a:pPr>
            <a:r>
              <a:rPr lang="en-US" sz="1600" dirty="0" smtClean="0"/>
              <a:t>Data Types in the Remote Authentication Dial-In User Service Protocol (RADIUS, see </a:t>
            </a:r>
            <a:r>
              <a:rPr lang="en-US" sz="1600" dirty="0" smtClean="0">
                <a:hlinkClick r:id="rId6"/>
              </a:rPr>
              <a:t>http://datatracker.ietf.org/doc/draft-ietf-radext-datatypes/</a:t>
            </a:r>
            <a:r>
              <a:rPr lang="en-US" sz="1600" dirty="0" smtClean="0"/>
              <a:t> </a:t>
            </a:r>
          </a:p>
          <a:p>
            <a:pPr lvl="1">
              <a:lnSpc>
                <a:spcPct val="80000"/>
              </a:lnSpc>
            </a:pPr>
            <a:endParaRPr lang="en-US" sz="1600" dirty="0"/>
          </a:p>
          <a:p>
            <a:pPr lvl="1">
              <a:lnSpc>
                <a:spcPct val="80000"/>
              </a:lnSpc>
            </a:pPr>
            <a:r>
              <a:rPr lang="en-US" sz="1600" dirty="0" smtClean="0"/>
              <a:t>Also note individual submission: </a:t>
            </a:r>
            <a:r>
              <a:rPr lang="en-US" sz="1600" dirty="0">
                <a:hlinkClick r:id="rId7"/>
              </a:rPr>
              <a:t>https://</a:t>
            </a:r>
            <a:r>
              <a:rPr lang="en-US" sz="1600" dirty="0" smtClean="0">
                <a:hlinkClick r:id="rId7"/>
              </a:rPr>
              <a:t>tools.ietf.org/html/draft-harkins-salted-eap-pwd-02</a:t>
            </a:r>
            <a:r>
              <a:rPr lang="en-US" sz="1600" dirty="0" smtClean="0"/>
              <a:t> EMU and Security Area review incorporated, IETF Last Call pending.. Related draft (will be RFC 7664), see </a:t>
            </a:r>
            <a:r>
              <a:rPr lang="en-US" sz="1600" dirty="0">
                <a:hlinkClick r:id="rId8"/>
              </a:rPr>
              <a:t>https://datatracker.ietf.org/doc/draft-irtf-cfrg-dragonfly</a:t>
            </a:r>
            <a:r>
              <a:rPr lang="en-US" sz="1600" dirty="0" smtClean="0">
                <a:hlinkClick r:id="rId8"/>
              </a:rPr>
              <a:t>/</a:t>
            </a:r>
            <a:r>
              <a:rPr lang="en-US" sz="1600" dirty="0" smtClean="0"/>
              <a:t> .</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1725288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07800250-5732-46B4-B14C-1F0DC15AA41A}" type="slidenum">
              <a:rPr lang="en-US" smtClean="0"/>
              <a:pPr/>
              <a:t>135</a:t>
            </a:fld>
            <a:endParaRPr lang="en-US" smtClean="0"/>
          </a:p>
        </p:txBody>
      </p:sp>
      <p:sp>
        <p:nvSpPr>
          <p:cNvPr id="15365" name="Rectangle 2"/>
          <p:cNvSpPr>
            <a:spLocks noGrp="1" noChangeArrowheads="1"/>
          </p:cNvSpPr>
          <p:nvPr>
            <p:ph type="title"/>
          </p:nvPr>
        </p:nvSpPr>
        <p:spPr>
          <a:xfrm>
            <a:off x="685800" y="838200"/>
            <a:ext cx="7772400" cy="1143000"/>
          </a:xfrm>
          <a:noFill/>
        </p:spPr>
        <p:txBody>
          <a:bodyPr/>
          <a:lstStyle/>
          <a:p>
            <a:r>
              <a:rPr lang="en-US" smtClean="0"/>
              <a:t>Emergency Context Resolution with Internet Technologies (ECRIT) </a:t>
            </a:r>
          </a:p>
        </p:txBody>
      </p:sp>
      <p:sp>
        <p:nvSpPr>
          <p:cNvPr id="15366" name="Rectangle 3"/>
          <p:cNvSpPr>
            <a:spLocks noGrp="1" noChangeArrowheads="1"/>
          </p:cNvSpPr>
          <p:nvPr>
            <p:ph type="body" idx="1"/>
          </p:nvPr>
        </p:nvSpPr>
        <p:spPr>
          <a:xfrm>
            <a:off x="685800" y="2209800"/>
            <a:ext cx="7772400" cy="4114800"/>
          </a:xfrm>
          <a:noFill/>
        </p:spPr>
        <p:txBody>
          <a:bodyPr/>
          <a:lstStyle/>
          <a:p>
            <a:pPr>
              <a:lnSpc>
                <a:spcPct val="80000"/>
              </a:lnSpc>
            </a:pPr>
            <a:r>
              <a:rPr lang="en-GB" sz="1800" dirty="0" smtClean="0">
                <a:solidFill>
                  <a:srgbClr val="000000"/>
                </a:solidFill>
                <a:ea typeface="Arial Unicode MS" pitchFamily="34" charset="-128"/>
                <a:cs typeface="Arial Unicode MS" pitchFamily="34" charset="-128"/>
              </a:rPr>
              <a:t>Working Group website: </a:t>
            </a:r>
            <a:r>
              <a:rPr lang="en-GB" sz="1800" dirty="0" smtClean="0">
                <a:hlinkClick r:id="rId3"/>
              </a:rPr>
              <a:t>http://www.ietf.org/dyn/wg/charter/ecrit-charter.html</a:t>
            </a:r>
            <a:r>
              <a:rPr lang="en-GB" sz="1800" dirty="0" smtClean="0"/>
              <a:t> </a:t>
            </a:r>
          </a:p>
          <a:p>
            <a:pPr marL="0" indent="0">
              <a:lnSpc>
                <a:spcPct val="80000"/>
              </a:lnSpc>
              <a:buNone/>
            </a:pPr>
            <a:endParaRPr lang="en-GB" sz="1800" dirty="0" smtClean="0">
              <a:solidFill>
                <a:srgbClr val="000000"/>
              </a:solidFill>
              <a:ea typeface="Arial Unicode MS" pitchFamily="34" charset="-128"/>
              <a:cs typeface="Arial Unicode MS" pitchFamily="34" charset="-128"/>
            </a:endParaRPr>
          </a:p>
          <a:p>
            <a:pPr>
              <a:lnSpc>
                <a:spcPct val="80000"/>
              </a:lnSpc>
            </a:pPr>
            <a:r>
              <a:rPr lang="en-US" sz="1800" dirty="0" smtClean="0"/>
              <a:t>Emergency Services </a:t>
            </a:r>
          </a:p>
          <a:p>
            <a:pPr lvl="1">
              <a:lnSpc>
                <a:spcPct val="80000"/>
              </a:lnSpc>
            </a:pPr>
            <a:r>
              <a:rPr lang="en-US" sz="1600" dirty="0" smtClean="0"/>
              <a:t>Framework for Emergency Calling using Internet Multimedia, see </a:t>
            </a:r>
            <a:r>
              <a:rPr lang="en-US" sz="1600" dirty="0" smtClean="0">
                <a:hlinkClick r:id="rId4"/>
              </a:rPr>
              <a:t>http://datatracker.ietf.org/doc/rfc6443/</a:t>
            </a:r>
            <a:r>
              <a:rPr lang="en-US" sz="1600" dirty="0" smtClean="0"/>
              <a:t> </a:t>
            </a:r>
          </a:p>
          <a:p>
            <a:pPr>
              <a:lnSpc>
                <a:spcPct val="80000"/>
              </a:lnSpc>
            </a:pPr>
            <a:endParaRPr lang="en-US" sz="1800" dirty="0" smtClean="0"/>
          </a:p>
          <a:p>
            <a:pPr>
              <a:lnSpc>
                <a:spcPct val="80000"/>
              </a:lnSpc>
            </a:pPr>
            <a:r>
              <a:rPr lang="en-US" sz="1800" dirty="0" smtClean="0"/>
              <a:t>Updates [January 2016]</a:t>
            </a:r>
          </a:p>
          <a:p>
            <a:pPr lvl="1">
              <a:lnSpc>
                <a:spcPct val="80000"/>
              </a:lnSpc>
            </a:pPr>
            <a:r>
              <a:rPr lang="en-US" sz="1400" dirty="0" smtClean="0"/>
              <a:t>Submitted to IESG for publication: Additional Data Related to </a:t>
            </a:r>
            <a:r>
              <a:rPr lang="en-US" sz="1400" dirty="0"/>
              <a:t>an Emergency Call, see </a:t>
            </a:r>
            <a:r>
              <a:rPr lang="en-US" sz="1400" dirty="0">
                <a:hlinkClick r:id="rId5"/>
              </a:rPr>
              <a:t>http://datatracker.ietf.org/doc/draft-ietf-ecrit-additional-data</a:t>
            </a:r>
            <a:r>
              <a:rPr lang="en-US" sz="1400" dirty="0" smtClean="0">
                <a:hlinkClick r:id="rId5"/>
              </a:rPr>
              <a:t>/</a:t>
            </a:r>
            <a:r>
              <a:rPr lang="en-US" sz="1400" dirty="0" smtClean="0"/>
              <a:t> </a:t>
            </a:r>
          </a:p>
          <a:p>
            <a:pPr lvl="1">
              <a:lnSpc>
                <a:spcPct val="80000"/>
              </a:lnSpc>
            </a:pPr>
            <a:r>
              <a:rPr lang="en-US" sz="1400" dirty="0" smtClean="0"/>
              <a:t>Submitted for publication: </a:t>
            </a:r>
            <a:r>
              <a:rPr lang="en-US" sz="1400" dirty="0"/>
              <a:t>A Routing Request Extension for the HELD Protocol, see </a:t>
            </a:r>
            <a:r>
              <a:rPr lang="en-US" sz="1400" dirty="0">
                <a:hlinkClick r:id="rId6"/>
              </a:rPr>
              <a:t>https://datatracker.ietf.org/doc/draft-ietf-ecrit-held-routing</a:t>
            </a:r>
            <a:r>
              <a:rPr lang="en-US" sz="1400" dirty="0" smtClean="0">
                <a:hlinkClick r:id="rId6"/>
              </a:rPr>
              <a:t>/</a:t>
            </a:r>
            <a:r>
              <a:rPr lang="en-US" sz="1400" dirty="0" smtClean="0"/>
              <a:t> </a:t>
            </a:r>
          </a:p>
          <a:p>
            <a:pPr lvl="1">
              <a:lnSpc>
                <a:spcPct val="80000"/>
              </a:lnSpc>
            </a:pPr>
            <a:r>
              <a:rPr lang="en-US" sz="1400" dirty="0" smtClean="0"/>
              <a:t>Next-Generation </a:t>
            </a:r>
            <a:r>
              <a:rPr lang="en-US" sz="1400" dirty="0"/>
              <a:t>Vehicle-Initiated Emergency Calls, see </a:t>
            </a:r>
            <a:r>
              <a:rPr lang="en-US" sz="1400" dirty="0">
                <a:hlinkClick r:id="rId7"/>
              </a:rPr>
              <a:t>https://datatracker.ietf.org/doc/draft-ietf-ecrit-car-crash/</a:t>
            </a:r>
            <a:r>
              <a:rPr lang="en-US" sz="1400" dirty="0"/>
              <a:t> </a:t>
            </a:r>
            <a:endParaRPr lang="en-US" sz="1400" dirty="0" smtClean="0"/>
          </a:p>
          <a:p>
            <a:pPr lvl="1">
              <a:lnSpc>
                <a:spcPct val="80000"/>
              </a:lnSpc>
            </a:pPr>
            <a:r>
              <a:rPr lang="en-US" sz="1400" dirty="0" smtClean="0"/>
              <a:t>Next-Generation </a:t>
            </a:r>
            <a:r>
              <a:rPr lang="en-US" sz="1400" dirty="0"/>
              <a:t>Pan-European </a:t>
            </a:r>
            <a:r>
              <a:rPr lang="en-US" sz="1400" dirty="0" err="1" smtClean="0"/>
              <a:t>eCall</a:t>
            </a:r>
            <a:r>
              <a:rPr lang="en-US" sz="1400" dirty="0"/>
              <a:t>, see </a:t>
            </a:r>
            <a:r>
              <a:rPr lang="en-US" sz="1400" dirty="0">
                <a:hlinkClick r:id="rId8"/>
              </a:rPr>
              <a:t>https://datatracker.ietf.org/doc/draft-ietf-ecrit-ecall</a:t>
            </a:r>
            <a:r>
              <a:rPr lang="en-US" sz="1400" dirty="0" smtClean="0">
                <a:hlinkClick r:id="rId8"/>
              </a:rPr>
              <a:t>/</a:t>
            </a:r>
            <a:r>
              <a:rPr lang="en-US" sz="1400" dirty="0" smtClean="0"/>
              <a:t> </a:t>
            </a: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40015594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136</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419600"/>
          </a:xfrm>
        </p:spPr>
        <p:txBody>
          <a:bodyPr/>
          <a:lstStyle/>
          <a:p>
            <a:pPr>
              <a:lnSpc>
                <a:spcPct val="80000"/>
              </a:lnSpc>
            </a:pPr>
            <a:r>
              <a:rPr lang="en-US" sz="1600" dirty="0" smtClean="0"/>
              <a:t>See </a:t>
            </a:r>
            <a:r>
              <a:rPr lang="en-US" sz="1600" dirty="0" smtClean="0">
                <a:hlinkClick r:id="rId3"/>
              </a:rPr>
              <a:t>https://datatracker.ietf.org/wg/homenet/</a:t>
            </a:r>
            <a:r>
              <a:rPr lang="en-US" sz="1600" dirty="0" smtClean="0"/>
              <a:t>  </a:t>
            </a:r>
          </a:p>
          <a:p>
            <a:pPr>
              <a:lnSpc>
                <a:spcPct val="80000"/>
              </a:lnSpc>
            </a:pPr>
            <a:r>
              <a:rPr lang="en-US" sz="1600" dirty="0" smtClean="0"/>
              <a:t>This working group focuses on the evolving networking technology </a:t>
            </a:r>
            <a:br>
              <a:rPr lang="en-US" sz="1600" dirty="0" smtClean="0"/>
            </a:br>
            <a:r>
              <a:rPr lang="en-US" sz="1600" dirty="0" smtClean="0"/>
              <a:t>within and among relatively small "residential home" networks </a:t>
            </a:r>
          </a:p>
          <a:p>
            <a:pPr lvl="1">
              <a:lnSpc>
                <a:spcPct val="80000"/>
              </a:lnSpc>
            </a:pPr>
            <a:r>
              <a:rPr lang="en-US" sz="1400" dirty="0" smtClean="0"/>
              <a:t>The task of the group is to produce an architecture document that outlines how to construct home networks involving multiple routers and subnets. </a:t>
            </a:r>
          </a:p>
          <a:p>
            <a:pPr lvl="1">
              <a:lnSpc>
                <a:spcPct val="80000"/>
              </a:lnSpc>
            </a:pPr>
            <a:r>
              <a:rPr lang="en-US" sz="1400" dirty="0" smtClean="0"/>
              <a:t>This document is expected to apply the IPv6 addressing architecture, prefix delegation, global and ULA addresses, source address selection rules and other existing components of the IPv6 </a:t>
            </a:r>
            <a:br>
              <a:rPr lang="en-US" sz="1400" dirty="0" smtClean="0"/>
            </a:br>
            <a:r>
              <a:rPr lang="en-US" sz="1400" dirty="0" smtClean="0"/>
              <a:t>architecture, as appropriate. </a:t>
            </a:r>
          </a:p>
          <a:p>
            <a:pPr lvl="1">
              <a:lnSpc>
                <a:spcPct val="80000"/>
              </a:lnSpc>
            </a:pPr>
            <a:r>
              <a:rPr lang="en-US" sz="1400" dirty="0" smtClean="0"/>
              <a:t>Home Networking Architecture for IPv6, Published as IPv6 Home Networking Architecture Principle: </a:t>
            </a:r>
            <a:r>
              <a:rPr lang="en-US" sz="1400" dirty="0" smtClean="0">
                <a:hlinkClick r:id="rId4"/>
              </a:rPr>
              <a:t>http://datatracker.ietf.org/doc/rfc7368/</a:t>
            </a:r>
            <a:r>
              <a:rPr lang="en-US" sz="1400" dirty="0" smtClean="0"/>
              <a:t> </a:t>
            </a:r>
          </a:p>
          <a:p>
            <a:pPr>
              <a:lnSpc>
                <a:spcPct val="80000"/>
              </a:lnSpc>
            </a:pPr>
            <a:r>
              <a:rPr lang="en-US" sz="1600" dirty="0" smtClean="0"/>
              <a:t>Updates [January 2016] Documents of interest:</a:t>
            </a:r>
          </a:p>
          <a:p>
            <a:pPr lvl="1">
              <a:lnSpc>
                <a:spcPct val="80000"/>
              </a:lnSpc>
            </a:pPr>
            <a:r>
              <a:rPr lang="en-US" sz="1400" dirty="0" smtClean="0"/>
              <a:t>New: Home Networking Control Protocol</a:t>
            </a:r>
            <a:r>
              <a:rPr lang="en-US" sz="1400" dirty="0"/>
              <a:t>, see https://datatracker.ietf.org/doc/draft-ietf-homenet-hncp/ </a:t>
            </a:r>
            <a:r>
              <a:rPr lang="en-US" sz="1400" dirty="0" smtClean="0"/>
              <a:t> </a:t>
            </a:r>
          </a:p>
          <a:p>
            <a:pPr lvl="1">
              <a:lnSpc>
                <a:spcPct val="80000"/>
              </a:lnSpc>
            </a:pPr>
            <a:r>
              <a:rPr lang="en-US" sz="1400" dirty="0" smtClean="0"/>
              <a:t>Of Interest: Home Network Wi-Fi Roaming, see </a:t>
            </a:r>
            <a:r>
              <a:rPr lang="en-US" sz="1400" dirty="0" smtClean="0">
                <a:hlinkClick r:id="rId5"/>
              </a:rPr>
              <a:t>https://datatracker.ietf.org/doc/draft-barth-homenet-wifi-roaming/</a:t>
            </a:r>
            <a:r>
              <a:rPr lang="en-US" sz="1400" dirty="0" smtClean="0"/>
              <a:t> </a:t>
            </a:r>
          </a:p>
          <a:p>
            <a:pPr lvl="1">
              <a:lnSpc>
                <a:spcPct val="80000"/>
              </a:lnSpc>
            </a:pPr>
            <a:r>
              <a:rPr lang="en-US" sz="1400" dirty="0" smtClean="0"/>
              <a:t>Submitted for publication : Distributed Node Consensus Protocol, see </a:t>
            </a:r>
            <a:r>
              <a:rPr lang="en-US" sz="1400" dirty="0" smtClean="0">
                <a:hlinkClick r:id="rId6"/>
              </a:rPr>
              <a:t>http://datatracker.ietf.org/doc/draft-ietf-homenet-dncp/</a:t>
            </a:r>
            <a:r>
              <a:rPr lang="en-US" sz="1400" dirty="0" smtClean="0"/>
              <a:t> </a:t>
            </a:r>
          </a:p>
          <a:p>
            <a:pPr lvl="1">
              <a:lnSpc>
                <a:spcPct val="80000"/>
              </a:lnSpc>
            </a:pPr>
            <a:r>
              <a:rPr lang="en-US" sz="1400" dirty="0" smtClean="0"/>
              <a:t>RFC 7695 published: Prefix and Address Assignment in a Home Network: </a:t>
            </a:r>
            <a:r>
              <a:rPr lang="en-US" sz="1400" dirty="0">
                <a:hlinkClick r:id="rId7"/>
              </a:rPr>
              <a:t>https://datatracker.ietf.org/doc/rfc7695</a:t>
            </a:r>
            <a:r>
              <a:rPr lang="en-US" sz="1400" dirty="0" smtClean="0">
                <a:hlinkClick r:id="rId7"/>
              </a:rPr>
              <a:t>/</a:t>
            </a:r>
            <a:r>
              <a:rPr lang="en-US" sz="1400" dirty="0" smtClean="0"/>
              <a:t> </a:t>
            </a:r>
          </a:p>
          <a:p>
            <a:pPr lvl="1">
              <a:lnSpc>
                <a:spcPct val="80000"/>
              </a:lnSpc>
            </a:pPr>
            <a:r>
              <a:rPr lang="en-US" sz="1400" dirty="0" smtClean="0"/>
              <a:t>Outsourcing </a:t>
            </a:r>
            <a:r>
              <a:rPr lang="en-US" sz="1400" dirty="0"/>
              <a:t>Home Network Authoritative Naming Service , </a:t>
            </a:r>
            <a:r>
              <a:rPr lang="en-US" sz="1400" dirty="0">
                <a:hlinkClick r:id="rId8"/>
              </a:rPr>
              <a:t>http://datatracker.ietf.org/doc/draft-ietf-homenet-front-end-naming-delegation</a:t>
            </a:r>
            <a:r>
              <a:rPr lang="en-US" sz="1400" dirty="0" smtClean="0">
                <a:hlinkClick r:id="rId8"/>
              </a:rPr>
              <a:t>/</a:t>
            </a:r>
            <a:r>
              <a:rPr lang="en-US" sz="1400" dirty="0" smtClean="0"/>
              <a:t> </a:t>
            </a:r>
          </a:p>
          <a:p>
            <a:pPr lvl="1">
              <a:lnSpc>
                <a:spcPct val="80000"/>
              </a:lnSpc>
            </a:pPr>
            <a:r>
              <a:rPr lang="en-US" sz="1400" dirty="0" smtClean="0"/>
              <a:t>Auto-Configuration </a:t>
            </a:r>
            <a:r>
              <a:rPr lang="en-US" sz="1400" dirty="0"/>
              <a:t>of a Network of Hybrid Unicast/Multicast DNS-Based Service Discovery Proxy Nodes, </a:t>
            </a:r>
            <a:r>
              <a:rPr lang="en-US" sz="1400" dirty="0">
                <a:hlinkClick r:id="rId9"/>
              </a:rPr>
              <a:t>http://datatracker.ietf.org/doc/draft-ietf-homenet-hybrid-proxy-zeroconf</a:t>
            </a:r>
            <a:r>
              <a:rPr lang="en-US" sz="1400" dirty="0" smtClean="0">
                <a:hlinkClick r:id="rId9"/>
              </a:rPr>
              <a:t>/</a:t>
            </a:r>
            <a:r>
              <a:rPr lang="en-US" sz="1400" dirty="0" smtClean="0"/>
              <a:t> </a:t>
            </a:r>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666070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137</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6"/>
              </a:rPr>
              <a:t>http://datatracker.ietf.org/doc/draft-ietf-opsawg-capwap-extension/</a:t>
            </a:r>
            <a:r>
              <a:rPr lang="en-US" sz="1400" dirty="0"/>
              <a:t> </a:t>
            </a:r>
            <a:r>
              <a:rPr lang="en-US" sz="1400" dirty="0" smtClean="0"/>
              <a:t>, </a:t>
            </a:r>
            <a:r>
              <a:rPr lang="en-US" sz="1400" dirty="0"/>
              <a:t>see </a:t>
            </a:r>
            <a:r>
              <a:rPr lang="en-US" sz="1400" dirty="0" smtClean="0"/>
              <a:t>11-14-0913-01</a:t>
            </a:r>
          </a:p>
          <a:p>
            <a:pPr>
              <a:lnSpc>
                <a:spcPct val="80000"/>
              </a:lnSpc>
              <a:defRPr/>
            </a:pPr>
            <a:r>
              <a:rPr lang="en-US" sz="1800" dirty="0" smtClean="0"/>
              <a:t>Updates [January 2016] Operations Area Working Group work group items</a:t>
            </a:r>
          </a:p>
          <a:p>
            <a:pPr lvl="1">
              <a:lnSpc>
                <a:spcPct val="80000"/>
              </a:lnSpc>
              <a:defRPr/>
            </a:pPr>
            <a:r>
              <a:rPr lang="en-US" sz="1400" dirty="0" smtClean="0"/>
              <a:t>New: </a:t>
            </a:r>
            <a:r>
              <a:rPr lang="en-US" sz="1400" dirty="0"/>
              <a:t>HMAC-SHA-2 Authentication Protocols in USM for SNMPv3 , see </a:t>
            </a:r>
            <a:r>
              <a:rPr lang="en-US" sz="1400" dirty="0">
                <a:hlinkClick r:id="rId7"/>
              </a:rPr>
              <a:t>https://datatracker.ietf.org/doc/draft-ietf-opsawg-hmac-sha-2-usm-snmp-new</a:t>
            </a:r>
            <a:r>
              <a:rPr lang="en-US" sz="1400" dirty="0" smtClean="0">
                <a:hlinkClick r:id="rId7"/>
              </a:rPr>
              <a:t>/</a:t>
            </a:r>
            <a:r>
              <a:rPr lang="en-US" sz="1400" dirty="0" smtClean="0"/>
              <a:t>  </a:t>
            </a:r>
          </a:p>
          <a:p>
            <a:pPr lvl="1">
              <a:lnSpc>
                <a:spcPct val="80000"/>
              </a:lnSpc>
              <a:defRPr/>
            </a:pPr>
            <a:r>
              <a:rPr lang="en-US" sz="1400" dirty="0" smtClean="0"/>
              <a:t>New: </a:t>
            </a:r>
            <a:r>
              <a:rPr lang="en-US" sz="1400" dirty="0"/>
              <a:t>The TACACS+ </a:t>
            </a:r>
            <a:r>
              <a:rPr lang="en-US" sz="1400" dirty="0" smtClean="0"/>
              <a:t>Protocol</a:t>
            </a:r>
            <a:r>
              <a:rPr lang="en-US" sz="1400" dirty="0"/>
              <a:t>, see </a:t>
            </a:r>
            <a:r>
              <a:rPr lang="en-US" sz="1400" dirty="0">
                <a:hlinkClick r:id="rId8"/>
              </a:rPr>
              <a:t>https://datatracker.ietf.org/doc/draft-ietf-opsawg-tacacs</a:t>
            </a:r>
            <a:r>
              <a:rPr lang="en-US" sz="1400" dirty="0" smtClean="0">
                <a:hlinkClick r:id="rId8"/>
              </a:rPr>
              <a:t>/</a:t>
            </a:r>
            <a:r>
              <a:rPr lang="en-US" sz="1400" dirty="0" smtClean="0"/>
              <a:t> </a:t>
            </a:r>
            <a:endParaRPr lang="en-US" sz="1400" dirty="0"/>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p>
          <a:p>
            <a:pPr lvl="1">
              <a:lnSpc>
                <a:spcPct val="80000"/>
              </a:lnSpc>
              <a:defRPr/>
            </a:pPr>
            <a:r>
              <a:rPr lang="en-US" sz="1400" dirty="0" smtClean="0"/>
              <a:t>No longer active: </a:t>
            </a:r>
            <a:r>
              <a:rPr lang="en-US" sz="1400" u="sng" dirty="0" smtClean="0">
                <a:hlinkClick r:id="rId6"/>
              </a:rPr>
              <a:t>http://datatracker.ietf.org/doc/draft-ietf-opsawg-capwap-extension/</a:t>
            </a:r>
            <a:r>
              <a:rPr lang="en-US" sz="1400" u="sng" dirty="0" smtClean="0"/>
              <a:t>  </a:t>
            </a:r>
            <a:endParaRPr lang="en-US" sz="1400" dirty="0" smtClean="0"/>
          </a:p>
          <a:p>
            <a:pPr lvl="1">
              <a:lnSpc>
                <a:spcPct val="80000"/>
              </a:lnSpc>
              <a:defRPr/>
            </a:pPr>
            <a:r>
              <a:rPr lang="en-US" sz="1400" dirty="0"/>
              <a:t>Alternate Tunnel Encapsulation for Data Frames in CAPWAP </a:t>
            </a:r>
            <a:r>
              <a:rPr lang="en-US" sz="1400" dirty="0" smtClean="0"/>
              <a:t>: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1"/>
              </a:rPr>
              <a:t>https://</a:t>
            </a:r>
            <a:r>
              <a:rPr lang="en-US" sz="1400" dirty="0" smtClean="0">
                <a:hlinkClick r:id="rId11"/>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2"/>
              </a:rPr>
              <a:t>https://datatracker.ietf.org/doc/rfc7548</a:t>
            </a:r>
            <a:r>
              <a:rPr lang="en-US" sz="1400" dirty="0" smtClean="0">
                <a:hlinkClick r:id="rId12"/>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153857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138</a:t>
            </a:fld>
            <a:endParaRPr lang="en-US" smtClean="0"/>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[January 2016]</a:t>
            </a:r>
            <a:endParaRPr lang="en-US" sz="1800" dirty="0"/>
          </a:p>
          <a:p>
            <a:pPr lvl="1">
              <a:lnSpc>
                <a:spcPct val="80000"/>
              </a:lnSpc>
              <a:defRPr/>
            </a:pPr>
            <a:r>
              <a:rPr lang="en-US" sz="1400" dirty="0" smtClean="0"/>
              <a:t>Submitted to IESG for publication: The Benefits and Pitfalls of using Explicit Congestion Notification (ECN), see </a:t>
            </a:r>
            <a:r>
              <a:rPr lang="en-US" sz="1400" dirty="0" smtClean="0">
                <a:hlinkClick r:id="rId5"/>
              </a:rPr>
              <a:t>http://datatracker.ietf.org/doc/draft-ietf-aqm-ecn-benefits/</a:t>
            </a:r>
            <a:r>
              <a:rPr lang="en-US" sz="1400" dirty="0" smtClean="0"/>
              <a:t> </a:t>
            </a:r>
          </a:p>
          <a:p>
            <a:pPr lvl="1">
              <a:lnSpc>
                <a:spcPct val="80000"/>
              </a:lnSpc>
              <a:defRPr/>
            </a:pPr>
            <a:r>
              <a:rPr lang="en-US" sz="1400" dirty="0" smtClean="0"/>
              <a:t>In WG last call and updated: AQM Characterization Guidelines, see </a:t>
            </a:r>
            <a:r>
              <a:rPr lang="en-US" sz="1400" dirty="0" smtClean="0">
                <a:hlinkClick r:id="rId6"/>
              </a:rPr>
              <a:t>http://datatracker.ietf.org/doc/draft-ietf-aqm-eval-guidelines/</a:t>
            </a:r>
            <a:r>
              <a:rPr lang="en-US" sz="1400" dirty="0" smtClean="0"/>
              <a:t> </a:t>
            </a:r>
          </a:p>
          <a:p>
            <a:pPr lvl="1">
              <a:lnSpc>
                <a:spcPct val="80000"/>
              </a:lnSpc>
              <a:defRPr/>
            </a:pPr>
            <a:r>
              <a:rPr lang="fr-FR" sz="1400" dirty="0" smtClean="0"/>
              <a:t>RFC 7567 </a:t>
            </a:r>
            <a:r>
              <a:rPr lang="fr-FR" sz="1400" dirty="0" err="1" smtClean="0"/>
              <a:t>published</a:t>
            </a:r>
            <a:r>
              <a:rPr lang="fr-FR" sz="1400" dirty="0" smtClean="0"/>
              <a:t>: IETF </a:t>
            </a:r>
            <a:r>
              <a:rPr lang="fr-FR" sz="1400" dirty="0" err="1" smtClean="0"/>
              <a:t>Recommendations</a:t>
            </a:r>
            <a:r>
              <a:rPr lang="fr-FR" sz="1400" dirty="0" smtClean="0"/>
              <a:t> </a:t>
            </a:r>
            <a:r>
              <a:rPr lang="fr-FR" sz="1400" dirty="0" err="1" smtClean="0"/>
              <a:t>Regarding</a:t>
            </a:r>
            <a:r>
              <a:rPr lang="fr-FR" sz="1400" dirty="0" smtClean="0"/>
              <a:t> Active Queue Management, </a:t>
            </a:r>
            <a:r>
              <a:rPr lang="fr-FR" sz="1400" dirty="0" err="1" smtClean="0"/>
              <a:t>see</a:t>
            </a:r>
            <a:r>
              <a:rPr lang="fr-FR" sz="1400" dirty="0" smtClean="0"/>
              <a:t> </a:t>
            </a:r>
            <a:r>
              <a:rPr lang="en-US" sz="1400" u="sng" dirty="0" smtClean="0">
                <a:hlinkClick r:id="rId7"/>
              </a:rPr>
              <a:t>https://tools.ietf.org/html/rfc7567</a:t>
            </a:r>
            <a:endParaRPr lang="en-US" sz="1400" u="sng" dirty="0" smtClean="0"/>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080629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139</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[January 2016]</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4"/>
              </a:rPr>
              <a:t>http://datatracker.ietf.org/doc/draft-ietf-tls-negotiated-ff-dhe</a:t>
            </a:r>
            <a:r>
              <a:rPr lang="en-US" sz="1600" dirty="0" smtClean="0">
                <a:hlinkClick r:id="rId4"/>
              </a:rPr>
              <a:t>/</a:t>
            </a:r>
            <a:r>
              <a:rPr lang="en-US" sz="1600" dirty="0" smtClean="0"/>
              <a:t> </a:t>
            </a:r>
          </a:p>
          <a:p>
            <a:pPr lvl="1">
              <a:lnSpc>
                <a:spcPct val="80000"/>
              </a:lnSpc>
              <a:defRPr/>
            </a:pPr>
            <a:r>
              <a:rPr lang="en-US" sz="1600" dirty="0" smtClean="0"/>
              <a:t>Updated: TLS version 1.3 </a:t>
            </a:r>
            <a:r>
              <a:rPr lang="en-US" sz="1600" u="sng" dirty="0" smtClean="0">
                <a:hlinkClick r:id="rId5"/>
              </a:rPr>
              <a:t>http</a:t>
            </a:r>
            <a:r>
              <a:rPr lang="en-US" sz="1600" u="sng" dirty="0">
                <a:hlinkClick r:id="rId5"/>
              </a:rPr>
              <a:t>://datatracker.ietf.org/doc/draft-ietf-tls-tls13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Updated: Elliptic Curve Cryptography (ECC) Cipher Suites for Transport Layer Security (TLS) Versions 1.2 and Earlier, see </a:t>
            </a:r>
            <a:r>
              <a:rPr lang="en-US" sz="1600" dirty="0" smtClean="0">
                <a:hlinkClick r:id="rId6"/>
              </a:rPr>
              <a:t>http://datatracker.ietf.org/doc/draft-ietf-tls-rfc4492bis/</a:t>
            </a:r>
            <a:r>
              <a:rPr lang="en-US" sz="1600" dirty="0" smtClean="0"/>
              <a:t>  </a:t>
            </a:r>
          </a:p>
          <a:p>
            <a:pPr lvl="1">
              <a:lnSpc>
                <a:spcPct val="80000"/>
              </a:lnSpc>
              <a:defRPr/>
            </a:pPr>
            <a:r>
              <a:rPr lang="en-US" sz="1600" dirty="0" smtClean="0"/>
              <a:t>No longer active: Curve 25519 </a:t>
            </a:r>
            <a:r>
              <a:rPr lang="en-US" sz="1600" dirty="0"/>
              <a:t>and Curve448 for Transport Layer Security (TLS), see </a:t>
            </a:r>
            <a:r>
              <a:rPr lang="en-US" sz="1600" dirty="0">
                <a:hlinkClick r:id="rId7"/>
              </a:rPr>
              <a:t>http://datatracker.ietf.org/doc/draft-ietf-tls-curve25519</a:t>
            </a:r>
            <a:r>
              <a:rPr lang="en-US" sz="1600" dirty="0" smtClean="0">
                <a:hlinkClick r:id="rId7"/>
              </a:rPr>
              <a:t>/</a:t>
            </a:r>
            <a:r>
              <a:rPr lang="en-US" sz="1600" dirty="0" smtClean="0"/>
              <a:t> </a:t>
            </a:r>
          </a:p>
          <a:p>
            <a:pPr lvl="1">
              <a:lnSpc>
                <a:spcPct val="80000"/>
              </a:lnSpc>
              <a:defRPr/>
            </a:pPr>
            <a:r>
              <a:rPr lang="en-US" sz="1600" dirty="0" smtClean="0"/>
              <a:t>RFC 7685 published: A TLS </a:t>
            </a:r>
            <a:r>
              <a:rPr lang="en-US" sz="1600" dirty="0" err="1" smtClean="0"/>
              <a:t>ClientHello</a:t>
            </a:r>
            <a:r>
              <a:rPr lang="en-US" sz="1600" dirty="0" smtClean="0"/>
              <a:t> padding extension, </a:t>
            </a:r>
            <a:r>
              <a:rPr lang="en-US" sz="1600" dirty="0" smtClean="0">
                <a:hlinkClick r:id="rId8"/>
              </a:rPr>
              <a:t>https://datatracker.ietf.org/doc/rfc7685/</a:t>
            </a:r>
            <a:r>
              <a:rPr lang="en-US" sz="1600" dirty="0" smtClean="0"/>
              <a:t> </a:t>
            </a:r>
            <a:endParaRPr lang="en-US" sz="1800" dirty="0" smtClean="0"/>
          </a:p>
          <a:p>
            <a:pPr lvl="1">
              <a:lnSpc>
                <a:spcPct val="80000"/>
              </a:lnSpc>
              <a:defRPr/>
            </a:pPr>
            <a:r>
              <a:rPr lang="en-US" sz="1600" dirty="0" smtClean="0"/>
              <a:t>RFC 7568 published: Deprecating Secure Sockets Layer Version 3.0, see </a:t>
            </a:r>
            <a:r>
              <a:rPr lang="en-US" sz="1600" dirty="0" smtClean="0">
                <a:hlinkClick r:id="rId9"/>
              </a:rPr>
              <a:t>http://datatracker.ietf.org/doc/rfc7568/</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278378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January 2016 Meeting in Atlanta GA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415161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140</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endParaRPr lang="en-US" sz="1800" dirty="0"/>
          </a:p>
          <a:p>
            <a:pPr>
              <a:lnSpc>
                <a:spcPct val="80000"/>
              </a:lnSpc>
              <a:defRPr/>
            </a:pPr>
            <a:r>
              <a:rPr lang="en-US" sz="1800" dirty="0" smtClean="0"/>
              <a:t>Updates [January 2016]</a:t>
            </a:r>
          </a:p>
          <a:p>
            <a:pPr lvl="1">
              <a:lnSpc>
                <a:spcPct val="80000"/>
              </a:lnSpc>
              <a:defRPr/>
            </a:pPr>
            <a:r>
              <a:rPr lang="en-US" sz="1600" dirty="0" smtClean="0"/>
              <a:t>New: DNS Push Notifications</a:t>
            </a:r>
            <a:r>
              <a:rPr lang="en-US" sz="1600" dirty="0"/>
              <a:t>, see https://datatracker.ietf.org/doc/draft-ietf-dnssd-push/ </a:t>
            </a:r>
            <a:r>
              <a:rPr lang="en-US" sz="1600" dirty="0" smtClean="0"/>
              <a:t> </a:t>
            </a:r>
          </a:p>
          <a:p>
            <a:pPr lvl="1">
              <a:lnSpc>
                <a:spcPct val="80000"/>
              </a:lnSpc>
              <a:defRPr/>
            </a:pPr>
            <a:r>
              <a:rPr lang="en-US" sz="1600" dirty="0" smtClean="0"/>
              <a:t>RFC 7558 published, </a:t>
            </a:r>
            <a:r>
              <a:rPr lang="en-US" sz="1600" dirty="0"/>
              <a:t>Requirements for Scalable DNS-Based Service Discovery (DNS-SD) / Multicast DNS (</a:t>
            </a:r>
            <a:r>
              <a:rPr lang="en-US" sz="1600" dirty="0" err="1"/>
              <a:t>mDNS</a:t>
            </a:r>
            <a:r>
              <a:rPr lang="en-US" sz="1600" dirty="0"/>
              <a:t>) </a:t>
            </a:r>
            <a:r>
              <a:rPr lang="en-US" sz="1600" dirty="0" smtClean="0"/>
              <a:t>Extensions: </a:t>
            </a:r>
            <a:r>
              <a:rPr lang="en-US" sz="1600" u="sng" dirty="0" smtClean="0">
                <a:hlinkClick r:id="rId4"/>
              </a:rPr>
              <a:t>http</a:t>
            </a:r>
            <a:r>
              <a:rPr lang="en-US" sz="1600" u="sng" dirty="0">
                <a:hlinkClick r:id="rId4"/>
              </a:rPr>
              <a:t>://datatracker.ietf.org/doc/rfc7558</a:t>
            </a:r>
            <a:r>
              <a:rPr lang="en-US" sz="1600" u="sng" dirty="0" smtClean="0">
                <a:hlinkClick r:id="rId4"/>
              </a:rPr>
              <a:t>/</a:t>
            </a:r>
            <a:r>
              <a:rPr lang="en-US" sz="1600" u="sng" dirty="0" smtClean="0"/>
              <a:t> </a:t>
            </a:r>
          </a:p>
          <a:p>
            <a:pPr lvl="1">
              <a:lnSpc>
                <a:spcPct val="80000"/>
              </a:lnSpc>
              <a:defRPr/>
            </a:pPr>
            <a:r>
              <a:rPr lang="en-US" sz="1600" dirty="0" smtClean="0"/>
              <a:t>Hybrid Multicast/Unicast DNS-Based Service Discovery, </a:t>
            </a:r>
            <a:r>
              <a:rPr lang="en-US" sz="1600" dirty="0"/>
              <a:t>see </a:t>
            </a:r>
            <a:r>
              <a:rPr lang="en-US" sz="1600" dirty="0">
                <a:hlinkClick r:id="rId5"/>
              </a:rPr>
              <a:t>https://datatracker.ietf.org/doc/draft-ietf-dnssd-hybrid</a:t>
            </a:r>
            <a:r>
              <a:rPr lang="en-US" sz="1600" dirty="0" smtClean="0">
                <a:hlinkClick r:id="rId5"/>
              </a:rPr>
              <a:t>/</a:t>
            </a:r>
            <a:r>
              <a:rPr lang="en-US" sz="1600" dirty="0" smtClean="0"/>
              <a:t> </a:t>
            </a:r>
          </a:p>
          <a:p>
            <a:pPr lvl="1">
              <a:lnSpc>
                <a:spcPct val="80000"/>
              </a:lnSpc>
              <a:defRPr/>
            </a:pPr>
            <a:r>
              <a:rPr lang="en-US" sz="1600" dirty="0" smtClean="0"/>
              <a:t>Scalable </a:t>
            </a:r>
            <a:r>
              <a:rPr lang="en-US" sz="1600" dirty="0"/>
              <a:t>DNS-SD (SSD) Threats</a:t>
            </a:r>
            <a:r>
              <a:rPr lang="en-US" sz="1600" dirty="0" smtClean="0"/>
              <a:t>, see </a:t>
            </a:r>
            <a:r>
              <a:rPr lang="en-US" sz="1600" dirty="0">
                <a:hlinkClick r:id="rId6"/>
              </a:rPr>
              <a:t>http://datatracker.ietf.org/doc/draft-otis-dnssd-scalable-dns-sd-threats</a:t>
            </a:r>
            <a:r>
              <a:rPr lang="en-US" sz="1600" dirty="0" smtClean="0">
                <a:hlinkClick r:id="rId6"/>
              </a:rPr>
              <a:t>/</a:t>
            </a:r>
            <a:r>
              <a:rPr lang="en-US" sz="1600" dirty="0" smtClean="0"/>
              <a:t> </a:t>
            </a:r>
          </a:p>
          <a:p>
            <a:pPr lvl="1">
              <a:lnSpc>
                <a:spcPct val="80000"/>
              </a:lnSpc>
              <a:defRPr/>
            </a:pPr>
            <a:r>
              <a:rPr lang="en-US" sz="1600" dirty="0" smtClean="0"/>
              <a:t>On </a:t>
            </a:r>
            <a:r>
              <a:rPr lang="en-US" sz="1600" dirty="0"/>
              <a:t>Interoperation of Labels Between </a:t>
            </a:r>
            <a:r>
              <a:rPr lang="en-US" sz="1600" dirty="0" err="1"/>
              <a:t>mDNS</a:t>
            </a:r>
            <a:r>
              <a:rPr lang="en-US" sz="1600" dirty="0"/>
              <a:t> and DNS, </a:t>
            </a:r>
            <a:r>
              <a:rPr lang="en-US" sz="1600" dirty="0">
                <a:hlinkClick r:id="rId7"/>
              </a:rPr>
              <a:t>http://datatracker.ietf.org/doc/draft-ietf-dnssd-mdns-dns-interop</a:t>
            </a:r>
            <a:r>
              <a:rPr lang="en-US" sz="1600" dirty="0" smtClean="0">
                <a:hlinkClick r:id="rId7"/>
              </a:rPr>
              <a:t>/</a:t>
            </a:r>
            <a:r>
              <a:rPr lang="en-US" sz="1600" dirty="0" smtClean="0"/>
              <a:t> </a:t>
            </a:r>
            <a:endParaRPr lang="en-US" sz="1600" dirty="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9998891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141</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2664982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142</a:t>
            </a:fld>
            <a:endParaRPr lang="en-US" smtClean="0"/>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5240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a:lnSpc>
                <a:spcPct val="80000"/>
              </a:lnSpc>
            </a:pPr>
            <a:r>
              <a:rPr lang="en-US" sz="2000" dirty="0" smtClean="0"/>
              <a:t>Of interest:</a:t>
            </a:r>
          </a:p>
          <a:p>
            <a:pPr lvl="1">
              <a:lnSpc>
                <a:spcPct val="80000"/>
              </a:lnSpc>
            </a:pPr>
            <a:r>
              <a:rPr lang="en-US" sz="1600" dirty="0" smtClean="0"/>
              <a:t>New: </a:t>
            </a:r>
            <a:r>
              <a:rPr lang="en-US" sz="1600" dirty="0"/>
              <a:t>Hierarchical Join/Prune Attributes, see </a:t>
            </a:r>
            <a:r>
              <a:rPr lang="en-US" sz="1600" dirty="0">
                <a:hlinkClick r:id="rId4"/>
              </a:rPr>
              <a:t>https://datatracker.ietf.org/doc/draft-ietf-pim-hierarchicaljoinattr</a:t>
            </a:r>
            <a:r>
              <a:rPr lang="en-US" sz="1600" dirty="0" smtClean="0">
                <a:hlinkClick r:id="rId4"/>
              </a:rPr>
              <a:t>/</a:t>
            </a:r>
            <a:r>
              <a:rPr lang="en-US" sz="1600" dirty="0" smtClean="0"/>
              <a:t>   </a:t>
            </a:r>
          </a:p>
          <a:p>
            <a:pPr lvl="1">
              <a:lnSpc>
                <a:spcPct val="80000"/>
              </a:lnSpc>
            </a:pPr>
            <a:r>
              <a:rPr lang="en-US" sz="1600" dirty="0" smtClean="0"/>
              <a:t>Submitted to IESG for publication: </a:t>
            </a:r>
            <a:r>
              <a:rPr lang="en-US" sz="1600" dirty="0"/>
              <a:t>Protocol Independent Multicast - Sparse Mode (PIM-SM): Protocol Specification (Revised</a:t>
            </a:r>
            <a:r>
              <a:rPr lang="en-US" sz="1600" dirty="0" smtClean="0"/>
              <a:t>), </a:t>
            </a:r>
            <a:r>
              <a:rPr lang="en-US" sz="1600" dirty="0">
                <a:hlinkClick r:id="rId5"/>
              </a:rPr>
              <a:t>https://datatracker.ietf.org/doc/draft-ietf-pim-rfc4601bis</a:t>
            </a:r>
            <a:r>
              <a:rPr lang="en-US" sz="1600" dirty="0" smtClean="0">
                <a:hlinkClick r:id="rId5"/>
              </a:rPr>
              <a:t>/</a:t>
            </a:r>
            <a:endParaRPr lang="en-US" sz="1600" dirty="0" smtClean="0"/>
          </a:p>
          <a:p>
            <a:pPr lvl="1">
              <a:lnSpc>
                <a:spcPct val="80000"/>
              </a:lnSpc>
            </a:pPr>
            <a:r>
              <a:rPr lang="en-US" sz="1600" dirty="0" smtClean="0"/>
              <a:t>IGMP/MLD-Based Explicit Membership Tracking Function for Multicast Routers,  </a:t>
            </a:r>
            <a:r>
              <a:rPr lang="en-US" sz="1600" dirty="0" smtClean="0">
                <a:hlinkClick r:id="rId6"/>
              </a:rPr>
              <a:t>https://datatracker.ietf.org/doc/draft-ietf-pim-explicit-tracking/</a:t>
            </a:r>
            <a:r>
              <a:rPr lang="en-US" sz="1600" dirty="0" smtClean="0"/>
              <a:t> </a:t>
            </a:r>
          </a:p>
          <a:p>
            <a:pPr lvl="1">
              <a:lnSpc>
                <a:spcPct val="80000"/>
              </a:lnSpc>
            </a:pPr>
            <a:r>
              <a:rPr lang="en-US" sz="1600" dirty="0" smtClean="0"/>
              <a:t>MLD Security</a:t>
            </a:r>
            <a:r>
              <a:rPr lang="en-US" sz="1600" dirty="0"/>
              <a:t>, see </a:t>
            </a:r>
            <a:r>
              <a:rPr lang="en-US" sz="1600" dirty="0">
                <a:hlinkClick r:id="rId7"/>
              </a:rPr>
              <a:t>https://datatracker.ietf.org/doc/draft-vyncke-pim-mld-security</a:t>
            </a:r>
            <a:r>
              <a:rPr lang="en-US" sz="1600" dirty="0" smtClean="0">
                <a:hlinkClick r:id="rId7"/>
              </a:rPr>
              <a:t>/</a:t>
            </a:r>
            <a:r>
              <a:rPr lang="en-US" sz="1600" dirty="0" smtClean="0"/>
              <a:t>   </a:t>
            </a:r>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8"/>
              </a:rPr>
              <a:t>https://</a:t>
            </a:r>
            <a:r>
              <a:rPr lang="en-US" sz="1600" dirty="0" smtClean="0">
                <a:hlinkClick r:id="rId8"/>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9"/>
              </a:rPr>
              <a:t>https://</a:t>
            </a:r>
            <a:r>
              <a:rPr lang="en-US" sz="1600" dirty="0" smtClean="0">
                <a:hlinkClick r:id="rId9"/>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4339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143</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5721842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Slide </a:t>
            </a:r>
            <a:fld id="{8FE25096-5E5B-426E-A9B8-71287369BE6E}" type="slidenum">
              <a:rPr lang="en-GB" altLang="en-US" sz="1200" b="0" smtClean="0"/>
              <a:pPr>
                <a:spcBef>
                  <a:spcPct val="0"/>
                </a:spcBef>
                <a:buFontTx/>
                <a:buNone/>
              </a:pPr>
              <a:t>144</a:t>
            </a:fld>
            <a:endParaRPr lang="en-GB" altLang="en-US" sz="1200" b="0" smtClean="0"/>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smtClean="0"/>
              <a:t>Date:</a:t>
            </a:r>
            <a:r>
              <a:rPr lang="en-GB" altLang="en-US" sz="2000" b="0" smtClean="0"/>
              <a:t> 2016-01-20</a:t>
            </a:r>
          </a:p>
        </p:txBody>
      </p:sp>
      <p:graphicFrame>
        <p:nvGraphicFramePr>
          <p:cNvPr id="4103" name="Object 5"/>
          <p:cNvGraphicFramePr>
            <a:graphicFrameLocks noChangeAspect="1"/>
          </p:cNvGraphicFramePr>
          <p:nvPr/>
        </p:nvGraphicFramePr>
        <p:xfrm>
          <a:off x="534988" y="2351088"/>
          <a:ext cx="7813675" cy="2232025"/>
        </p:xfrm>
        <a:graphic>
          <a:graphicData uri="http://schemas.openxmlformats.org/presentationml/2006/ole">
            <mc:AlternateContent xmlns:mc="http://schemas.openxmlformats.org/markup-compatibility/2006">
              <mc:Choice xmlns:v="urn:schemas-microsoft-com:vml" Requires="v">
                <p:oleObj spid="_x0000_s21521" name="Document" r:id="rId4" imgW="8156175" imgH="2330354" progId="Word.Document.8">
                  <p:embed/>
                </p:oleObj>
              </mc:Choice>
              <mc:Fallback>
                <p:oleObj name="Document" r:id="rId4" imgW="8156175" imgH="233035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351088"/>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11-16-0135 by Ian Sherlock, Texas Instruments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803088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549275"/>
            <a:ext cx="8062913" cy="5616575"/>
          </a:xfrm>
        </p:spPr>
        <p:txBody>
          <a:bodyPr/>
          <a:lstStyle/>
          <a:p>
            <a:pPr>
              <a:defRPr/>
            </a:pPr>
            <a:r>
              <a:rPr lang="en-US" altLang="en-US" sz="2000" b="0" dirty="0" smtClean="0"/>
              <a:t>The last WFA member meeting was held in the week of 19</a:t>
            </a:r>
            <a:r>
              <a:rPr lang="en-US" altLang="en-US" sz="2000" b="0" baseline="30000" dirty="0" smtClean="0"/>
              <a:t>th</a:t>
            </a:r>
            <a:r>
              <a:rPr lang="en-US" altLang="en-US" sz="2000" b="0" dirty="0" smtClean="0"/>
              <a:t> Oct 2015 in Budapest, Hungary</a:t>
            </a:r>
          </a:p>
          <a:p>
            <a:pPr>
              <a:defRPr/>
            </a:pPr>
            <a:r>
              <a:rPr lang="en-US" altLang="en-US" sz="2000" b="0" dirty="0" smtClean="0"/>
              <a:t>Recent Items of note</a:t>
            </a:r>
          </a:p>
          <a:p>
            <a:pPr lvl="1">
              <a:defRPr/>
            </a:pPr>
            <a:r>
              <a:rPr lang="en-US" altLang="en-US" sz="1600" dirty="0"/>
              <a:t>Liaison to IEEE on </a:t>
            </a:r>
            <a:r>
              <a:rPr lang="en-US" altLang="en-US" sz="1600" dirty="0" smtClean="0"/>
              <a:t>LTE in unlicensed band coexistence </a:t>
            </a:r>
            <a:r>
              <a:rPr lang="en-US" altLang="en-US" sz="1600" dirty="0"/>
              <a:t>testing </a:t>
            </a:r>
            <a:r>
              <a:rPr lang="en-US" altLang="en-US" sz="1600" dirty="0" smtClean="0"/>
              <a:t> </a:t>
            </a:r>
            <a:endParaRPr lang="en-US" altLang="en-US" sz="1600" dirty="0"/>
          </a:p>
          <a:p>
            <a:pPr lvl="2">
              <a:defRPr/>
            </a:pPr>
            <a:r>
              <a:rPr lang="en-GB" sz="1400" u="sng" dirty="0">
                <a:hlinkClick r:id="rId3"/>
              </a:rPr>
              <a:t>https://mentor.ieee.org/802.11/dcn/16/11-16-0111-00-0000-liaison-from-wfa-on-laa-coexistence-testing.doc</a:t>
            </a:r>
            <a:endParaRPr lang="en-US" altLang="en-US" sz="1400" dirty="0"/>
          </a:p>
          <a:p>
            <a:pPr lvl="1">
              <a:defRPr/>
            </a:pPr>
            <a:r>
              <a:rPr lang="en-US" altLang="en-US" sz="1600" dirty="0"/>
              <a:t>Second </a:t>
            </a:r>
            <a:r>
              <a:rPr lang="en-US" altLang="en-US" sz="1600" dirty="0" smtClean="0"/>
              <a:t>WFA workshop </a:t>
            </a:r>
            <a:r>
              <a:rPr lang="en-US" altLang="en-US" sz="1600" dirty="0"/>
              <a:t>on LTE-U and Wi-Fi coexistence </a:t>
            </a:r>
            <a:r>
              <a:rPr lang="en-US" altLang="en-US" sz="1600" dirty="0" smtClean="0"/>
              <a:t>scheduled on 10</a:t>
            </a:r>
            <a:r>
              <a:rPr lang="en-US" altLang="en-US" sz="1600" baseline="30000" dirty="0" smtClean="0"/>
              <a:t>th</a:t>
            </a:r>
            <a:r>
              <a:rPr lang="en-US" altLang="en-US" sz="1600" dirty="0" smtClean="0"/>
              <a:t> </a:t>
            </a:r>
            <a:r>
              <a:rPr lang="en-US" altLang="en-US" sz="1600" dirty="0"/>
              <a:t>Feb </a:t>
            </a:r>
            <a:r>
              <a:rPr lang="en-US" altLang="en-US" sz="1600" dirty="0" smtClean="0"/>
              <a:t>2016</a:t>
            </a:r>
          </a:p>
          <a:p>
            <a:pPr lvl="1">
              <a:defRPr/>
            </a:pPr>
            <a:r>
              <a:rPr lang="en-US" altLang="en-US" sz="1600" dirty="0" smtClean="0"/>
              <a:t>Wi-Fi Alliance </a:t>
            </a:r>
            <a:r>
              <a:rPr lang="en-US" altLang="en-US" sz="1600" dirty="0"/>
              <a:t>announced </a:t>
            </a:r>
            <a:r>
              <a:rPr lang="en-US" altLang="en-US" sz="1600" dirty="0" smtClean="0"/>
              <a:t>the Wi-Fi </a:t>
            </a:r>
            <a:r>
              <a:rPr lang="en-US" altLang="en-US" sz="1600" dirty="0" err="1"/>
              <a:t>HaLow</a:t>
            </a:r>
            <a:r>
              <a:rPr lang="en-US" altLang="en-US" sz="1600" dirty="0"/>
              <a:t>™ designation for products incorporating </a:t>
            </a:r>
            <a:r>
              <a:rPr lang="en-US" altLang="en-US" sz="1600" dirty="0" smtClean="0"/>
              <a:t>forthcoming IEEE </a:t>
            </a:r>
            <a:r>
              <a:rPr lang="en-US" altLang="en-US" sz="1600" dirty="0"/>
              <a:t>802.11ah technology </a:t>
            </a:r>
            <a:endParaRPr lang="en-US" altLang="en-US" sz="1600" dirty="0" smtClean="0"/>
          </a:p>
          <a:p>
            <a:pPr lvl="2">
              <a:defRPr/>
            </a:pPr>
            <a:r>
              <a:rPr lang="en-US" altLang="en-US" sz="1400" dirty="0" smtClean="0">
                <a:hlinkClick r:id="rId4"/>
              </a:rPr>
              <a:t>http</a:t>
            </a:r>
            <a:r>
              <a:rPr lang="en-US" altLang="en-US" sz="1400" dirty="0">
                <a:hlinkClick r:id="rId4"/>
              </a:rPr>
              <a:t>://</a:t>
            </a:r>
            <a:r>
              <a:rPr lang="en-US" altLang="en-US" sz="1400" dirty="0" smtClean="0">
                <a:hlinkClick r:id="rId4"/>
              </a:rPr>
              <a:t>www.wi-fi.org/news-events/newsroom/wi-fi-alliance-introduces-low-power-long-range-wi-fi-halow</a:t>
            </a:r>
            <a:endParaRPr lang="en-US" altLang="en-US" sz="1400" dirty="0" smtClean="0"/>
          </a:p>
          <a:p>
            <a:pPr>
              <a:defRPr/>
            </a:pPr>
            <a:r>
              <a:rPr lang="en-US" altLang="en-US" sz="2000" b="0" dirty="0" smtClean="0"/>
              <a:t>Ongoing technical activity at WFA leading to certification, based on IEEE programs</a:t>
            </a:r>
          </a:p>
          <a:p>
            <a:pPr lvl="1">
              <a:defRPr/>
            </a:pPr>
            <a:r>
              <a:rPr lang="en-US" altLang="en-US" sz="1600" dirty="0" smtClean="0"/>
              <a:t>Location  </a:t>
            </a:r>
          </a:p>
          <a:p>
            <a:pPr lvl="1">
              <a:defRPr/>
            </a:pPr>
            <a:r>
              <a:rPr lang="en-US" altLang="en-US" sz="1600" dirty="0" smtClean="0"/>
              <a:t>60GHz, </a:t>
            </a:r>
          </a:p>
          <a:p>
            <a:pPr lvl="1">
              <a:defRPr/>
            </a:pPr>
            <a:r>
              <a:rPr lang="en-US" altLang="en-US" sz="1600" dirty="0" smtClean="0"/>
              <a:t>VHT5 wave2</a:t>
            </a:r>
          </a:p>
          <a:p>
            <a:pPr lvl="1">
              <a:defRPr/>
            </a:pPr>
            <a:r>
              <a:rPr lang="en-US" altLang="en-US" sz="1600" dirty="0" smtClean="0"/>
              <a:t>Extended range </a:t>
            </a:r>
          </a:p>
          <a:p>
            <a:pPr lvl="1">
              <a:defRPr/>
            </a:pPr>
            <a:r>
              <a:rPr lang="en-US" altLang="en-US" sz="1600" dirty="0" smtClean="0"/>
              <a:t>Timing </a:t>
            </a:r>
            <a:r>
              <a:rPr lang="en-US" altLang="en-US" sz="1600" dirty="0"/>
              <a:t>Measurement </a:t>
            </a:r>
          </a:p>
          <a:p>
            <a:pPr lvl="1">
              <a:defRPr/>
            </a:pPr>
            <a:endParaRPr lang="en-US" altLang="en-US" sz="1600" dirty="0" smtClean="0"/>
          </a:p>
          <a:p>
            <a:pPr marL="457200" lvl="1" indent="0">
              <a:buFontTx/>
              <a:buNone/>
              <a:defRPr/>
            </a:pPr>
            <a:endParaRPr lang="en-US" alt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2/4 of </a:t>
            </a:r>
            <a:r>
              <a:rPr lang="en-US" sz="1200" b="0" dirty="0"/>
              <a:t>11-16-0135 by 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145</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4560720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discovery</a:t>
            </a:r>
          </a:p>
          <a:p>
            <a:pPr lvl="1">
              <a:defRPr/>
            </a:pPr>
            <a:r>
              <a:rPr lang="en-US" altLang="en-US" sz="1600" dirty="0" smtClean="0"/>
              <a:t>Wireless Serial Bus</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smtClean="0"/>
              <a:t>Application Services</a:t>
            </a:r>
          </a:p>
          <a:p>
            <a:pPr lvl="1">
              <a:defRPr/>
            </a:pPr>
            <a:r>
              <a:rPr lang="en-US" altLang="en-US" sz="1600" dirty="0" smtClean="0"/>
              <a:t>LTE Coexistence</a:t>
            </a:r>
          </a:p>
          <a:p>
            <a:pPr lvl="1">
              <a:defRPr/>
            </a:pPr>
            <a:r>
              <a:rPr lang="en-US" altLang="en-US" sz="1600" dirty="0" smtClean="0"/>
              <a:t>Multiband Operations</a:t>
            </a:r>
          </a:p>
          <a:p>
            <a:pPr lvl="1">
              <a:defRPr/>
            </a:pPr>
            <a:r>
              <a:rPr lang="en-US" altLang="en-US" sz="1600" dirty="0" err="1" smtClean="0"/>
              <a:t>Passpoint</a:t>
            </a:r>
            <a:endParaRPr lang="en-US" altLang="en-US" sz="1600" dirty="0" smtClean="0"/>
          </a:p>
          <a:p>
            <a:pPr lvl="1">
              <a:defRPr/>
            </a:pPr>
            <a:r>
              <a:rPr lang="en-US" altLang="en-US" sz="1600" dirty="0" err="1" smtClean="0"/>
              <a:t>IoT</a:t>
            </a:r>
            <a:r>
              <a:rPr lang="en-US" altLang="en-US" sz="1600" dirty="0" smtClean="0"/>
              <a:t> for connected Home</a:t>
            </a:r>
          </a:p>
          <a:p>
            <a:pPr marL="0" indent="0">
              <a:buFontTx/>
              <a:buNone/>
              <a:defRPr/>
            </a:pPr>
            <a:endParaRPr lang="en-US" altLang="en-US" sz="2000" b="0"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marL="0" indent="0">
              <a:buFontTx/>
              <a:buNone/>
              <a:defRPr/>
            </a:pPr>
            <a:endParaRPr lang="en-GB" altLang="en-US" sz="2000" b="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 of </a:t>
            </a:r>
            <a:r>
              <a:rPr lang="en-US" sz="1200" b="0" dirty="0"/>
              <a:t>11-16-0135 by 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146</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476917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marL="0" indent="0">
              <a:buFontTx/>
              <a:buNone/>
              <a:defRPr/>
            </a:pPr>
            <a:endParaRPr lang="en-US" altLang="en-US" sz="2000" b="0" dirty="0" smtClean="0"/>
          </a:p>
          <a:p>
            <a:pPr>
              <a:defRPr/>
            </a:pPr>
            <a:r>
              <a:rPr lang="en-US" altLang="en-US" sz="2000" b="0" dirty="0" smtClean="0"/>
              <a:t>If those sound like interesting areas please plan to attend the next member meeting which is scheduled for the week of 7</a:t>
            </a:r>
            <a:r>
              <a:rPr lang="en-US" altLang="en-US" sz="2000" b="0" baseline="30000" dirty="0" smtClean="0"/>
              <a:t>th</a:t>
            </a:r>
            <a:r>
              <a:rPr lang="en-US" altLang="en-US" sz="2000" b="0" dirty="0" smtClean="0"/>
              <a:t> Mar 2016 in Kyoto, Japan.</a:t>
            </a:r>
          </a:p>
          <a:p>
            <a:pPr>
              <a:defRPr/>
            </a:pPr>
            <a:endParaRPr lang="en-GB" altLang="en-US" sz="2000" b="0" dirty="0" smtClean="0"/>
          </a:p>
          <a:p>
            <a:pPr>
              <a:defRPr/>
            </a:pPr>
            <a:r>
              <a:rPr lang="en-GB" altLang="en-US" sz="2000" b="0" dirty="0" smtClean="0"/>
              <a:t>Further information at </a:t>
            </a:r>
            <a:r>
              <a:rPr lang="en-GB" altLang="en-US" sz="2000" b="0" dirty="0" smtClean="0">
                <a:hlinkClick r:id="rId3"/>
              </a:rPr>
              <a:t>http://www.wi-fi.org/</a:t>
            </a:r>
            <a:r>
              <a:rPr lang="en-GB" altLang="en-US" sz="2000" b="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of </a:t>
            </a:r>
            <a:r>
              <a:rPr lang="en-US" sz="1200" b="0" dirty="0"/>
              <a:t>11-16-0135 by 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147</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6647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81000" y="1295400"/>
            <a:ext cx="8382000" cy="5029200"/>
          </a:xfrm>
        </p:spPr>
        <p:txBody>
          <a:bodyPr/>
          <a:lstStyle/>
          <a:p>
            <a:pPr>
              <a:spcBef>
                <a:spcPts val="0"/>
              </a:spcBef>
            </a:pPr>
            <a:r>
              <a:rPr lang="en-US" dirty="0"/>
              <a:t>Agenda is here: </a:t>
            </a:r>
            <a:r>
              <a:rPr lang="en-US" b="0" dirty="0">
                <a:hlinkClick r:id="rId3"/>
              </a:rPr>
              <a:t>https://</a:t>
            </a:r>
            <a:r>
              <a:rPr lang="en-US" b="0" dirty="0" smtClean="0">
                <a:hlinkClick r:id="rId3"/>
              </a:rPr>
              <a:t>mentor.ieee.org/802.11/dcn/15/11-15-1519-03-0arc-arc-sc-agenda-jan-2016.ppt</a:t>
            </a:r>
            <a:r>
              <a:rPr lang="en-US" b="0" dirty="0" smtClean="0"/>
              <a:t>   </a:t>
            </a:r>
            <a:endParaRPr lang="en-US" b="0" dirty="0"/>
          </a:p>
          <a:p>
            <a:pPr>
              <a:spcBef>
                <a:spcPts val="0"/>
              </a:spcBef>
            </a:pPr>
            <a:r>
              <a:rPr lang="en-US" dirty="0" smtClean="0"/>
              <a:t>Updated Figures and Text for </a:t>
            </a:r>
            <a:r>
              <a:rPr lang="en-US" dirty="0" err="1" smtClean="0"/>
              <a:t>REVmc</a:t>
            </a:r>
            <a:r>
              <a:rPr lang="en-US" dirty="0" smtClean="0"/>
              <a:t> section 5.1.5 approved</a:t>
            </a:r>
          </a:p>
          <a:p>
            <a:pPr lvl="1">
              <a:spcBef>
                <a:spcPts val="0"/>
              </a:spcBef>
            </a:pPr>
            <a:r>
              <a:rPr lang="en-US" dirty="0">
                <a:hlinkClick r:id="rId4"/>
              </a:rPr>
              <a:t>https://</a:t>
            </a:r>
            <a:r>
              <a:rPr lang="en-US" dirty="0" smtClean="0">
                <a:hlinkClick r:id="rId4"/>
              </a:rPr>
              <a:t>mentor.ieee.org/802.11/dcn/15/11-15-0540-08-0arc-updates-to-revmc-5-1-5.docx</a:t>
            </a:r>
            <a:endParaRPr lang="en-US" dirty="0" smtClean="0"/>
          </a:p>
          <a:p>
            <a:pPr lvl="1">
              <a:spcBef>
                <a:spcPts val="0"/>
              </a:spcBef>
            </a:pPr>
            <a:r>
              <a:rPr lang="en-US" dirty="0" smtClean="0"/>
              <a:t>Approved by REVmc for roll in to next Draft</a:t>
            </a:r>
            <a:endParaRPr lang="en-US" dirty="0"/>
          </a:p>
          <a:p>
            <a:pPr>
              <a:spcBef>
                <a:spcPts val="0"/>
              </a:spcBef>
            </a:pPr>
            <a:r>
              <a:rPr lang="en-US" dirty="0" smtClean="0"/>
              <a:t>Discussed 802.11 as a component/5G/IMT-2020</a:t>
            </a:r>
          </a:p>
          <a:p>
            <a:pPr lvl="1">
              <a:spcBef>
                <a:spcPts val="0"/>
              </a:spcBef>
            </a:pPr>
            <a:r>
              <a:rPr lang="en-US" dirty="0" smtClean="0"/>
              <a:t>Brief review of  WNG IMT-2020 presentation, followed by a discussion</a:t>
            </a:r>
          </a:p>
          <a:p>
            <a:pPr>
              <a:spcBef>
                <a:spcPts val="0"/>
              </a:spcBef>
            </a:pPr>
            <a:r>
              <a:rPr lang="en-US" dirty="0" smtClean="0"/>
              <a:t>IETF/802 Coordination</a:t>
            </a:r>
          </a:p>
          <a:p>
            <a:pPr lvl="1">
              <a:spcBef>
                <a:spcPts val="0"/>
              </a:spcBef>
            </a:pPr>
            <a:r>
              <a:rPr lang="en-US" dirty="0" smtClean="0"/>
              <a:t>Multicast traffic features of 802.11 work is on going in IETF, it is likely that work in ARC SC will start in March or May meeting.</a:t>
            </a:r>
          </a:p>
          <a:p>
            <a:pPr lvl="1">
              <a:spcBef>
                <a:spcPts val="0"/>
              </a:spcBef>
            </a:pPr>
            <a:r>
              <a:rPr lang="en-US" dirty="0" smtClean="0"/>
              <a:t>Request to update 802.11/.15 IETF Tutorial and projects is underway, ARC SC will likely be asked for feedback/review in March meeting.</a:t>
            </a:r>
          </a:p>
          <a:p>
            <a:pPr lvl="1">
              <a:spcBef>
                <a:spcPts val="0"/>
              </a:spcBef>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8806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a:t>Discussed Figures and Text for 802.11ak section 5.1.5</a:t>
            </a:r>
          </a:p>
          <a:p>
            <a:pPr lvl="1">
              <a:spcBef>
                <a:spcPts val="0"/>
              </a:spcBef>
            </a:pPr>
            <a:r>
              <a:rPr lang="en-US" dirty="0"/>
              <a:t>Straw Polls agreed figures and text should be forwarded to TGak</a:t>
            </a:r>
          </a:p>
          <a:p>
            <a:pPr>
              <a:spcBef>
                <a:spcPts val="0"/>
              </a:spcBef>
            </a:pPr>
            <a:r>
              <a:rPr lang="en-US" dirty="0" smtClean="0"/>
              <a:t>AP/DS/Portal architecture and 802 concepts </a:t>
            </a:r>
          </a:p>
          <a:p>
            <a:pPr lvl="1">
              <a:spcBef>
                <a:spcPts val="0"/>
              </a:spcBef>
            </a:pPr>
            <a:r>
              <a:rPr lang="en-US" sz="1800" dirty="0" smtClean="0"/>
              <a:t>Reviewed and discussed</a:t>
            </a:r>
          </a:p>
          <a:p>
            <a:pPr lvl="1">
              <a:spcBef>
                <a:spcPts val="0"/>
              </a:spcBef>
            </a:pPr>
            <a:r>
              <a:rPr lang="en-US" sz="1800" dirty="0" smtClean="0"/>
              <a:t>Possible area of work: Annex N – AP Description many need to be revised/updated with these concepts.</a:t>
            </a:r>
          </a:p>
          <a:p>
            <a:pPr lvl="1">
              <a:spcBef>
                <a:spcPts val="0"/>
              </a:spcBef>
            </a:pPr>
            <a:r>
              <a:rPr lang="en-US" sz="1800" dirty="0" smtClean="0"/>
              <a:t>Also reviewed the TGak diagrams for: dual mode STAs/IBSS/ </a:t>
            </a:r>
            <a:r>
              <a:rPr lang="en-US" sz="1800" dirty="0" err="1" smtClean="0"/>
              <a:t>ect</a:t>
            </a:r>
            <a:r>
              <a:rPr lang="en-US" sz="1800" dirty="0" smtClean="0"/>
              <a:t>. </a:t>
            </a:r>
          </a:p>
          <a:p>
            <a:pPr>
              <a:spcBef>
                <a:spcPts val="0"/>
              </a:spcBef>
            </a:pPr>
            <a:r>
              <a:rPr lang="en-US" dirty="0"/>
              <a:t>MIB Design Pattern work </a:t>
            </a:r>
            <a:r>
              <a:rPr lang="en-US" dirty="0" smtClean="0"/>
              <a:t>item</a:t>
            </a:r>
          </a:p>
          <a:p>
            <a:pPr lvl="1">
              <a:spcBef>
                <a:spcPts val="0"/>
              </a:spcBef>
            </a:pPr>
            <a:r>
              <a:rPr lang="en-US" b="0" dirty="0" smtClean="0"/>
              <a:t>Discussed, no real progress some progress</a:t>
            </a:r>
          </a:p>
          <a:p>
            <a:pPr lvl="1">
              <a:spcBef>
                <a:spcPts val="0"/>
              </a:spcBef>
            </a:pPr>
            <a:r>
              <a:rPr lang="en-US" dirty="0" smtClean="0"/>
              <a:t>Goal to complete draft and send to the technical editor for inclusion in the MDR</a:t>
            </a:r>
            <a:endParaRPr lang="en-US" b="0" dirty="0"/>
          </a:p>
          <a:p>
            <a:pPr>
              <a:spcBef>
                <a:spcPts val="0"/>
              </a:spcBef>
            </a:pPr>
            <a:r>
              <a:rPr lang="en-US" dirty="0"/>
              <a:t>Joint meeting with </a:t>
            </a:r>
            <a:r>
              <a:rPr lang="en-US" dirty="0" smtClean="0"/>
              <a:t>TGak/802.1</a:t>
            </a:r>
          </a:p>
          <a:p>
            <a:pPr lvl="1">
              <a:spcBef>
                <a:spcPts val="0"/>
              </a:spcBef>
            </a:pPr>
            <a:r>
              <a:rPr lang="en-US" sz="1800" b="0" dirty="0" smtClean="0"/>
              <a:t>Discussed TGak diagrams</a:t>
            </a:r>
          </a:p>
          <a:p>
            <a:pPr lvl="1">
              <a:spcBef>
                <a:spcPts val="0"/>
              </a:spcBef>
            </a:pPr>
            <a:r>
              <a:rPr lang="en-US" sz="1800" dirty="0" smtClean="0"/>
              <a:t>Discussed data transport and mobility issues and how to specify, have an agreed way forward</a:t>
            </a:r>
          </a:p>
          <a:p>
            <a:pPr>
              <a:spcBef>
                <a:spcPts val="0"/>
              </a:spcBef>
            </a:pPr>
            <a:r>
              <a:rPr lang="en-US" dirty="0"/>
              <a:t>Joint meeting with </a:t>
            </a:r>
            <a:r>
              <a:rPr lang="en-US" dirty="0" err="1" smtClean="0"/>
              <a:t>TGaq</a:t>
            </a:r>
            <a:endParaRPr lang="en-US" dirty="0" smtClean="0"/>
          </a:p>
          <a:p>
            <a:pPr lvl="1">
              <a:spcBef>
                <a:spcPts val="0"/>
              </a:spcBef>
            </a:pPr>
            <a:r>
              <a:rPr lang="en-US" dirty="0" smtClean="0"/>
              <a:t>Discussed </a:t>
            </a:r>
            <a:r>
              <a:rPr lang="en-US" dirty="0" err="1" smtClean="0"/>
              <a:t>TGaq</a:t>
            </a:r>
            <a:r>
              <a:rPr lang="en-US" dirty="0" smtClean="0"/>
              <a:t> diagrams agreed way forward</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69173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smtClean="0"/>
              <a:t>Will schedule with 10 days notice, if needed</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67775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smtClean="0"/>
              <a:t>March 2016 Plans</a:t>
            </a:r>
          </a:p>
        </p:txBody>
      </p:sp>
      <p:sp>
        <p:nvSpPr>
          <p:cNvPr id="17414" name="Rectangle 3"/>
          <p:cNvSpPr>
            <a:spLocks noGrp="1" noChangeArrowheads="1"/>
          </p:cNvSpPr>
          <p:nvPr>
            <p:ph type="body" idx="1"/>
          </p:nvPr>
        </p:nvSpPr>
        <p:spPr>
          <a:xfrm>
            <a:off x="533400" y="1290918"/>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802.11 as a component/5G/IMT2020</a:t>
            </a:r>
          </a:p>
          <a:p>
            <a:pPr lvl="1">
              <a:lnSpc>
                <a:spcPct val="90000"/>
              </a:lnSpc>
            </a:pPr>
            <a:r>
              <a:rPr lang="en-US" sz="2600" dirty="0" smtClean="0"/>
              <a:t>Design Pattern for MIB attribute use</a:t>
            </a:r>
          </a:p>
          <a:p>
            <a:pPr lvl="1">
              <a:lnSpc>
                <a:spcPct val="90000"/>
              </a:lnSpc>
            </a:pPr>
            <a:r>
              <a:rPr lang="en-US" sz="2600" dirty="0" smtClean="0"/>
              <a:t>DS/AP/Portal </a:t>
            </a:r>
            <a:r>
              <a:rPr lang="en-US" sz="2600" dirty="0"/>
              <a:t>architecture </a:t>
            </a:r>
            <a:r>
              <a:rPr lang="en-US" sz="2600" dirty="0" smtClean="0"/>
              <a:t>discussions</a:t>
            </a:r>
          </a:p>
          <a:p>
            <a:pPr lvl="1">
              <a:lnSpc>
                <a:spcPct val="90000"/>
              </a:lnSpc>
            </a:pPr>
            <a:r>
              <a:rPr lang="en-US" sz="2600" dirty="0" smtClean="0"/>
              <a:t>IETF work anticipated: </a:t>
            </a:r>
          </a:p>
          <a:p>
            <a:pPr lvl="2">
              <a:lnSpc>
                <a:spcPct val="90000"/>
              </a:lnSpc>
            </a:pPr>
            <a:r>
              <a:rPr lang="en-US" sz="2400" dirty="0" smtClean="0"/>
              <a:t>Multicast Traffic features of 802.11</a:t>
            </a:r>
          </a:p>
          <a:p>
            <a:pPr lvl="2">
              <a:lnSpc>
                <a:spcPct val="90000"/>
              </a:lnSpc>
            </a:pPr>
            <a:r>
              <a:rPr lang="en-US" sz="2400" dirty="0" smtClean="0"/>
              <a:t>802.11/.15 IETF Tutorial and Projects Underway and work of joint interest</a:t>
            </a:r>
          </a:p>
          <a:p>
            <a:pPr>
              <a:lnSpc>
                <a:spcPct val="90000"/>
              </a:lnSpc>
            </a:pPr>
            <a:r>
              <a:rPr lang="en-US" sz="3000" dirty="0" smtClean="0"/>
              <a:t>One </a:t>
            </a:r>
            <a:r>
              <a:rPr lang="en-US" sz="3000" dirty="0"/>
              <a:t>joint session with </a:t>
            </a:r>
            <a:r>
              <a:rPr lang="en-US" sz="3000" dirty="0" smtClean="0"/>
              <a:t>TGak/802.1</a:t>
            </a:r>
          </a:p>
          <a:p>
            <a:pPr lvl="1">
              <a:lnSpc>
                <a:spcPct val="90000"/>
              </a:lnSpc>
            </a:pPr>
            <a:r>
              <a:rPr lang="en-US" sz="2600" dirty="0" smtClean="0"/>
              <a:t>802.11ak architecture discussions:</a:t>
            </a:r>
          </a:p>
          <a:p>
            <a:pPr lvl="2">
              <a:lnSpc>
                <a:spcPct val="90000"/>
              </a:lnSpc>
            </a:pPr>
            <a:r>
              <a:rPr lang="en-US" sz="2400" dirty="0" smtClean="0"/>
              <a:t>GLK ESS concept</a:t>
            </a:r>
          </a:p>
          <a:p>
            <a:pPr lvl="2">
              <a:lnSpc>
                <a:spcPct val="90000"/>
              </a:lnSpc>
            </a:pPr>
            <a:r>
              <a:rPr lang="en-US" sz="2400" dirty="0" smtClean="0"/>
              <a:t>“Where are a DS’s brains?”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585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19</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Atlanta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2016-01-22</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90841216"/>
              </p:ext>
            </p:extLst>
          </p:nvPr>
        </p:nvGraphicFramePr>
        <p:xfrm>
          <a:off x="496888" y="3135313"/>
          <a:ext cx="7867650" cy="2584450"/>
        </p:xfrm>
        <a:graphic>
          <a:graphicData uri="http://schemas.openxmlformats.org/presentationml/2006/ole">
            <mc:AlternateContent xmlns:mc="http://schemas.openxmlformats.org/markup-compatibility/2006">
              <mc:Choice xmlns:v="urn:schemas-microsoft-com:vml" Requires="v">
                <p:oleObj spid="_x0000_s6161" name="Document" r:id="rId4" imgW="8363178" imgH="2756611" progId="Word.Document.8">
                  <p:embed/>
                </p:oleObj>
              </mc:Choice>
              <mc:Fallback>
                <p:oleObj name="Document" r:id="rId4" imgW="8363178" imgH="2756611" progId="Word.Document.8">
                  <p:embed/>
                  <p:pic>
                    <p:nvPicPr>
                      <p:cNvPr id="0" name=""/>
                      <p:cNvPicPr>
                        <a:picLocks noChangeAspect="1" noChangeArrowheads="1"/>
                      </p:cNvPicPr>
                      <p:nvPr/>
                    </p:nvPicPr>
                    <p:blipFill>
                      <a:blip r:embed="rId5"/>
                      <a:srcRect/>
                      <a:stretch>
                        <a:fillRect/>
                      </a:stretch>
                    </p:blipFill>
                    <p:spPr bwMode="auto">
                      <a:xfrm>
                        <a:off x="496888" y="3135313"/>
                        <a:ext cx="7867650" cy="258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11-16-0142 by Rich Kennedy, Unlicensed Spectrum Advocates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45598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January 2016 closing plenary meeting. Attendance information and liaison reports are also included</a:t>
            </a:r>
            <a:r>
              <a:rPr lang="en-GB" dirty="0" smtClean="0"/>
              <a:t>.</a:t>
            </a:r>
          </a:p>
          <a:p>
            <a:r>
              <a:rPr lang="en-GB" dirty="0"/>
              <a:t>r</a:t>
            </a:r>
            <a:r>
              <a:rPr lang="en-GB" smtClean="0"/>
              <a:t>1</a:t>
            </a:r>
            <a:r>
              <a:rPr lang="en-GB" dirty="0" smtClean="0"/>
              <a:t>: adds 802.15 and </a:t>
            </a:r>
            <a:r>
              <a:rPr lang="en-GB" smtClean="0"/>
              <a:t>802.21 liaison reports</a:t>
            </a:r>
            <a:endParaRPr lang="en-GB" dirty="0" smtClean="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20</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January 2016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Atlanta.</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4209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sz="2800" dirty="0"/>
              <a:t>Introduction</a:t>
            </a:r>
          </a:p>
          <a:p>
            <a:pPr eaLnBrk="1" hangingPunct="1"/>
            <a:r>
              <a:rPr lang="en-US" altLang="en-US" sz="2800" dirty="0"/>
              <a:t>Approve minutes from Dallas</a:t>
            </a:r>
          </a:p>
          <a:p>
            <a:pPr eaLnBrk="1" hangingPunct="1"/>
            <a:r>
              <a:rPr lang="en-US" altLang="en-US" sz="2800" dirty="0"/>
              <a:t>At the start of 2016…</a:t>
            </a:r>
          </a:p>
          <a:p>
            <a:pPr eaLnBrk="1" hangingPunct="1"/>
            <a:r>
              <a:rPr lang="en-US" altLang="en-US" sz="2800" dirty="0"/>
              <a:t>The regulatory summaries</a:t>
            </a:r>
            <a:endParaRPr lang="en-US" altLang="en-US" sz="2000" dirty="0"/>
          </a:p>
          <a:p>
            <a:r>
              <a:rPr lang="en-US" altLang="en-US" sz="2800" dirty="0"/>
              <a:t>Actions required</a:t>
            </a:r>
          </a:p>
          <a:p>
            <a:pPr lvl="1" eaLnBrk="1" hangingPunct="1"/>
            <a:r>
              <a:rPr lang="en-US" altLang="en-US" dirty="0" smtClean="0"/>
              <a:t>TBD</a:t>
            </a:r>
          </a:p>
          <a:p>
            <a:pPr eaLnBrk="1" hangingPunct="1"/>
            <a:r>
              <a:rPr lang="en-US" altLang="en-US" dirty="0" smtClean="0"/>
              <a:t>Adjourn</a:t>
            </a:r>
            <a:endParaRPr lang="en-US" altLang="en-US" dirty="0"/>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21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54082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600200"/>
            <a:ext cx="7772400" cy="4953000"/>
          </a:xfrm>
        </p:spPr>
        <p:txBody>
          <a:bodyPr/>
          <a:lstStyle/>
          <a:p>
            <a:r>
              <a:rPr lang="en-US" altLang="en-US" dirty="0" smtClean="0"/>
              <a:t>Reviewed items in process at the end of 2015</a:t>
            </a:r>
          </a:p>
          <a:p>
            <a:r>
              <a:rPr lang="en-US" altLang="en-US" dirty="0" smtClean="0"/>
              <a:t>US</a:t>
            </a:r>
          </a:p>
          <a:p>
            <a:pPr lvl="1"/>
            <a:r>
              <a:rPr lang="en-US" altLang="en-US" sz="1800" dirty="0" smtClean="0"/>
              <a:t>FCC </a:t>
            </a:r>
            <a:r>
              <a:rPr lang="en-US" altLang="en-US" sz="1800" dirty="0"/>
              <a:t>DSRC </a:t>
            </a:r>
            <a:r>
              <a:rPr lang="en-US" altLang="en-US" sz="1800" dirty="0" smtClean="0"/>
              <a:t>decisions – Chairman’s letter to </a:t>
            </a:r>
            <a:r>
              <a:rPr lang="en-US" altLang="en-US" sz="1800" dirty="0" err="1" smtClean="0"/>
              <a:t>DoC</a:t>
            </a:r>
            <a:r>
              <a:rPr lang="en-US" altLang="en-US" sz="1800" dirty="0" smtClean="0"/>
              <a:t>, DoT and Congress</a:t>
            </a:r>
            <a:endParaRPr lang="en-US" altLang="en-US" sz="1800" dirty="0"/>
          </a:p>
          <a:p>
            <a:pPr lvl="1"/>
            <a:r>
              <a:rPr lang="en-US" altLang="en-US" sz="1800" dirty="0"/>
              <a:t>FCC trying to close on Globalstar TLPS</a:t>
            </a:r>
          </a:p>
          <a:p>
            <a:pPr lvl="1"/>
            <a:r>
              <a:rPr lang="en-US" altLang="en-US" sz="1800" dirty="0"/>
              <a:t>FCC 14-30 implementation date pushed out to March </a:t>
            </a:r>
            <a:r>
              <a:rPr lang="en-US" altLang="en-US" sz="1800" dirty="0" smtClean="0"/>
              <a:t>2016</a:t>
            </a:r>
          </a:p>
          <a:p>
            <a:r>
              <a:rPr lang="en-US" altLang="en-US" sz="2000" dirty="0" smtClean="0"/>
              <a:t>EU</a:t>
            </a:r>
          </a:p>
          <a:p>
            <a:pPr lvl="1"/>
            <a:r>
              <a:rPr lang="en-US" altLang="en-US" sz="1600" dirty="0" smtClean="0"/>
              <a:t>ETSI </a:t>
            </a:r>
            <a:r>
              <a:rPr lang="en-US" altLang="en-US" sz="1600" dirty="0"/>
              <a:t>ERM TG11</a:t>
            </a:r>
          </a:p>
          <a:p>
            <a:pPr lvl="1"/>
            <a:r>
              <a:rPr lang="en-US" altLang="en-US" sz="1600" dirty="0"/>
              <a:t>ETSI TC BRAN</a:t>
            </a:r>
          </a:p>
          <a:p>
            <a:pPr lvl="1"/>
            <a:r>
              <a:rPr lang="en-US" altLang="en-US" sz="1800" dirty="0"/>
              <a:t>New challenges for 5 GHz band use</a:t>
            </a:r>
          </a:p>
          <a:p>
            <a:r>
              <a:rPr lang="en-US" altLang="en-US" sz="2000" dirty="0" smtClean="0"/>
              <a:t>WRC-15 Outcomes</a:t>
            </a:r>
          </a:p>
          <a:p>
            <a:r>
              <a:rPr lang="en-US" altLang="en-US" sz="2000" dirty="0" smtClean="0"/>
              <a:t>Other</a:t>
            </a:r>
          </a:p>
          <a:p>
            <a:pPr lvl="1"/>
            <a:r>
              <a:rPr lang="en-US" altLang="en-US" sz="1800" dirty="0" smtClean="0"/>
              <a:t>Proposed changes to 802 regulatory</a:t>
            </a:r>
          </a:p>
          <a:p>
            <a:pPr lvl="1"/>
            <a:endParaRPr lang="en-US" altLang="en-US" dirty="0"/>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22</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535284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Teleconferences</a:t>
            </a:r>
          </a:p>
        </p:txBody>
      </p:sp>
      <p:sp>
        <p:nvSpPr>
          <p:cNvPr id="24579" name="Content Placeholder 2"/>
          <p:cNvSpPr>
            <a:spLocks noGrp="1"/>
          </p:cNvSpPr>
          <p:nvPr>
            <p:ph idx="1"/>
          </p:nvPr>
        </p:nvSpPr>
        <p:spPr/>
        <p:txBody>
          <a:bodyPr/>
          <a:lstStyle/>
          <a:p>
            <a:r>
              <a:rPr lang="en-US" altLang="en-US" dirty="0"/>
              <a:t>W</a:t>
            </a:r>
            <a:r>
              <a:rPr lang="en-US" altLang="en-US" dirty="0" smtClean="0"/>
              <a:t>eekly on Thursdays, 12:30 to 13:30 ET </a:t>
            </a:r>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23</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98723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24</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2016-01-22</a:t>
            </a:r>
          </a:p>
        </p:txBody>
      </p:sp>
      <p:graphicFrame>
        <p:nvGraphicFramePr>
          <p:cNvPr id="13319" name="Object 5"/>
          <p:cNvGraphicFramePr>
            <a:graphicFrameLocks noChangeAspect="1"/>
          </p:cNvGraphicFramePr>
          <p:nvPr>
            <p:extLst>
              <p:ext uri="{D42A27DB-BD31-4B8C-83A1-F6EECF244321}">
                <p14:modId xmlns:p14="http://schemas.microsoft.com/office/powerpoint/2010/main" val="608835669"/>
              </p:ext>
            </p:extLst>
          </p:nvPr>
        </p:nvGraphicFramePr>
        <p:xfrm>
          <a:off x="706438" y="2292350"/>
          <a:ext cx="7583487" cy="2146300"/>
        </p:xfrm>
        <a:graphic>
          <a:graphicData uri="http://schemas.openxmlformats.org/presentationml/2006/ole">
            <mc:AlternateContent xmlns:mc="http://schemas.openxmlformats.org/markup-compatibility/2006">
              <mc:Choice xmlns:v="urn:schemas-microsoft-com:vml" Requires="v">
                <p:oleObj spid="_x0000_s7185"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706438" y="2292350"/>
                        <a:ext cx="7583487"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11-16-0180 by Jim Lansford</a:t>
            </a:r>
            <a:r>
              <a:rPr lang="en-US" sz="1200" b="0" dirty="0"/>
              <a:t> </a:t>
            </a:r>
            <a:r>
              <a:rPr kumimoji="0" lang="en-US" sz="1200" b="0" i="0" u="none" strike="noStrike" cap="none" normalizeH="0" baseline="0" dirty="0" smtClean="0">
                <a:ln>
                  <a:noFill/>
                </a:ln>
                <a:solidFill>
                  <a:schemeClr val="tx1"/>
                </a:solidFill>
                <a:effectLst/>
                <a:latin typeface="Times New Roman" pitchFamily="18" charset="0"/>
              </a:rPr>
              <a:t>(Qualcomm)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9315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25</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smtClean="0"/>
              <a:t> Closing report for WNG SC for January 2016 in Atlanta, Georgia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2/4 of 11-16-0180 by Jim Lansford,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42514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26</a:t>
            </a:fld>
            <a:endParaRPr lang="en-GB" altLang="en-US" sz="1200" b="0"/>
          </a:p>
        </p:txBody>
      </p:sp>
      <p:sp>
        <p:nvSpPr>
          <p:cNvPr id="15365" name="Rectangle 2"/>
          <p:cNvSpPr>
            <a:spLocks noGrp="1" noChangeArrowheads="1"/>
          </p:cNvSpPr>
          <p:nvPr>
            <p:ph type="body" idx="1"/>
          </p:nvPr>
        </p:nvSpPr>
        <p:spPr>
          <a:xfrm>
            <a:off x="323528" y="836613"/>
            <a:ext cx="8568951" cy="5495925"/>
          </a:xfrm>
        </p:spPr>
        <p:txBody>
          <a:bodyPr/>
          <a:lstStyle/>
          <a:p>
            <a:pPr marL="0" indent="0" eaLnBrk="1" hangingPunct="1">
              <a:lnSpc>
                <a:spcPct val="90000"/>
              </a:lnSpc>
              <a:buNone/>
            </a:pPr>
            <a:r>
              <a:rPr lang="en-US" altLang="en-US" sz="2800" dirty="0" smtClean="0"/>
              <a:t>Final Agenda</a:t>
            </a:r>
          </a:p>
          <a:p>
            <a:pPr marL="0" indent="0" eaLnBrk="1" hangingPunct="1">
              <a:lnSpc>
                <a:spcPct val="90000"/>
              </a:lnSpc>
              <a:buNone/>
            </a:pPr>
            <a:r>
              <a:rPr lang="en-US" altLang="en-US" sz="1600" b="0" dirty="0"/>
              <a:t>	</a:t>
            </a:r>
            <a:r>
              <a:rPr lang="en-US" altLang="en-US" sz="1600" b="0" dirty="0">
                <a:hlinkClick r:id="rId3"/>
              </a:rPr>
              <a:t>https://</a:t>
            </a:r>
            <a:r>
              <a:rPr lang="en-US" altLang="en-US" sz="1600" b="0" dirty="0" smtClean="0">
                <a:hlinkClick r:id="rId3"/>
              </a:rPr>
              <a:t>mentor.ieee.org/802.11/dcn/15/11-15-1518-01-0wng-agenda-for-wng-2016-01.ppt</a:t>
            </a:r>
            <a:r>
              <a:rPr lang="en-US" altLang="en-US" sz="1600" b="0" dirty="0" smtClean="0"/>
              <a:t>  </a:t>
            </a:r>
          </a:p>
          <a:p>
            <a:pPr marL="0" indent="0" eaLnBrk="1" hangingPunct="1">
              <a:lnSpc>
                <a:spcPct val="90000"/>
              </a:lnSpc>
              <a:buNone/>
            </a:pPr>
            <a:r>
              <a:rPr lang="en-US" altLang="en-US" sz="2800" dirty="0" smtClean="0"/>
              <a:t>Presentations at January 2016 meeting</a:t>
            </a:r>
            <a:endParaRPr lang="en-GB" altLang="en-US" dirty="0"/>
          </a:p>
          <a:p>
            <a:pPr marL="400050" lvl="1" indent="0" eaLnBrk="1" hangingPunct="1">
              <a:buNone/>
              <a:defRPr/>
            </a:pPr>
            <a:r>
              <a:rPr lang="en-US" altLang="en-US" dirty="0" smtClean="0"/>
              <a:t>1. </a:t>
            </a:r>
            <a:r>
              <a:rPr lang="en-US" altLang="en-US" dirty="0"/>
              <a:t>“ITU-R IMT-2020 </a:t>
            </a:r>
            <a:r>
              <a:rPr lang="en-US" altLang="en-US" dirty="0" smtClean="0"/>
              <a:t>Status” </a:t>
            </a:r>
            <a:r>
              <a:rPr lang="en-US" altLang="en-US" dirty="0"/>
              <a:t>by </a:t>
            </a:r>
            <a:r>
              <a:rPr lang="en-US" altLang="en-US" dirty="0" smtClean="0"/>
              <a:t>Joseph Levy (Interdigital)</a:t>
            </a:r>
            <a:endParaRPr lang="en-US" altLang="en-US" dirty="0"/>
          </a:p>
          <a:p>
            <a:pPr lvl="2" eaLnBrk="1" hangingPunct="1">
              <a:defRPr/>
            </a:pPr>
            <a:r>
              <a:rPr lang="en-US" altLang="en-US" sz="1600" dirty="0">
                <a:hlinkClick r:id="rId4"/>
              </a:rPr>
              <a:t>https://</a:t>
            </a:r>
            <a:r>
              <a:rPr lang="en-US" altLang="en-US" sz="1600" dirty="0" smtClean="0">
                <a:hlinkClick r:id="rId4"/>
              </a:rPr>
              <a:t>mentor.ieee.org/802.11/dcn/16/11-16-0127-00-0wng-itu-r-imt-2020-status.pptx</a:t>
            </a:r>
            <a:r>
              <a:rPr lang="en-US" altLang="en-US" sz="1600" dirty="0" smtClean="0"/>
              <a:t> </a:t>
            </a:r>
            <a:endParaRPr lang="en-US" altLang="en-US" sz="1600" dirty="0"/>
          </a:p>
          <a:p>
            <a:pPr marL="400050" lvl="1" indent="0" eaLnBrk="1" hangingPunct="1">
              <a:buNone/>
              <a:defRPr/>
            </a:pPr>
            <a:r>
              <a:rPr lang="en-US" altLang="en-US" dirty="0" smtClean="0"/>
              <a:t>2. </a:t>
            </a:r>
            <a:r>
              <a:rPr lang="en-US" altLang="en-US" dirty="0"/>
              <a:t>“Next steps for IMT-2020” by </a:t>
            </a:r>
            <a:r>
              <a:rPr lang="en-US" altLang="en-US" dirty="0" smtClean="0"/>
              <a:t>Andrew Myles (Cisco Systems)</a:t>
            </a:r>
            <a:endParaRPr lang="en-US" altLang="en-US" dirty="0"/>
          </a:p>
          <a:p>
            <a:pPr lvl="2" eaLnBrk="1" hangingPunct="1">
              <a:defRPr/>
            </a:pPr>
            <a:r>
              <a:rPr lang="en-US" altLang="en-US" sz="1600" dirty="0">
                <a:hlinkClick r:id="rId5"/>
              </a:rPr>
              <a:t>https://</a:t>
            </a:r>
            <a:r>
              <a:rPr lang="en-US" altLang="en-US" sz="1600" dirty="0" smtClean="0">
                <a:hlinkClick r:id="rId5"/>
              </a:rPr>
              <a:t>mentor.ieee.org/802.11/dcn/16/11-16-0004-00-0000-next-steps-for-imt-2020.pptx</a:t>
            </a:r>
            <a:r>
              <a:rPr lang="en-US" altLang="en-US" sz="1600" dirty="0" smtClean="0"/>
              <a:t> </a:t>
            </a:r>
            <a:endParaRPr lang="en-US" altLang="en-US" sz="1600" dirty="0"/>
          </a:p>
          <a:p>
            <a:pPr marL="400050" lvl="1" indent="0" eaLnBrk="1" hangingPunct="1">
              <a:buNone/>
              <a:defRPr/>
            </a:pPr>
            <a:r>
              <a:rPr lang="en-US" altLang="en-US" dirty="0" smtClean="0"/>
              <a:t>3. </a:t>
            </a:r>
            <a:r>
              <a:rPr lang="en-US" altLang="en-US" dirty="0"/>
              <a:t>“IMT-2020 Way Forward and Straw Polls” by Joseph Levy (Interdigital</a:t>
            </a:r>
            <a:r>
              <a:rPr lang="en-US" altLang="en-US" dirty="0" smtClean="0"/>
              <a:t>)</a:t>
            </a:r>
            <a:endParaRPr lang="en-US" altLang="en-US" dirty="0"/>
          </a:p>
          <a:p>
            <a:pPr lvl="2" eaLnBrk="1" hangingPunct="1">
              <a:defRPr/>
            </a:pPr>
            <a:r>
              <a:rPr lang="en-US" altLang="en-US" sz="1600" dirty="0">
                <a:hlinkClick r:id="rId6"/>
              </a:rPr>
              <a:t>https://</a:t>
            </a:r>
            <a:r>
              <a:rPr lang="en-US" altLang="en-US" sz="1600" dirty="0" smtClean="0">
                <a:hlinkClick r:id="rId6"/>
              </a:rPr>
              <a:t>mentor.ieee.org/802.11/dcn/16/11-16-0128-01-0wng-imt-2020-way-forward-and-straw-polls.pptx</a:t>
            </a:r>
            <a:r>
              <a:rPr lang="en-US" altLang="en-US" sz="1600" dirty="0" smtClean="0"/>
              <a:t> </a:t>
            </a:r>
          </a:p>
          <a:p>
            <a:pPr lvl="2" eaLnBrk="1" hangingPunct="1">
              <a:defRPr/>
            </a:pPr>
            <a:r>
              <a:rPr lang="en-US" altLang="en-US" sz="1600" dirty="0" smtClean="0"/>
              <a:t>Straw polls indicated some interest in moving forward with ITU-R engagement, but questions about whether members would receive support from their sponsors</a:t>
            </a:r>
            <a:endParaRPr lang="en-US" altLang="en-US" sz="1600" dirty="0"/>
          </a:p>
          <a:p>
            <a:pPr eaLnBrk="1" hangingPunct="1">
              <a:defRPr/>
            </a:pPr>
            <a:r>
              <a:rPr lang="en-US" altLang="en-US" dirty="0" smtClean="0"/>
              <a:t>Further discussion in ARC</a:t>
            </a:r>
            <a:endParaRPr lang="en-US" dirty="0" smtClean="0"/>
          </a:p>
          <a:p>
            <a:pPr lvl="2" eaLnBrk="1" hangingPunct="1">
              <a:defRPr/>
            </a:pPr>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3/4 of 11-16-0180 by Jim Lansford, (Qualcomm)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751083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54968"/>
          </a:xfrm>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marL="457200" indent="-457200">
              <a:lnSpc>
                <a:spcPct val="90000"/>
              </a:lnSpc>
            </a:pPr>
            <a:r>
              <a:rPr lang="en-GB" altLang="en-US" dirty="0"/>
              <a:t>Minutes</a:t>
            </a:r>
          </a:p>
          <a:p>
            <a:pPr lvl="1">
              <a:lnSpc>
                <a:spcPct val="90000"/>
              </a:lnSpc>
            </a:pPr>
            <a:r>
              <a:rPr lang="en-GB" altLang="en-US" dirty="0" smtClean="0"/>
              <a:t>16/162r0</a:t>
            </a:r>
          </a:p>
          <a:p>
            <a:pPr>
              <a:lnSpc>
                <a:spcPct val="90000"/>
              </a:lnSpc>
            </a:pPr>
            <a:r>
              <a:rPr lang="en-GB" altLang="ko-KR" dirty="0" smtClean="0">
                <a:ea typeface="Gulim" pitchFamily="34" charset="-127"/>
              </a:rPr>
              <a:t>Plans </a:t>
            </a:r>
            <a:r>
              <a:rPr lang="en-GB" altLang="ko-KR" dirty="0">
                <a:ea typeface="Gulim" pitchFamily="34" charset="-127"/>
              </a:rPr>
              <a:t>for </a:t>
            </a:r>
            <a:r>
              <a:rPr lang="en-GB" altLang="ko-KR" dirty="0" smtClean="0">
                <a:ea typeface="Gulim" pitchFamily="34" charset="-127"/>
              </a:rPr>
              <a:t>March 2016</a:t>
            </a:r>
            <a:endParaRPr lang="en-GB" altLang="ko-KR" dirty="0">
              <a:ea typeface="Gulim" pitchFamily="34" charset="-127"/>
            </a:endParaRPr>
          </a:p>
          <a:p>
            <a:pPr lvl="1" eaLnBrk="1" hangingPunct="1">
              <a:defRPr/>
            </a:pPr>
            <a:r>
              <a:rPr lang="en-US" altLang="en-US" dirty="0" smtClean="0"/>
              <a:t>Presentation on “</a:t>
            </a:r>
            <a:r>
              <a:rPr lang="en-US" altLang="en-US" dirty="0" err="1" smtClean="0"/>
              <a:t>LiFi</a:t>
            </a:r>
            <a:r>
              <a:rPr lang="en-US" altLang="en-US" dirty="0" smtClean="0"/>
              <a:t>”</a:t>
            </a:r>
          </a:p>
          <a:p>
            <a:pPr lvl="1" eaLnBrk="1" hangingPunct="1">
              <a:defRPr/>
            </a:pPr>
            <a:r>
              <a:rPr lang="en-US" altLang="en-US" dirty="0" smtClean="0"/>
              <a:t>Others TBD</a:t>
            </a:r>
            <a:endParaRPr lang="en-US" altLang="en-US" dirty="0"/>
          </a:p>
          <a:p>
            <a:endParaRPr lang="en-US" dirty="0"/>
          </a:p>
        </p:txBody>
      </p:sp>
      <p:sp>
        <p:nvSpPr>
          <p:cNvPr id="6" name="Slide Number Placeholder 5"/>
          <p:cNvSpPr>
            <a:spLocks noGrp="1"/>
          </p:cNvSpPr>
          <p:nvPr>
            <p:ph type="sldNum" sz="quarter" idx="12"/>
          </p:nvPr>
        </p:nvSpPr>
        <p:spPr/>
        <p:txBody>
          <a:bodyPr/>
          <a:lstStyle/>
          <a:p>
            <a:pPr>
              <a:defRPr/>
            </a:pPr>
            <a:r>
              <a:rPr lang="en-GB" altLang="en-US" smtClean="0"/>
              <a:t>Slide </a:t>
            </a:r>
            <a:fld id="{312366C1-4726-4453-8DE9-4CAACBB0E481}" type="slidenum">
              <a:rPr lang="en-GB" altLang="en-US" smtClean="0"/>
              <a:pPr>
                <a:defRPr/>
              </a:pPr>
              <a:t>27</a:t>
            </a:fld>
            <a:endParaRPr lang="en-GB" alt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4/4 of 11-16-0180 by Jim Lansford,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87679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28</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(Jan 2016)</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2016-01-22</a:t>
            </a:r>
          </a:p>
        </p:txBody>
      </p:sp>
      <p:graphicFrame>
        <p:nvGraphicFramePr>
          <p:cNvPr id="1026" name="Object 5"/>
          <p:cNvGraphicFramePr>
            <a:graphicFrameLocks noChangeAspect="1"/>
          </p:cNvGraphicFramePr>
          <p:nvPr>
            <p:extLst>
              <p:ext uri="{D42A27DB-BD31-4B8C-83A1-F6EECF244321}">
                <p14:modId xmlns:p14="http://schemas.microsoft.com/office/powerpoint/2010/main" val="841258235"/>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8209" name="Document" r:id="rId4" imgW="8152815" imgH="2296922" progId="Word.Document.8">
                  <p:embed/>
                </p:oleObj>
              </mc:Choice>
              <mc:Fallback>
                <p:oleObj name="Document" r:id="rId4" imgW="8152815" imgH="2296922" progId="Word.Document.8">
                  <p:embed/>
                  <p:pic>
                    <p:nvPicPr>
                      <p:cNvPr id="0" name=""/>
                      <p:cNvPicPr>
                        <a:picLocks noChangeAspect="1" noChangeArrowheads="1"/>
                      </p:cNvPicPr>
                      <p:nvPr/>
                    </p:nvPicPr>
                    <p:blipFill>
                      <a:blip r:embed="rId5"/>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11-16-0177 by Andrew Myles, Cisco</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062520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29</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Jan 2016 in Atlanta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62981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pic>
        <p:nvPicPr>
          <p:cNvPr id="7" name="Picture 6"/>
          <p:cNvPicPr>
            <a:picLocks noChangeAspect="1"/>
          </p:cNvPicPr>
          <p:nvPr/>
        </p:nvPicPr>
        <p:blipFill>
          <a:blip r:embed="rId3"/>
          <a:stretch>
            <a:fillRect/>
          </a:stretch>
        </p:blipFill>
        <p:spPr>
          <a:xfrm>
            <a:off x="3733800" y="609600"/>
            <a:ext cx="4114800" cy="5640586"/>
          </a:xfrm>
          <a:prstGeom prst="rect">
            <a:avLst/>
          </a:prstGeom>
        </p:spPr>
      </p:pic>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198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a:t>IEEE 802 has pushed </a:t>
            </a:r>
            <a:r>
              <a:rPr lang="en-AU" dirty="0" smtClean="0"/>
              <a:t>18 standards </a:t>
            </a:r>
            <a:r>
              <a:rPr lang="en-AU" dirty="0"/>
              <a:t>completely through the PSDO ratification </a:t>
            </a:r>
            <a:r>
              <a:rPr lang="en-AU" dirty="0" smtClean="0"/>
              <a:t>process</a:t>
            </a:r>
          </a:p>
          <a:p>
            <a:pPr lvl="1"/>
            <a:r>
              <a:rPr lang="en-AU" dirty="0"/>
              <a:t>IEEE 802 has </a:t>
            </a:r>
            <a:r>
              <a:rPr lang="en-AU" dirty="0" smtClean="0"/>
              <a:t>9 standards in or about to go into the PSDO </a:t>
            </a:r>
            <a:r>
              <a:rPr lang="en-AU" dirty="0"/>
              <a:t>ratification </a:t>
            </a:r>
            <a:r>
              <a:rPr lang="en-AU" dirty="0" smtClean="0"/>
              <a:t>process</a:t>
            </a:r>
          </a:p>
          <a:p>
            <a:r>
              <a:rPr lang="en-AU" dirty="0"/>
              <a:t>Reviewed </a:t>
            </a:r>
            <a:r>
              <a:rPr lang="en-AU" dirty="0" smtClean="0"/>
              <a:t>latest PSDO activities</a:t>
            </a:r>
          </a:p>
          <a:p>
            <a:pPr lvl="1"/>
            <a:r>
              <a:rPr lang="en-AU" dirty="0" smtClean="0"/>
              <a:t>802 through PSDO process</a:t>
            </a:r>
          </a:p>
          <a:p>
            <a:pPr lvl="1"/>
            <a:r>
              <a:rPr lang="en-AU" dirty="0" smtClean="0"/>
              <a:t>802.1BA and 802.1BR 60 day pre-ballot responses sent</a:t>
            </a:r>
          </a:p>
          <a:p>
            <a:pPr lvl="1"/>
            <a:r>
              <a:rPr lang="en-AU" dirty="0" smtClean="0"/>
              <a:t>802.1Xbx passed FDIS and responses discussed</a:t>
            </a:r>
          </a:p>
          <a:p>
            <a:pPr lvl="1"/>
            <a:r>
              <a:rPr lang="en-AU" dirty="0" smtClean="0"/>
              <a:t>802.22a, 802.22b submitted to PSDO process</a:t>
            </a:r>
          </a:p>
          <a:p>
            <a:pPr lvl="1"/>
            <a:r>
              <a:rPr lang="en-AU" dirty="0" smtClean="0"/>
              <a:t>802.3bx , 802.3bw, 802.1Qca will be submitted to PSDO soon</a:t>
            </a:r>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30</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78619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agenda for SC6 meeting in Mar 2016</a:t>
            </a:r>
          </a:p>
          <a:p>
            <a:pPr lvl="1"/>
            <a:r>
              <a:rPr lang="en-AU" dirty="0" smtClean="0"/>
              <a:t>IEEE 802 will not have any reps</a:t>
            </a:r>
          </a:p>
          <a:p>
            <a:pPr lvl="1"/>
            <a:r>
              <a:rPr lang="en-AU" dirty="0" smtClean="0"/>
              <a:t>IEEE 802 will send status reports for each WG</a:t>
            </a:r>
          </a:p>
          <a:p>
            <a:pPr lvl="1"/>
            <a:r>
              <a:rPr lang="en-AU" dirty="0" smtClean="0"/>
              <a:t>Agenda is very light so far</a:t>
            </a:r>
          </a:p>
          <a:p>
            <a:pPr lvl="1"/>
            <a:r>
              <a:rPr lang="en-AU" dirty="0" smtClean="0"/>
              <a:t>Topics of possible interest </a:t>
            </a:r>
          </a:p>
          <a:p>
            <a:pPr lvl="2"/>
            <a:r>
              <a:rPr lang="en-AU" dirty="0" smtClean="0"/>
              <a:t>WG1: Human Body Area Networking proposal</a:t>
            </a:r>
          </a:p>
          <a:p>
            <a:pPr lvl="2"/>
            <a:r>
              <a:rPr lang="en-AU" dirty="0" smtClean="0"/>
              <a:t>WG7: WLAN </a:t>
            </a:r>
            <a:r>
              <a:rPr lang="en-AU" dirty="0"/>
              <a:t>Access Controller (AC) Coordination </a:t>
            </a:r>
            <a:r>
              <a:rPr lang="en-AU" dirty="0" smtClean="0"/>
              <a:t>Technology proposal</a:t>
            </a:r>
          </a:p>
          <a:p>
            <a:pPr lvl="2"/>
            <a:r>
              <a:rPr lang="en-AU" dirty="0" smtClean="0"/>
              <a:t>WG7: Convergence </a:t>
            </a:r>
            <a:r>
              <a:rPr lang="en-AU" dirty="0"/>
              <a:t>Service for Interworking of Heterogeneous Wireless </a:t>
            </a:r>
            <a:r>
              <a:rPr lang="en-AU" dirty="0" smtClean="0"/>
              <a:t>Networks proposal</a:t>
            </a:r>
          </a:p>
          <a:p>
            <a:pPr lvl="2"/>
            <a:endParaRPr lang="en-AU" dirty="0" smtClean="0"/>
          </a:p>
          <a:p>
            <a:endParaRPr lang="en-AU"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31</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82210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Macau on PSDO processes &amp; reporting on SC6 meeting </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Report on SC6 meeting results</a:t>
            </a:r>
          </a:p>
          <a:p>
            <a:endParaRPr lang="en-AU" dirty="0" smtClean="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32</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47076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33</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January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1678664512"/>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9233" name="Document" r:id="rId4" imgW="8687137" imgH="4148981" progId="Word.Document.8">
                  <p:embed/>
                </p:oleObj>
              </mc:Choice>
              <mc:Fallback>
                <p:oleObj name="Document" r:id="rId4" imgW="8687137" imgH="4148981"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11-16-0185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84592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34</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January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11-16-0185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55718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smtClean="0"/>
              <a:t>Initial recirculation Sponsor Ballot underway, closes January 26</a:t>
            </a:r>
            <a:r>
              <a:rPr lang="en-US" baseline="30000" dirty="0" smtClean="0"/>
              <a:t>th</a:t>
            </a:r>
            <a:r>
              <a:rPr lang="en-US" dirty="0" smtClean="0"/>
              <a:t> 2016</a:t>
            </a:r>
          </a:p>
          <a:p>
            <a:r>
              <a:rPr lang="en-US" dirty="0" smtClean="0"/>
              <a:t>Considered available presentations related to comments in initial recirculation ballot</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mentor.ieee.org/802.11/dcn/15/11-15-1522-05-000m-tgmc-agenda-january-2016.pptx</a:t>
            </a:r>
            <a:r>
              <a:rPr lang="en-US" dirty="0" smtClean="0"/>
              <a:t> </a:t>
            </a:r>
          </a:p>
          <a:p>
            <a:r>
              <a:rPr lang="en-US" dirty="0" smtClean="0"/>
              <a:t>Comment </a:t>
            </a:r>
            <a:r>
              <a:rPr lang="en-US" dirty="0"/>
              <a:t>resolution spreadsheet</a:t>
            </a:r>
          </a:p>
          <a:p>
            <a:pPr lvl="1"/>
            <a:r>
              <a:rPr lang="en-US" dirty="0">
                <a:hlinkClick r:id="rId4"/>
              </a:rPr>
              <a:t>https://</a:t>
            </a:r>
            <a:r>
              <a:rPr lang="en-US" dirty="0" smtClean="0">
                <a:hlinkClick r:id="rId4"/>
              </a:rPr>
              <a:t>mentor.ieee.org/802.11/dcn/15/11-15-0532-30-000m-revmc-sponsor-ballot-comments.xls</a:t>
            </a:r>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35</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11-16-0185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41934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36</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Initial Sponsor Ballot 2015-03-27 through 2015-04-26</a:t>
            </a:r>
            <a:endParaRPr lang="en-US" altLang="en-US" sz="2000" dirty="0">
              <a:solidFill>
                <a:srgbClr val="006600"/>
              </a:solidFill>
            </a:endParaRPr>
          </a:p>
          <a:p>
            <a:pPr>
              <a:lnSpc>
                <a:spcPct val="80000"/>
              </a:lnSpc>
            </a:pPr>
            <a:r>
              <a:rPr lang="en-US" altLang="en-US" sz="2000" dirty="0" smtClean="0">
                <a:solidFill>
                  <a:schemeClr val="accent2"/>
                </a:solidFill>
              </a:rPr>
              <a:t>Jan 2016 Initial SB recirculation</a:t>
            </a:r>
          </a:p>
          <a:p>
            <a:pPr>
              <a:lnSpc>
                <a:spcPct val="80000"/>
              </a:lnSpc>
            </a:pPr>
            <a:r>
              <a:rPr lang="en-US" altLang="en-US" sz="2000" dirty="0" smtClean="0">
                <a:solidFill>
                  <a:schemeClr val="accent2"/>
                </a:solidFill>
              </a:rPr>
              <a:t>Feb 2016 BRC Ft. Lauderdale meeting </a:t>
            </a:r>
            <a:endParaRPr lang="en-US" altLang="en-US" sz="2000" dirty="0">
              <a:solidFill>
                <a:schemeClr val="accent2"/>
              </a:solidFill>
            </a:endParaRPr>
          </a:p>
          <a:p>
            <a:pPr>
              <a:lnSpc>
                <a:spcPct val="80000"/>
              </a:lnSpc>
            </a:pPr>
            <a:r>
              <a:rPr lang="en-US" altLang="en-US" sz="2000" dirty="0" smtClean="0">
                <a:solidFill>
                  <a:schemeClr val="accent6"/>
                </a:solidFill>
              </a:rPr>
              <a:t>July</a:t>
            </a:r>
            <a:r>
              <a:rPr lang="en-US" altLang="en-US" sz="2000" dirty="0" smtClean="0"/>
              <a:t> </a:t>
            </a:r>
            <a:r>
              <a:rPr lang="en-US" altLang="en-US" sz="2000" dirty="0"/>
              <a:t>2016 – WG/EC Final Approval</a:t>
            </a:r>
          </a:p>
          <a:p>
            <a:pPr>
              <a:lnSpc>
                <a:spcPct val="80000"/>
              </a:lnSpc>
            </a:pPr>
            <a:r>
              <a:rPr lang="en-US" altLang="en-US" sz="2000" dirty="0">
                <a:solidFill>
                  <a:schemeClr val="accent6"/>
                </a:solidFill>
              </a:rPr>
              <a:t>September </a:t>
            </a:r>
            <a:r>
              <a:rPr lang="en-US" altLang="en-US" sz="2000" dirty="0"/>
              <a:t>2016 – </a:t>
            </a:r>
            <a:r>
              <a:rPr lang="en-US" altLang="en-US" sz="2000" dirty="0" err="1"/>
              <a:t>RevCom</a:t>
            </a:r>
            <a:r>
              <a:rPr lang="en-US" altLang="en-US" sz="2000" dirty="0"/>
              <a:t>/SASB </a:t>
            </a:r>
            <a:r>
              <a:rPr lang="en-US" altLang="en-US" sz="2000" dirty="0" smtClean="0"/>
              <a:t>Approval</a:t>
            </a:r>
            <a:endParaRPr lang="en-US" altLang="en-US" sz="2000" dirty="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11-16-0185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33454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37</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SB Planning</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8001000" cy="4876800"/>
          </a:xfrm>
        </p:spPr>
        <p:txBody>
          <a:bodyPr/>
          <a:lstStyle/>
          <a:p>
            <a:pPr>
              <a:lnSpc>
                <a:spcPct val="80000"/>
              </a:lnSpc>
            </a:pPr>
            <a:r>
              <a:rPr lang="en-US" altLang="en-US" sz="2000" dirty="0" smtClean="0"/>
              <a:t>Initial Sponsor Ballot 2015-03-27 through 2015-04-26 on D4.0</a:t>
            </a:r>
          </a:p>
          <a:p>
            <a:pPr>
              <a:lnSpc>
                <a:spcPct val="80000"/>
              </a:lnSpc>
            </a:pPr>
            <a:endParaRPr lang="en-US" altLang="en-US" sz="2000" dirty="0"/>
          </a:p>
          <a:p>
            <a:pPr>
              <a:lnSpc>
                <a:spcPct val="80000"/>
              </a:lnSpc>
            </a:pPr>
            <a:r>
              <a:rPr lang="en-US" altLang="en-US" sz="2000" dirty="0" smtClean="0"/>
              <a:t>Jan 11-26 2016 Initial SB recirculation D5.0</a:t>
            </a:r>
          </a:p>
          <a:p>
            <a:pPr lvl="1">
              <a:lnSpc>
                <a:spcPct val="80000"/>
              </a:lnSpc>
            </a:pPr>
            <a:r>
              <a:rPr lang="en-US" altLang="en-US" sz="1800" dirty="0" smtClean="0"/>
              <a:t>Teleconferences, Feb 22-25 2016 BRC Ft. Lauderdale meeting </a:t>
            </a:r>
          </a:p>
          <a:p>
            <a:pPr lvl="1">
              <a:lnSpc>
                <a:spcPct val="80000"/>
              </a:lnSpc>
            </a:pPr>
            <a:r>
              <a:rPr lang="en-US" altLang="en-US" sz="1800" dirty="0" smtClean="0"/>
              <a:t>2</a:t>
            </a:r>
            <a:r>
              <a:rPr lang="en-US" altLang="en-US" sz="1800" baseline="30000" dirty="0" smtClean="0"/>
              <a:t>nd</a:t>
            </a:r>
            <a:r>
              <a:rPr lang="en-US" altLang="en-US" sz="1800" dirty="0" smtClean="0"/>
              <a:t> recirculation on D6.0: March 2016</a:t>
            </a:r>
          </a:p>
          <a:p>
            <a:pPr lvl="1">
              <a:lnSpc>
                <a:spcPct val="80000"/>
              </a:lnSpc>
            </a:pPr>
            <a:endParaRPr lang="en-US" altLang="en-US" sz="1800" dirty="0"/>
          </a:p>
          <a:p>
            <a:pPr>
              <a:lnSpc>
                <a:spcPct val="80000"/>
              </a:lnSpc>
            </a:pPr>
            <a:r>
              <a:rPr lang="en-US" altLang="en-US" sz="2000" dirty="0" smtClean="0"/>
              <a:t>April/May 2016</a:t>
            </a:r>
          </a:p>
          <a:p>
            <a:pPr lvl="1">
              <a:lnSpc>
                <a:spcPct val="80000"/>
              </a:lnSpc>
            </a:pPr>
            <a:r>
              <a:rPr lang="en-US" altLang="en-US" sz="1800" dirty="0" smtClean="0"/>
              <a:t>Comment resolution</a:t>
            </a:r>
          </a:p>
          <a:p>
            <a:pPr lvl="1">
              <a:lnSpc>
                <a:spcPct val="80000"/>
              </a:lnSpc>
            </a:pPr>
            <a:r>
              <a:rPr lang="en-US" altLang="en-US" sz="1800" dirty="0" smtClean="0"/>
              <a:t>3</a:t>
            </a:r>
            <a:r>
              <a:rPr lang="en-US" altLang="en-US" sz="1800" baseline="30000" dirty="0" smtClean="0"/>
              <a:t>rd</a:t>
            </a:r>
            <a:r>
              <a:rPr lang="en-US" altLang="en-US" sz="1800" dirty="0" smtClean="0"/>
              <a:t> recirculation April/May 2016 D6.0 unchanged or D7.0</a:t>
            </a:r>
          </a:p>
          <a:p>
            <a:pPr lvl="1">
              <a:lnSpc>
                <a:spcPct val="80000"/>
              </a:lnSpc>
            </a:pPr>
            <a:r>
              <a:rPr lang="en-US" altLang="en-US" sz="1800" dirty="0" smtClean="0"/>
              <a:t>4</a:t>
            </a:r>
            <a:r>
              <a:rPr lang="en-US" altLang="en-US" sz="1800" baseline="30000" dirty="0" smtClean="0"/>
              <a:t>th</a:t>
            </a:r>
            <a:r>
              <a:rPr lang="en-US" altLang="en-US" sz="1800" dirty="0" smtClean="0"/>
              <a:t> recirculation D7.0 unchanged if needed May/June 2016</a:t>
            </a:r>
          </a:p>
          <a:p>
            <a:pPr lvl="1">
              <a:lnSpc>
                <a:spcPct val="80000"/>
              </a:lnSpc>
            </a:pPr>
            <a:r>
              <a:rPr lang="en-US" altLang="en-US" sz="1800" dirty="0" err="1" smtClean="0"/>
              <a:t>Revcom</a:t>
            </a:r>
            <a:r>
              <a:rPr lang="en-US" altLang="en-US" sz="1800" dirty="0" smtClean="0"/>
              <a:t> Submission date: 20 May 2016 for June 28-30 </a:t>
            </a:r>
            <a:r>
              <a:rPr lang="en-US" altLang="en-US" sz="1800" dirty="0" err="1" smtClean="0"/>
              <a:t>Revcom</a:t>
            </a:r>
            <a:endParaRPr lang="en-US" altLang="en-US" sz="1800" dirty="0" smtClean="0"/>
          </a:p>
          <a:p>
            <a:pPr lvl="1">
              <a:lnSpc>
                <a:spcPct val="80000"/>
              </a:lnSpc>
            </a:pPr>
            <a:r>
              <a:rPr lang="en-US" altLang="en-US" sz="1800" dirty="0" smtClean="0"/>
              <a:t>EC </a:t>
            </a:r>
            <a:r>
              <a:rPr lang="en-US" altLang="en-US" sz="1800" dirty="0" err="1" smtClean="0"/>
              <a:t>telecon</a:t>
            </a:r>
            <a:r>
              <a:rPr lang="en-US" altLang="en-US" sz="1800" dirty="0" smtClean="0"/>
              <a:t> approval June 2016</a:t>
            </a:r>
          </a:p>
          <a:p>
            <a:pPr lvl="1">
              <a:lnSpc>
                <a:spcPct val="80000"/>
              </a:lnSpc>
            </a:pPr>
            <a:endParaRPr lang="en-US" altLang="en-US" sz="1800" dirty="0" smtClean="0"/>
          </a:p>
          <a:p>
            <a:pPr>
              <a:lnSpc>
                <a:spcPct val="80000"/>
              </a:lnSpc>
            </a:pPr>
            <a:r>
              <a:rPr lang="en-US" altLang="en-US" sz="2000" dirty="0" smtClean="0"/>
              <a:t>July </a:t>
            </a:r>
            <a:r>
              <a:rPr lang="en-US" altLang="en-US" sz="2000" dirty="0"/>
              <a:t>2016 – WG/EC Final </a:t>
            </a:r>
            <a:r>
              <a:rPr lang="en-US" altLang="en-US" sz="2000" dirty="0" smtClean="0"/>
              <a:t>Approval (if not in June 2016)</a:t>
            </a:r>
          </a:p>
          <a:p>
            <a:pPr lvl="1">
              <a:lnSpc>
                <a:spcPct val="80000"/>
              </a:lnSpc>
            </a:pPr>
            <a:endParaRPr lang="en-US" altLang="en-US" sz="1600" dirty="0"/>
          </a:p>
          <a:p>
            <a:pPr>
              <a:lnSpc>
                <a:spcPct val="80000"/>
              </a:lnSpc>
            </a:pPr>
            <a:r>
              <a:rPr lang="en-US" altLang="en-US" sz="2000" dirty="0"/>
              <a:t>September 2016 – </a:t>
            </a:r>
            <a:r>
              <a:rPr lang="en-US" altLang="en-US" sz="2000" dirty="0" err="1"/>
              <a:t>RevCom</a:t>
            </a:r>
            <a:r>
              <a:rPr lang="en-US" altLang="en-US" sz="2000" dirty="0"/>
              <a:t>/SASB </a:t>
            </a:r>
            <a:r>
              <a:rPr lang="en-US" altLang="en-US" sz="2000" dirty="0" smtClean="0"/>
              <a:t>Approval (if not June 2016)</a:t>
            </a:r>
          </a:p>
          <a:p>
            <a:pPr lvl="1">
              <a:lnSpc>
                <a:spcPct val="80000"/>
              </a:lnSpc>
            </a:pPr>
            <a:r>
              <a:rPr lang="en-US" altLang="en-US" sz="1800" dirty="0" err="1" smtClean="0"/>
              <a:t>Revcom</a:t>
            </a:r>
            <a:r>
              <a:rPr lang="en-US" altLang="en-US" sz="1800" dirty="0" smtClean="0"/>
              <a:t> Submission date: 05 Aug 2016 for Sept 16 </a:t>
            </a:r>
            <a:r>
              <a:rPr lang="en-US" altLang="en-US" sz="1800" dirty="0" err="1" smtClean="0"/>
              <a:t>Revcom</a:t>
            </a:r>
            <a:r>
              <a:rPr lang="en-US" altLang="en-US" sz="1800" dirty="0" smtClean="0"/>
              <a:t> teleconference</a:t>
            </a:r>
            <a:endParaRPr lang="en-US" altLang="en-US"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11-16-0185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51793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 and next steps</a:t>
            </a:r>
            <a:endParaRPr lang="en-US" dirty="0"/>
          </a:p>
        </p:txBody>
      </p:sp>
      <p:sp>
        <p:nvSpPr>
          <p:cNvPr id="3" name="Content Placeholder 2"/>
          <p:cNvSpPr>
            <a:spLocks noGrp="1"/>
          </p:cNvSpPr>
          <p:nvPr>
            <p:ph idx="1"/>
          </p:nvPr>
        </p:nvSpPr>
        <p:spPr/>
        <p:txBody>
          <a:bodyPr/>
          <a:lstStyle/>
          <a:p>
            <a:r>
              <a:rPr lang="en-US" dirty="0" smtClean="0"/>
              <a:t>January -March</a:t>
            </a:r>
          </a:p>
          <a:p>
            <a:pPr lvl="1"/>
            <a:r>
              <a:rPr lang="en-US" dirty="0" smtClean="0"/>
              <a:t>Initial recirculation Sponsor Ballot comment resolution as Comment Resolution Committee</a:t>
            </a:r>
          </a:p>
          <a:p>
            <a:r>
              <a:rPr lang="en-US" dirty="0" smtClean="0"/>
              <a:t>Conference </a:t>
            </a:r>
            <a:r>
              <a:rPr lang="en-US" dirty="0"/>
              <a:t>Calls 10am </a:t>
            </a:r>
            <a:r>
              <a:rPr lang="en-US" dirty="0" smtClean="0"/>
              <a:t>Eastern (2 hours)  </a:t>
            </a:r>
            <a:endParaRPr lang="en-US" dirty="0"/>
          </a:p>
          <a:p>
            <a:pPr lvl="1"/>
            <a:r>
              <a:rPr lang="en-US" altLang="en-US" dirty="0" smtClean="0"/>
              <a:t>February 5, 19</a:t>
            </a:r>
            <a:endParaRPr lang="en-US" altLang="en-US" dirty="0"/>
          </a:p>
          <a:p>
            <a:r>
              <a:rPr lang="en-US" altLang="en-US" dirty="0" smtClean="0"/>
              <a:t>BRC meeting Feb 22-25, 2016 </a:t>
            </a:r>
          </a:p>
          <a:p>
            <a:pPr lvl="1"/>
            <a:r>
              <a:rPr lang="en-US" altLang="en-US" dirty="0" smtClean="0"/>
              <a:t>Ft. Lauderdale, SR Technologies hosting</a:t>
            </a:r>
          </a:p>
          <a:p>
            <a:pPr lvl="1"/>
            <a:r>
              <a:rPr lang="en-US" altLang="en-US" dirty="0" smtClean="0"/>
              <a:t>Teleconference facilities will be provided</a:t>
            </a:r>
            <a:endParaRPr lang="en-US" altLang="en-US" dirty="0"/>
          </a:p>
          <a:p>
            <a:endParaRPr lang="en-US" dirty="0"/>
          </a:p>
          <a:p>
            <a:endParaRPr lang="en-US" altLang="en-US" sz="28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38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11-16-0185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68769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39</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January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2016-01-21</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2" name="개체 1"/>
          <p:cNvGraphicFramePr>
            <a:graphicFrameLocks noChangeAspect="1"/>
          </p:cNvGraphicFramePr>
          <p:nvPr>
            <p:extLst>
              <p:ext uri="{D42A27DB-BD31-4B8C-83A1-F6EECF244321}">
                <p14:modId xmlns:p14="http://schemas.microsoft.com/office/powerpoint/2010/main" val="11860868"/>
              </p:ext>
            </p:extLst>
          </p:nvPr>
        </p:nvGraphicFramePr>
        <p:xfrm>
          <a:off x="533400" y="2660650"/>
          <a:ext cx="7988300" cy="3810000"/>
        </p:xfrm>
        <a:graphic>
          <a:graphicData uri="http://schemas.openxmlformats.org/presentationml/2006/ole">
            <mc:AlternateContent xmlns:mc="http://schemas.openxmlformats.org/markup-compatibility/2006">
              <mc:Choice xmlns:v="urn:schemas-microsoft-com:vml" Requires="v">
                <p:oleObj spid="_x0000_s10257" name="Document" r:id="rId4" imgW="8940664" imgH="4246974" progId="Word.Document.8">
                  <p:embed/>
                </p:oleObj>
              </mc:Choice>
              <mc:Fallback>
                <p:oleObj name="Document" r:id="rId4" imgW="8940664" imgH="4246974" progId="Word.Document.8">
                  <p:embed/>
                  <p:pic>
                    <p:nvPicPr>
                      <p:cNvPr id="0" name=""/>
                      <p:cNvPicPr>
                        <a:picLocks noChangeAspect="1" noChangeArrowheads="1"/>
                      </p:cNvPicPr>
                      <p:nvPr/>
                    </p:nvPicPr>
                    <p:blipFill>
                      <a:blip r:embed="rId5"/>
                      <a:srcRect/>
                      <a:stretch>
                        <a:fillRect/>
                      </a:stretch>
                    </p:blipFill>
                    <p:spPr bwMode="auto">
                      <a:xfrm>
                        <a:off x="533400" y="2660650"/>
                        <a:ext cx="7988300" cy="3810000"/>
                      </a:xfrm>
                      <a:prstGeom prst="rect">
                        <a:avLst/>
                      </a:prstGeom>
                      <a:noFill/>
                      <a:ln>
                        <a:noFill/>
                      </a:ln>
                      <a:extLst/>
                    </p:spPr>
                  </p:pic>
                </p:oleObj>
              </mc:Fallback>
            </mc:AlternateContent>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11-16-0184 by Yongho Seok (NEWRACOM)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09431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January 2016</a:t>
            </a:r>
            <a:endParaRPr lang="en-US"/>
          </a:p>
        </p:txBody>
      </p:sp>
      <p:pic>
        <p:nvPicPr>
          <p:cNvPr id="4" name="Picture 3"/>
          <p:cNvPicPr>
            <a:picLocks noChangeAspect="1"/>
          </p:cNvPicPr>
          <p:nvPr/>
        </p:nvPicPr>
        <p:blipFill>
          <a:blip r:embed="rId3"/>
          <a:stretch>
            <a:fillRect/>
          </a:stretch>
        </p:blipFill>
        <p:spPr>
          <a:xfrm>
            <a:off x="2234064" y="761486"/>
            <a:ext cx="6309861" cy="5696994"/>
          </a:xfrm>
          <a:prstGeom prst="rect">
            <a:avLst/>
          </a:prstGeom>
        </p:spPr>
      </p:pic>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596455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Atlanta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1340110" cy="276999"/>
          </a:xfrm>
        </p:spPr>
        <p:txBody>
          <a:bodyPr/>
          <a:lstStyle/>
          <a:p>
            <a:r>
              <a:rPr lang="en-US" altLang="ko-KR" smtClean="0"/>
              <a:t>January 2016</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40</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11-16-0184 by Yongho Seok (NEWRACOM)</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02847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a:xfrm>
            <a:off x="685800" y="1752600"/>
            <a:ext cx="7772400" cy="4114800"/>
          </a:xfrm>
        </p:spPr>
        <p:txBody>
          <a:bodyPr/>
          <a:lstStyle/>
          <a:p>
            <a:r>
              <a:rPr lang="en-US" altLang="ko-KR" dirty="0"/>
              <a:t>Sponsor Ballot for Draft 5.0 closed November 5 </a:t>
            </a:r>
            <a:endParaRPr lang="en-US" altLang="ko-KR" baseline="30000" dirty="0"/>
          </a:p>
          <a:p>
            <a:pPr lvl="1"/>
            <a:r>
              <a:rPr lang="en-US" altLang="ko-KR" dirty="0"/>
              <a:t>552 comments received</a:t>
            </a:r>
          </a:p>
          <a:p>
            <a:pPr lvl="1"/>
            <a:endParaRPr lang="en-US" altLang="ko-KR" dirty="0" smtClean="0"/>
          </a:p>
          <a:p>
            <a:r>
              <a:rPr lang="en-US" altLang="ko-KR" dirty="0" err="1" smtClean="0"/>
              <a:t>TGah</a:t>
            </a:r>
            <a:r>
              <a:rPr lang="en-US" altLang="ko-KR" dirty="0" smtClean="0"/>
              <a:t> </a:t>
            </a:r>
            <a:r>
              <a:rPr lang="en-US" altLang="ko-KR" dirty="0"/>
              <a:t>has completed all comment resolution of the </a:t>
            </a:r>
            <a:r>
              <a:rPr lang="en-US" altLang="ko-KR" dirty="0" smtClean="0"/>
              <a:t>initial Sponsor Ballot for </a:t>
            </a:r>
            <a:r>
              <a:rPr lang="en-US" altLang="ko-KR" dirty="0"/>
              <a:t>Draft </a:t>
            </a:r>
            <a:r>
              <a:rPr lang="en-US" altLang="ko-KR" dirty="0" smtClean="0"/>
              <a:t>5.0</a:t>
            </a:r>
            <a:endParaRPr lang="en-US" altLang="ko-KR" dirty="0"/>
          </a:p>
          <a:p>
            <a:pPr lvl="1"/>
            <a:r>
              <a:rPr lang="en-US" altLang="ko-KR" dirty="0" smtClean="0">
                <a:hlinkClick r:id="rId3"/>
              </a:rPr>
              <a:t>15/1292 SB0 Comment Spreadsheet</a:t>
            </a:r>
            <a:endParaRPr lang="en-US" altLang="ko-KR" dirty="0"/>
          </a:p>
          <a:p>
            <a:pPr marL="457200" lvl="1" indent="0">
              <a:buNone/>
            </a:pPr>
            <a:r>
              <a:rPr lang="en-US" altLang="ko-KR" dirty="0" smtClean="0">
                <a:ea typeface="Times New Roman"/>
                <a:cs typeface="Times New Roman"/>
                <a:sym typeface="Times New Roman"/>
              </a:rPr>
              <a:t> </a:t>
            </a:r>
            <a:r>
              <a:rPr lang="en-US" altLang="ko-KR" dirty="0">
                <a:ea typeface="Times New Roman"/>
                <a:cs typeface="Times New Roman"/>
                <a:sym typeface="Times New Roman"/>
              </a:rPr>
              <a:t>	</a:t>
            </a:r>
            <a:endParaRPr lang="en-US" altLang="ko-KR" dirty="0" smtClean="0">
              <a:ea typeface="Times New Roman"/>
              <a:cs typeface="Times New Roman"/>
              <a:sym typeface="Times New Roman"/>
            </a:endParaRPr>
          </a:p>
          <a:p>
            <a:pPr marL="342900" lvl="1" indent="-342900">
              <a:buFontTx/>
              <a:buChar char="•"/>
            </a:pPr>
            <a:r>
              <a:rPr lang="en-US" altLang="ko-KR" sz="2400" b="1" dirty="0"/>
              <a:t>Instructed the editor to generate Draft </a:t>
            </a:r>
            <a:r>
              <a:rPr lang="en-US" altLang="ko-KR" sz="2400" b="1" dirty="0" smtClean="0"/>
              <a:t>6.0 and m</a:t>
            </a:r>
            <a:r>
              <a:rPr lang="en-US" altLang="ko-KR" sz="2400" b="1" dirty="0" smtClean="0">
                <a:ea typeface="Times New Roman"/>
                <a:cs typeface="Times New Roman"/>
                <a:sym typeface="Times New Roman"/>
              </a:rPr>
              <a:t>oved </a:t>
            </a:r>
            <a:r>
              <a:rPr lang="en-US" altLang="ko-KR" sz="2400" b="1" dirty="0">
                <a:ea typeface="Times New Roman"/>
                <a:cs typeface="Times New Roman"/>
                <a:sym typeface="Times New Roman"/>
              </a:rPr>
              <a:t>to forward </a:t>
            </a:r>
            <a:r>
              <a:rPr lang="en-US" altLang="en-US" sz="2400" b="1" dirty="0"/>
              <a:t>Sponsor Recirculation </a:t>
            </a:r>
            <a:r>
              <a:rPr lang="en-US" altLang="en-US" sz="2400" b="1" dirty="0" smtClean="0"/>
              <a:t>Ballot</a:t>
            </a:r>
            <a:endParaRPr lang="en-US" altLang="ko-KR" sz="2400" b="1" dirty="0" smtClean="0">
              <a:ea typeface="Times New Roman"/>
              <a:cs typeface="Times New Roman"/>
              <a:sym typeface="Times New Roman"/>
            </a:endParaRPr>
          </a:p>
          <a:p>
            <a:pPr lvl="1"/>
            <a:r>
              <a:rPr lang="en-US" altLang="ko-KR" dirty="0" smtClean="0"/>
              <a:t>Agenda of January 2016 meeting: </a:t>
            </a:r>
            <a:r>
              <a:rPr lang="en-US" altLang="ko-KR" dirty="0" smtClean="0">
                <a:hlinkClick r:id="rId4"/>
              </a:rPr>
              <a:t>11-15/1511r9</a:t>
            </a:r>
            <a:r>
              <a:rPr lang="en-US" altLang="ko-KR" dirty="0" smtClean="0">
                <a:hlinkClick r:id="rId5"/>
              </a:rPr>
              <a:t> </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41</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11-16-0184 by Yongho Seok (NEWRACOM)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62921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a:t>Start </a:t>
            </a:r>
            <a:r>
              <a:rPr lang="en-US" altLang="ko-KR" dirty="0" smtClean="0"/>
              <a:t>initial </a:t>
            </a:r>
            <a:r>
              <a:rPr lang="en-US" altLang="en-US" dirty="0"/>
              <a:t>Sponsor Recirculation Ballot </a:t>
            </a:r>
            <a:r>
              <a:rPr lang="en-US" altLang="ko-KR" dirty="0" smtClean="0"/>
              <a:t>and </a:t>
            </a:r>
            <a:r>
              <a:rPr lang="en-US" altLang="ko-KR" dirty="0"/>
              <a:t>address comments in </a:t>
            </a:r>
            <a:r>
              <a:rPr lang="en-US" altLang="ko-KR" dirty="0" smtClean="0"/>
              <a:t>March F2F meeting</a:t>
            </a:r>
            <a:endParaRPr lang="en-US" altLang="ko-KR" dirty="0"/>
          </a:p>
          <a:p>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42</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68405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r>
              <a:rPr lang="en-US" altLang="ko-KR" dirty="0"/>
              <a:t>Weekly teleconferences between March 22</a:t>
            </a:r>
            <a:r>
              <a:rPr lang="en-US" altLang="ko-KR" baseline="30000" dirty="0"/>
              <a:t>th</a:t>
            </a:r>
            <a:r>
              <a:rPr lang="en-US" altLang="ko-KR" dirty="0"/>
              <a:t> 2016 and July 19</a:t>
            </a:r>
            <a:r>
              <a:rPr lang="en-US" altLang="ko-KR" baseline="30000" dirty="0"/>
              <a:t>th</a:t>
            </a:r>
            <a:r>
              <a:rPr lang="en-US" altLang="ko-KR" dirty="0"/>
              <a:t> 2016</a:t>
            </a:r>
          </a:p>
          <a:p>
            <a:pPr lvl="1">
              <a:defRPr/>
            </a:pPr>
            <a:r>
              <a:rPr lang="en-US" altLang="ja-JP" dirty="0"/>
              <a:t>Tuesday 8PM ET</a:t>
            </a:r>
            <a:r>
              <a:rPr lang="ja-JP" altLang="en-US" dirty="0"/>
              <a:t> </a:t>
            </a:r>
            <a:r>
              <a:rPr lang="en-US" altLang="ja-JP" dirty="0"/>
              <a:t>for 2.5 </a:t>
            </a:r>
            <a:r>
              <a:rPr lang="en-US" altLang="ja-JP" dirty="0" smtClean="0"/>
              <a:t>hours</a:t>
            </a:r>
            <a:endParaRPr lang="en-US" altLang="ko-KR" dirty="0"/>
          </a:p>
          <a:p>
            <a:pPr marL="609600" indent="-609600"/>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43</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33484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err="1"/>
              <a:t>TGah</a:t>
            </a:r>
            <a:r>
              <a:rPr lang="en-US" altLang="ko-KR" dirty="0"/>
              <a:t> Timeline – No Change</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a:t>
            </a:r>
            <a:r>
              <a:rPr lang="en-US" altLang="ko-KR" dirty="0" smtClean="0"/>
              <a:t>October </a:t>
            </a:r>
            <a:r>
              <a:rPr lang="en-US" altLang="ko-KR" dirty="0"/>
              <a:t>2015 </a:t>
            </a:r>
          </a:p>
          <a:p>
            <a:r>
              <a:rPr lang="en-US" altLang="ko-KR" dirty="0"/>
              <a:t>Initial Recirculation Sponsor Ballot : </a:t>
            </a:r>
            <a:r>
              <a:rPr lang="en-US" altLang="ko-KR" dirty="0" smtClean="0"/>
              <a:t>January </a:t>
            </a:r>
            <a:r>
              <a:rPr lang="en-US" altLang="ko-KR" dirty="0"/>
              <a:t>2016</a:t>
            </a:r>
          </a:p>
          <a:p>
            <a:r>
              <a:rPr lang="en-US" altLang="ko-KR" dirty="0"/>
              <a:t>EC Approval : July 2016</a:t>
            </a:r>
          </a:p>
          <a:p>
            <a:r>
              <a:rPr lang="en-US" altLang="ko-KR" dirty="0" err="1"/>
              <a:t>Revcom</a:t>
            </a:r>
            <a:r>
              <a:rPr lang="en-US" altLang="ko-KR" dirty="0"/>
              <a:t> Approval : July 2016</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44</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78114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45</a:t>
            </a:fld>
            <a:endParaRPr lang="en-US" altLang="ko-KR"/>
          </a:p>
        </p:txBody>
      </p:sp>
      <p:sp>
        <p:nvSpPr>
          <p:cNvPr id="23557" name="Rectangle 2"/>
          <p:cNvSpPr>
            <a:spLocks noGrp="1" noChangeArrowheads="1"/>
          </p:cNvSpPr>
          <p:nvPr>
            <p:ph type="title"/>
          </p:nvPr>
        </p:nvSpPr>
        <p:spPr/>
        <p:txBody>
          <a:bodyPr/>
          <a:lstStyle/>
          <a:p>
            <a:r>
              <a:rPr lang="en-US" altLang="en-US" dirty="0" smtClean="0"/>
              <a:t>Motion 10</a:t>
            </a:r>
          </a:p>
        </p:txBody>
      </p:sp>
      <p:sp>
        <p:nvSpPr>
          <p:cNvPr id="23558" name="Rectangle 3"/>
          <p:cNvSpPr>
            <a:spLocks noGrp="1" noChangeArrowheads="1"/>
          </p:cNvSpPr>
          <p:nvPr>
            <p:ph type="body" idx="1"/>
          </p:nvPr>
        </p:nvSpPr>
        <p:spPr>
          <a:xfrm>
            <a:off x="685800" y="1676400"/>
            <a:ext cx="7772400" cy="3810000"/>
          </a:xfrm>
        </p:spPr>
        <p:txBody>
          <a:bodyPr/>
          <a:lstStyle/>
          <a:p>
            <a:r>
              <a:rPr lang="en-US" altLang="en-US" dirty="0" smtClean="0"/>
              <a:t>Having approved comment resolutions for all of the comments received from an initial Sponsor Ballot on P802.11ah D5.0 </a:t>
            </a:r>
          </a:p>
          <a:p>
            <a:r>
              <a:rPr lang="en-US" altLang="en-US" dirty="0" smtClean="0"/>
              <a:t>Instruct the </a:t>
            </a:r>
            <a:r>
              <a:rPr lang="en-US" altLang="en-US" dirty="0" err="1" smtClean="0"/>
              <a:t>TGah</a:t>
            </a:r>
            <a:r>
              <a:rPr lang="en-US" altLang="en-US" dirty="0" smtClean="0"/>
              <a:t> editor to prepare P802.11ah D6.0 incorporating these resolutions and, </a:t>
            </a:r>
          </a:p>
          <a:p>
            <a:r>
              <a:rPr lang="en-US" altLang="en-US" dirty="0" smtClean="0"/>
              <a:t>Approve a 15 day </a:t>
            </a:r>
            <a:r>
              <a:rPr lang="en-US" altLang="en-US" dirty="0"/>
              <a:t>Sponsor Recirculation Ballot </a:t>
            </a:r>
            <a:r>
              <a:rPr lang="en-US" altLang="en-US" dirty="0" smtClean="0"/>
              <a:t>asking the question “Should P802.11ah D6.0 be forwarded to </a:t>
            </a:r>
            <a:r>
              <a:rPr lang="en-US" altLang="en-US" dirty="0" err="1" smtClean="0"/>
              <a:t>RevCom</a:t>
            </a:r>
            <a:r>
              <a:rPr lang="en-US" altLang="en-US" dirty="0" smtClean="0"/>
              <a:t>?”  </a:t>
            </a:r>
          </a:p>
          <a:p>
            <a:r>
              <a:rPr lang="en-US" altLang="en-US" dirty="0" smtClean="0"/>
              <a:t>Moved: Eugene </a:t>
            </a:r>
            <a:r>
              <a:rPr lang="en-US" altLang="en-US" dirty="0" err="1" smtClean="0"/>
              <a:t>Baik</a:t>
            </a:r>
            <a:endParaRPr lang="en-US" altLang="en-US" dirty="0" smtClean="0"/>
          </a:p>
          <a:p>
            <a:r>
              <a:rPr lang="en-US" altLang="en-US" dirty="0" smtClean="0"/>
              <a:t>Seconded: </a:t>
            </a:r>
            <a:r>
              <a:rPr lang="en-US" altLang="en-US" dirty="0"/>
              <a:t>Matthew Fischer </a:t>
            </a:r>
            <a:endParaRPr lang="en-US" altLang="ko-KR" dirty="0" smtClean="0"/>
          </a:p>
          <a:p>
            <a:r>
              <a:rPr lang="en-US" altLang="en-US" dirty="0" smtClean="0"/>
              <a:t>Result: </a:t>
            </a:r>
            <a:r>
              <a:rPr lang="en-US" altLang="ko-KR" dirty="0"/>
              <a:t>Motion </a:t>
            </a:r>
            <a:r>
              <a:rPr lang="en-US" altLang="ko-KR" dirty="0" smtClean="0"/>
              <a:t>passed </a:t>
            </a:r>
            <a:r>
              <a:rPr lang="en-US" altLang="en-US" dirty="0" smtClean="0"/>
              <a:t>(Yes 10	No 0	Abstain 0)</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10377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838200"/>
            <a:ext cx="7772400" cy="1066800"/>
          </a:xfrm>
        </p:spPr>
        <p:txBody>
          <a:bodyPr/>
          <a:lstStyle/>
          <a:p>
            <a:r>
              <a:rPr lang="en-US" altLang="ja-JP" dirty="0">
                <a:ea typeface="ＭＳ Ｐゴシック" pitchFamily="-84" charset="-128"/>
                <a:cs typeface="ＭＳ Ｐゴシック" pitchFamily="-84" charset="-128"/>
              </a:rPr>
              <a:t>IEEE 802.11TGai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Closing Report</a:t>
            </a:r>
          </a:p>
        </p:txBody>
      </p:sp>
      <p:sp>
        <p:nvSpPr>
          <p:cNvPr id="15366" name="Rectangle 6"/>
          <p:cNvSpPr>
            <a:spLocks noGrp="1" noChangeArrowheads="1"/>
          </p:cNvSpPr>
          <p:nvPr>
            <p:ph type="body" idx="1"/>
          </p:nvPr>
        </p:nvSpPr>
        <p:spPr>
          <a:xfrm>
            <a:off x="685800" y="2286000"/>
            <a:ext cx="7772400" cy="381000"/>
          </a:xfrm>
        </p:spPr>
        <p:txBody>
          <a:bodyPr/>
          <a:lstStyle/>
          <a:p>
            <a:pPr algn="ctr">
              <a:buFontTx/>
              <a:buNone/>
            </a:pPr>
            <a:r>
              <a:rPr lang="en-US" altLang="ja-JP" sz="2000" dirty="0" smtClean="0">
                <a:ea typeface="ＭＳ Ｐゴシック" pitchFamily="-84" charset="-128"/>
                <a:cs typeface="ＭＳ Ｐゴシック" pitchFamily="-84" charset="-128"/>
              </a:rPr>
              <a:t>Date:</a:t>
            </a:r>
            <a:r>
              <a:rPr lang="en-US" altLang="ja-JP" sz="2000" b="0" dirty="0" smtClean="0">
                <a:ea typeface="ＭＳ Ｐゴシック" pitchFamily="-84" charset="-128"/>
                <a:cs typeface="ＭＳ Ｐゴシック" pitchFamily="-84" charset="-128"/>
              </a:rPr>
              <a:t> 2016-1-21</a:t>
            </a: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spcBef>
                <a:spcPct val="20000"/>
              </a:spcBef>
            </a:pPr>
            <a:r>
              <a:rPr kumimoji="0" lang="en-US" altLang="ja-JP" sz="2000" b="1"/>
              <a:t>Authors:</a:t>
            </a:r>
            <a:endParaRPr kumimoji="0" lang="en-US" altLang="ja-JP" sz="2000"/>
          </a:p>
        </p:txBody>
      </p:sp>
      <p:graphicFrame>
        <p:nvGraphicFramePr>
          <p:cNvPr id="9" name="Group 80"/>
          <p:cNvGraphicFramePr>
            <a:graphicFrameLocks noGrp="1"/>
          </p:cNvGraphicFramePr>
          <p:nvPr/>
        </p:nvGraphicFramePr>
        <p:xfrm>
          <a:off x="533400" y="3429000"/>
          <a:ext cx="8085859" cy="968693"/>
        </p:xfrm>
        <a:graphic>
          <a:graphicData uri="http://schemas.openxmlformats.org/drawingml/2006/table">
            <a:tbl>
              <a:tblPr/>
              <a:tblGrid>
                <a:gridCol w="1616075"/>
                <a:gridCol w="1000125"/>
                <a:gridCol w="2306637"/>
                <a:gridCol w="1392959"/>
                <a:gridCol w="1770063"/>
              </a:tblGrid>
              <a:tr h="32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Name</a:t>
                      </a:r>
                      <a:endParaRPr kumimoji="1" lang="ja-JP" sz="1600" b="1"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Company</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charset="0"/>
                          <a:ea typeface="Times New Roman" charset="0"/>
                          <a:cs typeface="Times New Roman" charset="0"/>
                        </a:rPr>
                        <a:t>Address</a:t>
                      </a:r>
                      <a:endParaRPr kumimoji="1" lang="ja-JP" sz="1600" b="0" i="0" u="none" strike="noStrike" cap="none" normalizeH="0" baseline="0" dirty="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Phone</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email</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日付プレースホルダ 9"/>
          <p:cNvSpPr>
            <a:spLocks noGrp="1"/>
          </p:cNvSpPr>
          <p:nvPr>
            <p:ph type="dt" sz="half" idx="10"/>
          </p:nvPr>
        </p:nvSpPr>
        <p:spPr>
          <a:xfrm>
            <a:off x="696913" y="332601"/>
            <a:ext cx="1181776" cy="276999"/>
          </a:xfrm>
        </p:spPr>
        <p:txBody>
          <a:bodyPr/>
          <a:lstStyle/>
          <a:p>
            <a:pPr>
              <a:defRPr/>
            </a:pPr>
            <a:r>
              <a:rPr lang="en-US" altLang="ja-JP" smtClean="0"/>
              <a:t>January 2016</a:t>
            </a:r>
            <a:endParaRPr lang="en-US" dirty="0"/>
          </a:p>
        </p:txBody>
      </p:sp>
      <p:sp>
        <p:nvSpPr>
          <p:cNvPr id="11" name="スライド番号プレースホルダ 10"/>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46</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 of 11-16-0179 by Hiroshi Mano (KDTI)</a:t>
            </a:r>
          </a:p>
        </p:txBody>
      </p:sp>
      <p:sp>
        <p:nvSpPr>
          <p:cNvPr id="13"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000218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Atlanta meeting </a:t>
            </a:r>
            <a:r>
              <a:rPr lang="en-US" altLang="ja-JP" dirty="0">
                <a:ea typeface="ＭＳ Ｐゴシック" pitchFamily="-84" charset="-128"/>
                <a:cs typeface="ＭＳ Ｐゴシック" pitchFamily="-84" charset="-128"/>
              </a:rPr>
              <a:t>of the IEEE 802.11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a:t>
            </a:r>
          </a:p>
        </p:txBody>
      </p:sp>
      <p:sp>
        <p:nvSpPr>
          <p:cNvPr id="7" name="日付プレースホルダ 6"/>
          <p:cNvSpPr>
            <a:spLocks noGrp="1"/>
          </p:cNvSpPr>
          <p:nvPr>
            <p:ph type="dt" sz="half" idx="10"/>
          </p:nvPr>
        </p:nvSpPr>
        <p:spPr/>
        <p:txBody>
          <a:bodyPr/>
          <a:lstStyle/>
          <a:p>
            <a:pPr>
              <a:defRPr/>
            </a:pPr>
            <a:r>
              <a:rPr lang="en-US" altLang="ja-JP" smtClean="0"/>
              <a:t>January 2016</a:t>
            </a:r>
            <a:endParaRPr lang="en-US"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47</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2/11 of 11-16-0179 by Hiroshi Mano (KDTI)</a:t>
            </a:r>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71906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85800"/>
            <a:ext cx="9144000" cy="1066800"/>
          </a:xfrm>
        </p:spPr>
        <p:txBody>
          <a:bodyPr lIns="91440" tIns="45720" rIns="91440" bIns="45720"/>
          <a:lstStyle/>
          <a:p>
            <a:r>
              <a:rPr lang="en-US" altLang="ja-JP" sz="2900" dirty="0">
                <a:ea typeface="ＭＳ Ｐゴシック" pitchFamily="-65" charset="-128"/>
                <a:cs typeface="ＭＳ Ｐゴシック" pitchFamily="-65" charset="-128"/>
              </a:rPr>
              <a:t>IEEE 802.11 FILS </a:t>
            </a:r>
            <a:r>
              <a:rPr lang="en-US" altLang="ja-JP" sz="2900" dirty="0" err="1">
                <a:ea typeface="ＭＳ Ｐゴシック" pitchFamily="-65" charset="-128"/>
                <a:cs typeface="ＭＳ Ｐゴシック" pitchFamily="-65" charset="-128"/>
              </a:rPr>
              <a:t>TGai</a:t>
            </a:r>
            <a:r>
              <a:rPr lang="en-US" altLang="ja-JP" sz="2900" dirty="0">
                <a:ea typeface="ＭＳ Ｐゴシック" pitchFamily="-65" charset="-128"/>
                <a:cs typeface="ＭＳ Ｐゴシック" pitchFamily="-65" charset="-128"/>
              </a:rPr>
              <a:t> –</a:t>
            </a:r>
            <a:r>
              <a:rPr lang="en-US" altLang="ja-JP" sz="2900" dirty="0" smtClean="0">
                <a:ea typeface="ＭＳ Ｐゴシック" pitchFamily="-65" charset="-128"/>
                <a:cs typeface="ＭＳ Ｐゴシック" pitchFamily="-65" charset="-128"/>
              </a:rPr>
              <a:t> </a:t>
            </a:r>
            <a:r>
              <a:rPr lang="en-US" altLang="ja-JP" sz="2800" dirty="0" smtClean="0">
                <a:ea typeface="ＭＳ Ｐゴシック" pitchFamily="-65" charset="-128"/>
                <a:cs typeface="ＭＳ Ｐゴシック" pitchFamily="-65" charset="-128"/>
              </a:rPr>
              <a:t>Jan </a:t>
            </a:r>
            <a:r>
              <a:rPr lang="en-US" altLang="ja-JP" sz="2900" dirty="0" smtClean="0">
                <a:ea typeface="ＭＳ Ｐゴシック" pitchFamily="-65" charset="-128"/>
                <a:cs typeface="ＭＳ Ｐゴシック" pitchFamily="-65" charset="-128"/>
              </a:rPr>
              <a:t>2016 </a:t>
            </a:r>
            <a:r>
              <a:rPr lang="en-US" altLang="ja-JP" sz="2800" dirty="0" smtClean="0">
                <a:ea typeface="ＭＳ Ｐゴシック" pitchFamily="-84" charset="-128"/>
                <a:cs typeface="ＭＳ Ｐゴシック" pitchFamily="-84" charset="-128"/>
              </a:rPr>
              <a:t>Atlanta</a:t>
            </a:r>
            <a:endParaRPr lang="en-US" altLang="ja-JP" sz="2900" dirty="0">
              <a:ea typeface="ＭＳ Ｐゴシック" pitchFamily="-65" charset="-128"/>
              <a:cs typeface="ＭＳ Ｐゴシック" pitchFamily="-65" charset="-128"/>
            </a:endParaRPr>
          </a:p>
        </p:txBody>
      </p:sp>
      <p:sp>
        <p:nvSpPr>
          <p:cNvPr id="15363" name="Content Placeholder 2"/>
          <p:cNvSpPr>
            <a:spLocks noGrp="1"/>
          </p:cNvSpPr>
          <p:nvPr>
            <p:ph idx="1"/>
          </p:nvPr>
        </p:nvSpPr>
        <p:spPr>
          <a:xfrm>
            <a:off x="457200" y="1676400"/>
            <a:ext cx="8686800" cy="51816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a:t>Approve minutes of past meeting and teleconference</a:t>
            </a:r>
          </a:p>
          <a:p>
            <a:pPr lvl="1"/>
            <a:r>
              <a:rPr lang="en-US" altLang="ja-JP" sz="2800" dirty="0"/>
              <a:t>Comment resolution of 1</a:t>
            </a:r>
            <a:r>
              <a:rPr lang="en-US" altLang="ja-JP" sz="2800" baseline="30000" dirty="0"/>
              <a:t>st</a:t>
            </a:r>
            <a:r>
              <a:rPr lang="en-US" altLang="ja-JP" sz="2800" dirty="0"/>
              <a:t>  sponsor LB</a:t>
            </a:r>
          </a:p>
          <a:p>
            <a:pPr lvl="1"/>
            <a:r>
              <a:rPr lang="en-US" altLang="ja-JP" sz="2800" dirty="0"/>
              <a:t>Approve to forward the </a:t>
            </a:r>
            <a:r>
              <a:rPr lang="en-US" altLang="ja-JP" sz="2800" dirty="0" err="1"/>
              <a:t>Recirc</a:t>
            </a:r>
            <a:r>
              <a:rPr lang="en-US" altLang="ja-JP" sz="2800" dirty="0"/>
              <a:t> sponsor LB</a:t>
            </a:r>
          </a:p>
          <a:p>
            <a:pPr lvl="1"/>
            <a:r>
              <a:rPr lang="en-US" altLang="ja-JP" sz="2800" dirty="0"/>
              <a:t>Approve Timeline</a:t>
            </a:r>
          </a:p>
          <a:p>
            <a:pPr lvl="1"/>
            <a:r>
              <a:rPr lang="en-US" altLang="ja-JP" sz="2800" dirty="0"/>
              <a:t>Approve Teleconference schedule</a:t>
            </a:r>
          </a:p>
          <a:p>
            <a:pPr lvl="1"/>
            <a:r>
              <a:rPr lang="en-US" altLang="ja-JP" sz="2800" dirty="0"/>
              <a:t>Approve Plan for  Mar</a:t>
            </a:r>
          </a:p>
          <a:p>
            <a:pPr marL="457200" lvl="1" indent="0">
              <a:buNone/>
            </a:pPr>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65" charset="0"/>
              </a:rPr>
              <a:t>Slide </a:t>
            </a:r>
            <a:fld id="{BBACC01B-45E7-4047-AA31-BB21121241F2}" type="slidenum">
              <a:rPr lang="en-US" altLang="ja-JP">
                <a:latin typeface="Times New Roman" pitchFamily="-65" charset="0"/>
              </a:rPr>
              <a:pPr/>
              <a:t>48</a:t>
            </a:fld>
            <a:endParaRPr lang="en-US" altLang="ja-JP">
              <a:latin typeface="Times New Roman" pitchFamily="-65"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47395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ja-JP" smtClean="0"/>
              <a:t>Accomplishments  TGai  1/2</a:t>
            </a:r>
            <a:endParaRPr lang="en-US" altLang="ja-JP" dirty="0" smtClean="0"/>
          </a:p>
        </p:txBody>
      </p:sp>
      <p:sp>
        <p:nvSpPr>
          <p:cNvPr id="21507" name="Content Placeholder 2"/>
          <p:cNvSpPr>
            <a:spLocks noGrp="1"/>
          </p:cNvSpPr>
          <p:nvPr>
            <p:ph idx="1"/>
          </p:nvPr>
        </p:nvSpPr>
        <p:spPr>
          <a:xfrm>
            <a:off x="685800" y="1981200"/>
            <a:ext cx="8077200" cy="4343400"/>
          </a:xfrm>
        </p:spPr>
        <p:txBody>
          <a:bodyPr/>
          <a:lstStyle/>
          <a:p>
            <a:r>
              <a:rPr lang="en-US" altLang="ja-JP" dirty="0" smtClean="0"/>
              <a:t>9 regular slots</a:t>
            </a:r>
          </a:p>
          <a:p>
            <a:r>
              <a:rPr lang="en-GB" altLang="ja-JP" dirty="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Meeting Minutes for the IEEE 802.11 Dallas  meeting</a:t>
            </a:r>
            <a:r>
              <a:rPr lang="en-GB" altLang="ja-JP" dirty="0">
                <a:ea typeface="ＭＳ Ｐゴシック" pitchFamily="-84" charset="-128"/>
                <a:cs typeface="ＭＳ Ｐゴシック" pitchFamily="-84" charset="-128"/>
              </a:rPr>
              <a:t>:</a:t>
            </a:r>
          </a:p>
          <a:p>
            <a:pPr lvl="1"/>
            <a:r>
              <a:rPr lang="en-GB" altLang="ja-JP" dirty="0">
                <a:ea typeface="ＭＳ Ｐゴシック" pitchFamily="-84" charset="-128"/>
                <a:cs typeface="ＭＳ Ｐゴシック" pitchFamily="-84" charset="-128"/>
              </a:rPr>
              <a:t>15-1482/r1</a:t>
            </a:r>
          </a:p>
          <a:p>
            <a:pPr lvl="1"/>
            <a:r>
              <a:rPr lang="en-GB" altLang="ja-JP" dirty="0">
                <a:ea typeface="ＭＳ Ｐゴシック" pitchFamily="-84" charset="-128"/>
                <a:cs typeface="ＭＳ Ｐゴシック" pitchFamily="-84" charset="-128"/>
              </a:rPr>
              <a:t>https://</a:t>
            </a:r>
            <a:r>
              <a:rPr lang="en-GB" altLang="ja-JP" dirty="0" err="1" smtClean="0">
                <a:ea typeface="ＭＳ Ｐゴシック" pitchFamily="-84" charset="-128"/>
                <a:cs typeface="ＭＳ Ｐゴシック" pitchFamily="-84" charset="-128"/>
              </a:rPr>
              <a:t>mentor.ieee.org</a:t>
            </a:r>
            <a:r>
              <a:rPr lang="en-GB" altLang="ja-JP" dirty="0" smtClean="0">
                <a:ea typeface="ＭＳ Ｐゴシック" pitchFamily="-84" charset="-128"/>
                <a:cs typeface="ＭＳ Ｐゴシック" pitchFamily="-84" charset="-128"/>
              </a:rPr>
              <a:t>/802.11/</a:t>
            </a:r>
            <a:r>
              <a:rPr lang="en-GB" altLang="ja-JP" dirty="0" err="1" smtClean="0">
                <a:ea typeface="ＭＳ Ｐゴシック" pitchFamily="-84" charset="-128"/>
                <a:cs typeface="ＭＳ Ｐゴシック" pitchFamily="-84" charset="-128"/>
              </a:rPr>
              <a:t>dcn</a:t>
            </a:r>
            <a:r>
              <a:rPr lang="en-GB" altLang="ja-JP" dirty="0" smtClean="0">
                <a:ea typeface="ＭＳ Ｐゴシック" pitchFamily="-84" charset="-128"/>
                <a:cs typeface="ＭＳ Ｐゴシック" pitchFamily="-84" charset="-128"/>
              </a:rPr>
              <a:t>/15/11-15-1482-01-00ai-november-2015-dallas-session-minutes.doc</a:t>
            </a:r>
            <a:endParaRPr lang="en-US" altLang="ja-JP" dirty="0" smtClean="0">
              <a:ea typeface="ＭＳ Ｐゴシック" pitchFamily="-84" charset="-128"/>
              <a:cs typeface="ＭＳ Ｐゴシック" pitchFamily="-84" charset="-128"/>
            </a:endParaRPr>
          </a:p>
          <a:p>
            <a:r>
              <a:rPr lang="en-US" altLang="ja-JP" dirty="0" smtClean="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teleconference meeting minutes of   Dallas to Atlanta meeting.</a:t>
            </a:r>
          </a:p>
          <a:p>
            <a:pPr lvl="1"/>
            <a:r>
              <a:rPr lang="en-US" altLang="ja-JP" dirty="0">
                <a:ea typeface="ＭＳ Ｐゴシック" pitchFamily="-84" charset="-128"/>
                <a:cs typeface="ＭＳ Ｐゴシック" pitchFamily="-84" charset="-128"/>
              </a:rPr>
              <a:t>15-1483/r5</a:t>
            </a:r>
          </a:p>
          <a:p>
            <a:pPr lvl="1"/>
            <a:r>
              <a:rPr lang="en-US" altLang="ja-JP" dirty="0">
                <a:ea typeface="ＭＳ Ｐゴシック" pitchFamily="-84" charset="-128"/>
                <a:cs typeface="ＭＳ Ｐゴシック" pitchFamily="-84" charset="-128"/>
              </a:rPr>
              <a:t>https://</a:t>
            </a:r>
            <a:r>
              <a:rPr lang="en-US" altLang="ja-JP" dirty="0" err="1">
                <a:ea typeface="ＭＳ Ｐゴシック" pitchFamily="-84" charset="-128"/>
                <a:cs typeface="ＭＳ Ｐゴシック" pitchFamily="-84" charset="-128"/>
              </a:rPr>
              <a:t>mentor.ieee.org</a:t>
            </a:r>
            <a:r>
              <a:rPr lang="en-US" altLang="ja-JP" dirty="0">
                <a:ea typeface="ＭＳ Ｐゴシック" pitchFamily="-84" charset="-128"/>
                <a:cs typeface="ＭＳ Ｐゴシック" pitchFamily="-84" charset="-128"/>
              </a:rPr>
              <a:t>/802.11/</a:t>
            </a:r>
            <a:r>
              <a:rPr lang="en-US" altLang="ja-JP" dirty="0" err="1">
                <a:ea typeface="ＭＳ Ｐゴシック" pitchFamily="-84" charset="-128"/>
                <a:cs typeface="ＭＳ Ｐゴシック" pitchFamily="-84" charset="-128"/>
              </a:rPr>
              <a:t>dcn</a:t>
            </a:r>
            <a:r>
              <a:rPr lang="en-US" altLang="ja-JP" dirty="0">
                <a:ea typeface="ＭＳ Ｐゴシック" pitchFamily="-84" charset="-128"/>
                <a:cs typeface="ＭＳ Ｐゴシック" pitchFamily="-84" charset="-128"/>
              </a:rPr>
              <a:t>/15/11-15-1483-05-00ai-november-january-teleconference-minutes.doc</a:t>
            </a:r>
          </a:p>
          <a:p>
            <a:endParaRPr lang="en-US" altLang="ja-JP" dirty="0" smtClean="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p:txBody>
          <a:bodyPr/>
          <a:lstStyle/>
          <a:p>
            <a:r>
              <a:rPr lang="en-US" altLang="ja-JP" smtClean="0"/>
              <a:t>January 2016</a:t>
            </a:r>
            <a:endParaRPr lang="en-US" dirty="0"/>
          </a:p>
        </p:txBody>
      </p:sp>
      <p:sp>
        <p:nvSpPr>
          <p:cNvPr id="8" name="スライド番号プレースホルダ 7"/>
          <p:cNvSpPr>
            <a:spLocks noGrp="1"/>
          </p:cNvSpPr>
          <p:nvPr>
            <p:ph type="sldNum" sz="quarter" idx="12"/>
          </p:nvPr>
        </p:nvSpPr>
        <p:spPr/>
        <p:txBody>
          <a:bodyPr/>
          <a:lstStyle/>
          <a:p>
            <a:r>
              <a:rPr lang="en-US" altLang="ja-JP" smtClean="0"/>
              <a:t>Slide </a:t>
            </a:r>
            <a:fld id="{A5EA9570-58F0-F54E-929D-9A3B14FC28FD}" type="slidenum">
              <a:rPr lang="en-US" altLang="ja-JP" smtClean="0"/>
              <a:pPr/>
              <a:t>49</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4/11 of 11-16-0179 by Hiroshi Mano (KDTI)</a:t>
            </a:r>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7786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January 2016</a:t>
            </a:r>
            <a:endParaRPr lang="en-US"/>
          </a:p>
        </p:txBody>
      </p:sp>
      <p:pic>
        <p:nvPicPr>
          <p:cNvPr id="4" name="Picture 3"/>
          <p:cNvPicPr>
            <a:picLocks noChangeAspect="1"/>
          </p:cNvPicPr>
          <p:nvPr/>
        </p:nvPicPr>
        <p:blipFill>
          <a:blip r:embed="rId3"/>
          <a:stretch>
            <a:fillRect/>
          </a:stretch>
        </p:blipFill>
        <p:spPr>
          <a:xfrm>
            <a:off x="462989" y="1295400"/>
            <a:ext cx="8294224" cy="4929279"/>
          </a:xfrm>
          <a:prstGeom prst="rect">
            <a:avLst/>
          </a:prstGeom>
        </p:spPr>
      </p:pic>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054188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smtClean="0"/>
              <a:t>Accomplishments  </a:t>
            </a:r>
            <a:r>
              <a:rPr lang="en-US" altLang="ja-JP" dirty="0" err="1" smtClean="0"/>
              <a:t>TGai</a:t>
            </a:r>
            <a:r>
              <a:rPr lang="en-US" altLang="ja-JP" dirty="0" smtClean="0"/>
              <a:t>  2/2</a:t>
            </a:r>
            <a:endParaRPr lang="ja-JP" altLang="en-US" dirty="0"/>
          </a:p>
        </p:txBody>
      </p:sp>
      <p:sp>
        <p:nvSpPr>
          <p:cNvPr id="3" name="コンテンツ プレースホルダ 2"/>
          <p:cNvSpPr>
            <a:spLocks noGrp="1"/>
          </p:cNvSpPr>
          <p:nvPr>
            <p:ph idx="1"/>
          </p:nvPr>
        </p:nvSpPr>
        <p:spPr>
          <a:xfrm>
            <a:off x="381000" y="1523999"/>
            <a:ext cx="8458200" cy="4951413"/>
          </a:xfrm>
        </p:spPr>
        <p:txBody>
          <a:bodyPr/>
          <a:lstStyle/>
          <a:p>
            <a:r>
              <a:rPr lang="en-US" altLang="ja-JP" dirty="0" smtClean="0"/>
              <a:t>D6.3 was opened in WG members area.</a:t>
            </a:r>
          </a:p>
          <a:p>
            <a:r>
              <a:rPr lang="en-US" altLang="ja-JP" dirty="0" smtClean="0"/>
              <a:t>Received 760 comments by1st SB</a:t>
            </a:r>
          </a:p>
          <a:p>
            <a:pPr lvl="1"/>
            <a:r>
              <a:rPr lang="en-US" altLang="ja-JP" dirty="0" smtClean="0"/>
              <a:t>Resolved all of received comment</a:t>
            </a:r>
          </a:p>
          <a:p>
            <a:r>
              <a:rPr lang="en-US" altLang="ja-JP" dirty="0" smtClean="0"/>
              <a:t>Approved comment </a:t>
            </a:r>
            <a:r>
              <a:rPr lang="en-US" altLang="ja-JP" dirty="0"/>
              <a:t>resolutions for all of the comments received from initial </a:t>
            </a:r>
            <a:r>
              <a:rPr lang="en-US" altLang="ja-JP" dirty="0" err="1"/>
              <a:t>Sponosor</a:t>
            </a:r>
            <a:r>
              <a:rPr lang="en-US" altLang="ja-JP" dirty="0"/>
              <a:t> Ballot on P802.11ai D6.0 as contained in document </a:t>
            </a:r>
            <a:r>
              <a:rPr lang="ja-JP" altLang="en-US" dirty="0"/>
              <a:t>　</a:t>
            </a:r>
            <a:r>
              <a:rPr lang="en-US" altLang="ja-JP" dirty="0"/>
              <a:t>11-15/1196r31</a:t>
            </a:r>
            <a:r>
              <a:rPr lang="en-US" altLang="ja-JP" dirty="0" smtClean="0"/>
              <a:t>.</a:t>
            </a:r>
          </a:p>
          <a:p>
            <a:r>
              <a:rPr lang="en-US" altLang="ja-JP" dirty="0" smtClean="0"/>
              <a:t>Approved go to </a:t>
            </a:r>
            <a:r>
              <a:rPr kumimoji="1" lang="en-US" altLang="ja-JP" dirty="0" smtClean="0"/>
              <a:t>a </a:t>
            </a:r>
            <a:r>
              <a:rPr kumimoji="1" lang="en-US" altLang="ja-JP" dirty="0"/>
              <a:t>15 day Sponsor Recirculation Ballot </a:t>
            </a:r>
            <a:endParaRPr lang="en-US" altLang="ja-JP" dirty="0" smtClean="0"/>
          </a:p>
          <a:p>
            <a:r>
              <a:rPr lang="en-US" altLang="ja-JP" dirty="0" smtClean="0"/>
              <a:t>Approved Plan for Mar and May 2016</a:t>
            </a:r>
          </a:p>
          <a:p>
            <a:r>
              <a:rPr lang="en-US" altLang="ja-JP" dirty="0" smtClean="0"/>
              <a:t>Approved Time line</a:t>
            </a:r>
          </a:p>
          <a:p>
            <a:r>
              <a:rPr lang="en-US" altLang="ja-JP" dirty="0" smtClean="0"/>
              <a:t>Approved Teleconference schedule</a:t>
            </a:r>
            <a:endParaRPr lang="ja-JP" altLang="en-US" dirty="0"/>
          </a:p>
        </p:txBody>
      </p:sp>
      <p:sp>
        <p:nvSpPr>
          <p:cNvPr id="4" name="日付プレースホルダ 3"/>
          <p:cNvSpPr>
            <a:spLocks noGrp="1"/>
          </p:cNvSpPr>
          <p:nvPr>
            <p:ph type="dt" sz="half" idx="10"/>
          </p:nvPr>
        </p:nvSpPr>
        <p:spPr/>
        <p:txBody>
          <a:bodyPr/>
          <a:lstStyle/>
          <a:p>
            <a:r>
              <a:rPr lang="en-US" altLang="ja-JP" smtClean="0"/>
              <a:t>January 2016</a:t>
            </a:r>
            <a:endParaRPr lang="en-US" dirty="0"/>
          </a:p>
        </p:txBody>
      </p:sp>
      <p:sp>
        <p:nvSpPr>
          <p:cNvPr id="6" name="スライド番号プレースホルダ 5"/>
          <p:cNvSpPr>
            <a:spLocks noGrp="1"/>
          </p:cNvSpPr>
          <p:nvPr>
            <p:ph type="sldNum" sz="quarter" idx="12"/>
          </p:nvPr>
        </p:nvSpPr>
        <p:spPr/>
        <p:txBody>
          <a:bodyPr/>
          <a:lstStyle/>
          <a:p>
            <a:r>
              <a:rPr lang="en-US" altLang="ja-JP" smtClean="0"/>
              <a:t>Slide </a:t>
            </a:r>
            <a:fld id="{A5EA9570-58F0-F54E-929D-9A3B14FC28FD}" type="slidenum">
              <a:rPr lang="en-US" altLang="ja-JP" smtClean="0"/>
              <a:pPr/>
              <a:t>50</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5/11 of 11-16-0179 by Hiroshi Mano (KDTI)</a:t>
            </a: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8662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to </a:t>
            </a:r>
            <a:r>
              <a:rPr kumimoji="1" lang="en-US" altLang="ja-JP" dirty="0" err="1" smtClean="0"/>
              <a:t>Recirc</a:t>
            </a:r>
            <a:r>
              <a:rPr kumimoji="1" lang="en-US" altLang="ja-JP" dirty="0" smtClean="0"/>
              <a:t> SB</a:t>
            </a:r>
            <a:endParaRPr kumimoji="1" lang="ja-JP" altLang="en-US" dirty="0"/>
          </a:p>
        </p:txBody>
      </p:sp>
      <p:sp>
        <p:nvSpPr>
          <p:cNvPr id="3" name="コンテンツ プレースホルダー 2"/>
          <p:cNvSpPr>
            <a:spLocks noGrp="1"/>
          </p:cNvSpPr>
          <p:nvPr>
            <p:ph idx="1"/>
          </p:nvPr>
        </p:nvSpPr>
        <p:spPr>
          <a:xfrm>
            <a:off x="533400" y="1447799"/>
            <a:ext cx="7924800" cy="5027613"/>
          </a:xfrm>
        </p:spPr>
        <p:txBody>
          <a:bodyPr/>
          <a:lstStyle/>
          <a:p>
            <a:r>
              <a:rPr kumimoji="1" lang="en-US" altLang="ja-JP" dirty="0"/>
              <a:t>Having approved comment resolutions for all of the comments received from </a:t>
            </a:r>
            <a:r>
              <a:rPr kumimoji="1" lang="en-US" altLang="ja-JP" dirty="0" smtClean="0"/>
              <a:t>initial </a:t>
            </a:r>
            <a:r>
              <a:rPr kumimoji="1" lang="en-US" altLang="ja-JP" dirty="0" err="1" smtClean="0"/>
              <a:t>Sponosor</a:t>
            </a:r>
            <a:r>
              <a:rPr kumimoji="1" lang="en-US" altLang="ja-JP" dirty="0" smtClean="0"/>
              <a:t> Ballot on </a:t>
            </a:r>
            <a:r>
              <a:rPr kumimoji="1" lang="en-US" altLang="ja-JP" dirty="0"/>
              <a:t>P802.11ai D6.0 as contained in document </a:t>
            </a:r>
            <a:r>
              <a:rPr kumimoji="1" lang="ja-JP" altLang="en-US" dirty="0" smtClean="0"/>
              <a:t>　</a:t>
            </a:r>
            <a:r>
              <a:rPr kumimoji="1" lang="en-US" altLang="ja-JP" dirty="0" smtClean="0"/>
              <a:t>11-15/1196r31</a:t>
            </a:r>
            <a:r>
              <a:rPr kumimoji="1" lang="en-US" altLang="ja-JP" dirty="0"/>
              <a:t>.	</a:t>
            </a:r>
            <a:endParaRPr kumimoji="1" lang="en-US" altLang="ja-JP" dirty="0" smtClean="0"/>
          </a:p>
          <a:p>
            <a:pPr lvl="1"/>
            <a:r>
              <a:rPr kumimoji="1" lang="en-US" altLang="ja-JP" dirty="0" smtClean="0"/>
              <a:t>Instruct </a:t>
            </a:r>
            <a:r>
              <a:rPr kumimoji="1" lang="en-US" altLang="ja-JP" dirty="0"/>
              <a:t>the editor to prepare Draft D7.0 incorporating these resolutions and,			</a:t>
            </a:r>
            <a:endParaRPr kumimoji="1" lang="en-US" altLang="ja-JP" dirty="0" smtClean="0"/>
          </a:p>
          <a:p>
            <a:pPr lvl="1"/>
            <a:r>
              <a:rPr kumimoji="1" lang="en-US" altLang="ja-JP" dirty="0" smtClean="0"/>
              <a:t> </a:t>
            </a:r>
            <a:r>
              <a:rPr kumimoji="1" lang="en-US" altLang="ja-JP" dirty="0"/>
              <a:t>Approve a 15 day Sponsor Recirculation Ballot asking the question </a:t>
            </a:r>
            <a:r>
              <a:rPr kumimoji="1" lang="en-US" altLang="ja-JP" dirty="0" smtClean="0"/>
              <a:t>“</a:t>
            </a:r>
            <a:r>
              <a:rPr kumimoji="1" lang="en-US" altLang="ja-JP" dirty="0"/>
              <a:t>Should P802.11ai D7.0  be forwarded to </a:t>
            </a:r>
            <a:r>
              <a:rPr kumimoji="1" lang="en-US" altLang="ja-JP" dirty="0" err="1"/>
              <a:t>RevCom</a:t>
            </a:r>
            <a:r>
              <a:rPr kumimoji="1" lang="en-US" altLang="ja-JP" dirty="0"/>
              <a:t>?” </a:t>
            </a:r>
            <a:endParaRPr kumimoji="1" lang="en-US" altLang="ja-JP" dirty="0" smtClean="0"/>
          </a:p>
          <a:p>
            <a:r>
              <a:rPr kumimoji="1" lang="en-US" altLang="ja-JP" dirty="0" smtClean="0"/>
              <a:t>Moved</a:t>
            </a:r>
            <a:r>
              <a:rPr kumimoji="1" lang="en-US" altLang="ja-JP" dirty="0"/>
              <a:t>: </a:t>
            </a:r>
            <a:r>
              <a:rPr kumimoji="1" lang="en-US" altLang="ja-JP" dirty="0" smtClean="0"/>
              <a:t>Lee Armstrong  </a:t>
            </a:r>
          </a:p>
          <a:p>
            <a:r>
              <a:rPr kumimoji="1" lang="en-US" altLang="ja-JP" dirty="0" smtClean="0"/>
              <a:t>Seconded</a:t>
            </a:r>
            <a:r>
              <a:rPr kumimoji="1" lang="en-US" altLang="ja-JP" dirty="0"/>
              <a:t>: </a:t>
            </a:r>
            <a:r>
              <a:rPr kumimoji="1" lang="en-US" altLang="ja-JP" dirty="0" err="1" smtClean="0"/>
              <a:t>Jouni</a:t>
            </a:r>
            <a:r>
              <a:rPr kumimoji="1" lang="en-US" altLang="ja-JP" dirty="0" smtClean="0"/>
              <a:t> </a:t>
            </a:r>
            <a:r>
              <a:rPr kumimoji="1" lang="en-US" altLang="ja-JP" dirty="0" err="1" smtClean="0"/>
              <a:t>Malinen</a:t>
            </a:r>
            <a:endParaRPr kumimoji="1" lang="en-US" altLang="ja-JP" dirty="0" smtClean="0"/>
          </a:p>
          <a:p>
            <a:r>
              <a:rPr kumimoji="1" lang="en-US" altLang="ja-JP" dirty="0" smtClean="0"/>
              <a:t> Result</a:t>
            </a:r>
            <a:r>
              <a:rPr kumimoji="1" lang="en-US" altLang="ja-JP" dirty="0"/>
              <a:t>: </a:t>
            </a:r>
            <a:r>
              <a:rPr kumimoji="1" lang="en-US" altLang="ja-JP" dirty="0" smtClean="0"/>
              <a:t>y-n-a:8/0/2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January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53609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762000"/>
          </a:xfrm>
        </p:spPr>
        <p:txBody>
          <a:bodyPr lIns="91440" tIns="45720" rIns="91440" bIns="45720"/>
          <a:lstStyle/>
          <a:p>
            <a:r>
              <a:rPr lang="en-US" altLang="ja-JP" sz="2900" dirty="0" smtClean="0">
                <a:ea typeface="ＭＳ Ｐゴシック" pitchFamily="-84" charset="-128"/>
                <a:cs typeface="ＭＳ Ｐゴシック" pitchFamily="-84" charset="-128"/>
              </a:rPr>
              <a:t>Plan for Mar &amp; May</a:t>
            </a:r>
            <a:endParaRPr lang="en-US" altLang="ja-JP" sz="2900" dirty="0">
              <a:ea typeface="ＭＳ Ｐゴシック" pitchFamily="-84" charset="-128"/>
              <a:cs typeface="ＭＳ Ｐゴシック" pitchFamily="-84" charset="-128"/>
            </a:endParaRPr>
          </a:p>
        </p:txBody>
      </p:sp>
      <p:sp>
        <p:nvSpPr>
          <p:cNvPr id="15363" name="Content Placeholder 2"/>
          <p:cNvSpPr>
            <a:spLocks noGrp="1"/>
          </p:cNvSpPr>
          <p:nvPr>
            <p:ph idx="1"/>
          </p:nvPr>
        </p:nvSpPr>
        <p:spPr>
          <a:xfrm>
            <a:off x="304800" y="1600200"/>
            <a:ext cx="8534400" cy="4724400"/>
          </a:xfrm>
        </p:spPr>
        <p:txBody>
          <a:bodyPr lIns="91440" tIns="45720" rIns="91440" bIns="45720"/>
          <a:lstStyle/>
          <a:p>
            <a:r>
              <a:rPr lang="en-US" altLang="ja-JP" dirty="0" smtClean="0">
                <a:ea typeface="ＭＳ Ｐゴシック" pitchFamily="-84" charset="-128"/>
                <a:cs typeface="ＭＳ Ｐゴシック" pitchFamily="-84" charset="-128"/>
              </a:rPr>
              <a:t>March</a:t>
            </a:r>
          </a:p>
          <a:p>
            <a:pPr lvl="1"/>
            <a:r>
              <a:rPr kumimoji="1" lang="en-US" altLang="ja-JP" sz="2400" dirty="0" err="1" smtClean="0"/>
              <a:t>TGai</a:t>
            </a:r>
            <a:r>
              <a:rPr kumimoji="1" lang="en-US" altLang="ja-JP" sz="2400" dirty="0" smtClean="0"/>
              <a:t> CRC </a:t>
            </a:r>
            <a:r>
              <a:rPr kumimoji="1" lang="en-US" altLang="ja-JP" sz="2400" dirty="0" smtClean="0">
                <a:solidFill>
                  <a:srgbClr val="FF0000"/>
                </a:solidFill>
              </a:rPr>
              <a:t>will </a:t>
            </a:r>
            <a:r>
              <a:rPr kumimoji="1" lang="en-US" altLang="ja-JP" sz="2400" dirty="0">
                <a:solidFill>
                  <a:srgbClr val="FF0000"/>
                </a:solidFill>
              </a:rPr>
              <a:t>not conduct </a:t>
            </a:r>
            <a:r>
              <a:rPr kumimoji="1" lang="en-US" altLang="ja-JP" sz="2400" dirty="0"/>
              <a:t>any business during the </a:t>
            </a:r>
            <a:r>
              <a:rPr kumimoji="1" lang="en-US" altLang="ja-JP" sz="2400" dirty="0">
                <a:solidFill>
                  <a:srgbClr val="FF0000"/>
                </a:solidFill>
              </a:rPr>
              <a:t>March</a:t>
            </a:r>
            <a:r>
              <a:rPr kumimoji="1" lang="en-US" altLang="ja-JP" sz="2400" dirty="0"/>
              <a:t> </a:t>
            </a:r>
            <a:r>
              <a:rPr kumimoji="1" lang="en-US" altLang="ja-JP" sz="2400" dirty="0" smtClean="0"/>
              <a:t>plenary.</a:t>
            </a:r>
            <a:endParaRPr lang="en-US" altLang="ja-JP" sz="2400" dirty="0" smtClean="0">
              <a:ea typeface="ＭＳ Ｐゴシック" pitchFamily="-84" charset="-128"/>
              <a:cs typeface="ＭＳ Ｐゴシック" pitchFamily="-84" charset="-128"/>
            </a:endParaRPr>
          </a:p>
          <a:p>
            <a:r>
              <a:rPr lang="en-US" altLang="ja-JP" dirty="0" smtClean="0">
                <a:ea typeface="ＭＳ Ｐゴシック" pitchFamily="-84" charset="-128"/>
                <a:cs typeface="ＭＳ Ｐゴシック" pitchFamily="-84" charset="-128"/>
              </a:rPr>
              <a:t>Goals for the  May Meeting:</a:t>
            </a:r>
          </a:p>
          <a:p>
            <a:pPr lvl="1"/>
            <a:r>
              <a:rPr lang="en-US" altLang="ja-JP" sz="2800" dirty="0" smtClean="0"/>
              <a:t>Approve minutes of past meeting and teleconference</a:t>
            </a:r>
          </a:p>
          <a:p>
            <a:pPr lvl="1"/>
            <a:r>
              <a:rPr lang="en-US" altLang="ja-JP" sz="2800" dirty="0" smtClean="0"/>
              <a:t>Comment resolution of </a:t>
            </a:r>
            <a:r>
              <a:rPr lang="en-US" altLang="ja-JP" sz="2800" dirty="0" err="1"/>
              <a:t>Recirc</a:t>
            </a:r>
            <a:r>
              <a:rPr lang="en-US" altLang="ja-JP" sz="2800" dirty="0"/>
              <a:t> sponsor LB</a:t>
            </a:r>
            <a:endParaRPr lang="en-US" altLang="ja-JP" sz="2800" dirty="0" smtClean="0"/>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July</a:t>
            </a:r>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84" charset="0"/>
              </a:rPr>
              <a:t>Slide </a:t>
            </a:r>
            <a:fld id="{8D83B171-138C-9B40-B65D-0769730DEDCE}" type="slidenum">
              <a:rPr lang="en-US" altLang="ja-JP">
                <a:latin typeface="Times New Roman" pitchFamily="-84" charset="0"/>
              </a:rPr>
              <a:pPr/>
              <a:t>52</a:t>
            </a:fld>
            <a:endParaRPr lang="en-US" altLang="ja-JP">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246686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ja-JP" dirty="0" smtClean="0">
                <a:ea typeface="ＭＳ Ｐゴシック" pitchFamily="-84" charset="-128"/>
                <a:cs typeface="ＭＳ Ｐゴシック" pitchFamily="-84" charset="-128"/>
              </a:rPr>
              <a:t>Time line of </a:t>
            </a:r>
            <a:r>
              <a:rPr lang="en-US" altLang="ja-JP" dirty="0" err="1" smtClean="0">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a:t>
            </a:r>
            <a:r>
              <a:rPr lang="en-US" altLang="ja-JP" dirty="0" smtClean="0">
                <a:ea typeface="ＭＳ Ｐゴシック" pitchFamily="-84" charset="-128"/>
                <a:cs typeface="ＭＳ Ｐゴシック" pitchFamily="-84" charset="-128"/>
              </a:rPr>
              <a:t>(</a:t>
            </a:r>
            <a:r>
              <a:rPr lang="en-US" altLang="ja-JP" dirty="0" smtClean="0">
                <a:solidFill>
                  <a:srgbClr val="FF0000"/>
                </a:solidFill>
                <a:ea typeface="ＭＳ Ｐゴシック" pitchFamily="-84" charset="-128"/>
                <a:cs typeface="ＭＳ Ｐゴシック" pitchFamily="-84" charset="-128"/>
              </a:rPr>
              <a:t>No Change</a:t>
            </a:r>
            <a:r>
              <a:rPr lang="en-US" altLang="ja-JP" dirty="0" smtClean="0">
                <a:ea typeface="ＭＳ Ｐゴシック" pitchFamily="-84" charset="-128"/>
                <a:cs typeface="ＭＳ Ｐゴシック" pitchFamily="-84" charset="-128"/>
              </a:rPr>
              <a:t>)</a:t>
            </a:r>
          </a:p>
        </p:txBody>
      </p:sp>
      <p:sp>
        <p:nvSpPr>
          <p:cNvPr id="24579" name="Content Placeholder 2"/>
          <p:cNvSpPr>
            <a:spLocks noGrp="1"/>
          </p:cNvSpPr>
          <p:nvPr>
            <p:ph idx="1"/>
          </p:nvPr>
        </p:nvSpPr>
        <p:spPr>
          <a:xfrm>
            <a:off x="0" y="1246414"/>
            <a:ext cx="10210800" cy="4724400"/>
          </a:xfrm>
        </p:spPr>
        <p:txBody>
          <a:bodyPr/>
          <a:lstStyle/>
          <a:p>
            <a:endParaRPr lang="en-US" altLang="ja-JP" dirty="0" smtClean="0">
              <a:ea typeface="ＭＳ Ｐゴシック" pitchFamily="-84" charset="-128"/>
              <a:cs typeface="ＭＳ Ｐゴシック" pitchFamily="-84" charset="-128"/>
            </a:endParaRPr>
          </a:p>
          <a:p>
            <a:pPr lvl="1">
              <a:buFontTx/>
              <a:buNone/>
            </a:pPr>
            <a:r>
              <a:rPr lang="en-US" altLang="ja-JP" dirty="0" smtClean="0"/>
              <a:t>PAR Approved, Modified, or Extended 		2010-12-08</a:t>
            </a:r>
          </a:p>
          <a:p>
            <a:pPr lvl="1"/>
            <a:r>
              <a:rPr lang="en-US" altLang="ja-JP" dirty="0" smtClean="0"/>
              <a:t>WG Letter Ballots Initial / </a:t>
            </a:r>
            <a:r>
              <a:rPr lang="en-US" altLang="ja-JP" dirty="0" err="1" smtClean="0"/>
              <a:t>Recirc</a:t>
            </a:r>
            <a:r>
              <a:rPr lang="en-US" altLang="ja-JP" dirty="0" smtClean="0"/>
              <a:t>		Mar14/Sep14/Jan15/</a:t>
            </a:r>
            <a:br>
              <a:rPr lang="en-US" altLang="ja-JP" dirty="0" smtClean="0"/>
            </a:br>
            <a:r>
              <a:rPr lang="en-US" altLang="ja-JP" dirty="0" smtClean="0"/>
              <a:t>						Mar15/Jul15/Aug15</a:t>
            </a:r>
          </a:p>
          <a:p>
            <a:pPr lvl="1"/>
            <a:r>
              <a:rPr lang="en-US" altLang="ja-JP" dirty="0" smtClean="0"/>
              <a:t>MEC Done				Nov14		</a:t>
            </a:r>
          </a:p>
          <a:p>
            <a:pPr lvl="1"/>
            <a:r>
              <a:rPr lang="en-US" altLang="ja-JP" dirty="0" smtClean="0"/>
              <a:t>Form Sponsor Ballot Pool / Reform	            	Mar15</a:t>
            </a:r>
          </a:p>
          <a:p>
            <a:pPr lvl="1"/>
            <a:r>
              <a:rPr lang="en-US" altLang="ja-JP" dirty="0" smtClean="0"/>
              <a:t>IEEE-SA Sponsor Ballots Initial / </a:t>
            </a:r>
            <a:r>
              <a:rPr lang="en-US" altLang="ja-JP" dirty="0" err="1" smtClean="0"/>
              <a:t>Recirc</a:t>
            </a:r>
            <a:r>
              <a:rPr lang="en-US" altLang="ja-JP" dirty="0" smtClean="0"/>
              <a:t>         Sep 15/Mar 16/Jul 16/Sep 16	</a:t>
            </a:r>
          </a:p>
          <a:p>
            <a:pPr lvl="1"/>
            <a:r>
              <a:rPr lang="en-US" altLang="ja-JP" dirty="0" smtClean="0"/>
              <a:t>Final 802.11 WG Approval	                             Aug 16</a:t>
            </a:r>
          </a:p>
          <a:p>
            <a:pPr lvl="1"/>
            <a:r>
              <a:rPr lang="en-US" altLang="ja-JP" dirty="0" smtClean="0"/>
              <a:t>final or Conditional 802 EC Approval           	July 16</a:t>
            </a:r>
          </a:p>
          <a:p>
            <a:pPr lvl="1"/>
            <a:r>
              <a:rPr lang="en-US" altLang="ja-JP" dirty="0" err="1" smtClean="0"/>
              <a:t>RevCom</a:t>
            </a:r>
            <a:r>
              <a:rPr lang="en-US" altLang="ja-JP" dirty="0" smtClean="0"/>
              <a:t> &amp; Standards Board Final or</a:t>
            </a:r>
            <a:br>
              <a:rPr lang="en-US" altLang="ja-JP" dirty="0" smtClean="0"/>
            </a:br>
            <a:r>
              <a:rPr lang="en-US" altLang="ja-JP" dirty="0" smtClean="0"/>
              <a:t> Continuous Process Approval 		Sep 16</a:t>
            </a:r>
          </a:p>
          <a:p>
            <a:pPr lvl="1"/>
            <a:r>
              <a:rPr lang="en-US" altLang="ja-JP" dirty="0" smtClean="0"/>
              <a:t>ANSI Approved				N/A</a:t>
            </a:r>
            <a:endParaRPr lang="en-US" altLang="ja-JP" dirty="0" smtClean="0">
              <a:hlinkClick r:id="rId3"/>
            </a:endParaRPr>
          </a:p>
        </p:txBody>
      </p:sp>
      <p:sp>
        <p:nvSpPr>
          <p:cNvPr id="48134" name="Slide Number Placeholder 4"/>
          <p:cNvSpPr>
            <a:spLocks noGrp="1"/>
          </p:cNvSpPr>
          <p:nvPr>
            <p:ph type="sldNum" sz="quarter" idx="12"/>
          </p:nvPr>
        </p:nvSpPr>
        <p:spPr/>
        <p:txBody>
          <a:bodyPr/>
          <a:lstStyle/>
          <a:p>
            <a:pPr>
              <a:defRPr/>
            </a:pPr>
            <a:r>
              <a:rPr lang="en-US" altLang="ja-JP" smtClean="0">
                <a:latin typeface="Times New Roman" pitchFamily="-65" charset="0"/>
              </a:rPr>
              <a:t>Slide </a:t>
            </a:r>
            <a:fld id="{D8ED85B9-6057-E848-AA14-8586BCE1CDB6}" type="slidenum">
              <a:rPr lang="en-US" altLang="ja-JP" smtClean="0">
                <a:latin typeface="Times New Roman" pitchFamily="-65" charset="0"/>
              </a:rPr>
              <a:pPr>
                <a:defRPr/>
              </a:pPr>
              <a:t>53</a:t>
            </a:fld>
            <a:endParaRPr lang="en-US" altLang="ja-JP" smtClean="0">
              <a:latin typeface="Times New Roman" pitchFamily="-65"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8/11 of 11-16-0179 by Hiroshi Mano (KDTI)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617753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685800" y="685800"/>
            <a:ext cx="7772400" cy="381000"/>
          </a:xfrm>
        </p:spPr>
        <p:txBody>
          <a:bodyPr/>
          <a:lstStyle/>
          <a:p>
            <a:r>
              <a:rPr lang="en-US" altLang="ja-JP" dirty="0" smtClean="0">
                <a:ea typeface="ＭＳ Ｐゴシック" pitchFamily="-84" charset="-128"/>
                <a:cs typeface="ＭＳ Ｐゴシック" pitchFamily="-84" charset="-128"/>
              </a:rPr>
              <a:t>Teleconference Schedule </a:t>
            </a:r>
            <a:endParaRPr lang="ja-JP" altLang="en-US" dirty="0" smtClean="0">
              <a:ea typeface="ＭＳ Ｐゴシック" pitchFamily="-84" charset="-128"/>
              <a:cs typeface="ＭＳ Ｐゴシック" pitchFamily="-84" charset="-128"/>
            </a:endParaRPr>
          </a:p>
        </p:txBody>
      </p:sp>
      <p:sp>
        <p:nvSpPr>
          <p:cNvPr id="44035" name="コンテンツ プレースホルダ 2"/>
          <p:cNvSpPr>
            <a:spLocks noGrp="1"/>
          </p:cNvSpPr>
          <p:nvPr>
            <p:ph idx="1"/>
          </p:nvPr>
        </p:nvSpPr>
        <p:spPr>
          <a:xfrm>
            <a:off x="419100" y="1066800"/>
            <a:ext cx="8420100" cy="2362200"/>
          </a:xfrm>
        </p:spPr>
        <p:txBody>
          <a:bodyPr>
            <a:normAutofit fontScale="85000" lnSpcReduction="20000"/>
          </a:bodyPr>
          <a:lstStyle/>
          <a:p>
            <a:pPr>
              <a:defRPr/>
            </a:pPr>
            <a:r>
              <a:rPr lang="en-GB" altLang="ja-JP" dirty="0" smtClean="0"/>
              <a:t>Motion: </a:t>
            </a:r>
            <a:endParaRPr lang="ja-JP" altLang="en-US" dirty="0" smtClean="0"/>
          </a:p>
          <a:p>
            <a:pPr lvl="1">
              <a:defRPr/>
            </a:pPr>
            <a:r>
              <a:rPr lang="en-GB" altLang="ja-JP" dirty="0" smtClean="0"/>
              <a:t>Approve the following schedule of weekly teleconferences between </a:t>
            </a:r>
            <a:r>
              <a:rPr lang="en-US" altLang="ja-JP" dirty="0"/>
              <a:t> </a:t>
            </a:r>
            <a:r>
              <a:rPr lang="en-US" altLang="ja-JP" dirty="0" smtClean="0"/>
              <a:t>Feb 9 to  May 31. </a:t>
            </a:r>
          </a:p>
          <a:p>
            <a:pPr lvl="1">
              <a:defRPr/>
            </a:pPr>
            <a:r>
              <a:rPr lang="en-US" altLang="ja-JP" dirty="0" smtClean="0"/>
              <a:t>Tuesdays 10:00 ET</a:t>
            </a:r>
            <a:endParaRPr lang="ja-JP" altLang="en-US" dirty="0" smtClean="0"/>
          </a:p>
          <a:p>
            <a:pPr lvl="1">
              <a:defRPr/>
            </a:pPr>
            <a:r>
              <a:rPr lang="en-US" altLang="ja-JP" dirty="0" smtClean="0"/>
              <a:t>Duration 1.5 Hour</a:t>
            </a:r>
          </a:p>
          <a:p>
            <a:pPr lvl="1">
              <a:defRPr/>
            </a:pPr>
            <a:r>
              <a:rPr lang="en-US" altLang="ja-JP" dirty="0" smtClean="0"/>
              <a:t>Using WEB-EX that will be provided by Task Group Chair</a:t>
            </a:r>
          </a:p>
          <a:p>
            <a:pPr marL="457200" lvl="1" indent="0">
              <a:buNone/>
              <a:defRPr/>
            </a:pPr>
            <a:r>
              <a:rPr lang="en-US" altLang="ja-JP" dirty="0" err="1" smtClean="0"/>
              <a:t>Moved:Lee</a:t>
            </a:r>
            <a:r>
              <a:rPr lang="en-US" altLang="ja-JP" dirty="0" smtClean="0"/>
              <a:t> Armstrong</a:t>
            </a:r>
          </a:p>
          <a:p>
            <a:pPr marL="457200" lvl="1" indent="0">
              <a:buNone/>
              <a:defRPr/>
            </a:pPr>
            <a:r>
              <a:rPr lang="en-US" altLang="ja-JP" dirty="0" err="1" smtClean="0"/>
              <a:t>Second:Jouni</a:t>
            </a:r>
            <a:r>
              <a:rPr lang="en-US" altLang="ja-JP" dirty="0" smtClean="0"/>
              <a:t> </a:t>
            </a:r>
            <a:r>
              <a:rPr lang="en-US" altLang="ja-JP" dirty="0" err="1" smtClean="0"/>
              <a:t>Malinen</a:t>
            </a:r>
            <a:endParaRPr lang="en-US" altLang="ja-JP" dirty="0" smtClean="0"/>
          </a:p>
          <a:p>
            <a:pPr>
              <a:defRPr/>
            </a:pPr>
            <a:r>
              <a:rPr lang="en-US" altLang="ja-JP" dirty="0" smtClean="0">
                <a:ea typeface="ＭＳ Ｐゴシック" pitchFamily="-84" charset="-128"/>
                <a:cs typeface="ＭＳ Ｐゴシック" pitchFamily="-84" charset="-128"/>
              </a:rPr>
              <a:t>Approved  by unanimous consent</a:t>
            </a:r>
          </a:p>
          <a:p>
            <a:pPr>
              <a:buNone/>
              <a:defRPr/>
            </a:pPr>
            <a:endParaRPr lang="en-US" altLang="ja-JP" dirty="0" smtClean="0">
              <a:ea typeface="ＭＳ Ｐゴシック" pitchFamily="-84" charset="-128"/>
              <a:cs typeface="ＭＳ Ｐゴシック" pitchFamily="-84" charset="-128"/>
            </a:endParaRPr>
          </a:p>
          <a:p>
            <a:pPr>
              <a:defRPr/>
            </a:pPr>
            <a:endParaRPr lang="en-GB" altLang="ja-JP" dirty="0" smtClean="0"/>
          </a:p>
          <a:p>
            <a:pPr>
              <a:defRPr/>
            </a:pPr>
            <a:endParaRPr lang="en-GB" altLang="ja-JP" dirty="0" smtClean="0"/>
          </a:p>
          <a:p>
            <a:pPr>
              <a:defRPr/>
            </a:pPr>
            <a:endParaRPr lang="ja-JP" altLang="en-US" dirty="0" smtClean="0"/>
          </a:p>
          <a:p>
            <a:pPr>
              <a:buFontTx/>
              <a:buNone/>
              <a:defRPr/>
            </a:pPr>
            <a:endParaRPr lang="ja-JP" altLang="en-US" dirty="0" smtClean="0"/>
          </a:p>
          <a:p>
            <a:pPr>
              <a:buFontTx/>
              <a:buNone/>
              <a:defRPr/>
            </a:pPr>
            <a:endParaRPr lang="en-GB" altLang="ja-JP" dirty="0" smtClean="0"/>
          </a:p>
        </p:txBody>
      </p:sp>
      <p:sp>
        <p:nvSpPr>
          <p:cNvPr id="59396" name="日付プレースホルダ 3"/>
          <p:cNvSpPr>
            <a:spLocks noGrp="1"/>
          </p:cNvSpPr>
          <p:nvPr>
            <p:ph type="dt" sz="quarter" idx="10"/>
          </p:nvPr>
        </p:nvSpPr>
        <p:spPr>
          <a:xfrm>
            <a:off x="696913" y="332601"/>
            <a:ext cx="968076" cy="276999"/>
          </a:xfrm>
          <a:noFill/>
        </p:spPr>
        <p:txBody>
          <a:bodyPr/>
          <a:lstStyle/>
          <a:p>
            <a:r>
              <a:rPr lang="en-US" altLang="ja-JP" smtClean="0">
                <a:latin typeface="Times New Roman" pitchFamily="-84" charset="0"/>
              </a:rPr>
              <a:t>January 2016</a:t>
            </a:r>
            <a:endParaRPr lang="en-US" altLang="ja-JP" dirty="0" smtClean="0">
              <a:latin typeface="Times New Roman" pitchFamily="-84" charset="0"/>
            </a:endParaRPr>
          </a:p>
        </p:txBody>
      </p:sp>
      <p:sp>
        <p:nvSpPr>
          <p:cNvPr id="59398" name="スライド番号プレースホルダ 5"/>
          <p:cNvSpPr>
            <a:spLocks noGrp="1"/>
          </p:cNvSpPr>
          <p:nvPr>
            <p:ph type="sldNum" sz="quarter" idx="12"/>
          </p:nvPr>
        </p:nvSpPr>
        <p:spPr>
          <a:noFill/>
        </p:spPr>
        <p:txBody>
          <a:bodyPr/>
          <a:lstStyle/>
          <a:p>
            <a:r>
              <a:rPr lang="en-US" altLang="ja-JP" smtClean="0">
                <a:latin typeface="Times New Roman" pitchFamily="-84" charset="0"/>
              </a:rPr>
              <a:t>Slide </a:t>
            </a:r>
            <a:fld id="{FE68A093-32F7-6643-97B0-2E666CBD850E}" type="slidenum">
              <a:rPr lang="en-US" altLang="ja-JP" smtClean="0">
                <a:latin typeface="Times New Roman" pitchFamily="-84" charset="0"/>
              </a:rPr>
              <a:pPr/>
              <a:t>54</a:t>
            </a:fld>
            <a:endParaRPr lang="en-US" altLang="ja-JP" smtClean="0">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9/11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74241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TGai</a:t>
            </a:r>
            <a:r>
              <a:rPr lang="en-US" altLang="ja-JP" dirty="0" smtClean="0"/>
              <a:t>-Motion-deck </a:t>
            </a:r>
            <a:r>
              <a:rPr lang="en-US" altLang="ja-JP" dirty="0"/>
              <a:t>(11-13-1186/38)</a:t>
            </a:r>
          </a:p>
          <a:p>
            <a:pPr lvl="1"/>
            <a:r>
              <a:rPr lang="en-US" altLang="ja-JP" dirty="0">
                <a:hlinkClick r:id="rId3"/>
              </a:rPr>
              <a:t>https://mentor.ieee.org/802.11/dcn/13/11-13-1186-38-00ai-tgai-motion-deck.pptx</a:t>
            </a:r>
            <a:endParaRPr lang="en-US" altLang="ja-JP" dirty="0"/>
          </a:p>
          <a:p>
            <a:r>
              <a:rPr lang="en-US" altLang="ja-JP" dirty="0"/>
              <a:t>Comments from 1</a:t>
            </a:r>
            <a:r>
              <a:rPr lang="en-US" altLang="ja-JP" baseline="30000" dirty="0"/>
              <a:t>st</a:t>
            </a:r>
            <a:r>
              <a:rPr lang="en-US" altLang="ja-JP" dirty="0"/>
              <a:t> SB (11-15-1196/31)</a:t>
            </a:r>
          </a:p>
          <a:p>
            <a:pPr lvl="1"/>
            <a:r>
              <a:rPr lang="en-US" altLang="ja-JP" dirty="0">
                <a:hlinkClick r:id="rId4"/>
              </a:rPr>
              <a:t>https://</a:t>
            </a:r>
            <a:r>
              <a:rPr lang="en-US" altLang="ja-JP" dirty="0" smtClean="0">
                <a:hlinkClick r:id="rId4"/>
              </a:rPr>
              <a:t>mentor.ieee.org/802.11/dcn/15/11-15-1196-31-00ai-tgai-comments-from-1st-sb.xlsx</a:t>
            </a:r>
            <a:endParaRPr lang="en-US" altLang="ja-JP" dirty="0" smtClean="0"/>
          </a:p>
          <a:p>
            <a:pPr marL="0" indent="0">
              <a:buNone/>
            </a:pP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January 2016</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55</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10/11 of 11-16-0179 by Hiroshi Mano (KDTI)</a:t>
            </a: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672382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ea typeface="ＭＳ Ｐゴシック" pitchFamily="-84" charset="-128"/>
                <a:cs typeface="ＭＳ Ｐゴシック" pitchFamily="-84" charset="-128"/>
              </a:rPr>
              <a:t>Thanks to all who participated!</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January 2016</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56</a:t>
            </a:fld>
            <a:endParaRPr lang="en-US" altLang="ja-JP"/>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11/11 of 11-16-0179 by Hiroshi Mano (KDTI)</a:t>
            </a: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227223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57</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January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3821190607"/>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1281"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11-16-0188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13749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802.11 Meeting, </a:t>
            </a:r>
            <a:r>
              <a:rPr lang="en-GB" dirty="0" smtClean="0"/>
              <a:t>January 2016, </a:t>
            </a:r>
            <a:r>
              <a:rPr lang="en-GB" dirty="0"/>
              <a:t>held in </a:t>
            </a:r>
            <a:r>
              <a:rPr lang="en-GB" dirty="0" smtClean="0"/>
              <a:t>Atlanta, Georgia.</a:t>
            </a:r>
            <a:endParaRPr lang="en-GB"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58</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11-16-0188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698831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59</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600200"/>
            <a:ext cx="8077200" cy="48006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Due to the valiant efforts of the </a:t>
            </a:r>
            <a:r>
              <a:rPr lang="en-GB" sz="2400" dirty="0" err="1" smtClean="0"/>
              <a:t>TGak</a:t>
            </a:r>
            <a:r>
              <a:rPr lang="en-GB" sz="2400" dirty="0" smtClean="0"/>
              <a:t> attendees, </a:t>
            </a:r>
            <a:r>
              <a:rPr lang="en-GB" sz="2400" dirty="0" err="1" smtClean="0"/>
              <a:t>TGak</a:t>
            </a:r>
            <a:r>
              <a:rPr lang="en-GB" sz="2400" dirty="0" smtClean="0"/>
              <a:t> finished resolving all comments from LB </a:t>
            </a:r>
            <a:endParaRPr lang="en-GB" sz="2400" dirty="0"/>
          </a:p>
          <a:p>
            <a:pPr lvl="1">
              <a:buFont typeface="Times New Roman" pitchFamily="16" charset="0"/>
              <a:buChar char="•"/>
            </a:pPr>
            <a:r>
              <a:rPr lang="en-GB" sz="2400" dirty="0"/>
              <a:t>Received and discussed the </a:t>
            </a:r>
            <a:r>
              <a:rPr lang="en-GB" sz="2400" dirty="0" smtClean="0"/>
              <a:t>submissions </a:t>
            </a:r>
            <a:r>
              <a:rPr lang="en-GB" sz="2400" dirty="0"/>
              <a:t>listed on the next </a:t>
            </a:r>
            <a:r>
              <a:rPr lang="en-GB" sz="2400" dirty="0" smtClean="0"/>
              <a:t>page.</a:t>
            </a:r>
            <a:endParaRPr lang="en-US" sz="2400" dirty="0"/>
          </a:p>
          <a:p>
            <a:pPr lvl="1">
              <a:buFont typeface="Times New Roman" pitchFamily="16" charset="0"/>
              <a:buChar char="•"/>
            </a:pPr>
            <a:r>
              <a:rPr lang="en-GB" sz="2400" dirty="0"/>
              <a:t>Met jointly with </a:t>
            </a:r>
            <a:r>
              <a:rPr lang="en-GB" sz="2400" dirty="0" smtClean="0"/>
              <a:t>802.1 TSN and 802.11 ARC </a:t>
            </a:r>
            <a:r>
              <a:rPr lang="en-GB" sz="2400" dirty="0"/>
              <a:t>SC Thursday AM1.</a:t>
            </a:r>
          </a:p>
          <a:p>
            <a:pPr lvl="1">
              <a:buFont typeface="Times New Roman" pitchFamily="16" charset="0"/>
              <a:buChar char="•"/>
            </a:pPr>
            <a:r>
              <a:rPr lang="en-GB" sz="2400" dirty="0"/>
              <a:t>An annotated agenda is in 11-15</a:t>
            </a:r>
            <a:r>
              <a:rPr lang="en-GB" sz="2400" dirty="0" smtClean="0"/>
              <a:t>/1473.</a:t>
            </a:r>
            <a:endParaRPr lang="en-GB" sz="2400" dirty="0"/>
          </a:p>
          <a:p>
            <a:pPr lvl="1">
              <a:buFont typeface="Times New Roman" pitchFamily="16" charset="0"/>
              <a:buChar char="•"/>
            </a:pPr>
            <a:r>
              <a:rPr lang="en-GB" sz="2400" dirty="0"/>
              <a:t>The minutes </a:t>
            </a:r>
            <a:r>
              <a:rPr lang="en-GB" sz="2400" dirty="0" smtClean="0"/>
              <a:t>will be in 11-16/189.</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90255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January 2016</a:t>
            </a:r>
            <a:endParaRPr lang="en-US"/>
          </a:p>
        </p:txBody>
      </p:sp>
      <p:pic>
        <p:nvPicPr>
          <p:cNvPr id="4" name="Picture 3"/>
          <p:cNvPicPr>
            <a:picLocks noChangeAspect="1"/>
          </p:cNvPicPr>
          <p:nvPr/>
        </p:nvPicPr>
        <p:blipFill>
          <a:blip r:embed="rId3"/>
          <a:stretch>
            <a:fillRect/>
          </a:stretch>
        </p:blipFill>
        <p:spPr>
          <a:xfrm>
            <a:off x="1752600" y="798079"/>
            <a:ext cx="7200000" cy="5657578"/>
          </a:xfrm>
          <a:prstGeom prst="rect">
            <a:avLst/>
          </a:prstGeom>
        </p:spPr>
      </p:pic>
      <p:pic>
        <p:nvPicPr>
          <p:cNvPr id="11" name="Picture 10"/>
          <p:cNvPicPr>
            <a:picLocks noChangeAspect="1"/>
          </p:cNvPicPr>
          <p:nvPr/>
        </p:nvPicPr>
        <p:blipFill>
          <a:blip r:embed="rId4"/>
          <a:stretch>
            <a:fillRect/>
          </a:stretch>
        </p:blipFill>
        <p:spPr>
          <a:xfrm>
            <a:off x="228600" y="629356"/>
            <a:ext cx="2690140" cy="2113844"/>
          </a:xfrm>
          <a:prstGeom prst="rect">
            <a:avLst/>
          </a:prstGeom>
        </p:spPr>
      </p:pic>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38896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752600"/>
            <a:ext cx="7772400" cy="4572000"/>
          </a:xfrm>
          <a:ln/>
        </p:spPr>
        <p:txBody>
          <a:bodyPr/>
          <a:lstStyle/>
          <a:p>
            <a:pPr>
              <a:buFont typeface="Times New Roman" pitchFamily="16" charset="0"/>
              <a:buChar char="•"/>
            </a:pPr>
            <a:r>
              <a:rPr lang="en-GB" sz="2000" dirty="0" smtClean="0"/>
              <a:t>Submissions Presented</a:t>
            </a:r>
          </a:p>
          <a:p>
            <a:pPr lvl="1"/>
            <a:r>
              <a:rPr lang="en-US" sz="1800" b="0" dirty="0"/>
              <a:t>11-15/931r8 “MAH Assigned comments”, Mark Hamilton (Ruckus)</a:t>
            </a:r>
          </a:p>
          <a:p>
            <a:pPr lvl="1"/>
            <a:r>
              <a:rPr lang="en-US" sz="1800" b="0" dirty="0"/>
              <a:t>11-16/14r0 “Comment Resolution r15 Fix-ups”, Donald Eastlake (Huawei)</a:t>
            </a:r>
          </a:p>
          <a:p>
            <a:pPr lvl="1"/>
            <a:r>
              <a:rPr lang="en-US" sz="1800" b="0" dirty="0"/>
              <a:t>11-15/1275r2 “</a:t>
            </a:r>
            <a:r>
              <a:rPr lang="en-GB" sz="1800" b="0" dirty="0"/>
              <a:t>Address-1 Filtering and GLK-GCR </a:t>
            </a:r>
            <a:r>
              <a:rPr lang="en-GB" sz="1800" b="0" dirty="0" err="1"/>
              <a:t>Scoreboarding</a:t>
            </a:r>
            <a:r>
              <a:rPr lang="en-US" sz="1800" b="0" dirty="0"/>
              <a:t>”, Ganesh </a:t>
            </a:r>
            <a:r>
              <a:rPr lang="en-US" sz="1800" b="0" dirty="0" err="1"/>
              <a:t>Venkatesan</a:t>
            </a:r>
            <a:r>
              <a:rPr lang="en-US" sz="1800" b="0" dirty="0"/>
              <a:t> (Intel)</a:t>
            </a:r>
          </a:p>
          <a:p>
            <a:pPr lvl="1"/>
            <a:r>
              <a:rPr lang="en-US" sz="1800" b="0" dirty="0"/>
              <a:t>11-15/795r12 “Addressing Comment Resolutions”, David </a:t>
            </a:r>
            <a:r>
              <a:rPr lang="en-US" sz="1800" b="0" dirty="0" err="1"/>
              <a:t>Kloper</a:t>
            </a:r>
            <a:r>
              <a:rPr lang="en-US" sz="1800" b="0" dirty="0"/>
              <a:t> (Cisco)</a:t>
            </a:r>
          </a:p>
          <a:p>
            <a:pPr lvl="1"/>
            <a:r>
              <a:rPr lang="en-US" sz="1800" b="0" dirty="0"/>
              <a:t>11-16/166r3 “Revised 11ak Figures”, Philippe Klein (Broadcom)</a:t>
            </a:r>
          </a:p>
          <a:p>
            <a:pPr lvl="1"/>
            <a:r>
              <a:rPr lang="en-US" sz="1800" b="0" dirty="0"/>
              <a:t>11-16/138r2 “Resolutions to some GLK-GCR related Comments (Part 3)”, Ganesh </a:t>
            </a:r>
            <a:r>
              <a:rPr lang="en-US" sz="1800" b="0" dirty="0" err="1"/>
              <a:t>Vendkatesan</a:t>
            </a:r>
            <a:r>
              <a:rPr lang="en-US" sz="1800" b="0" dirty="0"/>
              <a:t> (Intel) </a:t>
            </a:r>
          </a:p>
          <a:p>
            <a:pPr lvl="1"/>
            <a:r>
              <a:rPr lang="en-US" sz="1800" b="0" dirty="0"/>
              <a:t>11-16/170r1 “Remaining DEE3 Assigned Comments”, Donald Eastlake (Huawei</a:t>
            </a:r>
            <a:r>
              <a:rPr lang="en-US" sz="1800" b="0" dirty="0" smtClean="0"/>
              <a:t>)</a:t>
            </a:r>
          </a:p>
          <a:p>
            <a:pPr lvl="1"/>
            <a:r>
              <a:rPr lang="en-US" sz="1800" dirty="0" smtClean="0"/>
              <a:t>11</a:t>
            </a:r>
            <a:r>
              <a:rPr lang="en-US" sz="1800" dirty="0"/>
              <a:t>-16/169r1 “Resolutions to CIDs 60 and 229”, Ganesh </a:t>
            </a:r>
            <a:r>
              <a:rPr lang="en-US" sz="1800" dirty="0" err="1"/>
              <a:t>Vendkatesan</a:t>
            </a:r>
            <a:r>
              <a:rPr lang="en-US" sz="1800" dirty="0"/>
              <a:t> (Intel) </a:t>
            </a:r>
          </a:p>
          <a:p>
            <a:pPr lvl="1">
              <a:buFont typeface="Times New Roman" pitchFamily="16" charset="0"/>
              <a:buChar char="•"/>
            </a:pPr>
            <a:endParaRPr lang="en-GB"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98890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Monday, February 1</a:t>
            </a:r>
            <a:r>
              <a:rPr lang="en-US" sz="2400" baseline="30000" dirty="0" smtClean="0"/>
              <a:t>st</a:t>
            </a:r>
            <a:r>
              <a:rPr lang="en-US" sz="2400" dirty="0" smtClean="0"/>
              <a:t>, 8</a:t>
            </a:r>
            <a:r>
              <a:rPr lang="en-US" sz="2400" baseline="30000" dirty="0" smtClean="0"/>
              <a:t>th</a:t>
            </a:r>
            <a:r>
              <a:rPr lang="en-US" sz="2400" dirty="0" smtClean="0"/>
              <a:t>, 22</a:t>
            </a:r>
            <a:r>
              <a:rPr lang="en-US" sz="2400" baseline="30000" dirty="0" smtClean="0"/>
              <a:t>nd</a:t>
            </a:r>
            <a:r>
              <a:rPr lang="en-US" sz="2400" dirty="0" smtClean="0"/>
              <a:t>, and 29</a:t>
            </a:r>
            <a:r>
              <a:rPr lang="en-US" sz="2400" baseline="30000" dirty="0" smtClean="0"/>
              <a:t>th</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March 2016 Plans</a:t>
            </a:r>
          </a:p>
          <a:p>
            <a:pPr lvl="1">
              <a:buFont typeface="Times New Roman" pitchFamily="16" charset="0"/>
              <a:buChar char="•"/>
            </a:pPr>
            <a:r>
              <a:rPr lang="en-GB" sz="2400" dirty="0" smtClean="0"/>
              <a:t>Resolve comments from WG recirculation ballot.</a:t>
            </a:r>
          </a:p>
          <a:p>
            <a:pPr lvl="1">
              <a:buFont typeface="Times New Roman" pitchFamily="16" charset="0"/>
              <a:buChar char="•"/>
            </a:pPr>
            <a:r>
              <a:rPr lang="en-GB" sz="2400" dirty="0" smtClean="0"/>
              <a:t>Go to recirculation ballot.</a:t>
            </a:r>
          </a:p>
          <a:p>
            <a:pPr lvl="1">
              <a:buFont typeface="Times New Roman" pitchFamily="16" charset="0"/>
              <a:buChar char="•"/>
            </a:pPr>
            <a:r>
              <a:rPr lang="en-GB" sz="2400" dirty="0" smtClean="0"/>
              <a:t>Joint meeting with 802.1 TSN and 802.11 ARC.</a:t>
            </a:r>
          </a:p>
          <a:p>
            <a:pPr marL="457200" lvl="1" indent="0"/>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45938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62</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2016-01-21</a:t>
            </a:r>
          </a:p>
        </p:txBody>
      </p:sp>
      <p:graphicFrame>
        <p:nvGraphicFramePr>
          <p:cNvPr id="2055" name="Object 5"/>
          <p:cNvGraphicFramePr>
            <a:graphicFrameLocks noChangeAspect="1"/>
          </p:cNvGraphicFramePr>
          <p:nvPr>
            <p:extLst>
              <p:ext uri="{D42A27DB-BD31-4B8C-83A1-F6EECF244321}">
                <p14:modId xmlns:p14="http://schemas.microsoft.com/office/powerpoint/2010/main" val="323823656"/>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2305"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11-16-0178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68669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63</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January 2016, Atlanta, GA,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11-16-0178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047735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64</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dirty="0" smtClean="0"/>
              <a:t>LB216 Comment </a:t>
            </a:r>
            <a:r>
              <a:rPr lang="en-GB" altLang="en-US" dirty="0"/>
              <a:t>Resolution Analysis</a:t>
            </a:r>
          </a:p>
          <a:p>
            <a:pPr lvl="1">
              <a:defRPr/>
            </a:pPr>
            <a:r>
              <a:rPr lang="en-GB" altLang="en-US" dirty="0" smtClean="0"/>
              <a:t>92.66</a:t>
            </a:r>
            <a:r>
              <a:rPr lang="en-GB" altLang="en-US" dirty="0"/>
              <a:t>% approval, 400 </a:t>
            </a:r>
            <a:r>
              <a:rPr lang="en-GB" altLang="en-US" dirty="0" smtClean="0"/>
              <a:t>comments, 72.63</a:t>
            </a:r>
            <a:r>
              <a:rPr lang="en-GB" altLang="en-US"/>
              <a:t>% </a:t>
            </a:r>
            <a:r>
              <a:rPr lang="en-GB" altLang="en-US" smtClean="0"/>
              <a:t>return</a:t>
            </a:r>
            <a:endParaRPr lang="en-GB" altLang="en-US" dirty="0" smtClean="0"/>
          </a:p>
          <a:p>
            <a:pPr lvl="1">
              <a:defRPr/>
            </a:pPr>
            <a:r>
              <a:rPr lang="en-GB" dirty="0" smtClean="0"/>
              <a:t>Resolved 85 technical comments this week, 128 remaining</a:t>
            </a:r>
          </a:p>
          <a:p>
            <a:pPr lvl="1">
              <a:defRPr/>
            </a:pPr>
            <a:r>
              <a:rPr lang="en-GB" dirty="0" smtClean="0"/>
              <a:t>Editor will prepare D3.2 based on this week’s resolutions</a:t>
            </a:r>
            <a:endParaRPr lang="en-GB" dirty="0"/>
          </a:p>
          <a:p>
            <a:r>
              <a:rPr lang="en-GB" dirty="0" smtClean="0"/>
              <a:t>Discussion topics</a:t>
            </a:r>
          </a:p>
          <a:p>
            <a:pPr lvl="1"/>
            <a:r>
              <a:rPr lang="en-GB" dirty="0" smtClean="0"/>
              <a:t>Change of ANQP-SD to ANQP</a:t>
            </a:r>
          </a:p>
          <a:p>
            <a:pPr lvl="1"/>
            <a:r>
              <a:rPr lang="en-GB" dirty="0" smtClean="0"/>
              <a:t>Probe Request/Response changes</a:t>
            </a:r>
          </a:p>
          <a:p>
            <a:r>
              <a:rPr lang="en-GB" dirty="0" smtClean="0"/>
              <a:t>Joint Meeting with ARC</a:t>
            </a:r>
          </a:p>
          <a:p>
            <a:pPr lvl="1"/>
            <a:r>
              <a:rPr lang="en-GB" dirty="0" smtClean="0"/>
              <a:t>Discussion of </a:t>
            </a:r>
            <a:r>
              <a:rPr lang="en-GB" dirty="0"/>
              <a:t>a</a:t>
            </a:r>
            <a:r>
              <a:rPr lang="en-GB" dirty="0" smtClean="0"/>
              <a:t>rchitecture issues</a:t>
            </a:r>
          </a:p>
          <a:p>
            <a:pPr lvl="1"/>
            <a:r>
              <a:rPr lang="en-GB" dirty="0" smtClean="0"/>
              <a:t>Agreed on a way forward</a:t>
            </a:r>
          </a:p>
          <a:p>
            <a:r>
              <a:rPr lang="en-GB" dirty="0" smtClean="0"/>
              <a:t>Plans for March 2016</a:t>
            </a:r>
            <a:endParaRPr lang="en-GB" sz="2000" dirty="0" smtClean="0"/>
          </a:p>
          <a:p>
            <a:pPr lvl="1"/>
            <a:r>
              <a:rPr lang="en-GB" dirty="0" smtClean="0"/>
              <a:t>Continue to work on comment resolutions from LB216</a:t>
            </a:r>
          </a:p>
          <a:p>
            <a:pPr lvl="1"/>
            <a:r>
              <a:rPr lang="en-GB" dirty="0" smtClean="0"/>
              <a:t>Request re-circulation letter ballot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11-16-0178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781975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65</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January 2016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3329"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11-16-0187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310415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66</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January 2016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4373230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219200"/>
            <a:ext cx="8458200" cy="4114800"/>
          </a:xfrm>
        </p:spPr>
        <p:txBody>
          <a:bodyPr/>
          <a:lstStyle/>
          <a:p>
            <a:r>
              <a:rPr lang="en-CA" sz="2000" dirty="0" smtClean="0"/>
              <a:t>Passed a number of affecting aspects of the TG Specification Framework.</a:t>
            </a:r>
          </a:p>
          <a:p>
            <a:pPr lvl="1"/>
            <a:r>
              <a:rPr lang="en-CA" sz="1600" dirty="0" smtClean="0"/>
              <a:t>PHY</a:t>
            </a:r>
          </a:p>
          <a:p>
            <a:pPr lvl="1"/>
            <a:r>
              <a:rPr lang="en-CA" sz="1600" dirty="0" smtClean="0"/>
              <a:t>MAC</a:t>
            </a:r>
          </a:p>
          <a:p>
            <a:pPr lvl="1"/>
            <a:r>
              <a:rPr lang="en-CA" sz="1600" dirty="0" smtClean="0"/>
              <a:t>MU</a:t>
            </a:r>
          </a:p>
          <a:p>
            <a:r>
              <a:rPr lang="en-CA" sz="2000" dirty="0" smtClean="0"/>
              <a:t>Latest approved revisions of the Specification Framework is available at:</a:t>
            </a:r>
          </a:p>
          <a:p>
            <a:pPr lvl="1"/>
            <a:r>
              <a:rPr lang="en-CA" sz="1800" dirty="0" smtClean="0">
                <a:hlinkClick r:id="rId3"/>
              </a:rPr>
              <a:t>https://mentor.ieee.org/802.11/dcn/15/11-15-0132-13-00ax-spec-framework.docx</a:t>
            </a:r>
            <a:r>
              <a:rPr lang="en-CA" sz="1800" dirty="0" smtClean="0"/>
              <a:t> </a:t>
            </a:r>
            <a:endParaRPr lang="en-CA" sz="2000" dirty="0" smtClean="0"/>
          </a:p>
          <a:p>
            <a:r>
              <a:rPr lang="en-CA" sz="2000" dirty="0" smtClean="0"/>
              <a:t>Other TG documents</a:t>
            </a:r>
            <a:endParaRPr lang="en-CA" sz="2200" b="0" dirty="0" smtClean="0">
              <a:hlinkClick r:id="rId4"/>
            </a:endParaRPr>
          </a:p>
          <a:p>
            <a:pPr lvl="1"/>
            <a:r>
              <a:rPr lang="en-CA" sz="1800" dirty="0" smtClean="0">
                <a:hlinkClick r:id="rId4"/>
              </a:rPr>
              <a:t>https://mentor.ieee.org/802.11/dcn/14/11-14-0571-11-00ax-evaluation-methodology.docx</a:t>
            </a:r>
            <a:r>
              <a:rPr lang="en-CA" sz="1800" dirty="0" smtClean="0"/>
              <a:t> </a:t>
            </a:r>
          </a:p>
          <a:p>
            <a:pPr lvl="1"/>
            <a:r>
              <a:rPr lang="en-CA" sz="1800" dirty="0" smtClean="0">
                <a:hlinkClick r:id="rId5"/>
              </a:rPr>
              <a:t>https://mentor.ieee.org/802.11/dcn/14/11-14-0980-16-00ax-simulation-scenarios.docx</a:t>
            </a:r>
            <a:r>
              <a:rPr lang="en-CA" sz="1800" dirty="0" smtClean="0"/>
              <a:t> </a:t>
            </a:r>
            <a:endParaRPr lang="en-CA" sz="2000" dirty="0" smtClean="0"/>
          </a:p>
          <a:p>
            <a:pPr lvl="1"/>
            <a:r>
              <a:rPr lang="en-CA" sz="1600" dirty="0" smtClean="0">
                <a:hlinkClick r:id="rId6"/>
              </a:rPr>
              <a:t>https://mentor.ieee.org/802.11/dcn/14/11-14-0882-04-00ax-tgax-channel-model-document.docx</a:t>
            </a:r>
            <a:r>
              <a:rPr lang="en-CA" sz="1600" dirty="0" smtClean="0"/>
              <a:t> </a:t>
            </a:r>
          </a:p>
          <a:p>
            <a:pPr lvl="1"/>
            <a:r>
              <a:rPr lang="en-CA" sz="1600" dirty="0" smtClean="0">
                <a:hlinkClick r:id="rId7"/>
              </a:rPr>
              <a:t>https://mentor.ieee.org/802.11/dcn/14/11-14-1009-02-00ax-proposed-802-11ax-functional-requirements.doc</a:t>
            </a:r>
            <a:r>
              <a:rPr lang="en-CA" sz="1600" dirty="0" smtClean="0"/>
              <a:t> </a:t>
            </a:r>
            <a:endParaRPr lang="en-CA" sz="1800" dirty="0" smtClean="0"/>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67</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8036347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a:xfrm>
            <a:off x="685800" y="1752600"/>
            <a:ext cx="7772400" cy="4114800"/>
          </a:xfrm>
        </p:spPr>
        <p:txBody>
          <a:bodyPr/>
          <a:lstStyle/>
          <a:p>
            <a:r>
              <a:rPr lang="en-CA" dirty="0" smtClean="0"/>
              <a:t>The TG received over 45 technical submissions.</a:t>
            </a:r>
          </a:p>
          <a:p>
            <a:pPr lvl="1"/>
            <a:r>
              <a:rPr lang="en-CA" dirty="0" smtClean="0"/>
              <a:t>22 PHY submissions</a:t>
            </a:r>
          </a:p>
          <a:p>
            <a:pPr lvl="1"/>
            <a:r>
              <a:rPr lang="en-CA" dirty="0" smtClean="0"/>
              <a:t>12 MAC Submissions</a:t>
            </a:r>
          </a:p>
          <a:p>
            <a:pPr lvl="1"/>
            <a:r>
              <a:rPr lang="en-CA" dirty="0" smtClean="0"/>
              <a:t>09 MU Submissions</a:t>
            </a:r>
          </a:p>
          <a:p>
            <a:pPr lvl="1"/>
            <a:r>
              <a:rPr lang="en-CA" dirty="0" smtClean="0"/>
              <a:t>01 SR submissions</a:t>
            </a:r>
          </a:p>
          <a:p>
            <a:pPr lvl="1"/>
            <a:r>
              <a:rPr lang="en-CA" dirty="0" smtClean="0"/>
              <a:t>04 submissions addressing TG issues</a:t>
            </a:r>
          </a:p>
          <a:p>
            <a:r>
              <a:rPr lang="en-CA" dirty="0" smtClean="0"/>
              <a:t>A list of the submissions is available in the agenda document available at: </a:t>
            </a:r>
          </a:p>
          <a:p>
            <a:pPr lvl="1"/>
            <a:r>
              <a:rPr lang="en-CA" dirty="0" smtClean="0">
                <a:hlinkClick r:id="rId3"/>
              </a:rPr>
              <a:t>https://mentor.ieee.org/802.11/dcn/15/11-15-1516-03-00ax-tgax-november-2015-meeting-agenda.ppt</a:t>
            </a:r>
            <a:r>
              <a:rPr lang="en-CA"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304087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Draft</a:t>
            </a:r>
            <a:endParaRPr lang="en-CA" dirty="0"/>
          </a:p>
        </p:txBody>
      </p:sp>
      <p:sp>
        <p:nvSpPr>
          <p:cNvPr id="3" name="Content Placeholder 2"/>
          <p:cNvSpPr>
            <a:spLocks noGrp="1"/>
          </p:cNvSpPr>
          <p:nvPr>
            <p:ph idx="1"/>
          </p:nvPr>
        </p:nvSpPr>
        <p:spPr/>
        <p:txBody>
          <a:bodyPr/>
          <a:lstStyle/>
          <a:p>
            <a:r>
              <a:rPr lang="en-CA" dirty="0" smtClean="0"/>
              <a:t>Submission 11-16/0024r0 was submitted by the TG Editor and it includes a “draft” draft specification.</a:t>
            </a:r>
          </a:p>
          <a:p>
            <a:r>
              <a:rPr lang="en-CA" dirty="0" smtClean="0"/>
              <a:t>The submission was reviewed by the TG Editor and is available on mentor to be reviewed by TG members.</a:t>
            </a:r>
          </a:p>
          <a:p>
            <a:r>
              <a:rPr lang="en-CA" dirty="0" smtClean="0"/>
              <a:t>The submission is available at: </a:t>
            </a:r>
            <a:r>
              <a:rPr lang="en-CA" dirty="0" smtClean="0">
                <a:hlinkClick r:id="rId3"/>
              </a:rPr>
              <a:t>https://mentor.ieee.org/802.11/dcn/16/11-16-0024-00-00ax-proposed-draft-specification.docx</a:t>
            </a:r>
            <a:r>
              <a:rPr lang="en-CA"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6757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7</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(Jan ‘16)</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2016-01-18</a:t>
            </a:r>
          </a:p>
        </p:txBody>
      </p:sp>
      <p:graphicFrame>
        <p:nvGraphicFramePr>
          <p:cNvPr id="1026" name="Object 4"/>
          <p:cNvGraphicFramePr>
            <a:graphicFrameLocks noChangeAspect="1"/>
          </p:cNvGraphicFramePr>
          <p:nvPr>
            <p:extLst>
              <p:ext uri="{D42A27DB-BD31-4B8C-83A1-F6EECF244321}">
                <p14:modId xmlns:p14="http://schemas.microsoft.com/office/powerpoint/2010/main" val="1024887492"/>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13"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11-16-0023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16118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 for Progressing TG Draft</a:t>
            </a:r>
            <a:endParaRPr lang="en-CA" dirty="0"/>
          </a:p>
        </p:txBody>
      </p:sp>
      <p:sp>
        <p:nvSpPr>
          <p:cNvPr id="3" name="Content Placeholder 2"/>
          <p:cNvSpPr>
            <a:spLocks noGrp="1"/>
          </p:cNvSpPr>
          <p:nvPr>
            <p:ph idx="1"/>
          </p:nvPr>
        </p:nvSpPr>
        <p:spPr/>
        <p:txBody>
          <a:bodyPr/>
          <a:lstStyle/>
          <a:p>
            <a:r>
              <a:rPr lang="en-CA" dirty="0" smtClean="0"/>
              <a:t>Approve the TG </a:t>
            </a:r>
            <a:r>
              <a:rPr lang="en-CA" smtClean="0"/>
              <a:t>draft specification </a:t>
            </a:r>
            <a:r>
              <a:rPr lang="en-CA" dirty="0" smtClean="0"/>
              <a:t>during the March </a:t>
            </a:r>
            <a:r>
              <a:rPr lang="en-CA" smtClean="0"/>
              <a:t>2016 meeting.</a:t>
            </a:r>
            <a:endParaRPr lang="en-CA" dirty="0" smtClean="0"/>
          </a:p>
          <a:p>
            <a:pPr lvl="1"/>
            <a:r>
              <a:rPr lang="en-CA" dirty="0" smtClean="0"/>
              <a:t>Draft 0.1</a:t>
            </a:r>
          </a:p>
          <a:p>
            <a:r>
              <a:rPr lang="en-CA" dirty="0" smtClean="0"/>
              <a:t>Start a comment collection (CC) for 30 days on draft 0.1 – Ends some time in April.</a:t>
            </a:r>
          </a:p>
          <a:p>
            <a:r>
              <a:rPr lang="en-CA" dirty="0" smtClean="0"/>
              <a:t>Comment resolution (May and July)</a:t>
            </a:r>
          </a:p>
          <a:p>
            <a:r>
              <a:rPr lang="en-CA" dirty="0" smtClean="0"/>
              <a:t>Draft 1.0 in July 2016 and start WG LB.</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6349105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71</a:t>
            </a:fld>
            <a:endParaRPr lang="en-US" smtClean="0"/>
          </a:p>
        </p:txBody>
      </p:sp>
      <p:sp>
        <p:nvSpPr>
          <p:cNvPr id="10245" name="Rectangle 2"/>
          <p:cNvSpPr>
            <a:spLocks noGrp="1" noChangeArrowheads="1"/>
          </p:cNvSpPr>
          <p:nvPr>
            <p:ph type="title"/>
          </p:nvPr>
        </p:nvSpPr>
        <p:spPr/>
        <p:txBody>
          <a:bodyPr/>
          <a:lstStyle/>
          <a:p>
            <a:r>
              <a:rPr lang="en-US" dirty="0" smtClean="0"/>
              <a:t>January 2016 Goals</a:t>
            </a:r>
          </a:p>
        </p:txBody>
      </p:sp>
      <p:sp>
        <p:nvSpPr>
          <p:cNvPr id="10246" name="Rectangle 3"/>
          <p:cNvSpPr>
            <a:spLocks noGrp="1" noChangeArrowheads="1"/>
          </p:cNvSpPr>
          <p:nvPr>
            <p:ph type="body" idx="1"/>
          </p:nvPr>
        </p:nvSpPr>
        <p:spPr>
          <a:xfrm>
            <a:off x="685800" y="1676400"/>
            <a:ext cx="8077200" cy="4419600"/>
          </a:xfrm>
        </p:spPr>
        <p:txBody>
          <a:bodyPr/>
          <a:lstStyle/>
          <a:p>
            <a:r>
              <a:rPr lang="en-CA" sz="2800" dirty="0" smtClean="0"/>
              <a:t>Discuss Proposals affecting the TG Specification Framework document</a:t>
            </a:r>
          </a:p>
          <a:p>
            <a:r>
              <a:rPr lang="en-CA" sz="2800" dirty="0" smtClean="0"/>
              <a:t>Approve D0.1 of the TG Draft</a:t>
            </a:r>
          </a:p>
          <a:p>
            <a:r>
              <a:rPr lang="en-CA" sz="2800" dirty="0" smtClean="0"/>
              <a:t>Approve a 30-day Comment Collection Process.</a:t>
            </a:r>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321656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72</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sz="2800" dirty="0" smtClean="0"/>
              <a:t>Thursday February 4		10:00 – 12:00 ET</a:t>
            </a:r>
          </a:p>
          <a:p>
            <a:r>
              <a:rPr lang="en-US" sz="2800" dirty="0" smtClean="0"/>
              <a:t>Thursday February 18 	20:00 – 22:00 ET</a:t>
            </a:r>
          </a:p>
          <a:p>
            <a:r>
              <a:rPr lang="en-US" sz="2800" dirty="0" smtClean="0"/>
              <a:t>Thursday March 3		10:00 – 12:00 ET</a:t>
            </a: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84477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E3A22C1B-275C-437C-B033-1EF33A45704F}" type="slidenum">
              <a:rPr lang="en-US" altLang="en-US" sz="1200" b="0"/>
              <a:pPr>
                <a:spcBef>
                  <a:spcPct val="0"/>
                </a:spcBef>
                <a:buFontTx/>
                <a:buNone/>
              </a:pPr>
              <a:t>73</a:t>
            </a:fld>
            <a:endParaRPr lang="en-US" altLang="en-US" sz="1200" b="0"/>
          </a:p>
        </p:txBody>
      </p:sp>
      <p:sp>
        <p:nvSpPr>
          <p:cNvPr id="13317"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January 2016 Closing Report</a:t>
            </a:r>
          </a:p>
        </p:txBody>
      </p:sp>
      <p:sp>
        <p:nvSpPr>
          <p:cNvPr id="13318"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2016-01-22</a:t>
            </a:r>
          </a:p>
        </p:txBody>
      </p:sp>
      <p:graphicFrame>
        <p:nvGraphicFramePr>
          <p:cNvPr id="13319"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4353"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0"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11-16-0181 by Edward Au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65644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24BD90FF-64B3-4AE3-9E06-98D768E36BDF}" type="slidenum">
              <a:rPr lang="en-US" altLang="en-US" sz="1200" b="0"/>
              <a:pPr>
                <a:spcBef>
                  <a:spcPct val="0"/>
                </a:spcBef>
                <a:buFontTx/>
                <a:buNone/>
              </a:pPr>
              <a:t>74</a:t>
            </a:fld>
            <a:endParaRPr lang="en-US" altLang="en-US" sz="1200" b="0"/>
          </a:p>
        </p:txBody>
      </p:sp>
      <p:sp>
        <p:nvSpPr>
          <p:cNvPr id="15363" name="Rectangle 2"/>
          <p:cNvSpPr>
            <a:spLocks noGrp="1" noChangeArrowheads="1"/>
          </p:cNvSpPr>
          <p:nvPr>
            <p:ph type="title"/>
          </p:nvPr>
        </p:nvSpPr>
        <p:spPr/>
        <p:txBody>
          <a:bodyPr/>
          <a:lstStyle/>
          <a:p>
            <a:r>
              <a:rPr lang="en-US" altLang="en-US" smtClean="0"/>
              <a:t>Abstract</a:t>
            </a:r>
          </a:p>
        </p:txBody>
      </p:sp>
      <p:sp>
        <p:nvSpPr>
          <p:cNvPr id="15364"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January 2016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151268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BD1A88C0-1EDD-415C-BDDD-D764AE390E9E}" type="slidenum">
              <a:rPr lang="en-US" altLang="en-US" sz="1200" b="0"/>
              <a:pPr>
                <a:spcBef>
                  <a:spcPct val="0"/>
                </a:spcBef>
                <a:buFontTx/>
                <a:buNone/>
              </a:pPr>
              <a:t>75</a:t>
            </a:fld>
            <a:endParaRPr lang="en-US" altLang="en-US" sz="1200" b="0"/>
          </a:p>
        </p:txBody>
      </p:sp>
      <p:sp>
        <p:nvSpPr>
          <p:cNvPr id="17411"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Work Completed</a:t>
            </a:r>
          </a:p>
        </p:txBody>
      </p:sp>
      <p:sp>
        <p:nvSpPr>
          <p:cNvPr id="17412"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575"/>
              </a:spcBef>
            </a:pPr>
            <a:r>
              <a:rPr lang="en-US" altLang="en-US"/>
              <a:t>18 submissions were covered during the meeting covering areas related to:</a:t>
            </a:r>
          </a:p>
          <a:p>
            <a:pPr lvl="1" algn="just">
              <a:spcBef>
                <a:spcPts val="575"/>
              </a:spcBef>
              <a:buFontTx/>
              <a:buChar char="•"/>
            </a:pPr>
            <a:r>
              <a:rPr lang="en-US" altLang="en-US" sz="1800"/>
              <a:t>Channel model</a:t>
            </a:r>
          </a:p>
          <a:p>
            <a:pPr lvl="1" algn="just">
              <a:spcBef>
                <a:spcPts val="575"/>
              </a:spcBef>
              <a:buFontTx/>
              <a:buChar char="•"/>
            </a:pPr>
            <a:r>
              <a:rPr lang="en-US" altLang="en-US" sz="1800"/>
              <a:t>Usage model</a:t>
            </a:r>
          </a:p>
          <a:p>
            <a:pPr lvl="1" algn="just">
              <a:spcBef>
                <a:spcPts val="575"/>
              </a:spcBef>
              <a:buFontTx/>
              <a:buChar char="•"/>
            </a:pPr>
            <a:r>
              <a:rPr lang="en-US" altLang="en-US" sz="1800"/>
              <a:t>Simulation scenario and evaluation methodology</a:t>
            </a:r>
          </a:p>
          <a:p>
            <a:pPr lvl="1" algn="just">
              <a:spcBef>
                <a:spcPts val="575"/>
              </a:spcBef>
              <a:buFontTx/>
              <a:buChar char="•"/>
            </a:pPr>
            <a:r>
              <a:rPr lang="en-US" altLang="en-US" sz="1800"/>
              <a:t>Technologies</a:t>
            </a:r>
          </a:p>
          <a:p>
            <a:pPr lvl="1" algn="just">
              <a:spcBef>
                <a:spcPts val="575"/>
              </a:spcBef>
              <a:buFontTx/>
              <a:buChar char="•"/>
            </a:pPr>
            <a:endParaRPr lang="en-US" altLang="en-US" sz="1800"/>
          </a:p>
          <a:p>
            <a:pPr algn="just">
              <a:spcBef>
                <a:spcPts val="575"/>
              </a:spcBef>
            </a:pPr>
            <a:r>
              <a:rPr lang="en-US" altLang="en-US"/>
              <a:t>Significant progress is made in the development of specification framework document</a:t>
            </a:r>
            <a:endParaRPr lang="en-US" altLang="en-US" sz="1800"/>
          </a:p>
          <a:p>
            <a:pPr algn="just">
              <a:spcBef>
                <a:spcPts val="57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26879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0BDB5ED-E4AB-41B4-B243-82ABEF0E5821}" type="slidenum">
              <a:rPr lang="en-US" altLang="en-US" sz="1200" b="0"/>
              <a:pPr>
                <a:spcBef>
                  <a:spcPct val="0"/>
                </a:spcBef>
                <a:buFontTx/>
                <a:buNone/>
              </a:pPr>
              <a:t>76</a:t>
            </a:fld>
            <a:endParaRPr lang="en-US" altLang="en-US" sz="1200" b="0"/>
          </a:p>
        </p:txBody>
      </p:sp>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Progress on Task Group documents</a:t>
            </a:r>
          </a:p>
        </p:txBody>
      </p:sp>
      <p:graphicFrame>
        <p:nvGraphicFramePr>
          <p:cNvPr id="7" name="Table 6"/>
          <p:cNvGraphicFramePr>
            <a:graphicFrameLocks noGrp="1"/>
          </p:cNvGraphicFramePr>
          <p:nvPr/>
        </p:nvGraphicFramePr>
        <p:xfrm>
          <a:off x="609600" y="1787525"/>
          <a:ext cx="7772401" cy="2971811"/>
        </p:xfrm>
        <a:graphic>
          <a:graphicData uri="http://schemas.openxmlformats.org/drawingml/2006/table">
            <a:tbl>
              <a:tblPr firstRow="1" bandRow="1">
                <a:tableStyleId>{21E4AEA4-8DFA-4A89-87EB-49C32662AFE0}</a:tableStyleId>
              </a:tblPr>
              <a:tblGrid>
                <a:gridCol w="1295401"/>
                <a:gridCol w="3276600"/>
                <a:gridCol w="3200400"/>
              </a:tblGrid>
              <a:tr h="370751">
                <a:tc>
                  <a:txBody>
                    <a:bodyPr/>
                    <a:lstStyle/>
                    <a:p>
                      <a:r>
                        <a:rPr lang="en-US" sz="1500" dirty="0" smtClean="0"/>
                        <a:t>Doc. No.</a:t>
                      </a:r>
                      <a:endParaRPr lang="en-US" sz="1500" dirty="0"/>
                    </a:p>
                  </a:txBody>
                  <a:tcPr marT="45711" marB="45711"/>
                </a:tc>
                <a:tc>
                  <a:txBody>
                    <a:bodyPr/>
                    <a:lstStyle/>
                    <a:p>
                      <a:r>
                        <a:rPr lang="en-US" sz="1500" dirty="0" smtClean="0"/>
                        <a:t>Title of the Task Group documents</a:t>
                      </a:r>
                      <a:endParaRPr lang="en-US" sz="1500" dirty="0"/>
                    </a:p>
                  </a:txBody>
                  <a:tcPr marT="45711" marB="45711"/>
                </a:tc>
                <a:tc>
                  <a:txBody>
                    <a:bodyPr/>
                    <a:lstStyle/>
                    <a:p>
                      <a:r>
                        <a:rPr lang="en-US" sz="1500" dirty="0" smtClean="0"/>
                        <a:t>Status</a:t>
                      </a:r>
                      <a:endParaRPr lang="en-US" sz="1500" dirty="0"/>
                    </a:p>
                  </a:txBody>
                  <a:tcPr marT="45711" marB="45711"/>
                </a:tc>
              </a:tr>
              <a:tr h="391194">
                <a:tc>
                  <a:txBody>
                    <a:bodyPr/>
                    <a:lstStyle/>
                    <a:p>
                      <a:r>
                        <a:rPr lang="en-US" sz="1400" dirty="0" smtClean="0"/>
                        <a:t>15/1079r2</a:t>
                      </a:r>
                      <a:endParaRPr lang="en-US" sz="1400" dirty="0"/>
                    </a:p>
                  </a:txBody>
                  <a:tcPr marT="45670" marB="456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TGay</a:t>
                      </a:r>
                      <a:r>
                        <a:rPr lang="en-US" sz="1400" dirty="0" smtClean="0"/>
                        <a:t> selection</a:t>
                      </a:r>
                      <a:r>
                        <a:rPr lang="en-US" sz="1400" baseline="0" dirty="0" smtClean="0"/>
                        <a:t> procedure</a:t>
                      </a:r>
                      <a:endParaRPr lang="en-US" sz="1400" dirty="0"/>
                    </a:p>
                  </a:txBody>
                  <a:tcPr marT="45670" marB="456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 in November 2015</a:t>
                      </a:r>
                      <a:endParaRPr lang="en-US" sz="1400" dirty="0"/>
                    </a:p>
                  </a:txBody>
                  <a:tcPr marT="45670" marB="45670" anchor="ctr"/>
                </a:tc>
              </a:tr>
              <a:tr h="518136">
                <a:tc>
                  <a:txBody>
                    <a:bodyPr/>
                    <a:lstStyle/>
                    <a:p>
                      <a:r>
                        <a:rPr lang="en-US" sz="1400" dirty="0" smtClean="0"/>
                        <a:t>15/1358r0</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Specification framework for </a:t>
                      </a:r>
                      <a:r>
                        <a:rPr lang="en-US" altLang="en-US" sz="1400" dirty="0" err="1" smtClean="0"/>
                        <a:t>TGay</a:t>
                      </a:r>
                      <a:endParaRPr lang="en-US" altLang="en-US" sz="1400" dirty="0" smtClean="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a:t>
                      </a:r>
                      <a:r>
                        <a:rPr lang="en-US" sz="1400" baseline="0" dirty="0" smtClean="0"/>
                        <a:t> in November 2015 as an initial version</a:t>
                      </a:r>
                      <a:endParaRPr lang="en-US" sz="1400" dirty="0"/>
                    </a:p>
                  </a:txBody>
                  <a:tcPr marT="45711" marB="45711" anchor="ctr"/>
                </a:tc>
              </a:tr>
              <a:tr h="518136">
                <a:tc>
                  <a:txBody>
                    <a:bodyPr/>
                    <a:lstStyle/>
                    <a:p>
                      <a:r>
                        <a:rPr lang="en-US" sz="1400" dirty="0" smtClean="0"/>
                        <a:t>15/0625r3</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IEEE 802.11 </a:t>
                      </a:r>
                      <a:r>
                        <a:rPr lang="en-US" sz="1400" dirty="0" err="1" smtClean="0"/>
                        <a:t>TGay</a:t>
                      </a:r>
                      <a:r>
                        <a:rPr lang="en-US" sz="1400" dirty="0" smtClean="0"/>
                        <a:t> use cases</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 in </a:t>
                      </a:r>
                      <a:r>
                        <a:rPr lang="en-US" sz="1400" smtClean="0"/>
                        <a:t>November 2015 as</a:t>
                      </a:r>
                      <a:r>
                        <a:rPr lang="en-US" sz="1400" baseline="0" smtClean="0"/>
                        <a:t> </a:t>
                      </a:r>
                      <a:r>
                        <a:rPr lang="en-US" sz="1400" baseline="0" dirty="0" smtClean="0"/>
                        <a:t>the baseline usage model document </a:t>
                      </a:r>
                      <a:endParaRPr lang="en-US" sz="1400" dirty="0"/>
                    </a:p>
                  </a:txBody>
                  <a:tcPr marT="45711" marB="45711" anchor="ctr"/>
                </a:tc>
              </a:tr>
              <a:tr h="391194">
                <a:tc>
                  <a:txBody>
                    <a:bodyPr/>
                    <a:lstStyle/>
                    <a:p>
                      <a:r>
                        <a:rPr lang="en-US" sz="1400" dirty="0" smtClean="0"/>
                        <a:t>15/1150r2</a:t>
                      </a:r>
                      <a:endParaRPr lang="en-US" sz="1400" dirty="0"/>
                    </a:p>
                  </a:txBody>
                  <a:tcPr marT="45688" marB="456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Channel models for IEEE 802.11ay</a:t>
                      </a:r>
                      <a:endParaRPr lang="en-US" sz="1400" dirty="0"/>
                    </a:p>
                  </a:txBody>
                  <a:tcPr marT="45688" marB="45688"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Draft proposals are under review and ongoing</a:t>
                      </a:r>
                      <a:r>
                        <a:rPr lang="en-US" sz="1400" baseline="0" dirty="0" smtClean="0"/>
                        <a:t> discussion</a:t>
                      </a:r>
                      <a:endParaRPr lang="en-US" sz="1400" dirty="0"/>
                    </a:p>
                  </a:txBody>
                  <a:tcPr marT="45688" marB="45688" anchor="ctr"/>
                </a:tc>
              </a:tr>
              <a:tr h="391194">
                <a:tc>
                  <a:txBody>
                    <a:bodyPr/>
                    <a:lstStyle/>
                    <a:p>
                      <a:r>
                        <a:rPr lang="en-US" sz="1400" dirty="0" smtClean="0"/>
                        <a:t>15/1074r0</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TGay</a:t>
                      </a:r>
                      <a:r>
                        <a:rPr lang="en-US" sz="1400" dirty="0" smtClean="0"/>
                        <a:t> functional requirements</a:t>
                      </a:r>
                      <a:endParaRPr lang="en-US" sz="1400" dirty="0"/>
                    </a:p>
                  </a:txBody>
                  <a:tcPr marT="45711" marB="45711"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txBody>
                  <a:tcPr marT="45722" marB="45722" anchor="ctr"/>
                </a:tc>
              </a:tr>
              <a:tr h="391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charset="0"/>
                          <a:ea typeface="MS PGothic" charset="0"/>
                          <a:cs typeface="MS PGothic" charset="0"/>
                        </a:rPr>
                        <a:t>15/0866r2</a:t>
                      </a:r>
                      <a:endParaRPr kumimoji="0" lang="en-US" sz="1400" b="0" i="0" u="none" strike="noStrike" cap="none" normalizeH="0" baseline="0" dirty="0">
                        <a:ln>
                          <a:noFill/>
                        </a:ln>
                        <a:solidFill>
                          <a:srgbClr val="000000"/>
                        </a:solidFill>
                        <a:effectLst/>
                        <a:latin typeface="Times New Roman" charset="0"/>
                        <a:ea typeface="MS PGothic" charset="0"/>
                        <a:cs typeface="MS PGothic" charset="0"/>
                      </a:endParaRPr>
                    </a:p>
                  </a:txBody>
                  <a:tcPr marT="45688" marB="456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Times New Roman" charset="0"/>
                          <a:ea typeface="MS PGothic" charset="0"/>
                          <a:cs typeface="MS PGothic" charset="0"/>
                        </a:rPr>
                        <a:t>TGay</a:t>
                      </a:r>
                      <a:r>
                        <a:rPr kumimoji="0" lang="en-US" sz="1400" b="0" i="0" u="none" strike="noStrike" cap="none" normalizeH="0" baseline="0" dirty="0">
                          <a:ln>
                            <a:noFill/>
                          </a:ln>
                          <a:solidFill>
                            <a:srgbClr val="000000"/>
                          </a:solidFill>
                          <a:effectLst/>
                          <a:latin typeface="Times New Roman" charset="0"/>
                          <a:ea typeface="MS PGothic" charset="0"/>
                          <a:cs typeface="MS PGothic" charset="0"/>
                        </a:rPr>
                        <a:t> </a:t>
                      </a:r>
                      <a:r>
                        <a:rPr kumimoji="0" lang="en-US" sz="1400" b="0" i="0" u="none" strike="noStrike" cap="none" normalizeH="0" baseline="0" dirty="0" smtClean="0">
                          <a:ln>
                            <a:noFill/>
                          </a:ln>
                          <a:solidFill>
                            <a:srgbClr val="000000"/>
                          </a:solidFill>
                          <a:effectLst/>
                          <a:latin typeface="Times New Roman" charset="0"/>
                          <a:ea typeface="MS PGothic" charset="0"/>
                          <a:cs typeface="MS PGothic" charset="0"/>
                        </a:rPr>
                        <a:t>evaluation methodology</a:t>
                      </a:r>
                      <a:endParaRPr kumimoji="0" lang="en-US" sz="1400" b="0" i="0" u="none" strike="noStrike" cap="none" normalizeH="0" baseline="0" dirty="0">
                        <a:ln>
                          <a:noFill/>
                        </a:ln>
                        <a:solidFill>
                          <a:srgbClr val="000000"/>
                        </a:solidFill>
                        <a:effectLst/>
                        <a:latin typeface="Times New Roman" charset="0"/>
                        <a:ea typeface="MS PGothic" charset="0"/>
                        <a:cs typeface="MS PGothic" charset="0"/>
                      </a:endParaRPr>
                    </a:p>
                  </a:txBody>
                  <a:tcPr marT="45688" marB="45688" anchor="ct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Times New Roman" charset="0"/>
                        <a:ea typeface="MS PGothic" charset="0"/>
                        <a:cs typeface="MS PGothic" charset="0"/>
                      </a:endParaRPr>
                    </a:p>
                  </a:txBody>
                  <a:tcPr marT="45699" marB="45699" anchor="ctr" horzOverflow="overflow"/>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038575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CC9DB14-2182-49FF-A230-EAF2B5E88721}" type="slidenum">
              <a:rPr lang="en-US" altLang="en-US" sz="1200" b="0"/>
              <a:pPr>
                <a:spcBef>
                  <a:spcPct val="0"/>
                </a:spcBef>
                <a:buFontTx/>
                <a:buNone/>
              </a:pPr>
              <a:t>77</a:t>
            </a:fld>
            <a:endParaRPr lang="en-US" altLang="en-US" sz="1200" b="0"/>
          </a:p>
        </p:txBody>
      </p:sp>
      <p:sp>
        <p:nvSpPr>
          <p:cNvPr id="2150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Teleconference Schedule</a:t>
            </a:r>
          </a:p>
        </p:txBody>
      </p:sp>
      <p:sp>
        <p:nvSpPr>
          <p:cNvPr id="21508"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February 16 (Tuesday), 10:00am ET to 11:00am ET</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741512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81D19DA-7C3D-455A-9829-267EADC267B0}" type="slidenum">
              <a:rPr lang="en-US" altLang="en-US" sz="1200" b="0"/>
              <a:pPr>
                <a:spcBef>
                  <a:spcPct val="0"/>
                </a:spcBef>
                <a:buFontTx/>
                <a:buNone/>
              </a:pPr>
              <a:t>78</a:t>
            </a:fld>
            <a:endParaRPr lang="en-US" altLang="en-US" sz="1200" b="0"/>
          </a:p>
        </p:txBody>
      </p:sp>
      <p:sp>
        <p:nvSpPr>
          <p:cNvPr id="2355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Goals for March 2016 plenary</a:t>
            </a:r>
          </a:p>
        </p:txBody>
      </p:sp>
      <p:sp>
        <p:nvSpPr>
          <p:cNvPr id="2355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Advance Task Group documents based on submissions</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5358712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79</a:t>
            </a:fld>
            <a:endParaRPr lang="en-US" smtClean="0"/>
          </a:p>
        </p:txBody>
      </p:sp>
      <p:sp>
        <p:nvSpPr>
          <p:cNvPr id="1030" name="Rectangle 2"/>
          <p:cNvSpPr>
            <a:spLocks noGrp="1" noChangeArrowheads="1"/>
          </p:cNvSpPr>
          <p:nvPr>
            <p:ph type="title"/>
          </p:nvPr>
        </p:nvSpPr>
        <p:spPr>
          <a:xfrm>
            <a:off x="685800" y="914400"/>
            <a:ext cx="7772400" cy="1066800"/>
          </a:xfrm>
        </p:spPr>
        <p:txBody>
          <a:bodyPr/>
          <a:lstStyle/>
          <a:p>
            <a:r>
              <a:rPr lang="en-US" dirty="0" err="1" smtClean="0"/>
              <a:t>TGaz</a:t>
            </a:r>
            <a:r>
              <a:rPr lang="en-US" dirty="0" smtClean="0"/>
              <a:t> Next Generation Positioning</a:t>
            </a:r>
            <a:br>
              <a:rPr lang="en-US" dirty="0" smtClean="0"/>
            </a:br>
            <a:r>
              <a:rPr lang="en-US" dirty="0" smtClean="0"/>
              <a:t>Jan. 2016 Closing Report</a:t>
            </a:r>
          </a:p>
        </p:txBody>
      </p:sp>
      <p:sp>
        <p:nvSpPr>
          <p:cNvPr id="1031" name="Rectangle 6"/>
          <p:cNvSpPr>
            <a:spLocks noGrp="1" noChangeArrowheads="1"/>
          </p:cNvSpPr>
          <p:nvPr>
            <p:ph type="body" idx="1"/>
          </p:nvPr>
        </p:nvSpPr>
        <p:spPr>
          <a:xfrm>
            <a:off x="669324" y="2207741"/>
            <a:ext cx="7772400" cy="381000"/>
          </a:xfrm>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3079590296"/>
              </p:ext>
            </p:extLst>
          </p:nvPr>
        </p:nvGraphicFramePr>
        <p:xfrm>
          <a:off x="708025" y="3094037"/>
          <a:ext cx="8243888" cy="944563"/>
        </p:xfrm>
        <a:graphic>
          <a:graphicData uri="http://schemas.openxmlformats.org/presentationml/2006/ole">
            <mc:AlternateContent xmlns:mc="http://schemas.openxmlformats.org/markup-compatibility/2006">
              <mc:Choice xmlns:v="urn:schemas-microsoft-com:vml" Requires="v">
                <p:oleObj spid="_x0000_s15377" name="Document" r:id="rId4" imgW="8620208" imgH="996595" progId="Word.Document.8">
                  <p:embed/>
                </p:oleObj>
              </mc:Choice>
              <mc:Fallback>
                <p:oleObj name="Document" r:id="rId4" imgW="8620208" imgH="996595" progId="Word.Document.8">
                  <p:embed/>
                  <p:pic>
                    <p:nvPicPr>
                      <p:cNvPr id="0" name=""/>
                      <p:cNvPicPr>
                        <a:picLocks noChangeAspect="1" noChangeArrowheads="1"/>
                      </p:cNvPicPr>
                      <p:nvPr/>
                    </p:nvPicPr>
                    <p:blipFill>
                      <a:blip r:embed="rId5"/>
                      <a:srcRect/>
                      <a:stretch>
                        <a:fillRect/>
                      </a:stretch>
                    </p:blipFill>
                    <p:spPr bwMode="auto">
                      <a:xfrm>
                        <a:off x="708025" y="3094037"/>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48443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11-15-1467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1023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8</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u="sng" dirty="0">
                <a:hlinkClick r:id="rId4"/>
              </a:rPr>
              <a:t>edward.ks.au@huawei.com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 </a:t>
            </a:r>
            <a:r>
              <a:rPr lang="en-US" sz="1600" dirty="0" err="1" smtClean="0"/>
              <a:t>Shiwen</a:t>
            </a:r>
            <a:r>
              <a:rPr lang="en-US" sz="1600" dirty="0" smtClean="0"/>
              <a:t> </a:t>
            </a:r>
            <a:r>
              <a:rPr lang="en-US" sz="1600" dirty="0"/>
              <a:t>He – </a:t>
            </a:r>
            <a:r>
              <a:rPr lang="en-US" sz="1600" b="0" u="sng" dirty="0">
                <a:hlinkClick r:id="rId11"/>
              </a:rPr>
              <a:t>shiwenhe@seu.edu.cn</a:t>
            </a:r>
            <a:endParaRPr lang="en-US" sz="1600" b="0" dirty="0" smtClean="0"/>
          </a:p>
          <a:p>
            <a:r>
              <a:rPr lang="en-US" sz="1600" dirty="0" err="1" smtClean="0"/>
              <a:t>TGak</a:t>
            </a:r>
            <a:r>
              <a:rPr lang="en-US" sz="1600" dirty="0" smtClean="0"/>
              <a:t> – Donald Eastlake – </a:t>
            </a:r>
            <a:r>
              <a:rPr lang="en-US" sz="1600" b="0" dirty="0" smtClean="0">
                <a:hlinkClick r:id="rId12"/>
              </a:rPr>
              <a:t>d3e3e3@gmail.com</a:t>
            </a:r>
            <a:r>
              <a:rPr lang="en-US" sz="1600" b="0" dirty="0" smtClean="0"/>
              <a:t>, </a:t>
            </a:r>
            <a:r>
              <a:rPr lang="en-US" sz="1600" dirty="0" smtClean="0"/>
              <a:t>Norm Finn – </a:t>
            </a:r>
            <a:r>
              <a:rPr lang="en-US" sz="1600" b="0" dirty="0" smtClean="0">
                <a:hlinkClick r:id="rId13"/>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4"/>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5"/>
              </a:rPr>
              <a:t>carlos.cordeiro@intel.com</a:t>
            </a:r>
            <a:r>
              <a:rPr lang="en-US" sz="1600" dirty="0"/>
              <a:t>  </a:t>
            </a:r>
            <a:endParaRPr lang="en-US" sz="1600" dirty="0" smtClean="0"/>
          </a:p>
          <a:p>
            <a:pPr marL="342900" lvl="1" indent="-342900">
              <a:buFontTx/>
              <a:buChar char="•"/>
            </a:pPr>
            <a:r>
              <a:rPr lang="en-US" sz="1600" b="1" dirty="0" err="1" smtClean="0"/>
              <a:t>TGaz</a:t>
            </a:r>
            <a:r>
              <a:rPr lang="en-US" sz="1600" b="1" dirty="0" smtClean="0"/>
              <a:t> </a:t>
            </a:r>
            <a:r>
              <a:rPr lang="en-US" sz="1600" b="1" dirty="0"/>
              <a:t>– </a:t>
            </a:r>
            <a:r>
              <a:rPr lang="en-US" sz="1600" b="1" dirty="0" smtClean="0"/>
              <a:t>Chao </a:t>
            </a:r>
            <a:r>
              <a:rPr lang="en-US" sz="1600" b="1" dirty="0"/>
              <a:t>Chun Wang </a:t>
            </a:r>
            <a:r>
              <a:rPr lang="en-US" sz="1600" dirty="0"/>
              <a:t>– </a:t>
            </a:r>
            <a:r>
              <a:rPr lang="en-US" sz="1600" dirty="0">
                <a:hlinkClick r:id="rId16"/>
              </a:rPr>
              <a:t>chaochun.wang@mediatek.com</a:t>
            </a:r>
            <a:r>
              <a:rPr lang="en-US" sz="1600" dirty="0"/>
              <a:t> </a:t>
            </a:r>
            <a:endParaRPr lang="en-US" sz="1600" dirty="0" smtClean="0"/>
          </a:p>
          <a:p>
            <a:r>
              <a:rPr lang="en-US" sz="1600" dirty="0" smtClean="0"/>
              <a:t>Editors Emeritus:</a:t>
            </a:r>
          </a:p>
          <a:p>
            <a:pPr lvl="1"/>
            <a:r>
              <a:rPr lang="en-US" sz="1400" dirty="0" err="1"/>
              <a:t>TGaa</a:t>
            </a:r>
            <a:r>
              <a:rPr lang="en-US" sz="1400" dirty="0"/>
              <a:t> – Alex Ashley – </a:t>
            </a:r>
            <a:r>
              <a:rPr lang="en-US" sz="1400" dirty="0" smtClean="0">
                <a:hlinkClick r:id="rId17"/>
              </a:rPr>
              <a:t>alex.ashley@hotmail.co.uk</a:t>
            </a:r>
            <a:endParaRPr lang="en-US" sz="1400" dirty="0" smtClean="0"/>
          </a:p>
          <a:p>
            <a:pPr lvl="1"/>
            <a:r>
              <a:rPr lang="en-US" sz="1400" dirty="0" err="1" smtClean="0"/>
              <a:t>TGac</a:t>
            </a:r>
            <a:r>
              <a:rPr lang="en-US" sz="1400" dirty="0" smtClean="0"/>
              <a:t> – Robert Stacey – </a:t>
            </a:r>
            <a:r>
              <a:rPr lang="en-US" sz="1400" dirty="0" smtClean="0">
                <a:hlinkClick r:id="rId14"/>
              </a:rPr>
              <a:t>robert.stacey@intel.com</a:t>
            </a:r>
            <a:r>
              <a:rPr lang="en-US" sz="1400" dirty="0" smtClean="0"/>
              <a:t> </a:t>
            </a:r>
          </a:p>
          <a:p>
            <a:pPr lvl="1"/>
            <a:r>
              <a:rPr lang="en-US" sz="1400" dirty="0" err="1"/>
              <a:t>TGad</a:t>
            </a:r>
            <a:r>
              <a:rPr lang="en-US" sz="1400" dirty="0"/>
              <a:t> – Carlos Cordeiro – </a:t>
            </a:r>
            <a:r>
              <a:rPr lang="en-US" sz="1400" dirty="0">
                <a:hlinkClick r:id="rId15"/>
              </a:rPr>
              <a:t>carlos.cordeiro@intel.com</a:t>
            </a:r>
            <a:r>
              <a:rPr lang="en-US" sz="1400" dirty="0"/>
              <a:t> </a:t>
            </a:r>
            <a:r>
              <a:rPr lang="en-US" sz="1400" dirty="0" smtClean="0"/>
              <a:t> </a:t>
            </a:r>
          </a:p>
          <a:p>
            <a:pPr lvl="1"/>
            <a:r>
              <a:rPr lang="en-US" sz="1400" dirty="0" err="1" smtClean="0"/>
              <a:t>TGae</a:t>
            </a:r>
            <a:r>
              <a:rPr lang="en-US" sz="1400" dirty="0" smtClean="0"/>
              <a:t> – Henry </a:t>
            </a:r>
            <a:r>
              <a:rPr lang="en-US" sz="1400" dirty="0" err="1" smtClean="0"/>
              <a:t>Ptasinski</a:t>
            </a:r>
            <a:r>
              <a:rPr lang="en-US" sz="1400" dirty="0" smtClean="0"/>
              <a:t> – </a:t>
            </a:r>
            <a:r>
              <a:rPr lang="en-US" sz="1400" dirty="0" smtClean="0">
                <a:hlinkClick r:id="rId18"/>
              </a:rPr>
              <a:t>henry@LOGOUT.COM</a:t>
            </a:r>
            <a:r>
              <a:rPr lang="en-US" sz="1400" dirty="0" smtClean="0"/>
              <a:t> </a:t>
            </a:r>
          </a:p>
          <a:p>
            <a:pPr lvl="1"/>
            <a:r>
              <a:rPr lang="en-US" sz="1400" dirty="0" err="1" smtClean="0"/>
              <a:t>TGaf</a:t>
            </a:r>
            <a:r>
              <a:rPr lang="en-US" sz="1400" dirty="0" smtClean="0"/>
              <a:t> – Peter Ecclesine – </a:t>
            </a:r>
            <a:r>
              <a:rPr lang="en-US" sz="1400" dirty="0" smtClean="0">
                <a:hlinkClick r:id="rId19"/>
              </a:rPr>
              <a:t>pecclesi@cisco.com</a:t>
            </a:r>
            <a:r>
              <a:rPr lang="en-US" sz="1400" dirty="0" smtClean="0"/>
              <a:t> </a:t>
            </a:r>
            <a:endParaRPr lang="en-US" sz="1400" dirty="0"/>
          </a:p>
          <a:p>
            <a:pPr lvl="1"/>
            <a:r>
              <a:rPr lang="en-US" sz="1400" dirty="0" err="1" smtClean="0"/>
              <a:t>TGaq</a:t>
            </a:r>
            <a:r>
              <a:rPr lang="en-US" sz="1400" dirty="0" smtClean="0"/>
              <a:t> </a:t>
            </a:r>
            <a:r>
              <a:rPr lang="en-US" sz="1400" dirty="0"/>
              <a:t>– </a:t>
            </a:r>
            <a:r>
              <a:rPr lang="en-US" sz="1400" dirty="0" smtClean="0"/>
              <a:t>Dan Gal </a:t>
            </a:r>
            <a:r>
              <a:rPr lang="en-US" sz="1400" dirty="0"/>
              <a:t>– </a:t>
            </a:r>
            <a:r>
              <a:rPr lang="en-US" sz="1400" dirty="0" smtClean="0"/>
              <a:t> </a:t>
            </a:r>
            <a:r>
              <a:rPr lang="en-US" sz="1400" dirty="0" smtClean="0">
                <a:hlinkClick r:id="rId20"/>
              </a:rPr>
              <a:t>ddrgal@gmail.com</a:t>
            </a:r>
            <a:r>
              <a:rPr lang="en-US" sz="1400" dirty="0" smtClean="0"/>
              <a:t> </a:t>
            </a:r>
          </a:p>
          <a:p>
            <a:pPr lvl="1"/>
            <a:endParaRPr lang="en-US" sz="1600" dirty="0" smtClean="0"/>
          </a:p>
        </p:txBody>
      </p:sp>
      <p:sp>
        <p:nvSpPr>
          <p:cNvPr id="19463" name="Date Placeholder 6"/>
          <p:cNvSpPr>
            <a:spLocks noGrp="1"/>
          </p:cNvSpPr>
          <p:nvPr>
            <p:ph type="dt" sz="quarter" idx="10"/>
          </p:nvPr>
        </p:nvSpPr>
        <p:spPr>
          <a:noFill/>
        </p:spPr>
        <p:txBody>
          <a:bodyPr/>
          <a:lstStyle/>
          <a:p>
            <a:r>
              <a:rPr lang="en-US" smtClean="0"/>
              <a:t>January 2016</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11-16-0023 by Peter Ecclesine (Cisco Systems)</a:t>
            </a:r>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111841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80</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Next Generation Positioning </a:t>
            </a:r>
            <a:r>
              <a:rPr lang="en-US" dirty="0" err="1" smtClean="0"/>
              <a:t>TGaz</a:t>
            </a:r>
            <a:r>
              <a:rPr lang="en-US" dirty="0" smtClean="0"/>
              <a:t> closing report for the Atlanta meeting, Jan. 2016.</a:t>
            </a:r>
          </a:p>
          <a:p>
            <a:pPr marL="0" algn="just">
              <a:buFontTx/>
              <a:buNone/>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11-15-1467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9544903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838200"/>
          </a:xfrm>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b="0" dirty="0" smtClean="0"/>
              <a:t>Use case document completed and motioned.</a:t>
            </a:r>
          </a:p>
          <a:p>
            <a:pPr marL="609600" indent="-609600"/>
            <a:r>
              <a:rPr lang="en-US" b="0" dirty="0" smtClean="0"/>
              <a:t>Initiated the functional requirements document and approved accuracy/coverage  and </a:t>
            </a:r>
            <a:r>
              <a:rPr lang="en-US" b="0" dirty="0" err="1" smtClean="0"/>
              <a:t>millimeteric</a:t>
            </a:r>
            <a:r>
              <a:rPr lang="en-US" b="0" dirty="0" smtClean="0"/>
              <a:t> wave positioning requirements.</a:t>
            </a:r>
          </a:p>
          <a:p>
            <a:pPr marL="609600" indent="-609600"/>
            <a:r>
              <a:rPr lang="en-US" b="0" dirty="0" smtClean="0"/>
              <a:t>Entertained SFD and Technical editor and SFD editor elections. </a:t>
            </a:r>
          </a:p>
          <a:p>
            <a:pPr marL="609600" indent="-609600"/>
            <a:r>
              <a:rPr lang="en-US" b="0" dirty="0" smtClean="0"/>
              <a:t>Agenda: See 11-15/1467r3.</a:t>
            </a:r>
          </a:p>
          <a:p>
            <a:pPr marL="0" indent="0">
              <a:buNone/>
            </a:pPr>
            <a:endParaRPr lang="en-US" b="0" dirty="0" smtClean="0"/>
          </a:p>
          <a:p>
            <a:pPr marL="1009650" lvl="1" indent="-609600"/>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3/6 of 11-15-1467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81515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82</a:t>
            </a:fld>
            <a:endParaRPr lang="en-US"/>
          </a:p>
        </p:txBody>
      </p:sp>
      <p:sp>
        <p:nvSpPr>
          <p:cNvPr id="63" name="Title 1"/>
          <p:cNvSpPr>
            <a:spLocks noGrp="1"/>
          </p:cNvSpPr>
          <p:nvPr>
            <p:ph type="title"/>
          </p:nvPr>
        </p:nvSpPr>
        <p:spPr>
          <a:xfrm>
            <a:off x="685800" y="685800"/>
            <a:ext cx="7772400" cy="210535"/>
          </a:xfrm>
        </p:spPr>
        <p:txBody>
          <a:bodyPr/>
          <a:lstStyle/>
          <a:p>
            <a:r>
              <a:rPr lang="en-US" dirty="0" smtClean="0"/>
              <a:t>Activity timelines</a:t>
            </a:r>
            <a:endParaRPr lang="en-US" dirty="0"/>
          </a:p>
        </p:txBody>
      </p:sp>
      <p:sp>
        <p:nvSpPr>
          <p:cNvPr id="64" name="Line 15"/>
          <p:cNvSpPr>
            <a:spLocks noChangeShapeType="1"/>
          </p:cNvSpPr>
          <p:nvPr/>
        </p:nvSpPr>
        <p:spPr bwMode="auto">
          <a:xfrm flipH="1">
            <a:off x="6572543" y="1167606"/>
            <a:ext cx="3175"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5" name="Line 14"/>
          <p:cNvSpPr>
            <a:spLocks noChangeShapeType="1"/>
          </p:cNvSpPr>
          <p:nvPr/>
        </p:nvSpPr>
        <p:spPr bwMode="auto">
          <a:xfrm flipH="1">
            <a:off x="3982088" y="1167606"/>
            <a:ext cx="7937"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6" name="Line 10"/>
          <p:cNvSpPr>
            <a:spLocks noChangeShapeType="1"/>
          </p:cNvSpPr>
          <p:nvPr/>
        </p:nvSpPr>
        <p:spPr bwMode="auto">
          <a:xfrm>
            <a:off x="1308721" y="1167606"/>
            <a:ext cx="0"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7" name="Line 11"/>
          <p:cNvSpPr>
            <a:spLocks noChangeShapeType="1"/>
          </p:cNvSpPr>
          <p:nvPr/>
        </p:nvSpPr>
        <p:spPr bwMode="auto">
          <a:xfrm>
            <a:off x="2677035" y="1167606"/>
            <a:ext cx="0"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8" name="Rectangle 67"/>
          <p:cNvSpPr>
            <a:spLocks noChangeArrowheads="1"/>
          </p:cNvSpPr>
          <p:nvPr/>
        </p:nvSpPr>
        <p:spPr bwMode="auto">
          <a:xfrm>
            <a:off x="6480968" y="1131412"/>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2020</a:t>
            </a:r>
            <a:endParaRPr lang="en-US" altLang="en-US" b="1" dirty="0">
              <a:solidFill>
                <a:schemeClr val="bg1"/>
              </a:solidFill>
              <a:latin typeface="Arial" panose="020B0604020202020204" pitchFamily="34" charset="0"/>
              <a:cs typeface="Arial" panose="020B0604020202020204" pitchFamily="34" charset="0"/>
            </a:endParaRPr>
          </a:p>
        </p:txBody>
      </p:sp>
      <p:sp>
        <p:nvSpPr>
          <p:cNvPr id="69" name="Rectangle 68"/>
          <p:cNvSpPr>
            <a:spLocks noChangeArrowheads="1"/>
          </p:cNvSpPr>
          <p:nvPr/>
        </p:nvSpPr>
        <p:spPr bwMode="auto">
          <a:xfrm>
            <a:off x="5215474" y="1142523"/>
            <a:ext cx="1265494" cy="36224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2019</a:t>
            </a:r>
            <a:endParaRPr lang="en-US" altLang="en-US" b="1" dirty="0">
              <a:solidFill>
                <a:schemeClr val="bg1"/>
              </a:solidFill>
              <a:latin typeface="Arial" panose="020B0604020202020204" pitchFamily="34" charset="0"/>
              <a:cs typeface="Arial" panose="020B0604020202020204" pitchFamily="34" charset="0"/>
            </a:endParaRPr>
          </a:p>
        </p:txBody>
      </p:sp>
      <p:sp>
        <p:nvSpPr>
          <p:cNvPr id="70" name="Rectangle 69"/>
          <p:cNvSpPr>
            <a:spLocks noChangeArrowheads="1"/>
          </p:cNvSpPr>
          <p:nvPr/>
        </p:nvSpPr>
        <p:spPr bwMode="auto">
          <a:xfrm>
            <a:off x="2677366" y="1142523"/>
            <a:ext cx="1272613" cy="36224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2017</a:t>
            </a:r>
            <a:endParaRPr lang="en-US" altLang="en-US" b="1" dirty="0">
              <a:solidFill>
                <a:schemeClr val="bg1"/>
              </a:solidFill>
              <a:latin typeface="Arial" panose="020B0604020202020204" pitchFamily="34" charset="0"/>
              <a:cs typeface="Arial" panose="020B0604020202020204" pitchFamily="34" charset="0"/>
            </a:endParaRPr>
          </a:p>
        </p:txBody>
      </p:sp>
      <p:sp>
        <p:nvSpPr>
          <p:cNvPr id="71" name="Rectangle 70"/>
          <p:cNvSpPr>
            <a:spLocks noChangeArrowheads="1"/>
          </p:cNvSpPr>
          <p:nvPr/>
        </p:nvSpPr>
        <p:spPr bwMode="auto">
          <a:xfrm>
            <a:off x="1362034" y="1124744"/>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2016</a:t>
            </a:r>
            <a:endParaRPr lang="en-US" altLang="en-US" b="1" dirty="0">
              <a:solidFill>
                <a:schemeClr val="bg1"/>
              </a:solidFill>
              <a:latin typeface="Arial" panose="020B0604020202020204" pitchFamily="34" charset="0"/>
              <a:cs typeface="Arial" panose="020B0604020202020204" pitchFamily="34" charset="0"/>
            </a:endParaRPr>
          </a:p>
        </p:txBody>
      </p:sp>
      <p:sp>
        <p:nvSpPr>
          <p:cNvPr id="72" name="Rectangle 71"/>
          <p:cNvSpPr>
            <a:spLocks noChangeArrowheads="1"/>
          </p:cNvSpPr>
          <p:nvPr/>
        </p:nvSpPr>
        <p:spPr bwMode="auto">
          <a:xfrm>
            <a:off x="89421" y="1124744"/>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2015</a:t>
            </a:r>
            <a:endParaRPr lang="en-US" altLang="en-US" b="1" dirty="0">
              <a:solidFill>
                <a:schemeClr val="bg1"/>
              </a:solidFill>
              <a:latin typeface="Arial" panose="020B0604020202020204" pitchFamily="34" charset="0"/>
              <a:cs typeface="Arial" panose="020B0604020202020204" pitchFamily="34" charset="0"/>
            </a:endParaRPr>
          </a:p>
        </p:txBody>
      </p:sp>
      <p:sp>
        <p:nvSpPr>
          <p:cNvPr id="73" name="Rectangle 72"/>
          <p:cNvSpPr>
            <a:spLocks noChangeArrowheads="1"/>
          </p:cNvSpPr>
          <p:nvPr/>
        </p:nvSpPr>
        <p:spPr bwMode="auto">
          <a:xfrm>
            <a:off x="3941080" y="1124744"/>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2018</a:t>
            </a:r>
            <a:endParaRPr lang="en-US" altLang="en-US" b="1" dirty="0">
              <a:solidFill>
                <a:schemeClr val="bg1"/>
              </a:solidFill>
              <a:latin typeface="Arial" panose="020B0604020202020204" pitchFamily="34" charset="0"/>
              <a:cs typeface="Arial" panose="020B0604020202020204" pitchFamily="34" charset="0"/>
            </a:endParaRPr>
          </a:p>
        </p:txBody>
      </p:sp>
      <p:sp>
        <p:nvSpPr>
          <p:cNvPr id="74" name="Line 15"/>
          <p:cNvSpPr>
            <a:spLocks noChangeShapeType="1"/>
          </p:cNvSpPr>
          <p:nvPr/>
        </p:nvSpPr>
        <p:spPr bwMode="auto">
          <a:xfrm>
            <a:off x="5240826" y="1167606"/>
            <a:ext cx="0"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75" name="Rectangle 74"/>
          <p:cNvSpPr>
            <a:spLocks noChangeArrowheads="1"/>
          </p:cNvSpPr>
          <p:nvPr/>
        </p:nvSpPr>
        <p:spPr bwMode="auto">
          <a:xfrm>
            <a:off x="89422" y="1124744"/>
            <a:ext cx="8989276" cy="5262862"/>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76" name="Text Box 26"/>
          <p:cNvSpPr txBox="1">
            <a:spLocks noChangeArrowheads="1"/>
          </p:cNvSpPr>
          <p:nvPr/>
        </p:nvSpPr>
        <p:spPr bwMode="auto">
          <a:xfrm flipH="1">
            <a:off x="4128847" y="1504511"/>
            <a:ext cx="7032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a:latin typeface="Arial" panose="020B0604020202020204" pitchFamily="34" charset="0"/>
                <a:cs typeface="Arial" panose="020B0604020202020204" pitchFamily="34" charset="0"/>
              </a:rPr>
              <a:t>.</a:t>
            </a:r>
            <a:r>
              <a:rPr lang="en-US" altLang="en-US" sz="800" dirty="0" smtClean="0">
                <a:latin typeface="Arial" panose="020B0604020202020204" pitchFamily="34" charset="0"/>
                <a:cs typeface="Arial" panose="020B0604020202020204" pitchFamily="34" charset="0"/>
              </a:rPr>
              <a:t>11az</a:t>
            </a:r>
            <a:r>
              <a:rPr lang="en-US" altLang="en-US" sz="800" dirty="0">
                <a:latin typeface="Arial" panose="020B0604020202020204" pitchFamily="34" charset="0"/>
                <a:cs typeface="Arial" panose="020B0604020202020204" pitchFamily="34" charset="0"/>
              </a:rPr>
              <a:t/>
            </a:r>
            <a:br>
              <a:rPr lang="en-US" altLang="en-US" sz="800" dirty="0">
                <a:latin typeface="Arial" panose="020B0604020202020204" pitchFamily="34" charset="0"/>
                <a:cs typeface="Arial" panose="020B0604020202020204" pitchFamily="34" charset="0"/>
              </a:rPr>
            </a:br>
            <a:r>
              <a:rPr lang="en-US" altLang="en-US" sz="800" dirty="0">
                <a:latin typeface="Arial" panose="020B0604020202020204" pitchFamily="34" charset="0"/>
                <a:cs typeface="Arial" panose="020B0604020202020204" pitchFamily="34" charset="0"/>
              </a:rPr>
              <a:t>Draft 2.0</a:t>
            </a:r>
            <a:br>
              <a:rPr lang="en-US" altLang="en-US" sz="800" dirty="0">
                <a:latin typeface="Arial" panose="020B0604020202020204" pitchFamily="34" charset="0"/>
                <a:cs typeface="Arial" panose="020B0604020202020204" pitchFamily="34" charset="0"/>
              </a:rPr>
            </a:br>
            <a:r>
              <a:rPr lang="en-US" altLang="en-US" sz="800" dirty="0">
                <a:latin typeface="Arial" panose="020B0604020202020204" pitchFamily="34" charset="0"/>
                <a:cs typeface="Arial" panose="020B0604020202020204" pitchFamily="34" charset="0"/>
              </a:rPr>
              <a:t>(Mar </a:t>
            </a:r>
            <a:r>
              <a:rPr lang="en-US" altLang="en-US" sz="800" dirty="0" smtClean="0">
                <a:latin typeface="Arial" panose="020B0604020202020204" pitchFamily="34" charset="0"/>
                <a:cs typeface="Arial" panose="020B0604020202020204" pitchFamily="34" charset="0"/>
              </a:rPr>
              <a:t>2018)</a:t>
            </a:r>
            <a:endParaRPr lang="en-US" altLang="en-US" sz="800" dirty="0">
              <a:latin typeface="Arial" panose="020B0604020202020204" pitchFamily="34" charset="0"/>
              <a:cs typeface="Arial" panose="020B0604020202020204" pitchFamily="34" charset="0"/>
            </a:endParaRPr>
          </a:p>
        </p:txBody>
      </p:sp>
      <p:sp>
        <p:nvSpPr>
          <p:cNvPr id="77" name="Text Box 29"/>
          <p:cNvSpPr txBox="1">
            <a:spLocks noChangeArrowheads="1"/>
          </p:cNvSpPr>
          <p:nvPr/>
        </p:nvSpPr>
        <p:spPr bwMode="auto">
          <a:xfrm flipH="1">
            <a:off x="6005060" y="1514070"/>
            <a:ext cx="782637"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b="0" dirty="0"/>
              <a:t>.11az</a:t>
            </a:r>
            <a:br>
              <a:rPr lang="en-US" altLang="en-US" b="0" dirty="0"/>
            </a:br>
            <a:r>
              <a:rPr lang="en-US" altLang="en-US" b="0" dirty="0"/>
              <a:t> Final</a:t>
            </a:r>
          </a:p>
          <a:p>
            <a:r>
              <a:rPr lang="en-US" altLang="en-US" b="0" dirty="0" smtClean="0"/>
              <a:t>(Mar.. 2020)</a:t>
            </a:r>
            <a:endParaRPr lang="en-US" altLang="en-US" b="0" dirty="0"/>
          </a:p>
        </p:txBody>
      </p:sp>
      <p:sp>
        <p:nvSpPr>
          <p:cNvPr id="78" name="Isosceles Triangle 77"/>
          <p:cNvSpPr>
            <a:spLocks noChangeArrowheads="1"/>
          </p:cNvSpPr>
          <p:nvPr/>
        </p:nvSpPr>
        <p:spPr bwMode="auto">
          <a:xfrm>
            <a:off x="771983" y="1532657"/>
            <a:ext cx="20161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endParaRPr lang="en-US" altLang="en-US">
              <a:latin typeface="Arial" panose="020B0604020202020204" pitchFamily="34" charset="0"/>
              <a:cs typeface="Arial" panose="020B0604020202020204" pitchFamily="34" charset="0"/>
            </a:endParaRPr>
          </a:p>
        </p:txBody>
      </p:sp>
      <p:sp>
        <p:nvSpPr>
          <p:cNvPr id="79" name="Isosceles Triangle 78"/>
          <p:cNvSpPr>
            <a:spLocks noChangeArrowheads="1"/>
          </p:cNvSpPr>
          <p:nvPr/>
        </p:nvSpPr>
        <p:spPr bwMode="auto">
          <a:xfrm flipH="1">
            <a:off x="4727102" y="1525750"/>
            <a:ext cx="190500"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0" name="Text Box 24"/>
          <p:cNvSpPr txBox="1">
            <a:spLocks noChangeArrowheads="1"/>
          </p:cNvSpPr>
          <p:nvPr/>
        </p:nvSpPr>
        <p:spPr bwMode="auto">
          <a:xfrm>
            <a:off x="2763445" y="1504764"/>
            <a:ext cx="71072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a:latin typeface="Arial" panose="020B0604020202020204" pitchFamily="34" charset="0"/>
                <a:cs typeface="Arial" panose="020B0604020202020204" pitchFamily="34" charset="0"/>
              </a:rPr>
              <a:t>.</a:t>
            </a:r>
            <a:r>
              <a:rPr lang="en-US" altLang="en-US" sz="800" dirty="0" smtClean="0">
                <a:latin typeface="Arial" panose="020B0604020202020204" pitchFamily="34" charset="0"/>
                <a:cs typeface="Arial" panose="020B0604020202020204" pitchFamily="34" charset="0"/>
              </a:rPr>
              <a:t>11az</a:t>
            </a:r>
            <a:r>
              <a:rPr lang="en-US" altLang="en-US" sz="800" dirty="0">
                <a:latin typeface="Arial" panose="020B0604020202020204" pitchFamily="34" charset="0"/>
                <a:cs typeface="Arial" panose="020B0604020202020204" pitchFamily="34" charset="0"/>
              </a:rPr>
              <a:t/>
            </a:r>
            <a:br>
              <a:rPr lang="en-US" altLang="en-US" sz="800" dirty="0">
                <a:latin typeface="Arial" panose="020B0604020202020204" pitchFamily="34" charset="0"/>
                <a:cs typeface="Arial" panose="020B0604020202020204" pitchFamily="34" charset="0"/>
              </a:rPr>
            </a:br>
            <a:r>
              <a:rPr lang="en-US" altLang="en-US" sz="800" dirty="0">
                <a:latin typeface="Arial" panose="020B0604020202020204" pitchFamily="34" charset="0"/>
                <a:cs typeface="Arial" panose="020B0604020202020204" pitchFamily="34" charset="0"/>
              </a:rPr>
              <a:t>Draft 1.0</a:t>
            </a:r>
            <a:br>
              <a:rPr lang="en-US" altLang="en-US" sz="800" dirty="0">
                <a:latin typeface="Arial" panose="020B0604020202020204" pitchFamily="34" charset="0"/>
                <a:cs typeface="Arial" panose="020B0604020202020204" pitchFamily="34" charset="0"/>
              </a:rPr>
            </a:br>
            <a:r>
              <a:rPr lang="en-US" altLang="en-US" sz="800" dirty="0" smtClean="0">
                <a:latin typeface="Arial" panose="020B0604020202020204" pitchFamily="34" charset="0"/>
                <a:cs typeface="Arial" panose="020B0604020202020204" pitchFamily="34" charset="0"/>
              </a:rPr>
              <a:t>(Sep. 2017)</a:t>
            </a:r>
            <a:endParaRPr lang="en-US" altLang="en-US" sz="800" dirty="0">
              <a:latin typeface="Arial" panose="020B0604020202020204" pitchFamily="34" charset="0"/>
              <a:cs typeface="Arial" panose="020B0604020202020204" pitchFamily="34" charset="0"/>
            </a:endParaRPr>
          </a:p>
        </p:txBody>
      </p:sp>
      <p:sp>
        <p:nvSpPr>
          <p:cNvPr id="81" name="Isosceles Triangle 80"/>
          <p:cNvSpPr>
            <a:spLocks noChangeArrowheads="1"/>
          </p:cNvSpPr>
          <p:nvPr/>
        </p:nvSpPr>
        <p:spPr bwMode="auto">
          <a:xfrm>
            <a:off x="3404196" y="1520988"/>
            <a:ext cx="201612" cy="227013"/>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2" name="Isosceles Triangle 81"/>
          <p:cNvSpPr>
            <a:spLocks noChangeArrowheads="1"/>
          </p:cNvSpPr>
          <p:nvPr/>
        </p:nvSpPr>
        <p:spPr bwMode="auto">
          <a:xfrm>
            <a:off x="136458" y="1526931"/>
            <a:ext cx="2032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3" name="Text Box 24"/>
          <p:cNvSpPr txBox="1">
            <a:spLocks noChangeArrowheads="1"/>
          </p:cNvSpPr>
          <p:nvPr/>
        </p:nvSpPr>
        <p:spPr bwMode="auto">
          <a:xfrm>
            <a:off x="43796" y="1512033"/>
            <a:ext cx="855796" cy="452185"/>
          </a:xfrm>
          <a:prstGeom prst="rect">
            <a:avLst/>
          </a:prstGeom>
          <a:noFill/>
          <a:ln>
            <a:noFill/>
          </a:ln>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smtClean="0">
                <a:latin typeface="Arial" panose="020B0604020202020204" pitchFamily="34" charset="0"/>
                <a:cs typeface="Arial" panose="020B0604020202020204" pitchFamily="34" charset="0"/>
              </a:rPr>
              <a:t>SG </a:t>
            </a:r>
          </a:p>
          <a:p>
            <a:pPr algn="ctr"/>
            <a:r>
              <a:rPr lang="en-US" altLang="en-US" sz="800" dirty="0" smtClean="0">
                <a:latin typeface="Arial" panose="020B0604020202020204" pitchFamily="34" charset="0"/>
                <a:cs typeface="Arial" panose="020B0604020202020204" pitchFamily="34" charset="0"/>
              </a:rPr>
              <a:t>Formation</a:t>
            </a:r>
          </a:p>
          <a:p>
            <a:pPr algn="ctr"/>
            <a:r>
              <a:rPr lang="en-US" altLang="en-US" sz="800" dirty="0" smtClean="0">
                <a:latin typeface="Arial" panose="020B0604020202020204" pitchFamily="34" charset="0"/>
                <a:cs typeface="Arial" panose="020B0604020202020204" pitchFamily="34" charset="0"/>
              </a:rPr>
              <a:t>1-15</a:t>
            </a:r>
            <a:endParaRPr lang="en-US" altLang="en-US" sz="800" dirty="0">
              <a:latin typeface="Arial" panose="020B0604020202020204" pitchFamily="34" charset="0"/>
              <a:cs typeface="Arial" panose="020B0604020202020204" pitchFamily="34" charset="0"/>
            </a:endParaRPr>
          </a:p>
        </p:txBody>
      </p:sp>
      <p:sp>
        <p:nvSpPr>
          <p:cNvPr id="84" name="Text Box 24"/>
          <p:cNvSpPr txBox="1">
            <a:spLocks noChangeArrowheads="1"/>
          </p:cNvSpPr>
          <p:nvPr/>
        </p:nvSpPr>
        <p:spPr bwMode="auto">
          <a:xfrm>
            <a:off x="1002000" y="2240169"/>
            <a:ext cx="1008949"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1026" rIns="0"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b="1" dirty="0" smtClean="0">
                <a:latin typeface="Arial" panose="020B0604020202020204" pitchFamily="34" charset="0"/>
                <a:cs typeface="Arial" panose="020B0604020202020204" pitchFamily="34" charset="0"/>
              </a:rPr>
              <a:t>11/15-5/16</a:t>
            </a:r>
            <a:endParaRPr lang="en-US" altLang="en-US" sz="700" b="1" dirty="0">
              <a:latin typeface="Arial" panose="020B0604020202020204" pitchFamily="34" charset="0"/>
              <a:cs typeface="Arial" panose="020B0604020202020204" pitchFamily="34" charset="0"/>
            </a:endParaRPr>
          </a:p>
        </p:txBody>
      </p:sp>
      <p:sp>
        <p:nvSpPr>
          <p:cNvPr id="85" name="Isosceles Triangle 84"/>
          <p:cNvSpPr>
            <a:spLocks noChangeArrowheads="1"/>
          </p:cNvSpPr>
          <p:nvPr/>
        </p:nvSpPr>
        <p:spPr bwMode="auto">
          <a:xfrm>
            <a:off x="6629917" y="1536499"/>
            <a:ext cx="174796"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6" name="Rectangle 85"/>
          <p:cNvSpPr/>
          <p:nvPr/>
        </p:nvSpPr>
        <p:spPr>
          <a:xfrm>
            <a:off x="1837260" y="1987657"/>
            <a:ext cx="1112905" cy="26511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11az </a:t>
            </a:r>
            <a:r>
              <a:rPr lang="en-US" sz="1400" dirty="0"/>
              <a:t>SFD</a:t>
            </a:r>
          </a:p>
        </p:txBody>
      </p:sp>
      <p:sp>
        <p:nvSpPr>
          <p:cNvPr id="87" name="Text Box 24"/>
          <p:cNvSpPr txBox="1">
            <a:spLocks noChangeArrowheads="1"/>
          </p:cNvSpPr>
          <p:nvPr/>
        </p:nvSpPr>
        <p:spPr bwMode="auto">
          <a:xfrm>
            <a:off x="982469" y="1514015"/>
            <a:ext cx="810114" cy="3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a:latin typeface="Arial" panose="020B0604020202020204" pitchFamily="34" charset="0"/>
                <a:cs typeface="Arial" panose="020B0604020202020204" pitchFamily="34" charset="0"/>
              </a:rPr>
              <a:t>TG </a:t>
            </a:r>
            <a:r>
              <a:rPr lang="en-US" altLang="en-US" sz="800" dirty="0" smtClean="0">
                <a:latin typeface="Arial" panose="020B0604020202020204" pitchFamily="34" charset="0"/>
                <a:cs typeface="Arial" panose="020B0604020202020204" pitchFamily="34" charset="0"/>
              </a:rPr>
              <a:t>formation </a:t>
            </a:r>
          </a:p>
          <a:p>
            <a:pPr algn="ctr"/>
            <a:r>
              <a:rPr lang="en-US" altLang="en-US" sz="800" dirty="0" smtClean="0">
                <a:latin typeface="Arial" panose="020B0604020202020204" pitchFamily="34" charset="0"/>
                <a:cs typeface="Arial" panose="020B0604020202020204" pitchFamily="34" charset="0"/>
              </a:rPr>
              <a:t>9-15</a:t>
            </a:r>
            <a:endParaRPr lang="en-US" altLang="en-US" sz="800" dirty="0">
              <a:latin typeface="Arial" panose="020B0604020202020204" pitchFamily="34" charset="0"/>
              <a:cs typeface="Arial" panose="020B0604020202020204" pitchFamily="34" charset="0"/>
            </a:endParaRPr>
          </a:p>
        </p:txBody>
      </p:sp>
      <p:sp>
        <p:nvSpPr>
          <p:cNvPr id="88" name="Isosceles Triangle 87"/>
          <p:cNvSpPr>
            <a:spLocks noChangeArrowheads="1"/>
          </p:cNvSpPr>
          <p:nvPr/>
        </p:nvSpPr>
        <p:spPr bwMode="auto">
          <a:xfrm>
            <a:off x="835832" y="1532657"/>
            <a:ext cx="20161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9" name="Rectangle 88"/>
          <p:cNvSpPr/>
          <p:nvPr/>
        </p:nvSpPr>
        <p:spPr>
          <a:xfrm>
            <a:off x="444626" y="1987657"/>
            <a:ext cx="710728" cy="26511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dirty="0" smtClean="0"/>
              <a:t>UCD</a:t>
            </a:r>
            <a:endParaRPr lang="en-US" sz="1400" dirty="0"/>
          </a:p>
        </p:txBody>
      </p:sp>
      <p:sp>
        <p:nvSpPr>
          <p:cNvPr id="90" name="Rectangle 89"/>
          <p:cNvSpPr/>
          <p:nvPr/>
        </p:nvSpPr>
        <p:spPr>
          <a:xfrm>
            <a:off x="2947114" y="1986005"/>
            <a:ext cx="3767148" cy="26779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Amendment text</a:t>
            </a:r>
            <a:endParaRPr lang="en-US" sz="1400" dirty="0"/>
          </a:p>
        </p:txBody>
      </p:sp>
      <p:sp>
        <p:nvSpPr>
          <p:cNvPr id="91" name="Rectangle 90"/>
          <p:cNvSpPr/>
          <p:nvPr/>
        </p:nvSpPr>
        <p:spPr>
          <a:xfrm>
            <a:off x="1155353" y="1987658"/>
            <a:ext cx="690122" cy="26511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FRD</a:t>
            </a:r>
            <a:endParaRPr lang="en-US" sz="1400" dirty="0"/>
          </a:p>
        </p:txBody>
      </p:sp>
      <p:sp>
        <p:nvSpPr>
          <p:cNvPr id="92" name="Text Box 24"/>
          <p:cNvSpPr txBox="1">
            <a:spLocks noChangeArrowheads="1"/>
          </p:cNvSpPr>
          <p:nvPr/>
        </p:nvSpPr>
        <p:spPr bwMode="auto">
          <a:xfrm>
            <a:off x="1814377" y="2227866"/>
            <a:ext cx="1102664"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b="1" dirty="0" smtClean="0">
                <a:latin typeface="Arial" panose="020B0604020202020204" pitchFamily="34" charset="0"/>
                <a:cs typeface="Arial" panose="020B0604020202020204" pitchFamily="34" charset="0"/>
              </a:rPr>
              <a:t>5/16-3/17 (10M)</a:t>
            </a:r>
            <a:endParaRPr lang="en-US" altLang="en-US" sz="700" b="1" dirty="0">
              <a:latin typeface="Arial" panose="020B0604020202020204" pitchFamily="34" charset="0"/>
              <a:cs typeface="Arial" panose="020B0604020202020204" pitchFamily="34" charset="0"/>
            </a:endParaRPr>
          </a:p>
        </p:txBody>
      </p:sp>
      <p:sp>
        <p:nvSpPr>
          <p:cNvPr id="93" name="Text Box 24"/>
          <p:cNvSpPr txBox="1">
            <a:spLocks noChangeArrowheads="1"/>
          </p:cNvSpPr>
          <p:nvPr/>
        </p:nvSpPr>
        <p:spPr bwMode="auto">
          <a:xfrm>
            <a:off x="217171" y="2246470"/>
            <a:ext cx="1102664"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b="1" dirty="0" smtClean="0">
                <a:latin typeface="Arial" panose="020B0604020202020204" pitchFamily="34" charset="0"/>
                <a:cs typeface="Arial" panose="020B0604020202020204" pitchFamily="34" charset="0"/>
              </a:rPr>
              <a:t>5/15-11/15</a:t>
            </a:r>
            <a:endParaRPr lang="en-US" altLang="en-US" sz="700" b="1" dirty="0">
              <a:latin typeface="Arial" panose="020B0604020202020204" pitchFamily="34" charset="0"/>
              <a:cs typeface="Arial" panose="020B0604020202020204" pitchFamily="34" charset="0"/>
            </a:endParaRPr>
          </a:p>
        </p:txBody>
      </p:sp>
      <p:sp>
        <p:nvSpPr>
          <p:cNvPr id="94" name="Rectangle 93"/>
          <p:cNvSpPr/>
          <p:nvPr/>
        </p:nvSpPr>
        <p:spPr>
          <a:xfrm>
            <a:off x="1053791" y="2494802"/>
            <a:ext cx="342399"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Set targets</a:t>
            </a:r>
            <a:endParaRPr lang="en-US" sz="900" dirty="0"/>
          </a:p>
        </p:txBody>
      </p:sp>
      <p:sp>
        <p:nvSpPr>
          <p:cNvPr id="95" name="Rectangle 94"/>
          <p:cNvSpPr/>
          <p:nvPr/>
        </p:nvSpPr>
        <p:spPr>
          <a:xfrm>
            <a:off x="1287539" y="2818437"/>
            <a:ext cx="71056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FRD/tech</a:t>
            </a:r>
          </a:p>
          <a:p>
            <a:pPr algn="ctr">
              <a:defRPr/>
            </a:pPr>
            <a:r>
              <a:rPr lang="en-US" sz="900" dirty="0" smtClean="0"/>
              <a:t>approach</a:t>
            </a:r>
            <a:endParaRPr lang="en-US" sz="900" dirty="0"/>
          </a:p>
        </p:txBody>
      </p:sp>
      <p:sp>
        <p:nvSpPr>
          <p:cNvPr id="96" name="Rectangle 95"/>
          <p:cNvSpPr/>
          <p:nvPr/>
        </p:nvSpPr>
        <p:spPr>
          <a:xfrm>
            <a:off x="1477523" y="3141770"/>
            <a:ext cx="889538"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Spec. frame work</a:t>
            </a:r>
          </a:p>
        </p:txBody>
      </p:sp>
      <p:sp>
        <p:nvSpPr>
          <p:cNvPr id="97" name="Rectangle 96"/>
          <p:cNvSpPr/>
          <p:nvPr/>
        </p:nvSpPr>
        <p:spPr>
          <a:xfrm>
            <a:off x="2364745" y="3465405"/>
            <a:ext cx="377810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Amendment text development</a:t>
            </a:r>
            <a:endParaRPr lang="en-US" sz="900" dirty="0"/>
          </a:p>
        </p:txBody>
      </p:sp>
      <p:sp>
        <p:nvSpPr>
          <p:cNvPr id="98" name="TextBox 97"/>
          <p:cNvSpPr txBox="1"/>
          <p:nvPr/>
        </p:nvSpPr>
        <p:spPr>
          <a:xfrm>
            <a:off x="155334" y="2824157"/>
            <a:ext cx="871919" cy="769441"/>
          </a:xfrm>
          <a:prstGeom prst="rect">
            <a:avLst/>
          </a:prstGeom>
          <a:noFill/>
        </p:spPr>
        <p:txBody>
          <a:bodyPr wrap="square" rtlCol="0">
            <a:spAutoFit/>
          </a:bodyPr>
          <a:lstStyle/>
          <a:p>
            <a:r>
              <a:rPr lang="en-US" sz="1100" dirty="0" smtClean="0"/>
              <a:t>Accuracy</a:t>
            </a:r>
          </a:p>
          <a:p>
            <a:r>
              <a:rPr lang="en-US" sz="1100" dirty="0" smtClean="0"/>
              <a:t>Coverage 2.4Ghz &amp; 5Ghz</a:t>
            </a:r>
            <a:endParaRPr lang="en-US" sz="1100" dirty="0"/>
          </a:p>
        </p:txBody>
      </p:sp>
      <p:sp>
        <p:nvSpPr>
          <p:cNvPr id="99" name="TextBox 98"/>
          <p:cNvSpPr txBox="1"/>
          <p:nvPr/>
        </p:nvSpPr>
        <p:spPr>
          <a:xfrm>
            <a:off x="194881" y="3868322"/>
            <a:ext cx="871919" cy="276999"/>
          </a:xfrm>
          <a:prstGeom prst="rect">
            <a:avLst/>
          </a:prstGeom>
          <a:noFill/>
        </p:spPr>
        <p:txBody>
          <a:bodyPr wrap="square" rtlCol="0">
            <a:spAutoFit/>
          </a:bodyPr>
          <a:lstStyle/>
          <a:p>
            <a:r>
              <a:rPr lang="en-US" dirty="0" smtClean="0"/>
              <a:t>60Ghz</a:t>
            </a:r>
            <a:endParaRPr lang="en-US" dirty="0"/>
          </a:p>
        </p:txBody>
      </p:sp>
      <p:sp>
        <p:nvSpPr>
          <p:cNvPr id="100" name="Rectangle 99"/>
          <p:cNvSpPr/>
          <p:nvPr/>
        </p:nvSpPr>
        <p:spPr>
          <a:xfrm>
            <a:off x="1059139" y="3789040"/>
            <a:ext cx="342399"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Set targets</a:t>
            </a:r>
            <a:endParaRPr lang="en-US" sz="900" dirty="0"/>
          </a:p>
        </p:txBody>
      </p:sp>
      <p:sp>
        <p:nvSpPr>
          <p:cNvPr id="101" name="Rectangle 100"/>
          <p:cNvSpPr/>
          <p:nvPr/>
        </p:nvSpPr>
        <p:spPr>
          <a:xfrm>
            <a:off x="1292887" y="3879620"/>
            <a:ext cx="71056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FRD/tech</a:t>
            </a:r>
          </a:p>
          <a:p>
            <a:pPr algn="ctr">
              <a:defRPr/>
            </a:pPr>
            <a:r>
              <a:rPr lang="en-US" sz="900" dirty="0" smtClean="0"/>
              <a:t>approach</a:t>
            </a:r>
            <a:endParaRPr lang="en-US" sz="900" dirty="0"/>
          </a:p>
        </p:txBody>
      </p:sp>
      <p:sp>
        <p:nvSpPr>
          <p:cNvPr id="102" name="Rectangle 101"/>
          <p:cNvSpPr/>
          <p:nvPr/>
        </p:nvSpPr>
        <p:spPr>
          <a:xfrm>
            <a:off x="1482871" y="3987231"/>
            <a:ext cx="889538"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Spec. frame work</a:t>
            </a:r>
          </a:p>
        </p:txBody>
      </p:sp>
      <p:sp>
        <p:nvSpPr>
          <p:cNvPr id="103" name="Rectangle 102"/>
          <p:cNvSpPr/>
          <p:nvPr/>
        </p:nvSpPr>
        <p:spPr>
          <a:xfrm>
            <a:off x="2370093" y="4059239"/>
            <a:ext cx="377810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Amendment text development</a:t>
            </a:r>
            <a:endParaRPr lang="en-US" sz="900" dirty="0"/>
          </a:p>
        </p:txBody>
      </p:sp>
      <p:sp>
        <p:nvSpPr>
          <p:cNvPr id="104" name="Rectangle 103"/>
          <p:cNvSpPr>
            <a:spLocks noChangeArrowheads="1"/>
          </p:cNvSpPr>
          <p:nvPr/>
        </p:nvSpPr>
        <p:spPr bwMode="auto">
          <a:xfrm>
            <a:off x="7774046" y="1131412"/>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2021</a:t>
            </a:r>
            <a:endParaRPr lang="en-US" altLang="en-US" b="1" dirty="0">
              <a:solidFill>
                <a:schemeClr val="bg1"/>
              </a:solidFill>
              <a:latin typeface="Arial" panose="020B0604020202020204" pitchFamily="34" charset="0"/>
              <a:cs typeface="Arial" panose="020B0604020202020204" pitchFamily="34" charset="0"/>
            </a:endParaRPr>
          </a:p>
        </p:txBody>
      </p:sp>
      <p:sp>
        <p:nvSpPr>
          <p:cNvPr id="105" name="Line 15"/>
          <p:cNvSpPr>
            <a:spLocks noChangeShapeType="1"/>
          </p:cNvSpPr>
          <p:nvPr/>
        </p:nvSpPr>
        <p:spPr bwMode="auto">
          <a:xfrm flipH="1">
            <a:off x="7808703" y="1124744"/>
            <a:ext cx="3175"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06" name="Arc 105"/>
          <p:cNvSpPr/>
          <p:nvPr/>
        </p:nvSpPr>
        <p:spPr bwMode="auto">
          <a:xfrm>
            <a:off x="1469741" y="2679797"/>
            <a:ext cx="745884" cy="582416"/>
          </a:xfrm>
          <a:prstGeom prst="arc">
            <a:avLst>
              <a:gd name="adj1" fmla="val 12687140"/>
              <a:gd name="adj2" fmla="val 1287717"/>
            </a:avLst>
          </a:prstGeom>
          <a:noFill/>
          <a:ln w="12700" cap="flat" cmpd="sng" algn="ctr">
            <a:solidFill>
              <a:schemeClr val="tx1"/>
            </a:solidFill>
            <a:prstDash val="solid"/>
            <a:round/>
            <a:headEnd type="stealth" w="lg" len="med"/>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7" name="Arc 106"/>
          <p:cNvSpPr/>
          <p:nvPr/>
        </p:nvSpPr>
        <p:spPr bwMode="auto">
          <a:xfrm>
            <a:off x="1313292" y="2980254"/>
            <a:ext cx="745884" cy="582416"/>
          </a:xfrm>
          <a:prstGeom prst="arc">
            <a:avLst>
              <a:gd name="adj1" fmla="val 2404661"/>
              <a:gd name="adj2" fmla="val 11682246"/>
            </a:avLst>
          </a:prstGeom>
          <a:noFill/>
          <a:ln w="12700" cap="flat" cmpd="sng" algn="ctr">
            <a:solidFill>
              <a:schemeClr val="tx1"/>
            </a:solidFill>
            <a:prstDash val="solid"/>
            <a:round/>
            <a:headEnd type="stealth" w="lg" len="med"/>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8" name="Isosceles Triangle 107"/>
          <p:cNvSpPr>
            <a:spLocks noChangeArrowheads="1"/>
          </p:cNvSpPr>
          <p:nvPr/>
        </p:nvSpPr>
        <p:spPr bwMode="auto">
          <a:xfrm>
            <a:off x="1773196" y="1511397"/>
            <a:ext cx="201612" cy="227013"/>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cxnSp>
        <p:nvCxnSpPr>
          <p:cNvPr id="109" name="Straight Connector 108"/>
          <p:cNvCxnSpPr>
            <a:stCxn id="94" idx="1"/>
            <a:endCxn id="94" idx="3"/>
          </p:cNvCxnSpPr>
          <p:nvPr/>
        </p:nvCxnSpPr>
        <p:spPr bwMode="auto">
          <a:xfrm>
            <a:off x="1053791" y="2656620"/>
            <a:ext cx="342399" cy="0"/>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a:stCxn id="95" idx="1"/>
          </p:cNvCxnSpPr>
          <p:nvPr/>
        </p:nvCxnSpPr>
        <p:spPr bwMode="auto">
          <a:xfrm flipV="1">
            <a:off x="1287539" y="2980254"/>
            <a:ext cx="182202" cy="1"/>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a:stCxn id="89" idx="1"/>
            <a:endCxn id="91" idx="1"/>
          </p:cNvCxnSpPr>
          <p:nvPr/>
        </p:nvCxnSpPr>
        <p:spPr bwMode="auto">
          <a:xfrm>
            <a:off x="444626" y="2120214"/>
            <a:ext cx="710727"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p:cNvCxnSpPr/>
          <p:nvPr/>
        </p:nvCxnSpPr>
        <p:spPr bwMode="auto">
          <a:xfrm flipV="1">
            <a:off x="1057785" y="3949479"/>
            <a:ext cx="147111" cy="1380"/>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p:cNvCxnSpPr/>
          <p:nvPr/>
        </p:nvCxnSpPr>
        <p:spPr bwMode="auto">
          <a:xfrm flipV="1">
            <a:off x="1286536" y="4075554"/>
            <a:ext cx="147111" cy="1380"/>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a:off x="1145050" y="2119900"/>
            <a:ext cx="163671"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11-15-1467 by</a:t>
            </a:r>
            <a:r>
              <a:rPr lang="en-US" sz="1200" b="0" dirty="0" smtClean="0"/>
              <a:t> </a:t>
            </a:r>
            <a:r>
              <a:rPr lang="en-US" sz="1200" b="0" dirty="0"/>
              <a:t>Jonathan Segev, Intel Corporation</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4908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Mar. meeting</a:t>
            </a:r>
            <a:endParaRPr lang="en-US" sz="2000" dirty="0"/>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b="0" dirty="0" smtClean="0"/>
              <a:t>Continue Functional Requirement Document.</a:t>
            </a:r>
          </a:p>
          <a:p>
            <a:pPr>
              <a:buFont typeface="Times New Roman" pitchFamily="16" charset="0"/>
              <a:buChar char="•"/>
            </a:pPr>
            <a:r>
              <a:rPr lang="en-US" b="0" dirty="0" smtClean="0"/>
              <a:t>Continue r</a:t>
            </a:r>
            <a:r>
              <a:rPr lang="en-US" altLang="en-US" b="0" dirty="0" smtClean="0"/>
              <a:t>eview of technical submissions (performance analysis, positioning techniques, challenges etc.) as needed.</a:t>
            </a:r>
          </a:p>
          <a:p>
            <a:endParaRPr lang="en-US" dirty="0"/>
          </a:p>
          <a:p>
            <a:pPr marL="0" indent="0">
              <a:buNone/>
            </a:pPr>
            <a:endParaRPr lang="en-US" dirty="0" smtClean="0"/>
          </a:p>
          <a:p>
            <a:pPr marL="1009650" lvl="1" indent="-609600"/>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83</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11-15-1467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4637932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Teleconference Schedule</a:t>
            </a:r>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altLang="en-US" dirty="0" smtClean="0"/>
              <a:t>Feb. </a:t>
            </a:r>
            <a:r>
              <a:rPr lang="en-US" altLang="en-US" dirty="0"/>
              <a:t>2</a:t>
            </a:r>
            <a:r>
              <a:rPr lang="en-US" altLang="en-US" baseline="30000" dirty="0"/>
              <a:t>nd</a:t>
            </a:r>
            <a:r>
              <a:rPr lang="en-US" altLang="en-US" dirty="0"/>
              <a:t> </a:t>
            </a:r>
            <a:r>
              <a:rPr lang="en-US" altLang="en-US" dirty="0" smtClean="0"/>
              <a:t>10:00AM </a:t>
            </a:r>
            <a:r>
              <a:rPr lang="en-US" altLang="en-US" dirty="0"/>
              <a:t>ET for 1hr</a:t>
            </a:r>
            <a:r>
              <a:rPr lang="en-US" altLang="en-US" dirty="0" smtClean="0"/>
              <a:t>.</a:t>
            </a:r>
          </a:p>
          <a:p>
            <a:pPr marL="0" indent="0">
              <a:buNone/>
            </a:pPr>
            <a:r>
              <a:rPr lang="en-US" altLang="en-US" b="0" dirty="0" smtClean="0"/>
              <a:t> </a:t>
            </a:r>
          </a:p>
          <a:p>
            <a:endParaRPr lang="en-US" dirty="0"/>
          </a:p>
          <a:p>
            <a:pPr marL="0" indent="0">
              <a:buNone/>
            </a:pPr>
            <a:endParaRPr lang="en-US" dirty="0" smtClean="0"/>
          </a:p>
          <a:p>
            <a:pPr marL="1009650" lvl="1" indent="-609600"/>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84</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11-15-1467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502410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85</a:t>
            </a:fld>
            <a:endParaRPr lang="en-US" smtClean="0"/>
          </a:p>
        </p:txBody>
      </p:sp>
      <p:sp>
        <p:nvSpPr>
          <p:cNvPr id="1030" name="Rectangle 2"/>
          <p:cNvSpPr>
            <a:spLocks noGrp="1" noChangeArrowheads="1"/>
          </p:cNvSpPr>
          <p:nvPr>
            <p:ph type="title"/>
          </p:nvPr>
        </p:nvSpPr>
        <p:spPr>
          <a:xfrm>
            <a:off x="685800" y="685800"/>
            <a:ext cx="7772400" cy="1447800"/>
          </a:xfrm>
          <a:noFill/>
        </p:spPr>
        <p:txBody>
          <a:bodyPr/>
          <a:lstStyle/>
          <a:p>
            <a:pPr eaLnBrk="1" hangingPunct="1"/>
            <a:r>
              <a:rPr lang="en-US" dirty="0" smtClean="0"/>
              <a:t>IEEE 802.11 LRLP TIG</a:t>
            </a:r>
            <a:br>
              <a:rPr lang="en-US" dirty="0" smtClean="0"/>
            </a:br>
            <a:r>
              <a:rPr lang="en-US" dirty="0" smtClean="0"/>
              <a:t>Long Range Low Power </a:t>
            </a:r>
            <a:br>
              <a:rPr lang="en-US" dirty="0" smtClean="0"/>
            </a:br>
            <a:r>
              <a:rPr lang="en-US" dirty="0" smtClean="0"/>
              <a:t>January 2016 Closing Report</a:t>
            </a:r>
          </a:p>
        </p:txBody>
      </p:sp>
      <p:sp>
        <p:nvSpPr>
          <p:cNvPr id="1031" name="Rectangle 6"/>
          <p:cNvSpPr>
            <a:spLocks noGrp="1" noChangeArrowheads="1"/>
          </p:cNvSpPr>
          <p:nvPr>
            <p:ph type="body" idx="1"/>
          </p:nvPr>
        </p:nvSpPr>
        <p:spPr>
          <a:xfrm>
            <a:off x="685800" y="2470397"/>
            <a:ext cx="7772400" cy="381000"/>
          </a:xfrm>
          <a:noFill/>
        </p:spPr>
        <p:txBody>
          <a:bodyPr/>
          <a:lstStyle/>
          <a:p>
            <a:pPr algn="ctr" eaLnBrk="1" hangingPunct="1">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545611576"/>
              </p:ext>
            </p:extLst>
          </p:nvPr>
        </p:nvGraphicFramePr>
        <p:xfrm>
          <a:off x="533400" y="3124200"/>
          <a:ext cx="8061325" cy="3844925"/>
        </p:xfrm>
        <a:graphic>
          <a:graphicData uri="http://schemas.openxmlformats.org/presentationml/2006/ole">
            <mc:AlternateContent xmlns:mc="http://schemas.openxmlformats.org/markup-compatibility/2006">
              <mc:Choice xmlns:v="urn:schemas-microsoft-com:vml" Requires="v">
                <p:oleObj spid="_x0000_s16401" name="Document" r:id="rId4" imgW="8691842" imgH="4136725" progId="Word.Document.8">
                  <p:embed/>
                </p:oleObj>
              </mc:Choice>
              <mc:Fallback>
                <p:oleObj name="Document" r:id="rId4" imgW="8691842" imgH="4136725" progId="Word.Document.8">
                  <p:embed/>
                  <p:pic>
                    <p:nvPicPr>
                      <p:cNvPr id="0" name=""/>
                      <p:cNvPicPr>
                        <a:picLocks noChangeAspect="1" noChangeArrowheads="1"/>
                      </p:cNvPicPr>
                      <p:nvPr/>
                    </p:nvPicPr>
                    <p:blipFill>
                      <a:blip r:embed="rId5"/>
                      <a:srcRect/>
                      <a:stretch>
                        <a:fillRect/>
                      </a:stretch>
                    </p:blipFill>
                    <p:spPr bwMode="auto">
                      <a:xfrm>
                        <a:off x="533400" y="3124200"/>
                        <a:ext cx="8061325" cy="3844925"/>
                      </a:xfrm>
                      <a:prstGeom prst="rect">
                        <a:avLst/>
                      </a:prstGeom>
                      <a:noFill/>
                    </p:spPr>
                  </p:pic>
                </p:oleObj>
              </mc:Fallback>
            </mc:AlternateContent>
          </a:graphicData>
        </a:graphic>
      </p:graphicFrame>
      <p:sp>
        <p:nvSpPr>
          <p:cNvPr id="1032"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1/5 of 11-16-0191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155965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IEEE 802.11 LRLP TIG Agenda</a:t>
            </a:r>
          </a:p>
        </p:txBody>
      </p:sp>
      <p:sp>
        <p:nvSpPr>
          <p:cNvPr id="15363" name="Content Placeholder 2"/>
          <p:cNvSpPr>
            <a:spLocks noGrp="1"/>
          </p:cNvSpPr>
          <p:nvPr>
            <p:ph idx="1"/>
          </p:nvPr>
        </p:nvSpPr>
        <p:spPr>
          <a:xfrm>
            <a:off x="685800" y="1600200"/>
            <a:ext cx="7772400" cy="4800600"/>
          </a:xfrm>
        </p:spPr>
        <p:txBody>
          <a:bodyPr>
            <a:normAutofit lnSpcReduction="10000"/>
          </a:bodyPr>
          <a:lstStyle/>
          <a:p>
            <a:pPr marL="609600" indent="-609600"/>
            <a:r>
              <a:rPr lang="en-US" dirty="0" smtClean="0"/>
              <a:t>Call for a secretary</a:t>
            </a:r>
          </a:p>
          <a:p>
            <a:pPr marL="609600" indent="-609600"/>
            <a:r>
              <a:rPr lang="en-US" dirty="0" smtClean="0"/>
              <a:t>Approve Agenda</a:t>
            </a:r>
          </a:p>
          <a:p>
            <a:pPr marL="609600" indent="-609600"/>
            <a:r>
              <a:rPr lang="en-US" dirty="0" smtClean="0"/>
              <a:t>Review policy and procedures for non-PAR meeting</a:t>
            </a:r>
          </a:p>
          <a:p>
            <a:pPr marL="609600" indent="-609600"/>
            <a:r>
              <a:rPr lang="en-US" dirty="0" smtClean="0"/>
              <a:t>Approval of November Minutes (11-15-1390r0)</a:t>
            </a:r>
          </a:p>
          <a:p>
            <a:pPr marL="609600" indent="-609600"/>
            <a:r>
              <a:rPr lang="en-US" dirty="0" smtClean="0"/>
              <a:t>Review of submitted contributions, order of presentation</a:t>
            </a:r>
          </a:p>
          <a:p>
            <a:pPr marL="609600" indent="-609600"/>
            <a:r>
              <a:rPr lang="en-US" dirty="0" smtClean="0"/>
              <a:t>Presentations of contributions</a:t>
            </a:r>
          </a:p>
          <a:p>
            <a:pPr marL="609600" indent="-609600"/>
            <a:r>
              <a:rPr lang="en-US" dirty="0" smtClean="0"/>
              <a:t>Development of TIG output report (11-15-1446r4 or subsequent revision)</a:t>
            </a:r>
          </a:p>
          <a:p>
            <a:pPr marL="609600" indent="-609600"/>
            <a:r>
              <a:rPr lang="en-US" dirty="0" smtClean="0"/>
              <a:t>Review schedule, teleconferences, objectives for next meeting</a:t>
            </a:r>
          </a:p>
          <a:p>
            <a:pPr marL="609600" indent="-609600"/>
            <a:r>
              <a:rPr lang="en-US" dirty="0" smtClean="0"/>
              <a:t>Adjourn</a:t>
            </a:r>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86</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2/5 of </a:t>
            </a:r>
            <a:r>
              <a:rPr lang="en-US" sz="1200" b="0" dirty="0"/>
              <a:t>11-16-0191 by Tim Godfrey (EPRI)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5001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for January</a:t>
            </a:r>
            <a:endParaRPr lang="en-US" dirty="0"/>
          </a:p>
        </p:txBody>
      </p:sp>
      <p:sp>
        <p:nvSpPr>
          <p:cNvPr id="3" name="Content Placeholder 2"/>
          <p:cNvSpPr>
            <a:spLocks noGrp="1"/>
          </p:cNvSpPr>
          <p:nvPr>
            <p:ph idx="1"/>
          </p:nvPr>
        </p:nvSpPr>
        <p:spPr>
          <a:xfrm>
            <a:off x="685800" y="1676400"/>
            <a:ext cx="7772400" cy="4419600"/>
          </a:xfrm>
        </p:spPr>
        <p:txBody>
          <a:bodyPr>
            <a:normAutofit fontScale="77500" lnSpcReduction="20000"/>
          </a:bodyPr>
          <a:lstStyle/>
          <a:p>
            <a:pPr>
              <a:buFont typeface="Wingdings" panose="05000000000000000000" pitchFamily="2" charset="2"/>
              <a:buChar char="§"/>
            </a:pPr>
            <a:r>
              <a:rPr lang="en-US" dirty="0" smtClean="0"/>
              <a:t>Usage Scenarios and Applications For Long Range </a:t>
            </a:r>
            <a:r>
              <a:rPr lang="en-US" dirty="0" err="1" smtClean="0"/>
              <a:t>WiFi</a:t>
            </a:r>
            <a:endParaRPr lang="en-US" dirty="0" smtClean="0"/>
          </a:p>
          <a:p>
            <a:pPr lvl="1">
              <a:buFont typeface="Wingdings" panose="05000000000000000000" pitchFamily="2" charset="2"/>
              <a:buChar char="§"/>
            </a:pPr>
            <a:r>
              <a:rPr lang="en-US" dirty="0" err="1" smtClean="0"/>
              <a:t>Jianhan</a:t>
            </a:r>
            <a:r>
              <a:rPr lang="en-US" dirty="0" smtClean="0"/>
              <a:t> Liu (</a:t>
            </a:r>
            <a:r>
              <a:rPr lang="en-US" dirty="0" err="1" smtClean="0"/>
              <a:t>Mediatek</a:t>
            </a:r>
            <a:r>
              <a:rPr lang="en-US" dirty="0" smtClean="0"/>
              <a:t>) 			11-16-58r3</a:t>
            </a:r>
          </a:p>
          <a:p>
            <a:pPr>
              <a:buFont typeface="Wingdings" panose="05000000000000000000" pitchFamily="2" charset="2"/>
              <a:buChar char="§"/>
            </a:pPr>
            <a:r>
              <a:rPr lang="en-US" dirty="0" smtClean="0"/>
              <a:t>At </a:t>
            </a:r>
            <a:r>
              <a:rPr lang="en-US" dirty="0"/>
              <a:t>home, IoT Use Case(s) for LRLP </a:t>
            </a:r>
            <a:endParaRPr lang="en-US" dirty="0" smtClean="0"/>
          </a:p>
          <a:p>
            <a:pPr lvl="1">
              <a:buFont typeface="Wingdings" panose="05000000000000000000" pitchFamily="2" charset="2"/>
              <a:buChar char="§"/>
            </a:pPr>
            <a:r>
              <a:rPr lang="en-US" dirty="0" err="1" smtClean="0"/>
              <a:t>Yaron</a:t>
            </a:r>
            <a:r>
              <a:rPr lang="en-US" dirty="0" smtClean="0"/>
              <a:t> </a:t>
            </a:r>
            <a:r>
              <a:rPr lang="en-US" dirty="0"/>
              <a:t>Alpert (Intel</a:t>
            </a:r>
            <a:r>
              <a:rPr lang="en-US" dirty="0" smtClean="0"/>
              <a:t>)			11-16-16r0</a:t>
            </a:r>
          </a:p>
          <a:p>
            <a:pPr>
              <a:buFont typeface="Wingdings" panose="05000000000000000000" pitchFamily="2" charset="2"/>
              <a:buChar char="§"/>
            </a:pPr>
            <a:r>
              <a:rPr lang="en-US" dirty="0" smtClean="0"/>
              <a:t>Coexistence problem</a:t>
            </a:r>
          </a:p>
          <a:p>
            <a:pPr lvl="1">
              <a:buFont typeface="Wingdings" panose="05000000000000000000" pitchFamily="2" charset="2"/>
              <a:buChar char="§"/>
            </a:pPr>
            <a:r>
              <a:rPr lang="en-US" dirty="0" err="1" smtClean="0"/>
              <a:t>Minyoung</a:t>
            </a:r>
            <a:r>
              <a:rPr lang="en-US" dirty="0" smtClean="0"/>
              <a:t> </a:t>
            </a:r>
            <a:r>
              <a:rPr lang="en-US" dirty="0"/>
              <a:t>Park (Intel Corp</a:t>
            </a:r>
            <a:r>
              <a:rPr lang="en-US" dirty="0" smtClean="0"/>
              <a:t>.) 		11-16-26r0</a:t>
            </a:r>
          </a:p>
          <a:p>
            <a:pPr>
              <a:buFont typeface="Wingdings" panose="05000000000000000000" pitchFamily="2" charset="2"/>
              <a:buChar char="§"/>
            </a:pPr>
            <a:r>
              <a:rPr lang="en-US" dirty="0" err="1" smtClean="0"/>
              <a:t>LongRange</a:t>
            </a:r>
            <a:r>
              <a:rPr lang="en-US" dirty="0" smtClean="0"/>
              <a:t> vs </a:t>
            </a:r>
            <a:r>
              <a:rPr lang="en-US" dirty="0" err="1" smtClean="0"/>
              <a:t>LowPower</a:t>
            </a:r>
            <a:r>
              <a:rPr lang="en-US" dirty="0" smtClean="0"/>
              <a:t> and Coexistence </a:t>
            </a:r>
          </a:p>
          <a:p>
            <a:pPr lvl="1">
              <a:buFont typeface="Wingdings" panose="05000000000000000000" pitchFamily="2" charset="2"/>
              <a:buChar char="§"/>
            </a:pPr>
            <a:r>
              <a:rPr lang="en-US" dirty="0" err="1" smtClean="0"/>
              <a:t>Shahrnaz</a:t>
            </a:r>
            <a:r>
              <a:rPr lang="en-US" dirty="0" smtClean="0"/>
              <a:t> </a:t>
            </a:r>
            <a:r>
              <a:rPr lang="en-US" dirty="0" err="1" smtClean="0"/>
              <a:t>Azizi</a:t>
            </a:r>
            <a:r>
              <a:rPr lang="en-US" dirty="0" smtClean="0"/>
              <a:t> (Intel Corporation) 		11-16-22r0</a:t>
            </a:r>
          </a:p>
          <a:p>
            <a:pPr>
              <a:buFont typeface="Wingdings" panose="05000000000000000000" pitchFamily="2" charset="2"/>
              <a:buChar char="§"/>
            </a:pPr>
            <a:r>
              <a:rPr lang="en-US" dirty="0" smtClean="0"/>
              <a:t>Considerations </a:t>
            </a:r>
            <a:r>
              <a:rPr lang="en-US" dirty="0"/>
              <a:t>on LRLP Transmission </a:t>
            </a:r>
            <a:endParaRPr lang="en-US" dirty="0" smtClean="0"/>
          </a:p>
          <a:p>
            <a:pPr lvl="1">
              <a:buFont typeface="Wingdings" panose="05000000000000000000" pitchFamily="2" charset="2"/>
              <a:buChar char="§"/>
            </a:pPr>
            <a:r>
              <a:rPr lang="en-US" dirty="0" err="1" smtClean="0"/>
              <a:t>Yakun</a:t>
            </a:r>
            <a:r>
              <a:rPr lang="en-US" dirty="0" smtClean="0"/>
              <a:t> </a:t>
            </a:r>
            <a:r>
              <a:rPr lang="en-US" dirty="0"/>
              <a:t>Sun (Marvell)   </a:t>
            </a:r>
            <a:r>
              <a:rPr lang="en-US" dirty="0" smtClean="0"/>
              <a:t>			11-16-0062r0</a:t>
            </a:r>
          </a:p>
          <a:p>
            <a:pPr>
              <a:buFont typeface="Wingdings" panose="05000000000000000000" pitchFamily="2" charset="2"/>
              <a:buChar char="§"/>
            </a:pPr>
            <a:r>
              <a:rPr lang="en-US" dirty="0" smtClean="0"/>
              <a:t>LP-WUR enabling low-power low-latency capability for 802.11 	</a:t>
            </a:r>
          </a:p>
          <a:p>
            <a:pPr lvl="1">
              <a:buFont typeface="Wingdings" panose="05000000000000000000" pitchFamily="2" charset="2"/>
              <a:buChar char="§"/>
            </a:pPr>
            <a:r>
              <a:rPr lang="en-US" dirty="0" err="1" smtClean="0"/>
              <a:t>Minyoung</a:t>
            </a:r>
            <a:r>
              <a:rPr lang="en-US" dirty="0" smtClean="0"/>
              <a:t> Park (Intel Corp.)  		11-16-27r0</a:t>
            </a:r>
          </a:p>
          <a:p>
            <a:pPr>
              <a:buFont typeface="Wingdings" panose="05000000000000000000" pitchFamily="2" charset="2"/>
              <a:buChar char="§"/>
            </a:pPr>
            <a:r>
              <a:rPr lang="en-US" dirty="0" smtClean="0"/>
              <a:t>Potential Technology 	</a:t>
            </a:r>
          </a:p>
          <a:p>
            <a:pPr lvl="1">
              <a:buFont typeface="Wingdings" panose="05000000000000000000" pitchFamily="2" charset="2"/>
              <a:buChar char="§"/>
            </a:pPr>
            <a:r>
              <a:rPr lang="en-US" dirty="0" err="1" smtClean="0"/>
              <a:t>Tianyu</a:t>
            </a:r>
            <a:r>
              <a:rPr lang="en-US" dirty="0" smtClean="0"/>
              <a:t> Wu   (</a:t>
            </a:r>
            <a:r>
              <a:rPr lang="en-US" dirty="0" err="1" smtClean="0"/>
              <a:t>Mediatek</a:t>
            </a:r>
            <a:r>
              <a:rPr lang="en-US" dirty="0" smtClean="0"/>
              <a:t>)</a:t>
            </a:r>
            <a:r>
              <a:rPr lang="en-US" dirty="0"/>
              <a:t>	</a:t>
            </a:r>
            <a:r>
              <a:rPr lang="en-US" dirty="0" smtClean="0"/>
              <a:t>		11-16-118r0</a:t>
            </a:r>
          </a:p>
          <a:p>
            <a:pPr>
              <a:buFont typeface="Wingdings" panose="05000000000000000000" pitchFamily="2" charset="2"/>
              <a:buChar char="§"/>
            </a:pPr>
            <a:r>
              <a:rPr lang="en-US" dirty="0"/>
              <a:t>Potential Coexistence Approach 	</a:t>
            </a:r>
            <a:endParaRPr lang="en-US" dirty="0" smtClean="0"/>
          </a:p>
          <a:p>
            <a:pPr lvl="1">
              <a:buFont typeface="Wingdings" panose="05000000000000000000" pitchFamily="2" charset="2"/>
              <a:buChar char="§"/>
            </a:pPr>
            <a:r>
              <a:rPr lang="en-US" dirty="0" smtClean="0"/>
              <a:t>Tim </a:t>
            </a:r>
            <a:r>
              <a:rPr lang="en-US" dirty="0"/>
              <a:t>Godfrey (EPRI) </a:t>
            </a:r>
            <a:r>
              <a:rPr lang="en-US" dirty="0" smtClean="0"/>
              <a:t>			11-16-129r0</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87</a:t>
            </a:fld>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3/5 of </a:t>
            </a:r>
            <a:r>
              <a:rPr lang="en-US" sz="1200" b="0" dirty="0"/>
              <a:t>11-16-0191 by Tim Godfrey (EPRI)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5" name="Footer Placeholder 4"/>
          <p:cNvSpPr>
            <a:spLocks noGrp="1"/>
          </p:cNvSpPr>
          <p:nvPr>
            <p:ph type="ftr" sz="quarter" idx="11"/>
          </p:nvPr>
        </p:nvSpPr>
        <p:spPr>
          <a:xfrm>
            <a:off x="8077200" y="6477000"/>
            <a:ext cx="466725" cy="182562"/>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32653048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Activities</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Agenda and Opening Report</a:t>
            </a:r>
            <a:r>
              <a:rPr lang="en-US" dirty="0" smtClean="0"/>
              <a:t>  11-15-1520r5</a:t>
            </a:r>
          </a:p>
          <a:p>
            <a:endParaRPr lang="en-US" dirty="0"/>
          </a:p>
          <a:p>
            <a:r>
              <a:rPr lang="en-US" dirty="0" smtClean="0"/>
              <a:t>Reviewed and Discussed 8 contributions</a:t>
            </a:r>
          </a:p>
          <a:p>
            <a:endParaRPr lang="en-US" dirty="0"/>
          </a:p>
          <a:p>
            <a:r>
              <a:rPr lang="en-US" dirty="0"/>
              <a:t>Updated output report </a:t>
            </a:r>
            <a:r>
              <a:rPr lang="en-US" dirty="0" smtClean="0"/>
              <a:t>to </a:t>
            </a:r>
            <a:r>
              <a:rPr lang="en-US" dirty="0" smtClean="0">
                <a:hlinkClick r:id="rId4"/>
              </a:rPr>
              <a:t>11-15-1446r6</a:t>
            </a:r>
            <a:endParaRPr lang="en-US" dirty="0"/>
          </a:p>
          <a:p>
            <a:endParaRPr lang="en-US" dirty="0"/>
          </a:p>
          <a:p>
            <a:r>
              <a:rPr lang="en-US" dirty="0" smtClean="0"/>
              <a:t>Planned two teleconferences </a:t>
            </a:r>
            <a:r>
              <a:rPr lang="en-US" dirty="0"/>
              <a:t>to progress output </a:t>
            </a:r>
            <a:r>
              <a:rPr lang="en-US" dirty="0" smtClean="0"/>
              <a:t>document</a:t>
            </a:r>
            <a:endParaRPr lang="en-US" dirty="0"/>
          </a:p>
          <a:p>
            <a:pPr lvl="1"/>
            <a:r>
              <a:rPr lang="en-US" dirty="0"/>
              <a:t>Feb 17</a:t>
            </a:r>
            <a:r>
              <a:rPr lang="en-US" baseline="30000" dirty="0"/>
              <a:t>th</a:t>
            </a:r>
            <a:r>
              <a:rPr lang="en-US" dirty="0"/>
              <a:t>  Use Cases	08:00 PST /  11:00 EST</a:t>
            </a:r>
          </a:p>
          <a:p>
            <a:pPr lvl="1"/>
            <a:r>
              <a:rPr lang="en-US" dirty="0"/>
              <a:t>Feb 18</a:t>
            </a:r>
            <a:r>
              <a:rPr lang="en-US" baseline="30000" dirty="0"/>
              <a:t>th</a:t>
            </a:r>
            <a:r>
              <a:rPr lang="en-US" dirty="0"/>
              <a:t>  Technical		08:00 PST /  11:00 EST</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88</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4/5 of 11-16-0191 by Tim Godfrey (EPRI)</a:t>
            </a:r>
          </a:p>
        </p:txBody>
      </p:sp>
      <p:sp>
        <p:nvSpPr>
          <p:cNvPr id="6"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003110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LRLP Timeline</a:t>
            </a:r>
            <a:endParaRPr lang="en-US" dirty="0"/>
          </a:p>
        </p:txBody>
      </p:sp>
      <p:sp>
        <p:nvSpPr>
          <p:cNvPr id="3" name="Content Placeholder 2"/>
          <p:cNvSpPr>
            <a:spLocks noGrp="1"/>
          </p:cNvSpPr>
          <p:nvPr>
            <p:ph idx="1"/>
          </p:nvPr>
        </p:nvSpPr>
        <p:spPr>
          <a:xfrm>
            <a:off x="685800" y="1981200"/>
            <a:ext cx="8001000" cy="4114800"/>
          </a:xfrm>
        </p:spPr>
        <p:txBody>
          <a:bodyPr/>
          <a:lstStyle/>
          <a:p>
            <a:r>
              <a:rPr lang="en-US" dirty="0" smtClean="0"/>
              <a:t>TIG</a:t>
            </a:r>
          </a:p>
          <a:p>
            <a:pPr lvl="1"/>
            <a:r>
              <a:rPr lang="en-US" dirty="0" smtClean="0"/>
              <a:t>January 2016		 Additional Contributions for report. 				 Edit &amp; revise output draft</a:t>
            </a:r>
          </a:p>
          <a:p>
            <a:pPr lvl="1"/>
            <a:r>
              <a:rPr lang="en-US" dirty="0" smtClean="0"/>
              <a:t>March 2016		 Final contributions and revisions  					 for output report </a:t>
            </a:r>
          </a:p>
          <a:p>
            <a:pPr lvl="1"/>
            <a:r>
              <a:rPr lang="en-US" dirty="0" smtClean="0"/>
              <a:t>                                               WG Motion to Form Study Group</a:t>
            </a:r>
          </a:p>
          <a:p>
            <a:r>
              <a:rPr lang="en-US" dirty="0" smtClean="0"/>
              <a:t>SG</a:t>
            </a:r>
          </a:p>
          <a:p>
            <a:pPr lvl="1"/>
            <a:r>
              <a:rPr lang="en-US" dirty="0" smtClean="0"/>
              <a:t>May 2016                             Develop PAR and CSD (WG Approval)</a:t>
            </a:r>
          </a:p>
          <a:p>
            <a:pPr lvl="1"/>
            <a:r>
              <a:rPr lang="en-US" dirty="0" smtClean="0"/>
              <a:t>July 2016			Approve PAR and CSD (EC)</a:t>
            </a:r>
          </a:p>
          <a:p>
            <a:r>
              <a:rPr lang="en-US" dirty="0" smtClean="0"/>
              <a:t>TG</a:t>
            </a:r>
          </a:p>
          <a:p>
            <a:pPr lvl="1"/>
            <a:r>
              <a:rPr lang="en-US" dirty="0" smtClean="0"/>
              <a:t>Sept 2016 		First meeting of Task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89</a:t>
            </a:fld>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5/5 of </a:t>
            </a:r>
            <a:r>
              <a:rPr lang="en-US" sz="1200" b="0" dirty="0"/>
              <a:t>11-16-0191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6441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a:t>
            </a:r>
            <a:r>
              <a:rPr lang="en-GB" dirty="0" smtClean="0">
                <a:solidFill>
                  <a:srgbClr val="FF0000"/>
                </a:solidFill>
              </a:rPr>
              <a:t>11</a:t>
            </a:r>
            <a:r>
              <a:rPr lang="en-GB" dirty="0" smtClean="0"/>
              <a:t>-0000-wg11-style-guide.doc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 expect a revision in March</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9</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11-16-0023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532600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mtClean="0"/>
              <a:t>Slide </a:t>
            </a:r>
            <a:fld id="{A3DC355B-44DF-6C43-94AD-0B374DD75B3D}" type="slidenum">
              <a:rPr lang="en-US" smtClean="0"/>
              <a:pPr>
                <a:defRPr/>
              </a:pPr>
              <a:t>90</a:t>
            </a:fld>
            <a:endParaRPr lang="en-US"/>
          </a:p>
        </p:txBody>
      </p:sp>
      <p:sp>
        <p:nvSpPr>
          <p:cNvPr id="5" name="Rectangle 2"/>
          <p:cNvSpPr txBox="1">
            <a:spLocks noChangeArrowheads="1"/>
          </p:cNvSpPr>
          <p:nvPr/>
        </p:nvSpPr>
        <p:spPr>
          <a:xfrm>
            <a:off x="685800" y="914400"/>
            <a:ext cx="7772400" cy="1066800"/>
          </a:xfrm>
          <a:prstGeom prst="rect">
            <a:avLst/>
          </a:prstGeom>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b="1" kern="0" dirty="0" smtClean="0">
                <a:solidFill>
                  <a:schemeClr val="tx2"/>
                </a:solidFill>
                <a:latin typeface="+mj-lt"/>
              </a:rPr>
              <a:t>Closing Report on the NGMN Ad-Hoc Meeting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noProof="0" dirty="0" smtClean="0">
                <a:ln>
                  <a:noFill/>
                </a:ln>
                <a:solidFill>
                  <a:schemeClr val="tx2"/>
                </a:solidFill>
                <a:effectLst/>
                <a:uLnTx/>
                <a:uFillTx/>
                <a:latin typeface="+mj-lt"/>
                <a:ea typeface="ＭＳ Ｐゴシック" charset="0"/>
                <a:cs typeface="ＭＳ Ｐゴシック" charset="0"/>
              </a:rPr>
              <a:t>Monday PM1, Atlanta, Georgia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6" name="Rectangle 6"/>
          <p:cNvSpPr txBox="1">
            <a:spLocks noChangeArrowheads="1"/>
          </p:cNvSpPr>
          <p:nvPr/>
        </p:nvSpPr>
        <p:spPr>
          <a:xfrm>
            <a:off x="762000" y="1905000"/>
            <a:ext cx="7772400" cy="381000"/>
          </a:xfrm>
          <a:prstGeom prst="rect">
            <a:avLst/>
          </a:prstGeom>
          <a:noFill/>
        </p:spPr>
        <p: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defRPr/>
            </a:pPr>
            <a:r>
              <a:rPr kumimoji="0" lang="en-US" altLang="en-US" sz="2000" b="1"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Date:</a:t>
            </a:r>
            <a:r>
              <a:rPr kumimoji="0" lang="en-US" altLang="en-US" sz="20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 </a:t>
            </a:r>
            <a:r>
              <a:rPr lang="en-US" altLang="en-US" sz="2000" kern="0" dirty="0" smtClean="0">
                <a:latin typeface="+mn-lt"/>
              </a:rPr>
              <a:t>20</a:t>
            </a:r>
            <a:r>
              <a:rPr kumimoji="0" lang="en-US" altLang="en-US" sz="20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 January 2016</a:t>
            </a:r>
          </a:p>
        </p:txBody>
      </p:sp>
      <p:graphicFrame>
        <p:nvGraphicFramePr>
          <p:cNvPr id="7" name="Object 11"/>
          <p:cNvGraphicFramePr>
            <a:graphicFrameLocks noChangeAspect="1"/>
          </p:cNvGraphicFramePr>
          <p:nvPr/>
        </p:nvGraphicFramePr>
        <p:xfrm>
          <a:off x="762000" y="2743200"/>
          <a:ext cx="7439025" cy="2495550"/>
        </p:xfrm>
        <a:graphic>
          <a:graphicData uri="http://schemas.openxmlformats.org/presentationml/2006/ole">
            <mc:AlternateContent xmlns:mc="http://schemas.openxmlformats.org/markup-compatibility/2006">
              <mc:Choice xmlns:v="urn:schemas-microsoft-com:vml" Requires="v">
                <p:oleObj spid="_x0000_s17425" name="Document" r:id="rId4" imgW="8259129" imgH="2777003" progId="Word.Document.8">
                  <p:embed/>
                </p:oleObj>
              </mc:Choice>
              <mc:Fallback>
                <p:oleObj name="Document" r:id="rId4" imgW="8259129" imgH="27770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743200"/>
                        <a:ext cx="7439025" cy="249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2"/>
          <p:cNvSpPr>
            <a:spLocks noChangeArrowheads="1"/>
          </p:cNvSpPr>
          <p:nvPr/>
        </p:nvSpPr>
        <p:spPr bwMode="auto">
          <a:xfrm>
            <a:off x="685800" y="22860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en-US" sz="1800" dirty="0"/>
              <a:t>Authors:</a:t>
            </a:r>
            <a:endParaRPr lang="en-US" altLang="en-US" sz="1800" b="0" dirty="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11-16-0161 by Jeorge Hurtarte, Teradyne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6576054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077200" cy="5715000"/>
          </a:xfrm>
        </p:spPr>
        <p:txBody>
          <a:bodyPr/>
          <a:lstStyle/>
          <a:p>
            <a:pPr lvl="0" algn="ctr">
              <a:buNone/>
            </a:pPr>
            <a:r>
              <a:rPr lang="en-GB" sz="2800" dirty="0" smtClean="0"/>
              <a:t>Summary</a:t>
            </a:r>
          </a:p>
          <a:p>
            <a:r>
              <a:rPr lang="en-GB" sz="2000" dirty="0" smtClean="0"/>
              <a:t>About 25 people in attendance</a:t>
            </a:r>
            <a:r>
              <a:rPr lang="en-GB" sz="3200" dirty="0" smtClean="0"/>
              <a:t> </a:t>
            </a:r>
            <a:endParaRPr lang="en-US" sz="3200" dirty="0" smtClean="0"/>
          </a:p>
          <a:p>
            <a:r>
              <a:rPr lang="en-GB" sz="2000" dirty="0" smtClean="0"/>
              <a:t>Generated and posted the following report:</a:t>
            </a:r>
            <a:endParaRPr lang="en-US" sz="3200" dirty="0" smtClean="0"/>
          </a:p>
          <a:p>
            <a:pPr lvl="1"/>
            <a:r>
              <a:rPr lang="en-GB" sz="1800" u="sng" dirty="0" smtClean="0">
                <a:hlinkClick r:id="rId3"/>
              </a:rPr>
              <a:t>https://mentor.ieee.org/802.11/dcn/16/11-16-0132-00-0reg-ieee-802-11-activities-related-to-ngmn.pptx</a:t>
            </a:r>
            <a:r>
              <a:rPr lang="en-GB" sz="2800" dirty="0" smtClean="0"/>
              <a:t> </a:t>
            </a:r>
            <a:endParaRPr lang="en-US" sz="2800" dirty="0" smtClean="0"/>
          </a:p>
          <a:p>
            <a:r>
              <a:rPr lang="en-GB" sz="2000" dirty="0" smtClean="0"/>
              <a:t>Discussed the following agenda items</a:t>
            </a:r>
            <a:endParaRPr lang="en-US" sz="3200" dirty="0" smtClean="0"/>
          </a:p>
          <a:p>
            <a:pPr lvl="1"/>
            <a:r>
              <a:rPr lang="en-GB" dirty="0" smtClean="0"/>
              <a:t>Overview of 802.11 Activities related to NGMN Liaison</a:t>
            </a:r>
            <a:r>
              <a:rPr lang="en-GB" sz="3200" dirty="0" smtClean="0"/>
              <a:t> </a:t>
            </a:r>
            <a:endParaRPr lang="en-US" sz="3200" dirty="0" smtClean="0"/>
          </a:p>
          <a:p>
            <a:pPr lvl="1"/>
            <a:r>
              <a:rPr lang="en-GB" dirty="0" smtClean="0"/>
              <a:t>Next Steps within 802.11</a:t>
            </a:r>
            <a:r>
              <a:rPr lang="en-GB" sz="3200" dirty="0" smtClean="0"/>
              <a:t> </a:t>
            </a:r>
            <a:endParaRPr lang="en-US" sz="3200" dirty="0" smtClean="0"/>
          </a:p>
          <a:p>
            <a:pPr lvl="2"/>
            <a:r>
              <a:rPr lang="en-GB" dirty="0" smtClean="0"/>
              <a:t>Draft 3rd Liaison Response Letter</a:t>
            </a:r>
            <a:r>
              <a:rPr lang="en-GB" sz="2800" dirty="0" smtClean="0"/>
              <a:t>.  </a:t>
            </a:r>
            <a:r>
              <a:rPr lang="en-GB" dirty="0" smtClean="0"/>
              <a:t>Letter drafted but it was suggested not to send it to the NGMN pending the NGMN's reply to the 2nd Liaison response letter of May 14, 2015.</a:t>
            </a:r>
            <a:endParaRPr lang="en-GB" sz="2800" dirty="0" smtClean="0"/>
          </a:p>
          <a:p>
            <a:pPr lvl="2"/>
            <a:r>
              <a:rPr lang="en-GB" dirty="0" smtClean="0"/>
              <a:t>Straw Polls (slide 12 of the report, also here in the following slide)</a:t>
            </a:r>
            <a:endParaRPr lang="en-US" sz="2800" dirty="0" smtClean="0"/>
          </a:p>
          <a:p>
            <a:pPr indent="0">
              <a:buNone/>
            </a:pPr>
            <a:endParaRPr lang="en-US" sz="1800" b="0" dirty="0" smtClean="0"/>
          </a:p>
          <a:p>
            <a:pPr indent="0">
              <a:buNone/>
            </a:pPr>
            <a:endParaRPr lang="en-US" sz="1800" b="0" dirty="0" smtClean="0"/>
          </a:p>
          <a:p>
            <a:pPr indent="0">
              <a:buNone/>
            </a:pPr>
            <a:endParaRPr lang="en-US" sz="1800" b="0" dirty="0" smtClean="0"/>
          </a:p>
          <a:p>
            <a:pPr indent="0">
              <a:buNone/>
            </a:pPr>
            <a:endParaRPr lang="en-US" sz="1800" b="0" dirty="0" smtClean="0"/>
          </a:p>
          <a:p>
            <a:pPr indent="0">
              <a:buNone/>
            </a:pPr>
            <a:endParaRPr lang="en-US" sz="1800" b="0" dirty="0" smtClean="0"/>
          </a:p>
          <a:p>
            <a:pPr>
              <a:buNone/>
            </a:pPr>
            <a:endParaRPr lang="en-US" sz="1800" b="0" dirty="0"/>
          </a:p>
        </p:txBody>
      </p:sp>
      <p:sp>
        <p:nvSpPr>
          <p:cNvPr id="5" name="Slide Number Placeholder 4"/>
          <p:cNvSpPr>
            <a:spLocks noGrp="1"/>
          </p:cNvSpPr>
          <p:nvPr>
            <p:ph type="sldNum" sz="quarter" idx="11"/>
          </p:nvPr>
        </p:nvSpPr>
        <p:spPr>
          <a:xfrm>
            <a:off x="4344988" y="6475413"/>
            <a:ext cx="530225" cy="182562"/>
          </a:xfrm>
        </p:spPr>
        <p:txBody>
          <a:bodyPr/>
          <a:lstStyle/>
          <a:p>
            <a:pPr>
              <a:defRPr/>
            </a:pPr>
            <a:r>
              <a:rPr lang="en-US" smtClean="0"/>
              <a:t>Slide </a:t>
            </a:r>
            <a:fld id="{AFD63A97-F084-7E4F-8ACE-C1C5A3479048}" type="slidenum">
              <a:rPr lang="en-US" smtClean="0"/>
              <a:pPr>
                <a:defRPr/>
              </a:pPr>
              <a:t>91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11-16-0161 by Jeorge Hurtarte, Teradyne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807968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5715000"/>
          </a:xfrm>
        </p:spPr>
        <p:txBody>
          <a:bodyPr/>
          <a:lstStyle/>
          <a:p>
            <a:pPr lvl="0" algn="ctr">
              <a:buNone/>
            </a:pPr>
            <a:r>
              <a:rPr lang="en-GB" sz="2800" dirty="0" smtClean="0"/>
              <a:t>Straw Polls</a:t>
            </a:r>
          </a:p>
          <a:p>
            <a:pPr lvl="1">
              <a:buNone/>
            </a:pPr>
            <a:endParaRPr lang="en-GB" sz="1600" dirty="0" smtClean="0"/>
          </a:p>
          <a:p>
            <a:r>
              <a:rPr lang="en-GB" sz="2000" dirty="0" smtClean="0"/>
              <a:t>#1: Do you believe it will be beneficial for the 802/802.11 to engage in the IMT-2020 process and 5G in general (NGMN/3GPP)?</a:t>
            </a:r>
          </a:p>
          <a:p>
            <a:pPr lvl="1"/>
            <a:r>
              <a:rPr lang="en-GB" sz="1800" dirty="0" smtClean="0"/>
              <a:t>Yes:    14,    No:    1,   Not Sure:  12</a:t>
            </a:r>
          </a:p>
          <a:p>
            <a:r>
              <a:rPr lang="en-GB" sz="2000" dirty="0" smtClean="0"/>
              <a:t>#2: Would you participate in a 802/802.11 activity to engage in the IMT-2020 process and communications with NGMN and 3GPP?</a:t>
            </a:r>
          </a:p>
          <a:p>
            <a:pPr lvl="1"/>
            <a:r>
              <a:rPr lang="en-GB" sz="1800" dirty="0" smtClean="0"/>
              <a:t>Yes:    7         No:   2,     Not sure:  16</a:t>
            </a:r>
          </a:p>
          <a:p>
            <a:r>
              <a:rPr lang="en-GB" sz="2000" dirty="0" smtClean="0"/>
              <a:t>#3: We believe that at this time there is value to continue to liaise with the NGMN.</a:t>
            </a:r>
          </a:p>
          <a:p>
            <a:pPr lvl="1"/>
            <a:r>
              <a:rPr lang="en-GB" sz="1800" dirty="0" smtClean="0"/>
              <a:t>Yes:  0     	No:  3	Not sure:   20</a:t>
            </a:r>
            <a:endParaRPr lang="en-GB" sz="1800" b="0" u="sng" dirty="0" smtClean="0"/>
          </a:p>
          <a:p>
            <a:r>
              <a:rPr lang="en-GB" sz="2000" dirty="0" smtClean="0"/>
              <a:t>#4: We agree to reconvene the NGNM liaison activity if and when NGNM replies, or if and when we have substantive information to provide to them that could be of mutual benefit.</a:t>
            </a:r>
          </a:p>
          <a:p>
            <a:pPr marL="685800" lvl="2" indent="-342900"/>
            <a:r>
              <a:rPr lang="en-GB" dirty="0" smtClean="0"/>
              <a:t>Yes:      21 	No:  0	Not sure:   3</a:t>
            </a:r>
          </a:p>
          <a:p>
            <a:endParaRPr lang="en-GB" sz="2000" dirty="0" smtClean="0"/>
          </a:p>
          <a:p>
            <a:endParaRPr lang="en-GB" b="0" dirty="0" smtClean="0"/>
          </a:p>
          <a:p>
            <a:pPr>
              <a:buNone/>
            </a:pPr>
            <a:endParaRPr lang="en-GB" sz="1600" b="0" u="sng" dirty="0" smtClean="0"/>
          </a:p>
          <a:p>
            <a:pPr indent="0">
              <a:buNone/>
            </a:pPr>
            <a:endParaRPr lang="en-US" sz="1600" b="0" dirty="0" smtClean="0"/>
          </a:p>
          <a:p>
            <a:pPr indent="0">
              <a:buNone/>
            </a:pPr>
            <a:endParaRPr lang="en-US" sz="1600" b="0" dirty="0" smtClean="0"/>
          </a:p>
          <a:p>
            <a:pPr indent="0">
              <a:buNone/>
            </a:pPr>
            <a:endParaRPr lang="en-US" sz="1600" b="0" dirty="0" smtClean="0"/>
          </a:p>
          <a:p>
            <a:pPr indent="0">
              <a:buNone/>
            </a:pPr>
            <a:endParaRPr lang="en-US" sz="1600" b="0" dirty="0" smtClean="0"/>
          </a:p>
          <a:p>
            <a:pPr indent="0">
              <a:buNone/>
            </a:pPr>
            <a:endParaRPr lang="en-US" sz="1600" b="0" dirty="0" smtClean="0"/>
          </a:p>
          <a:p>
            <a:pPr indent="0">
              <a:buNone/>
            </a:pPr>
            <a:endParaRPr lang="en-US" sz="1600" b="0" dirty="0" smtClean="0"/>
          </a:p>
          <a:p>
            <a:pPr>
              <a:buNone/>
            </a:pPr>
            <a:endParaRPr lang="en-US" sz="1600" b="0" dirty="0"/>
          </a:p>
        </p:txBody>
      </p:sp>
      <p:sp>
        <p:nvSpPr>
          <p:cNvPr id="5" name="Slide Number Placeholder 4"/>
          <p:cNvSpPr>
            <a:spLocks noGrp="1"/>
          </p:cNvSpPr>
          <p:nvPr>
            <p:ph type="sldNum" sz="quarter" idx="11"/>
          </p:nvPr>
        </p:nvSpPr>
        <p:spPr>
          <a:xfrm>
            <a:off x="4344988" y="6475413"/>
            <a:ext cx="530225" cy="182562"/>
          </a:xfrm>
        </p:spPr>
        <p:txBody>
          <a:bodyPr/>
          <a:lstStyle/>
          <a:p>
            <a:pPr>
              <a:defRPr/>
            </a:pPr>
            <a:r>
              <a:rPr lang="en-US" smtClean="0"/>
              <a:t>Slide </a:t>
            </a:r>
            <a:fld id="{AFD63A97-F084-7E4F-8ACE-C1C5A3479048}" type="slidenum">
              <a:rPr lang="en-US" smtClean="0"/>
              <a:pPr>
                <a:defRPr/>
              </a:pPr>
              <a:t>92</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3/3 of 11-16-0161 by </a:t>
            </a:r>
            <a:r>
              <a:rPr kumimoji="0" lang="en-US" sz="1200" b="0" i="0" u="none" strike="noStrike" cap="none" normalizeH="0" baseline="0" dirty="0" err="1" smtClean="0">
                <a:ln>
                  <a:noFill/>
                </a:ln>
                <a:solidFill>
                  <a:schemeClr val="tx1"/>
                </a:solidFill>
                <a:effectLst/>
                <a:latin typeface="Times New Roman" pitchFamily="18" charset="0"/>
              </a:rPr>
              <a:t>Jeorge</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Hurtarte</a:t>
            </a:r>
            <a:r>
              <a:rPr kumimoji="0" lang="en-US" sz="1200" b="0" i="0" u="none" strike="noStrike" cap="none" normalizeH="0" baseline="0" dirty="0" smtClean="0">
                <a:ln>
                  <a:noFill/>
                </a:ln>
                <a:solidFill>
                  <a:schemeClr val="tx1"/>
                </a:solidFill>
                <a:effectLst/>
                <a:latin typeface="Times New Roman" pitchFamily="18" charset="0"/>
              </a:rPr>
              <a:t>, Teradyne</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36947153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xfrm>
            <a:off x="696913" y="333375"/>
            <a:ext cx="133985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January 2016</a:t>
            </a:r>
          </a:p>
        </p:txBody>
      </p:sp>
      <p:sp>
        <p:nvSpPr>
          <p:cNvPr id="13315" name="Footer Placeholder 4"/>
          <p:cNvSpPr>
            <a:spLocks noGrp="1"/>
          </p:cNvSpPr>
          <p:nvPr>
            <p:ph type="ftr" sz="quarter" idx="11"/>
          </p:nvPr>
        </p:nvSpPr>
        <p:spPr>
          <a:xfrm>
            <a:off x="7046913" y="6477000"/>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A3730AD0-5BC1-41D8-BEA3-581B31196181}" type="slidenum">
              <a:rPr lang="en-US" altLang="en-US" sz="1200" b="0"/>
              <a:pPr>
                <a:spcBef>
                  <a:spcPct val="0"/>
                </a:spcBef>
                <a:buFontTx/>
                <a:buNone/>
              </a:pPr>
              <a:t>93</a:t>
            </a:fld>
            <a:endParaRPr lang="en-US" altLang="en-US" sz="1200" b="0"/>
          </a:p>
        </p:txBody>
      </p:sp>
      <p:sp>
        <p:nvSpPr>
          <p:cNvPr id="13317" name="Rectangle 2"/>
          <p:cNvSpPr>
            <a:spLocks noGrp="1" noChangeArrowheads="1"/>
          </p:cNvSpPr>
          <p:nvPr>
            <p:ph type="title"/>
          </p:nvPr>
        </p:nvSpPr>
        <p:spPr>
          <a:noFill/>
        </p:spPr>
        <p:txBody>
          <a:bodyPr/>
          <a:lstStyle/>
          <a:p>
            <a:r>
              <a:rPr lang="en-US" altLang="en-US" smtClean="0"/>
              <a:t>Report on 802.15</a:t>
            </a:r>
          </a:p>
        </p:txBody>
      </p:sp>
      <p:sp>
        <p:nvSpPr>
          <p:cNvPr id="13318"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2016-01-22</a:t>
            </a:r>
          </a:p>
        </p:txBody>
      </p:sp>
      <p:graphicFrame>
        <p:nvGraphicFramePr>
          <p:cNvPr id="13319" name="Object 11"/>
          <p:cNvGraphicFramePr>
            <a:graphicFrameLocks noChangeAspect="1"/>
          </p:cNvGraphicFramePr>
          <p:nvPr/>
        </p:nvGraphicFramePr>
        <p:xfrm>
          <a:off x="530225" y="2290763"/>
          <a:ext cx="7807325" cy="2832100"/>
        </p:xfrm>
        <a:graphic>
          <a:graphicData uri="http://schemas.openxmlformats.org/presentationml/2006/ole">
            <mc:AlternateContent xmlns:mc="http://schemas.openxmlformats.org/markup-compatibility/2006">
              <mc:Choice xmlns:v="urn:schemas-microsoft-com:vml" Requires="v">
                <p:oleObj spid="_x0000_s22535" name="Document" r:id="rId4" imgW="8209948" imgH="2988203" progId="Word.Document.8">
                  <p:embed/>
                </p:oleObj>
              </mc:Choice>
              <mc:Fallback>
                <p:oleObj name="Document" r:id="rId4" imgW="8209948" imgH="29882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2290763"/>
                        <a:ext cx="7807325"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630999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265047E-42EB-4ADE-8424-1DB494270410}" type="slidenum">
              <a:rPr lang="en-US" altLang="en-US" sz="1200" b="0"/>
              <a:pPr>
                <a:spcBef>
                  <a:spcPct val="0"/>
                </a:spcBef>
                <a:buFontTx/>
                <a:buNone/>
              </a:pPr>
              <a:t>94</a:t>
            </a:fld>
            <a:endParaRPr lang="en-US" altLang="en-US" sz="1200" b="0"/>
          </a:p>
        </p:txBody>
      </p:sp>
      <p:sp>
        <p:nvSpPr>
          <p:cNvPr id="14339" name="Rectangle 2"/>
          <p:cNvSpPr>
            <a:spLocks noGrp="1" noChangeArrowheads="1"/>
          </p:cNvSpPr>
          <p:nvPr>
            <p:ph type="title"/>
          </p:nvPr>
        </p:nvSpPr>
        <p:spPr>
          <a:noFill/>
        </p:spPr>
        <p:txBody>
          <a:bodyPr/>
          <a:lstStyle/>
          <a:p>
            <a:r>
              <a:rPr lang="en-US" altLang="en-US" smtClean="0"/>
              <a:t>Abstract</a:t>
            </a:r>
          </a:p>
        </p:txBody>
      </p:sp>
      <p:sp>
        <p:nvSpPr>
          <p:cNvPr id="14340" name="Rectangle 3"/>
          <p:cNvSpPr>
            <a:spLocks noGrp="1" noChangeArrowheads="1"/>
          </p:cNvSpPr>
          <p:nvPr>
            <p:ph type="body" idx="1"/>
          </p:nvPr>
        </p:nvSpPr>
        <p:spPr>
          <a:noFill/>
        </p:spPr>
        <p:txBody>
          <a:bodyPr/>
          <a:lstStyle/>
          <a:p>
            <a:pPr>
              <a:buFontTx/>
              <a:buNone/>
            </a:pPr>
            <a:r>
              <a:rPr lang="en-US" altLang="en-US" smtClean="0"/>
              <a:t>Report on 802.15 as presented to 802.11 </a:t>
            </a:r>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2/</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61237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3CBF7F5-2D8C-41BA-B6C1-5A6B4CA8A245}" type="slidenum">
              <a:rPr lang="en-US" altLang="en-US" sz="1200" b="0"/>
              <a:pPr algn="ctr">
                <a:spcBef>
                  <a:spcPct val="0"/>
                </a:spcBef>
                <a:buFontTx/>
                <a:buNone/>
              </a:pPr>
              <a:t>95</a:t>
            </a:fld>
            <a:endParaRPr lang="en-US" altLang="en-US" sz="1200" b="0"/>
          </a:p>
        </p:txBody>
      </p:sp>
      <p:sp>
        <p:nvSpPr>
          <p:cNvPr id="15363"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97520F7-E0BC-4DBE-BAB1-E2070C1EF28D}" type="slidenum">
              <a:rPr lang="en-US" altLang="en-US" sz="1200" b="0"/>
              <a:pPr algn="ctr">
                <a:spcBef>
                  <a:spcPct val="0"/>
                </a:spcBef>
                <a:buFontTx/>
                <a:buNone/>
              </a:pPr>
              <a:t>95</a:t>
            </a:fld>
            <a:endParaRPr lang="en-US" altLang="en-US" sz="1200" b="0"/>
          </a:p>
        </p:txBody>
      </p:sp>
      <p:sp>
        <p:nvSpPr>
          <p:cNvPr id="15364" name="Rectangle 2"/>
          <p:cNvSpPr>
            <a:spLocks noGrp="1" noChangeArrowheads="1"/>
          </p:cNvSpPr>
          <p:nvPr>
            <p:ph type="title" idx="4294967295"/>
          </p:nvPr>
        </p:nvSpPr>
        <p:spPr>
          <a:xfrm>
            <a:off x="685800" y="914400"/>
            <a:ext cx="7772400" cy="652463"/>
          </a:xfrm>
        </p:spPr>
        <p:txBody>
          <a:bodyPr/>
          <a:lstStyle/>
          <a:p>
            <a:r>
              <a:rPr lang="en-US" altLang="en-US" sz="2800" smtClean="0"/>
              <a:t>802.15.3d</a:t>
            </a:r>
            <a:br>
              <a:rPr lang="en-US" altLang="en-US" sz="2800" smtClean="0"/>
            </a:br>
            <a:r>
              <a:rPr lang="en-US" altLang="en-US" sz="2800" smtClean="0"/>
              <a:t>100 Gb/s</a:t>
            </a:r>
          </a:p>
        </p:txBody>
      </p:sp>
      <p:sp>
        <p:nvSpPr>
          <p:cNvPr id="15365" name="Rectangle 3"/>
          <p:cNvSpPr>
            <a:spLocks noGrp="1" noChangeArrowheads="1"/>
          </p:cNvSpPr>
          <p:nvPr>
            <p:ph type="body" idx="4294967295"/>
          </p:nvPr>
        </p:nvSpPr>
        <p:spPr>
          <a:xfrm>
            <a:off x="457200" y="1752600"/>
            <a:ext cx="8229600" cy="4586288"/>
          </a:xfrm>
        </p:spPr>
        <p:txBody>
          <a:bodyPr>
            <a:normAutofit/>
          </a:bodyPr>
          <a:lstStyle/>
          <a:p>
            <a:pPr>
              <a:lnSpc>
                <a:spcPct val="80000"/>
              </a:lnSpc>
            </a:pPr>
            <a:r>
              <a:rPr lang="de-DE" altLang="en-US" sz="1700" smtClean="0"/>
              <a:t>7 Contributions:</a:t>
            </a:r>
          </a:p>
          <a:p>
            <a:pPr lvl="1">
              <a:lnSpc>
                <a:spcPct val="80000"/>
              </a:lnSpc>
            </a:pPr>
            <a:r>
              <a:rPr lang="en-US" altLang="en-US" sz="1400" smtClean="0"/>
              <a:t>Iwao Hosako (NICT), “Comments and Contributions to Documents related to Call for Proposals],” (15-16-0047r00)</a:t>
            </a:r>
            <a:endParaRPr lang="de-DE" altLang="en-US" sz="1400" smtClean="0"/>
          </a:p>
          <a:p>
            <a:pPr lvl="1">
              <a:lnSpc>
                <a:spcPct val="80000"/>
              </a:lnSpc>
            </a:pPr>
            <a:r>
              <a:rPr lang="en-US" altLang="en-US" sz="1400" smtClean="0"/>
              <a:t>Alexander Fricke (TU Braunschweig), “Channel Model for Intra-Device Communicatons,” (15-16-0043r00)</a:t>
            </a:r>
            <a:endParaRPr lang="de-DE" altLang="en-US" sz="1400" smtClean="0"/>
          </a:p>
          <a:p>
            <a:pPr lvl="1">
              <a:lnSpc>
                <a:spcPct val="80000"/>
              </a:lnSpc>
            </a:pPr>
            <a:r>
              <a:rPr lang="en-US" altLang="en-US" sz="1400" smtClean="0"/>
              <a:t>Alexander Fricke (TU Braunschweig), “Channel Model for Intra-Device Communications Text Proposals,” (15-16-0081r00)</a:t>
            </a:r>
          </a:p>
          <a:p>
            <a:pPr lvl="1">
              <a:lnSpc>
                <a:spcPct val="80000"/>
              </a:lnSpc>
            </a:pPr>
            <a:r>
              <a:rPr lang="en-US" altLang="en-US" sz="1400" smtClean="0"/>
              <a:t>Iwao Hosako (NICT), “Information on WRC-19 agenda item 1.15,” (15-16-0076r01)</a:t>
            </a:r>
            <a:endParaRPr lang="de-DE" altLang="en-US" sz="1400" smtClean="0"/>
          </a:p>
          <a:p>
            <a:pPr lvl="1">
              <a:lnSpc>
                <a:spcPct val="80000"/>
              </a:lnSpc>
            </a:pPr>
            <a:r>
              <a:rPr lang="en-US" altLang="en-US" sz="1400" smtClean="0"/>
              <a:t>Thomas Kuerner (TU-Braunschweig), “Contribution from iBROW on the CfC to ITU-R Liaison Statement,” (15-16-0034r00)</a:t>
            </a:r>
            <a:endParaRPr lang="de-DE" altLang="en-US" sz="1400" smtClean="0"/>
          </a:p>
          <a:p>
            <a:pPr lvl="1">
              <a:lnSpc>
                <a:spcPct val="80000"/>
              </a:lnSpc>
            </a:pPr>
            <a:r>
              <a:rPr lang="en-US" altLang="en-US" sz="1400" smtClean="0"/>
              <a:t>Thomas Kuerner (TU-Braunschweig), “Contribution from TERAPAN on the CfC to ITU-R Liaison Statement,” (15-16-0082r00)</a:t>
            </a:r>
          </a:p>
          <a:p>
            <a:pPr lvl="1">
              <a:lnSpc>
                <a:spcPct val="80000"/>
              </a:lnSpc>
            </a:pPr>
            <a:r>
              <a:rPr lang="en-US" altLang="en-US" sz="1400" smtClean="0"/>
              <a:t>Alexander Fricke (TU Braunschweig), “Thoughts on Channel Realizations,” (15-16-0127r01)</a:t>
            </a:r>
          </a:p>
          <a:p>
            <a:pPr>
              <a:lnSpc>
                <a:spcPct val="80000"/>
              </a:lnSpc>
            </a:pPr>
            <a:r>
              <a:rPr lang="de-DE" altLang="en-US" sz="1400" smtClean="0"/>
              <a:t>Revision of Supporting Documents:</a:t>
            </a:r>
          </a:p>
          <a:p>
            <a:pPr lvl="1">
              <a:lnSpc>
                <a:spcPct val="80000"/>
              </a:lnSpc>
            </a:pPr>
            <a:r>
              <a:rPr lang="de-DE" altLang="en-US" sz="1400" smtClean="0"/>
              <a:t>CMD (15-14-0310r16)</a:t>
            </a:r>
          </a:p>
          <a:p>
            <a:pPr lvl="1">
              <a:lnSpc>
                <a:spcPct val="80000"/>
              </a:lnSpc>
            </a:pPr>
            <a:r>
              <a:rPr lang="de-DE" altLang="en-US" sz="1400" smtClean="0"/>
              <a:t>TRD (15-14-310r17)</a:t>
            </a:r>
          </a:p>
          <a:p>
            <a:pPr lvl="1">
              <a:lnSpc>
                <a:spcPct val="80000"/>
              </a:lnSpc>
            </a:pPr>
            <a:r>
              <a:rPr lang="de-DE" altLang="en-US" sz="1400" smtClean="0"/>
              <a:t>ECD (15-15-412r10)</a:t>
            </a:r>
          </a:p>
          <a:p>
            <a:pPr>
              <a:lnSpc>
                <a:spcPct val="80000"/>
              </a:lnSpc>
            </a:pPr>
            <a:r>
              <a:rPr lang="de-DE" altLang="en-US" sz="1400" smtClean="0"/>
              <a:t>Drafting of a Call for Proposals (15-15-0936r2)</a:t>
            </a:r>
          </a:p>
          <a:p>
            <a:pPr>
              <a:lnSpc>
                <a:spcPct val="80000"/>
              </a:lnSpc>
            </a:pPr>
            <a:r>
              <a:rPr lang="de-DE" altLang="en-US" sz="1400" smtClean="0"/>
              <a:t>Review on Time Planning (15-14-0155r9)</a:t>
            </a:r>
          </a:p>
          <a:p>
            <a:pPr>
              <a:lnSpc>
                <a:spcPct val="80000"/>
              </a:lnSpc>
            </a:pPr>
            <a:r>
              <a:rPr lang="de-DE" altLang="en-US" sz="1400" smtClean="0"/>
              <a:t>Review Status of Liasion Statement to </a:t>
            </a:r>
            <a:r>
              <a:rPr lang="en-US" altLang="en-US" sz="1400" smtClean="0"/>
              <a:t>ETSI ISG mWT (15-15-0722r3</a:t>
            </a:r>
          </a:p>
          <a:p>
            <a:pPr>
              <a:lnSpc>
                <a:spcPct val="80000"/>
              </a:lnSpc>
            </a:pPr>
            <a:r>
              <a:rPr lang="de-DE" altLang="en-US" sz="1400" smtClean="0"/>
              <a:t>Finalizing draft Response to Liaison Statement from ITU-R (15-15-0699r5)</a:t>
            </a:r>
          </a:p>
          <a:p>
            <a:pPr>
              <a:lnSpc>
                <a:spcPct val="80000"/>
              </a:lnSpc>
            </a:pPr>
            <a:r>
              <a:rPr lang="de-DE" altLang="en-US" sz="1400" smtClean="0"/>
              <a:t>Hoping to do a call for proposals in March</a:t>
            </a:r>
          </a:p>
          <a:p>
            <a:pPr lvl="1">
              <a:lnSpc>
                <a:spcPct val="80000"/>
              </a:lnSpc>
            </a:pPr>
            <a:endParaRPr lang="de-DE" altLang="en-US" sz="1400" smtClean="0"/>
          </a:p>
        </p:txBody>
      </p:sp>
      <p:sp>
        <p:nvSpPr>
          <p:cNvPr id="1536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2388167A-61C3-4003-B4E6-C0A084B4BE70}" type="slidenum">
              <a:rPr lang="en-US" altLang="en-US" sz="1200" b="0"/>
              <a:pPr>
                <a:spcBef>
                  <a:spcPct val="0"/>
                </a:spcBef>
                <a:buFontTx/>
                <a:buNone/>
              </a:pPr>
              <a:t>95</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811776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938274B0-159F-4D1E-A9B0-04129A978ECE}" type="slidenum">
              <a:rPr lang="en-US" altLang="en-US" sz="1200" b="0"/>
              <a:pPr algn="ctr">
                <a:spcBef>
                  <a:spcPct val="0"/>
                </a:spcBef>
                <a:buFontTx/>
                <a:buNone/>
              </a:pPr>
              <a:t>96</a:t>
            </a:fld>
            <a:endParaRPr lang="en-US" altLang="en-US" sz="1200" b="0"/>
          </a:p>
        </p:txBody>
      </p:sp>
      <p:sp>
        <p:nvSpPr>
          <p:cNvPr id="16387"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4B17991F-72C6-42F2-A958-2835668A4D31}" type="slidenum">
              <a:rPr lang="en-US" altLang="en-US" sz="1200" b="0"/>
              <a:pPr algn="ctr">
                <a:spcBef>
                  <a:spcPct val="0"/>
                </a:spcBef>
                <a:buFontTx/>
                <a:buNone/>
              </a:pPr>
              <a:t>96</a:t>
            </a:fld>
            <a:endParaRPr lang="en-US" altLang="en-US" sz="1200" b="0"/>
          </a:p>
        </p:txBody>
      </p:sp>
      <p:sp>
        <p:nvSpPr>
          <p:cNvPr id="16388" name="Rectangle 2"/>
          <p:cNvSpPr>
            <a:spLocks noGrp="1" noChangeArrowheads="1"/>
          </p:cNvSpPr>
          <p:nvPr>
            <p:ph type="title" idx="4294967295"/>
          </p:nvPr>
        </p:nvSpPr>
        <p:spPr>
          <a:xfrm>
            <a:off x="685800" y="914400"/>
            <a:ext cx="7772400" cy="652463"/>
          </a:xfrm>
        </p:spPr>
        <p:txBody>
          <a:bodyPr/>
          <a:lstStyle/>
          <a:p>
            <a:r>
              <a:rPr lang="en-US" altLang="en-US" sz="2800" smtClean="0"/>
              <a:t>802.15.3e</a:t>
            </a:r>
            <a:br>
              <a:rPr lang="en-US" altLang="en-US" sz="2800" smtClean="0"/>
            </a:br>
            <a:r>
              <a:rPr lang="en-US" altLang="en-US" sz="2800" smtClean="0"/>
              <a:t>High Rate Close Proximity (HRCP)</a:t>
            </a:r>
          </a:p>
        </p:txBody>
      </p:sp>
      <p:sp>
        <p:nvSpPr>
          <p:cNvPr id="16389" name="Rectangle 3"/>
          <p:cNvSpPr>
            <a:spLocks noGrp="1" noChangeArrowheads="1"/>
          </p:cNvSpPr>
          <p:nvPr>
            <p:ph type="body" idx="4294967295"/>
          </p:nvPr>
        </p:nvSpPr>
        <p:spPr>
          <a:xfrm>
            <a:off x="457200" y="1752600"/>
            <a:ext cx="8229600" cy="4586288"/>
          </a:xfrm>
        </p:spPr>
        <p:txBody>
          <a:bodyPr/>
          <a:lstStyle/>
          <a:p>
            <a:r>
              <a:rPr lang="en-US" altLang="en-US" smtClean="0"/>
              <a:t>Reviewed draft spec</a:t>
            </a:r>
          </a:p>
          <a:p>
            <a:r>
              <a:rPr lang="en-US" altLang="en-US" smtClean="0"/>
              <a:t>Resolved all TG comments</a:t>
            </a:r>
          </a:p>
          <a:p>
            <a:r>
              <a:rPr lang="en-US" altLang="en-US" smtClean="0"/>
              <a:t>Approved the draft spec and coexistence document.</a:t>
            </a:r>
          </a:p>
          <a:p>
            <a:r>
              <a:rPr lang="en-US" altLang="en-US" smtClean="0"/>
              <a:t>Starting letter ballot</a:t>
            </a:r>
          </a:p>
        </p:txBody>
      </p:sp>
      <p:sp>
        <p:nvSpPr>
          <p:cNvPr id="163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AD779652-5A8B-4154-8A35-BBB833653A34}" type="slidenum">
              <a:rPr lang="en-US" altLang="en-US" sz="1200" b="0"/>
              <a:pPr>
                <a:spcBef>
                  <a:spcPct val="0"/>
                </a:spcBef>
                <a:buFontTx/>
                <a:buNone/>
              </a:pPr>
              <a:t>96</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43367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87C47E0-A25A-4793-A413-ADC82E0980A0}" type="slidenum">
              <a:rPr lang="en-US" altLang="en-US" sz="1200" b="0"/>
              <a:pPr algn="ctr">
                <a:spcBef>
                  <a:spcPct val="0"/>
                </a:spcBef>
                <a:buFontTx/>
                <a:buNone/>
              </a:pPr>
              <a:t>97</a:t>
            </a:fld>
            <a:endParaRPr lang="en-US" altLang="en-US" sz="1200" b="0"/>
          </a:p>
        </p:txBody>
      </p:sp>
      <p:sp>
        <p:nvSpPr>
          <p:cNvPr id="17411"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B7A1FCD-68B9-4688-8136-6FA4406311E7}" type="slidenum">
              <a:rPr lang="en-US" altLang="en-US" sz="1200" b="0"/>
              <a:pPr algn="ctr">
                <a:spcBef>
                  <a:spcPct val="0"/>
                </a:spcBef>
                <a:buFontTx/>
                <a:buNone/>
              </a:pPr>
              <a:t>97</a:t>
            </a:fld>
            <a:endParaRPr lang="en-US" altLang="en-US" sz="1200" b="0"/>
          </a:p>
        </p:txBody>
      </p:sp>
      <p:sp>
        <p:nvSpPr>
          <p:cNvPr id="17412" name="Rectangle 2"/>
          <p:cNvSpPr>
            <a:spLocks noGrp="1" noChangeArrowheads="1"/>
          </p:cNvSpPr>
          <p:nvPr>
            <p:ph type="title" idx="4294967295"/>
          </p:nvPr>
        </p:nvSpPr>
        <p:spPr>
          <a:xfrm>
            <a:off x="685800" y="914400"/>
            <a:ext cx="7772400" cy="652463"/>
          </a:xfrm>
        </p:spPr>
        <p:txBody>
          <a:bodyPr/>
          <a:lstStyle/>
          <a:p>
            <a:r>
              <a:rPr lang="en-US" altLang="en-US" sz="2800" smtClean="0"/>
              <a:t>802.15.4n</a:t>
            </a:r>
            <a:br>
              <a:rPr lang="en-US" altLang="en-US" sz="2800" smtClean="0"/>
            </a:br>
            <a:r>
              <a:rPr lang="en-US" altLang="en-US" sz="2800" smtClean="0"/>
              <a:t>Chinese Medical Band</a:t>
            </a:r>
          </a:p>
        </p:txBody>
      </p:sp>
      <p:sp>
        <p:nvSpPr>
          <p:cNvPr id="17413" name="Rectangle 3"/>
          <p:cNvSpPr>
            <a:spLocks noGrp="1" noChangeArrowheads="1"/>
          </p:cNvSpPr>
          <p:nvPr>
            <p:ph type="body" idx="4294967295"/>
          </p:nvPr>
        </p:nvSpPr>
        <p:spPr>
          <a:xfrm>
            <a:off x="457200" y="1752600"/>
            <a:ext cx="8229600" cy="4586288"/>
          </a:xfrm>
        </p:spPr>
        <p:txBody>
          <a:bodyPr/>
          <a:lstStyle/>
          <a:p>
            <a:pPr eaLnBrk="1" hangingPunct="1">
              <a:spcBef>
                <a:spcPct val="0"/>
              </a:spcBef>
            </a:pPr>
            <a:r>
              <a:rPr lang="en-US" altLang="en-US" smtClean="0"/>
              <a:t>RevCom recommended approval of final draft</a:t>
            </a:r>
            <a:endParaRPr kumimoji="1" lang="ja-JP" altLang="en-US" smtClean="0">
              <a:ea typeface="ＭＳ Ｐゴシック" pitchFamily="34" charset="-128"/>
            </a:endParaRPr>
          </a:p>
        </p:txBody>
      </p:sp>
      <p:sp>
        <p:nvSpPr>
          <p:cNvPr id="174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517443EE-1E9F-4757-9B51-2E3DB0830E02}" type="slidenum">
              <a:rPr lang="en-US" altLang="en-US" sz="1200" b="0"/>
              <a:pPr>
                <a:spcBef>
                  <a:spcPct val="0"/>
                </a:spcBef>
                <a:buFontTx/>
                <a:buNone/>
              </a:pPr>
              <a:t>97</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5</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82546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4372861-ABB8-49F0-AD50-2B0FEEF01B01}" type="slidenum">
              <a:rPr lang="en-US" altLang="en-US" sz="1200" b="0"/>
              <a:pPr algn="ctr">
                <a:spcBef>
                  <a:spcPct val="0"/>
                </a:spcBef>
                <a:buFontTx/>
                <a:buNone/>
              </a:pPr>
              <a:t>98</a:t>
            </a:fld>
            <a:endParaRPr lang="en-US" altLang="en-US" sz="1200" b="0"/>
          </a:p>
        </p:txBody>
      </p:sp>
      <p:sp>
        <p:nvSpPr>
          <p:cNvPr id="1843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15AA6B09-F2F1-4EF3-80CB-3CD51EE1F34B}" type="slidenum">
              <a:rPr lang="en-US" altLang="en-US" sz="1200" b="0"/>
              <a:pPr algn="ctr">
                <a:spcBef>
                  <a:spcPct val="0"/>
                </a:spcBef>
                <a:buFontTx/>
                <a:buNone/>
              </a:pPr>
              <a:t>98</a:t>
            </a:fld>
            <a:endParaRPr lang="en-US" altLang="en-US" sz="1200" b="0"/>
          </a:p>
        </p:txBody>
      </p:sp>
      <p:sp>
        <p:nvSpPr>
          <p:cNvPr id="18436" name="Rectangle 2"/>
          <p:cNvSpPr>
            <a:spLocks noGrp="1" noChangeArrowheads="1"/>
          </p:cNvSpPr>
          <p:nvPr>
            <p:ph type="title" idx="4294967295"/>
          </p:nvPr>
        </p:nvSpPr>
        <p:spPr>
          <a:xfrm>
            <a:off x="685800" y="885825"/>
            <a:ext cx="7772400" cy="652463"/>
          </a:xfrm>
        </p:spPr>
        <p:txBody>
          <a:bodyPr/>
          <a:lstStyle/>
          <a:p>
            <a:r>
              <a:rPr lang="en-US" altLang="en-US" sz="2800" smtClean="0"/>
              <a:t>802.15.4q</a:t>
            </a:r>
            <a:br>
              <a:rPr lang="en-US" altLang="en-US" sz="2800" smtClean="0"/>
            </a:br>
            <a:r>
              <a:rPr lang="en-US" altLang="en-US" sz="2800" smtClean="0"/>
              <a:t>Ultra Low Power</a:t>
            </a:r>
          </a:p>
        </p:txBody>
      </p:sp>
      <p:sp>
        <p:nvSpPr>
          <p:cNvPr id="18437" name="Rectangle 3"/>
          <p:cNvSpPr>
            <a:spLocks noGrp="1" noChangeArrowheads="1"/>
          </p:cNvSpPr>
          <p:nvPr>
            <p:ph type="body" idx="4294967295"/>
          </p:nvPr>
        </p:nvSpPr>
        <p:spPr>
          <a:xfrm>
            <a:off x="457200" y="1752600"/>
            <a:ext cx="8229600" cy="4586288"/>
          </a:xfrm>
        </p:spPr>
        <p:txBody>
          <a:bodyPr/>
          <a:lstStyle/>
          <a:p>
            <a:pPr eaLnBrk="1" hangingPunct="1">
              <a:spcBef>
                <a:spcPct val="0"/>
              </a:spcBef>
            </a:pPr>
            <a:r>
              <a:rPr lang="en-US" altLang="en-US" smtClean="0"/>
              <a:t>RevCom recommended approval of final draft</a:t>
            </a:r>
            <a:endParaRPr kumimoji="1" lang="ja-JP" altLang="en-US" smtClean="0">
              <a:ea typeface="ＭＳ Ｐゴシック" pitchFamily="34" charset="-128"/>
            </a:endParaRPr>
          </a:p>
        </p:txBody>
      </p:sp>
      <p:sp>
        <p:nvSpPr>
          <p:cNvPr id="184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76559EFC-6FF2-4684-BCDC-03313D3796F8}" type="slidenum">
              <a:rPr lang="en-US" altLang="en-US" sz="1200" b="0"/>
              <a:pPr>
                <a:spcBef>
                  <a:spcPct val="0"/>
                </a:spcBef>
                <a:buFontTx/>
                <a:buNone/>
              </a:pPr>
              <a:t>98</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6</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389472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DCCD89D-DC13-4CBB-94F4-93BC8FC35F06}" type="slidenum">
              <a:rPr lang="en-US" altLang="en-US" sz="1200" b="0"/>
              <a:pPr algn="ctr">
                <a:spcBef>
                  <a:spcPct val="0"/>
                </a:spcBef>
                <a:buFontTx/>
                <a:buNone/>
              </a:pPr>
              <a:t>99</a:t>
            </a:fld>
            <a:endParaRPr lang="en-US" altLang="en-US" sz="1200" b="0"/>
          </a:p>
        </p:txBody>
      </p:sp>
      <p:sp>
        <p:nvSpPr>
          <p:cNvPr id="1945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F21F625-0B02-4249-B67D-F26F9867B01B}" type="slidenum">
              <a:rPr lang="en-US" altLang="en-US" sz="1200" b="0"/>
              <a:pPr algn="ctr">
                <a:spcBef>
                  <a:spcPct val="0"/>
                </a:spcBef>
                <a:buFontTx/>
                <a:buNone/>
              </a:pPr>
              <a:t>99</a:t>
            </a:fld>
            <a:endParaRPr lang="en-US" altLang="en-US" sz="1200" b="0"/>
          </a:p>
        </p:txBody>
      </p:sp>
      <p:sp>
        <p:nvSpPr>
          <p:cNvPr id="19460" name="Rectangle 2"/>
          <p:cNvSpPr>
            <a:spLocks noGrp="1" noChangeArrowheads="1"/>
          </p:cNvSpPr>
          <p:nvPr>
            <p:ph type="title" idx="4294967295"/>
          </p:nvPr>
        </p:nvSpPr>
        <p:spPr>
          <a:xfrm>
            <a:off x="685800" y="885825"/>
            <a:ext cx="7772400" cy="652463"/>
          </a:xfrm>
        </p:spPr>
        <p:txBody>
          <a:bodyPr/>
          <a:lstStyle/>
          <a:p>
            <a:r>
              <a:rPr lang="en-US" altLang="en-US" sz="2800" smtClean="0"/>
              <a:t>802.15.4s</a:t>
            </a:r>
            <a:br>
              <a:rPr lang="en-US" altLang="en-US" sz="2800" smtClean="0"/>
            </a:br>
            <a:r>
              <a:rPr lang="en-US" altLang="en-US" sz="2800" smtClean="0"/>
              <a:t>Spectrum Resources Usage</a:t>
            </a:r>
          </a:p>
        </p:txBody>
      </p:sp>
      <p:sp>
        <p:nvSpPr>
          <p:cNvPr id="19461" name="Rectangle 3"/>
          <p:cNvSpPr>
            <a:spLocks noGrp="1" noChangeArrowheads="1"/>
          </p:cNvSpPr>
          <p:nvPr>
            <p:ph type="body" idx="4294967295"/>
          </p:nvPr>
        </p:nvSpPr>
        <p:spPr>
          <a:xfrm>
            <a:off x="457200" y="1752600"/>
            <a:ext cx="8229600" cy="4586288"/>
          </a:xfrm>
        </p:spPr>
        <p:txBody>
          <a:bodyPr/>
          <a:lstStyle/>
          <a:p>
            <a:r>
              <a:rPr lang="en-US" altLang="ja-JP" smtClean="0">
                <a:ea typeface="ＭＳ Ｐゴシック" pitchFamily="34" charset="-128"/>
              </a:rPr>
              <a:t>Heard presentation.</a:t>
            </a:r>
          </a:p>
          <a:p>
            <a:pPr lvl="1"/>
            <a:r>
              <a:rPr lang="en-US" altLang="ja-JP" smtClean="0">
                <a:ea typeface="ＭＳ Ｐゴシック" pitchFamily="34" charset="-128"/>
              </a:rPr>
              <a:t>Proposal of SRM MAC Commands for Technical Guidance Document (15-16-44r0)</a:t>
            </a:r>
          </a:p>
          <a:p>
            <a:pPr lvl="1"/>
            <a:r>
              <a:rPr lang="en-US" altLang="ja-JP" smtClean="0">
                <a:ea typeface="ＭＳ Ｐゴシック" pitchFamily="34" charset="-128"/>
              </a:rPr>
              <a:t>Spectrum Resource Measurement and Management requirement table (15-16-89r0)</a:t>
            </a:r>
          </a:p>
          <a:p>
            <a:r>
              <a:rPr lang="en-US" altLang="ja-JP" smtClean="0">
                <a:ea typeface="ＭＳ Ｐゴシック" pitchFamily="34" charset="-128"/>
              </a:rPr>
              <a:t>Reviewed and discussed of Technical Guidance Document (15-14-555r10) </a:t>
            </a:r>
          </a:p>
          <a:p>
            <a:r>
              <a:rPr lang="en-US" altLang="ja-JP" smtClean="0">
                <a:ea typeface="ＭＳ Ｐゴシック" pitchFamily="34" charset="-128"/>
              </a:rPr>
              <a:t>Reviewed Draft document.</a:t>
            </a:r>
          </a:p>
        </p:txBody>
      </p:sp>
      <p:sp>
        <p:nvSpPr>
          <p:cNvPr id="1946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CF04B011-467E-4BCD-9FE8-05D9C7B29908}" type="slidenum">
              <a:rPr lang="en-US" altLang="en-US" sz="1200" b="0"/>
              <a:pPr>
                <a:spcBef>
                  <a:spcPct val="0"/>
                </a:spcBef>
                <a:buFontTx/>
                <a:buNone/>
              </a:pPr>
              <a:t>99</a:t>
            </a:fld>
            <a:endParaRPr lang="en-US" altLang="en-US" sz="1200" b="0"/>
          </a:p>
        </p:txBody>
      </p:sp>
      <p:sp>
        <p:nvSpPr>
          <p:cNvPr id="2" name="Date Placeholder 1"/>
          <p:cNvSpPr>
            <a:spLocks noGrp="1"/>
          </p:cNvSpPr>
          <p:nvPr>
            <p:ph type="dt" sz="half" idx="10"/>
          </p:nvPr>
        </p:nvSpPr>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7</a:t>
            </a:r>
            <a:r>
              <a:rPr kumimoji="0" lang="en-US" sz="1200" b="0" i="0" u="none" strike="noStrike" cap="none" normalizeH="0" baseline="0" dirty="0" smtClean="0">
                <a:ln>
                  <a:noFill/>
                </a:ln>
                <a:solidFill>
                  <a:schemeClr val="tx1"/>
                </a:solidFill>
                <a:effectLst/>
                <a:latin typeface="Times New Roman" pitchFamily="18" charset="0"/>
              </a:rPr>
              <a:t>/20 of 11-16-0197</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 by Clint Chaplin,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35981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80564</TotalTime>
  <Words>12187</Words>
  <Application>Microsoft Office PowerPoint</Application>
  <PresentationFormat>On-screen Show (4:3)</PresentationFormat>
  <Paragraphs>2629</Paragraphs>
  <Slides>147</Slides>
  <Notes>147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147</vt:i4>
      </vt:variant>
    </vt:vector>
  </HeadingPairs>
  <TitlesOfParts>
    <vt:vector size="149" baseType="lpstr">
      <vt:lpstr>Default Design</vt:lpstr>
      <vt:lpstr>Document</vt:lpstr>
      <vt:lpstr>802.11 January 2016 Closing Reports</vt:lpstr>
      <vt:lpstr>Abstract</vt:lpstr>
      <vt:lpstr>Attendance</vt:lpstr>
      <vt:lpstr>Attendance Total</vt:lpstr>
      <vt:lpstr>Attendance Histogram (Thu) </vt:lpstr>
      <vt:lpstr>Attendance by Country</vt:lpstr>
      <vt:lpstr>802.11 WG Editor’s Meeting (Jan ‘16)</vt:lpstr>
      <vt:lpstr>Volunteer Editor Contacts</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March 2016 Plans</vt:lpstr>
      <vt:lpstr>IEEE 802.11/15 Regulatory SC Atlanta Closing Report</vt:lpstr>
      <vt:lpstr>Abstract</vt:lpstr>
      <vt:lpstr>Agenda</vt:lpstr>
      <vt:lpstr>Regulatory Updates</vt:lpstr>
      <vt:lpstr>Teleconferences</vt:lpstr>
      <vt:lpstr>Closing Report</vt:lpstr>
      <vt:lpstr>Abstract</vt:lpstr>
      <vt:lpstr>PowerPoint Presentation</vt:lpstr>
      <vt:lpstr>Additional Information</vt:lpstr>
      <vt:lpstr>IEEE 802 JTC1 SC closing report (Jan 2016)</vt:lpstr>
      <vt:lpstr>Abstract</vt:lpstr>
      <vt:lpstr>The SC did not have a great deal of work this week and only one session was required</vt:lpstr>
      <vt:lpstr>The SC did not have a great deal of work this week and only one session was required</vt:lpstr>
      <vt:lpstr>The SC will focus in Macau on PSDO processes &amp; reporting on SC6 meeting </vt:lpstr>
      <vt:lpstr>IEEE 802.11mc Closing Report for January 2016</vt:lpstr>
      <vt:lpstr>Abstract</vt:lpstr>
      <vt:lpstr>Status </vt:lpstr>
      <vt:lpstr>TGmc Plan of Record - modified</vt:lpstr>
      <vt:lpstr>TGmc SB Planning</vt:lpstr>
      <vt:lpstr>Teleconferences and next steps</vt:lpstr>
      <vt:lpstr>IEEE 802.11ah Closing Report for January 2016</vt:lpstr>
      <vt:lpstr>Abstract</vt:lpstr>
      <vt:lpstr>Activity in TGah</vt:lpstr>
      <vt:lpstr>Going forward</vt:lpstr>
      <vt:lpstr>Teleconference</vt:lpstr>
      <vt:lpstr>TGah Timeline – No Change</vt:lpstr>
      <vt:lpstr>Motion 10</vt:lpstr>
      <vt:lpstr>IEEE 802.11TGai Closing Report</vt:lpstr>
      <vt:lpstr>Abstract</vt:lpstr>
      <vt:lpstr>IEEE 802.11 FILS TGai – Jan 2016 Atlanta</vt:lpstr>
      <vt:lpstr>Accomplishments  TGai  1/2</vt:lpstr>
      <vt:lpstr>Accomplishments  TGai  2/2</vt:lpstr>
      <vt:lpstr>Motion to Recirc SB</vt:lpstr>
      <vt:lpstr>Plan for Mar &amp; May</vt:lpstr>
      <vt:lpstr>Time line of TGai (No Change)</vt:lpstr>
      <vt:lpstr>Teleconference Schedule </vt:lpstr>
      <vt:lpstr>Reference</vt:lpstr>
      <vt:lpstr>Thanks to all who participated!</vt:lpstr>
      <vt:lpstr>TGak January Closing Report </vt:lpstr>
      <vt:lpstr>Abstract</vt:lpstr>
      <vt:lpstr>TGak Closing Report</vt:lpstr>
      <vt:lpstr>TGak Closing Report</vt:lpstr>
      <vt:lpstr>TGak Closing Report</vt:lpstr>
      <vt:lpstr>TGaq Closing Report</vt:lpstr>
      <vt:lpstr>Abstract</vt:lpstr>
      <vt:lpstr>PowerPoint Presentation</vt:lpstr>
      <vt:lpstr>TGax January 2016 Closing Report</vt:lpstr>
      <vt:lpstr>Abstract</vt:lpstr>
      <vt:lpstr>Work Completed – TG Documents</vt:lpstr>
      <vt:lpstr>Work Completed – Technical Presentations</vt:lpstr>
      <vt:lpstr>Work Completed - Draft</vt:lpstr>
      <vt:lpstr>Plan for Progressing TG Draft</vt:lpstr>
      <vt:lpstr>January 2016 Goals</vt:lpstr>
      <vt:lpstr>Conference Call Times</vt:lpstr>
      <vt:lpstr>Task Group AY  January 2016 Closing Report</vt:lpstr>
      <vt:lpstr>Abstract</vt:lpstr>
      <vt:lpstr>PowerPoint Presentation</vt:lpstr>
      <vt:lpstr>PowerPoint Presentation</vt:lpstr>
      <vt:lpstr>PowerPoint Presentation</vt:lpstr>
      <vt:lpstr>PowerPoint Presentation</vt:lpstr>
      <vt:lpstr>TGaz Next Generation Positioning Jan. 2016 Closing Report</vt:lpstr>
      <vt:lpstr>Abstract</vt:lpstr>
      <vt:lpstr>Work Completed</vt:lpstr>
      <vt:lpstr>Activity timelines</vt:lpstr>
      <vt:lpstr>Goals for Mar. meeting</vt:lpstr>
      <vt:lpstr>Teleconference Schedule</vt:lpstr>
      <vt:lpstr>IEEE 802.11 LRLP TIG Long Range Low Power  January 2016 Closing Report</vt:lpstr>
      <vt:lpstr>IEEE 802.11 LRLP TIG Agenda</vt:lpstr>
      <vt:lpstr>Contributions for January</vt:lpstr>
      <vt:lpstr>January Activities</vt:lpstr>
      <vt:lpstr>LRLP Timeline</vt:lpstr>
      <vt:lpstr>PowerPoint Presentation</vt:lpstr>
      <vt:lpstr>PowerPoint Presentation</vt:lpstr>
      <vt:lpstr>PowerPoint Presentation</vt:lpstr>
      <vt:lpstr>Report on 802.15</vt:lpstr>
      <vt:lpstr>Abstract</vt:lpstr>
      <vt:lpstr>802.15.3d 100 Gb/s</vt:lpstr>
      <vt:lpstr>802.15.3e High Rate Close Proximity (HRCP)</vt:lpstr>
      <vt:lpstr>802.15.4n Chinese Medical Band</vt:lpstr>
      <vt:lpstr>802.15.4q Ultra Low Power</vt:lpstr>
      <vt:lpstr>802.15.4s Spectrum Resources Usage</vt:lpstr>
      <vt:lpstr>802.15.4t Higher Rate</vt:lpstr>
      <vt:lpstr>802.15.4u Support for India Bands</vt:lpstr>
      <vt:lpstr>802.15.7r1 Optical Camera Communication</vt:lpstr>
      <vt:lpstr>802.15.8 Peer Aware Communications</vt:lpstr>
      <vt:lpstr>802.15.9 Key Management Protocol</vt:lpstr>
      <vt:lpstr>802.15.10 Layer 2/Mesh Under Routing (L2R)</vt:lpstr>
      <vt:lpstr>6TiSCH IG</vt:lpstr>
      <vt:lpstr>Dependable IG</vt:lpstr>
      <vt:lpstr>High Rate Rail Communications IG</vt:lpstr>
      <vt:lpstr>THz IG</vt:lpstr>
      <vt:lpstr>WNG SC</vt:lpstr>
      <vt:lpstr>Maintenance SC</vt:lpstr>
      <vt:lpstr>References</vt:lpstr>
      <vt:lpstr>Report on 802.21</vt:lpstr>
      <vt:lpstr>Abstract</vt:lpstr>
      <vt:lpstr>802.21.1 (SAUC)</vt:lpstr>
      <vt:lpstr>802.21m (REVP) 802.21-2008 Revision Project</vt:lpstr>
      <vt:lpstr>References</vt:lpstr>
      <vt:lpstr>802.24 Vertical Applications  Technical Advisory Group Liaison Report</vt:lpstr>
      <vt:lpstr>802.24 Overview</vt:lpstr>
      <vt:lpstr>802.24 Summary – January 2016</vt:lpstr>
      <vt:lpstr>IEEE 802.1 OmniRAN TG Status Report to IEEE 802 WGs</vt:lpstr>
      <vt:lpstr>IEEE 802.1 OmniRAN TG Resources</vt:lpstr>
      <vt:lpstr>OmniRAN TG Achievements Atlanta, GA meeting, Jan 18th – 21st </vt:lpstr>
      <vt:lpstr>Looking forward to next session in  Macao, March 13-18, 2016</vt:lpstr>
      <vt:lpstr>IEEE 802.11-IETF Liaison Report</vt:lpstr>
      <vt:lpstr>Abstract</vt:lpstr>
      <vt:lpstr>IETF Meetings</vt:lpstr>
      <vt:lpstr>IETF- IEEE 802 Liaison Activity  </vt:lpstr>
      <vt:lpstr>Multicast issues</vt:lpstr>
      <vt:lpstr>Recent IETF BOFs and WG formation - 1</vt:lpstr>
      <vt:lpstr>Recent IETF BOFs and WG formation - 2</vt:lpstr>
      <vt:lpstr>Recent IETF BOFs and WG formation - 3</vt:lpstr>
      <vt:lpstr>Of Interest to Smart Grid</vt:lpstr>
      <vt:lpstr>RADEXT WG</vt:lpstr>
      <vt:lpstr>Emergency Context Resolution with Internet Technologies (ECRIT) </vt:lpstr>
      <vt:lpstr>Home Networking (homenet) WG</vt:lpstr>
      <vt:lpstr>Operations Area Working Group</vt:lpstr>
      <vt:lpstr>Active Queue Management (AQM)</vt:lpstr>
      <vt:lpstr>Transport Layer Security (TLS)</vt:lpstr>
      <vt:lpstr>Extensions for Scalable DNS Service Discovery (dnssd)</vt:lpstr>
      <vt:lpstr>Of Interest: Network-Based Mobility Extensions (NETEXT)</vt:lpstr>
      <vt:lpstr>Protocols for IP Multicast (PIM)</vt:lpstr>
      <vt:lpstr>References</vt:lpstr>
      <vt:lpstr>Wi-Fi Alliance Liaison Update</vt:lpstr>
      <vt:lpstr>PowerPoint Presentation</vt:lpstr>
      <vt:lpstr>PowerPoint Presentation</vt:lpstr>
      <vt:lpstr>PowerPoint Presentation</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dstanley@arubanetworks.com</dc:creator>
  <cp:keywords>January 2016</cp:keywords>
  <cp:lastModifiedBy>Dorothy Stanley</cp:lastModifiedBy>
  <cp:revision>1368</cp:revision>
  <cp:lastPrinted>1998-02-10T13:28:06Z</cp:lastPrinted>
  <dcterms:created xsi:type="dcterms:W3CDTF">1998-02-10T13:07:52Z</dcterms:created>
  <dcterms:modified xsi:type="dcterms:W3CDTF">2016-01-22T18:25:53Z</dcterms:modified>
</cp:coreProperties>
</file>