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75" r:id="rId4"/>
    <p:sldId id="296" r:id="rId5"/>
    <p:sldId id="298" r:id="rId6"/>
    <p:sldId id="300" r:id="rId7"/>
    <p:sldId id="301" r:id="rId8"/>
    <p:sldId id="269" r:id="rId9"/>
    <p:sldId id="277" r:id="rId10"/>
    <p:sldId id="291" r:id="rId11"/>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54" autoAdjust="0"/>
    <p:restoredTop sz="82662" autoAdjust="0"/>
  </p:normalViewPr>
  <p:slideViewPr>
    <p:cSldViewPr>
      <p:cViewPr varScale="1">
        <p:scale>
          <a:sx n="56" d="100"/>
          <a:sy n="56" d="100"/>
        </p:scale>
        <p:origin x="534" y="66"/>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802.11-15/1525r0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January 2016</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802.11-15/1525r0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January 2016</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802.11-15/1525r0</a:t>
            </a:r>
            <a:endParaRPr lang="en-US"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January 2016</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Qualcomm</a:t>
            </a:r>
            <a:endParaRPr lang="en-US" smtClean="0">
              <a:latin typeface="Times New Roman" pitchFamily="18" charset="0"/>
              <a:ea typeface="Arial Unicode MS" pitchFamily="34" charset="-128"/>
              <a:cs typeface="Arial Unicode MS" pitchFamily="34" charset="-128"/>
            </a:endParaRP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802.11-15/1525r0</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January 2016</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Qualcomm</a:t>
            </a:r>
            <a:endParaRPr lang="en-US" smtClean="0">
              <a:latin typeface="Times New Roman" pitchFamily="18" charset="0"/>
              <a:ea typeface="Arial Unicode MS" pitchFamily="34" charset="-128"/>
              <a:cs typeface="Arial Unicode MS" pitchFamily="34" charset="-128"/>
            </a:endParaRP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802.11-15/1525r0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dirty="0"/>
          </a:p>
        </p:txBody>
      </p:sp>
      <p:sp>
        <p:nvSpPr>
          <p:cNvPr id="6" name="Footer Placeholder 5"/>
          <p:cNvSpPr>
            <a:spLocks noGrp="1"/>
          </p:cNvSpPr>
          <p:nvPr>
            <p:ph type="ftr" idx="12"/>
          </p:nvPr>
        </p:nvSpPr>
        <p:spPr/>
        <p:txBody>
          <a:bodyPr/>
          <a:lstStyle/>
          <a:p>
            <a:pPr>
              <a:defRPr/>
            </a:pPr>
            <a:r>
              <a:rPr lang="en-US" smtClean="0"/>
              <a:t>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802.11-15/1525r0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dirty="0"/>
          </a:p>
        </p:txBody>
      </p:sp>
      <p:sp>
        <p:nvSpPr>
          <p:cNvPr id="6" name="Footer Placeholder 5"/>
          <p:cNvSpPr>
            <a:spLocks noGrp="1"/>
          </p:cNvSpPr>
          <p:nvPr>
            <p:ph type="ftr" idx="12"/>
          </p:nvPr>
        </p:nvSpPr>
        <p:spPr/>
        <p:txBody>
          <a:bodyPr/>
          <a:lstStyle/>
          <a:p>
            <a:pPr>
              <a:defRPr/>
            </a:pPr>
            <a:r>
              <a:rPr lang="en-US" smtClean="0"/>
              <a:t>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(Vancouver) and 2007 January (London)</a:t>
            </a:r>
            <a:r>
              <a:rPr lang="en-US" baseline="0" dirty="0" smtClean="0">
                <a:latin typeface="Times New Roman" pitchFamily="18" charset="0"/>
              </a:rPr>
              <a:t> </a:t>
            </a:r>
            <a:r>
              <a:rPr lang="en-US" dirty="0" smtClean="0">
                <a:latin typeface="Times New Roman" pitchFamily="18" charset="0"/>
              </a:rPr>
              <a:t>Interims were hosted</a:t>
            </a:r>
            <a:r>
              <a:rPr lang="en-US" baseline="0" dirty="0" smtClean="0">
                <a:latin typeface="Times New Roman" pitchFamily="18" charset="0"/>
              </a:rPr>
              <a:t> by IEEE 802 </a:t>
            </a:r>
          </a:p>
          <a:p>
            <a:pPr lvl="1" defTabSz="933450"/>
            <a:r>
              <a:rPr lang="en-US" baseline="0" dirty="0" smtClean="0">
                <a:latin typeface="Times New Roman" pitchFamily="18" charset="0"/>
              </a:rPr>
              <a:t>–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a:t>
            </a:r>
          </a:p>
          <a:p>
            <a:pPr lvl="1" defTabSz="933450"/>
            <a:r>
              <a:rPr lang="en-US" sz="1200" b="0" baseline="0" dirty="0" smtClean="0">
                <a:latin typeface="+mn-lt"/>
              </a:rPr>
              <a:t>– Net Zero to 802.11.15 Treasury. </a:t>
            </a:r>
          </a:p>
          <a:p>
            <a:pPr lvl="1" defTabSz="933450"/>
            <a:r>
              <a:rPr lang="en-US" sz="1200" b="0" baseline="0" dirty="0" smtClean="0">
                <a:latin typeface="+mn-lt"/>
              </a:rPr>
              <a:t>– Surplus Paid to IEEE 802 = $</a:t>
            </a:r>
            <a:r>
              <a:rPr lang="en-US" dirty="0" smtClean="0"/>
              <a:t>115,196.00</a:t>
            </a:r>
            <a:r>
              <a:rPr lang="en-US" baseline="0" dirty="0" smtClean="0"/>
              <a:t> </a:t>
            </a:r>
          </a:p>
          <a:p>
            <a:pPr lvl="1" defTabSz="933450"/>
            <a:r>
              <a:rPr lang="en-US" baseline="0" dirty="0" smtClean="0"/>
              <a:t>– Surplus of $0.60 left in Wireless account.</a:t>
            </a:r>
          </a:p>
          <a:p>
            <a:pPr lvl="0" defTabSz="933450"/>
            <a:endParaRPr lang="en-US" sz="1200" b="0" baseline="0" dirty="0" smtClean="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smtClean="0">
                <a:solidFill>
                  <a:srgbClr val="000000"/>
                </a:solidFill>
                <a:latin typeface="Times New Roman" pitchFamily="16" charset="0"/>
                <a:ea typeface="+mn-ea"/>
                <a:cs typeface="+mn-cs"/>
              </a:rPr>
              <a:t>2016 January  - Atlanta</a:t>
            </a:r>
            <a:r>
              <a:rPr lang="en-US" sz="1200" b="0" kern="1200" baseline="0" dirty="0" smtClean="0">
                <a:solidFill>
                  <a:srgbClr val="000000"/>
                </a:solidFill>
                <a:latin typeface="Times New Roman" pitchFamily="16" charset="0"/>
                <a:ea typeface="+mn-ea"/>
                <a:cs typeface="+mn-cs"/>
              </a:rPr>
              <a:t> – 802 Hosted Interim – All 802 Groups expected to attend</a:t>
            </a:r>
          </a:p>
          <a:p>
            <a:pPr lvl="0" defTabSz="933450"/>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2016</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2016</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January 2016</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Qualcomm </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January 2016</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January 2016</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January 2016</a:t>
            </a:r>
            <a:endParaRPr lang="en-GB" dirty="0"/>
          </a:p>
        </p:txBody>
      </p:sp>
      <p:sp>
        <p:nvSpPr>
          <p:cNvPr id="1028" name="Rectangle 4"/>
          <p:cNvSpPr>
            <a:spLocks noGrp="1" noChangeArrowheads="1"/>
          </p:cNvSpPr>
          <p:nvPr>
            <p:ph type="ftr"/>
          </p:nvPr>
        </p:nvSpPr>
        <p:spPr bwMode="auto">
          <a:xfrm>
            <a:off x="6553200" y="6475413"/>
            <a:ext cx="19891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dirty="0" smtClean="0"/>
              <a:t>Jon Rosdahl, </a:t>
            </a:r>
            <a:r>
              <a:rPr lang="en-GB" dirty="0" smtClean="0"/>
              <a:t>Qualcomm </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11-15-1525r0</a:t>
            </a:r>
            <a:endParaRPr lang="en-GB" sz="1800" b="1" dirty="0" smtClean="0">
              <a:solidFill>
                <a:schemeClr val="tx1"/>
              </a:solidFill>
              <a:latin typeface="Times New Roman" pitchFamily="16" charset="0"/>
              <a:ea typeface="MS Gothic" charset="-128"/>
              <a:cs typeface="Arial Unicode MS" charset="0"/>
            </a:endParaRPr>
          </a:p>
        </p:txBody>
      </p:sp>
      <p:sp>
        <p:nvSpPr>
          <p:cNvPr id="11" name="Footer Placeholder 1"/>
          <p:cNvSpPr txBox="1">
            <a:spLocks noGrp="1"/>
          </p:cNvSpPr>
          <p:nvPr userDrawn="1"/>
        </p:nvSpPr>
        <p:spPr bwMode="auto">
          <a:xfrm>
            <a:off x="5181600" y="6496669"/>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January 2016</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a:t>
            </a:r>
            <a:r>
              <a:rPr lang="en-US" dirty="0" smtClean="0"/>
              <a:t>January 2016</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a:t>
            </a:r>
            <a:r>
              <a:rPr lang="en-GB" sz="2000" b="0" dirty="0" smtClean="0"/>
              <a:t>2016-01-17</a:t>
            </a:r>
            <a:endParaRPr lang="en-GB" sz="2000" b="0" dirty="0" smtClean="0"/>
          </a:p>
        </p:txBody>
      </p:sp>
      <p:graphicFrame>
        <p:nvGraphicFramePr>
          <p:cNvPr id="1026" name="Object 3"/>
          <p:cNvGraphicFramePr>
            <a:graphicFrameLocks noChangeAspect="1"/>
          </p:cNvGraphicFramePr>
          <p:nvPr>
            <p:extLst>
              <p:ext uri="{D42A27DB-BD31-4B8C-83A1-F6EECF244321}">
                <p14:modId xmlns:p14="http://schemas.microsoft.com/office/powerpoint/2010/main" val="2132431648"/>
              </p:ext>
            </p:extLst>
          </p:nvPr>
        </p:nvGraphicFramePr>
        <p:xfrm>
          <a:off x="514350" y="2305050"/>
          <a:ext cx="7410450" cy="2762250"/>
        </p:xfrm>
        <a:graphic>
          <a:graphicData uri="http://schemas.openxmlformats.org/presentationml/2006/ole">
            <mc:AlternateContent xmlns:mc="http://schemas.openxmlformats.org/markup-compatibility/2006">
              <mc:Choice xmlns:v="urn:schemas-microsoft-com:vml" Requires="v">
                <p:oleObj spid="_x0000_s1173"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514350" y="2305050"/>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6477000" y="6541744"/>
            <a:ext cx="2065338" cy="228600"/>
          </a:xfrm>
        </p:spPr>
        <p:txBody>
          <a:bodyPr/>
          <a:lstStyle/>
          <a:p>
            <a:pPr>
              <a:defRPr/>
            </a:pPr>
            <a:r>
              <a:rPr lang="en-GB" smtClean="0"/>
              <a:t>Jon Rosdahl, Qualcomm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January 2016</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10</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4125170489"/>
              </p:ext>
            </p:extLst>
          </p:nvPr>
        </p:nvGraphicFramePr>
        <p:xfrm>
          <a:off x="304801" y="604766"/>
          <a:ext cx="8534401" cy="5817611"/>
        </p:xfrm>
        <a:graphic>
          <a:graphicData uri="http://schemas.openxmlformats.org/drawingml/2006/table">
            <a:tbl>
              <a:tblPr/>
              <a:tblGrid>
                <a:gridCol w="1888836"/>
                <a:gridCol w="679038"/>
                <a:gridCol w="1057359"/>
                <a:gridCol w="1208411"/>
                <a:gridCol w="1132885"/>
                <a:gridCol w="1272472"/>
                <a:gridCol w="1295400"/>
              </a:tblGrid>
              <a:tr h="252925">
                <a:tc gridSpan="7">
                  <a:txBody>
                    <a:bodyPr/>
                    <a:lstStyle/>
                    <a:p>
                      <a:pPr algn="ctr" fontAlgn="b"/>
                      <a:r>
                        <a:rPr lang="en-US" sz="1600" b="1" i="0" u="none" strike="noStrike" dirty="0">
                          <a:effectLst/>
                          <a:latin typeface="Arial"/>
                        </a:rPr>
                        <a:t>Income Statement 2014</a:t>
                      </a:r>
                    </a:p>
                  </a:txBody>
                  <a:tcPr marL="7723" marR="7723" marT="77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376">
                <a:tc>
                  <a:txBody>
                    <a:bodyPr/>
                    <a:lstStyle/>
                    <a:p>
                      <a:pPr algn="l" fontAlgn="b"/>
                      <a:endParaRPr lang="en-US" sz="1200" b="1" i="0" u="none" strike="noStrike" dirty="0">
                        <a:effectLst/>
                        <a:latin typeface="Arial"/>
                      </a:endParaRP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CB Interest</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2014-01 Century City, CA</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2014-05 Waikoloa, HI</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2014-09 Athens, Greece</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2015-01 Atlanta, GA</a:t>
                      </a:r>
                    </a:p>
                  </a:txBody>
                  <a:tcPr marL="7723" marR="7723" marT="7723"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Total</a:t>
                      </a:r>
                    </a:p>
                  </a:txBody>
                  <a:tcPr marL="7723" marR="7723" marT="7723" marB="0" anchor="b">
                    <a:lnL>
                      <a:noFill/>
                    </a:lnL>
                    <a:lnR>
                      <a:noFill/>
                    </a:lnR>
                    <a:lnT>
                      <a:noFill/>
                    </a:lnT>
                    <a:lnB>
                      <a:noFill/>
                    </a:lnB>
                    <a:solidFill>
                      <a:srgbClr val="D0D0D0"/>
                    </a:solidFill>
                  </a:tcPr>
                </a:tc>
              </a:tr>
              <a:tr h="216576">
                <a:tc>
                  <a:txBody>
                    <a:bodyPr/>
                    <a:lstStyle/>
                    <a:p>
                      <a:pPr algn="l" fontAlgn="b"/>
                      <a:r>
                        <a:rPr lang="en-US" sz="1200" b="1" i="0" u="none" strike="noStrike">
                          <a:effectLst/>
                          <a:latin typeface="Arial"/>
                        </a:rPr>
                        <a:t> </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r>
              <a:tr h="368650">
                <a:tc>
                  <a:txBody>
                    <a:bodyPr/>
                    <a:lstStyle/>
                    <a:p>
                      <a:pPr algn="l" fontAlgn="ctr"/>
                      <a:r>
                        <a:rPr lang="en-US" sz="1200" b="1" i="0" u="none" strike="noStrike" dirty="0">
                          <a:solidFill>
                            <a:srgbClr val="000000"/>
                          </a:solidFill>
                          <a:effectLst/>
                          <a:latin typeface="Arial"/>
                        </a:rPr>
                        <a:t>Ordinary Income/Expense</a:t>
                      </a:r>
                    </a:p>
                  </a:txBody>
                  <a:tcPr marL="7723" marR="7723" marT="7723"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191635">
                <a:tc>
                  <a:txBody>
                    <a:bodyPr/>
                    <a:lstStyle/>
                    <a:p>
                      <a:pPr algn="l" fontAlgn="b"/>
                      <a:r>
                        <a:rPr lang="en-US" sz="1200" b="1" i="0" u="none" strike="noStrike">
                          <a:solidFill>
                            <a:srgbClr val="000000"/>
                          </a:solidFill>
                          <a:effectLst/>
                          <a:latin typeface="Arial"/>
                        </a:rPr>
                        <a:t>Income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2.11 - Registrations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$294,150.00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$257,800.00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$337,050.00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$307,100.00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$1,196,100.00 </a:t>
                      </a:r>
                    </a:p>
                  </a:txBody>
                  <a:tcPr marL="7723" marR="7723" marT="7723" marB="0" anchor="ctr">
                    <a:lnL>
                      <a:noFill/>
                    </a:lnL>
                    <a:lnR>
                      <a:noFill/>
                    </a:lnR>
                    <a:lnT>
                      <a:noFill/>
                    </a:lnT>
                    <a:lnB>
                      <a:noFill/>
                    </a:lnB>
                  </a:tcPr>
                </a:tc>
              </a:tr>
              <a:tr h="368549">
                <a:tc>
                  <a:txBody>
                    <a:bodyPr/>
                    <a:lstStyle/>
                    <a:p>
                      <a:pPr algn="l" fontAlgn="b"/>
                      <a:r>
                        <a:rPr lang="en-US" sz="1200" b="0" i="0" u="none" strike="noStrike" dirty="0">
                          <a:solidFill>
                            <a:srgbClr val="000000"/>
                          </a:solidFill>
                          <a:effectLst/>
                          <a:latin typeface="Arial"/>
                        </a:rPr>
                        <a:t>2.12 - Hotel Commissions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$8,738.60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$7,666.92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$16,405.52 </a:t>
                      </a:r>
                    </a:p>
                  </a:txBody>
                  <a:tcPr marL="7723" marR="7723" marT="7723" marB="0" anchor="ctr">
                    <a:lnL>
                      <a:noFill/>
                    </a:lnL>
                    <a:lnR>
                      <a:noFill/>
                    </a:lnR>
                    <a:lnT>
                      <a:noFill/>
                    </a:lnT>
                    <a:lnB>
                      <a:noFill/>
                    </a:lnB>
                  </a:tcPr>
                </a:tc>
              </a:tr>
              <a:tr h="417341">
                <a:tc>
                  <a:txBody>
                    <a:bodyPr/>
                    <a:lstStyle/>
                    <a:p>
                      <a:pPr algn="l" fontAlgn="b"/>
                      <a:r>
                        <a:rPr lang="en-US" sz="1200" b="0" i="0" u="none" strike="noStrike">
                          <a:solidFill>
                            <a:srgbClr val="000000"/>
                          </a:solidFill>
                          <a:effectLst/>
                          <a:latin typeface="Arial"/>
                        </a:rPr>
                        <a:t>3.40 - IEEE CB Account Interest</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Income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Gross Profit</a:t>
                      </a:r>
                    </a:p>
                  </a:txBody>
                  <a:tcPr marL="69506" marR="7723" marT="772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r h="216576">
                <a:tc>
                  <a:txBody>
                    <a:bodyPr/>
                    <a:lstStyle/>
                    <a:p>
                      <a:pPr algn="l" fontAlgn="b"/>
                      <a:r>
                        <a:rPr lang="en-US" sz="1200" b="1" i="0" u="none" strike="noStrike">
                          <a:solidFill>
                            <a:srgbClr val="000000"/>
                          </a:solidFill>
                          <a:effectLst/>
                          <a:latin typeface="Arial"/>
                        </a:rPr>
                        <a:t>Expense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4.110 - Site Survey</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4.113 - Venue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$19,200.06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$17,505.03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$74,085.00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$110,790.09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4.12 - Financial Fees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$19,396.46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$17,715.21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$25,215.85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$7,320.20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$69,647.72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4.13 </a:t>
                      </a:r>
                      <a:r>
                        <a:rPr lang="en-US" sz="1200" b="0" i="0" u="none" strike="noStrike" dirty="0" smtClean="0">
                          <a:solidFill>
                            <a:srgbClr val="000000"/>
                          </a:solidFill>
                          <a:effectLst/>
                          <a:latin typeface="Arial"/>
                        </a:rPr>
                        <a:t>– Meeting</a:t>
                      </a:r>
                      <a:r>
                        <a:rPr lang="en-US" sz="1200" b="0" i="0" u="none" strike="noStrike" baseline="0" dirty="0" smtClean="0">
                          <a:solidFill>
                            <a:srgbClr val="000000"/>
                          </a:solidFill>
                          <a:effectLst/>
                          <a:latin typeface="Arial"/>
                        </a:rPr>
                        <a:t> </a:t>
                      </a:r>
                      <a:r>
                        <a:rPr lang="en-US" sz="1200" b="0" i="0" u="none" strike="noStrike" dirty="0" smtClean="0">
                          <a:solidFill>
                            <a:srgbClr val="000000"/>
                          </a:solidFill>
                          <a:effectLst/>
                          <a:latin typeface="Arial"/>
                        </a:rPr>
                        <a:t>Planner</a:t>
                      </a:r>
                      <a:endParaRPr lang="en-US" sz="1200" b="0" i="0" u="none" strike="noStrike" dirty="0">
                        <a:solidFill>
                          <a:srgbClr val="000000"/>
                        </a:solidFill>
                        <a:effectLst/>
                        <a:latin typeface="Arial"/>
                      </a:endParaRP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$51,061.35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$44,330.15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$50,379.00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$20,000.00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$165,770.50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4.14 - Food &amp; Beverage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$129,456.46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$93,164.43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$125,851.00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$348,471.89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4.15 - Network Services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$47,590.07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$43,254.69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$45,592.42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$136,437.18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4.16 - Social</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$33,673.00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$21,411.32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$55,084.32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4.17 - Shipping</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$3,576.33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$10,678.59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$9,547.23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$23,802.15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4.18 - Misc Expense</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$1,016.92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$1,158.30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$5,280.50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$7,455.72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Expense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$304,970.65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$251,556.86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$335,951.00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$27,320.20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$919,798.71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Ordinary Income</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Income</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2" name="Footer Placeholder 1"/>
          <p:cNvSpPr>
            <a:spLocks noGrp="1"/>
          </p:cNvSpPr>
          <p:nvPr>
            <p:ph type="ftr" idx="11"/>
          </p:nvPr>
        </p:nvSpPr>
        <p:spPr/>
        <p:txBody>
          <a:bodyPr/>
          <a:lstStyle/>
          <a:p>
            <a:pPr>
              <a:defRPr/>
            </a:pPr>
            <a:r>
              <a:rPr lang="en-GB" smtClean="0"/>
              <a:t>Jon Rosdahl, Qualcomm </a:t>
            </a:r>
            <a:endParaRPr lang="en-GB" dirty="0"/>
          </a:p>
        </p:txBody>
      </p:sp>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US" dirty="0" smtClean="0"/>
              <a:t>November 2015</a:t>
            </a:r>
            <a:r>
              <a:rPr lang="en-GB" dirty="0" smtClean="0"/>
              <a:t> Treasurer report for the Joint 802.11/.15 Wireless funds</a:t>
            </a:r>
          </a:p>
          <a:p>
            <a:endParaRPr lang="en-GB" dirty="0" smtClean="0"/>
          </a:p>
          <a:p>
            <a:r>
              <a:rPr lang="en-GB" dirty="0" smtClean="0"/>
              <a:t>Also reported in 802.15 doc: </a:t>
            </a:r>
            <a:r>
              <a:rPr lang="en-US" dirty="0" smtClean="0"/>
              <a:t>15-16/0046r0</a:t>
            </a:r>
            <a:endParaRPr lang="en-US" dirty="0"/>
          </a:p>
          <a:p>
            <a:endParaRPr lang="en-US" dirty="0" smtClean="0"/>
          </a:p>
          <a:p>
            <a:r>
              <a:rPr lang="en-US" dirty="0" smtClean="0"/>
              <a:t>    </a:t>
            </a:r>
            <a:endParaRPr lang="en-GB" dirty="0" smtClean="0"/>
          </a:p>
          <a:p>
            <a:endParaRPr lang="en-GB" dirty="0" smtClean="0"/>
          </a:p>
        </p:txBody>
      </p:sp>
      <p:sp>
        <p:nvSpPr>
          <p:cNvPr id="4098" name="Rectangle 3"/>
          <p:cNvSpPr>
            <a:spLocks noGrp="1" noChangeArrowheads="1"/>
          </p:cNvSpPr>
          <p:nvPr>
            <p:ph type="dt" idx="10"/>
          </p:nvPr>
        </p:nvSpPr>
        <p:spPr/>
        <p:txBody>
          <a:bodyPr/>
          <a:lstStyle/>
          <a:p>
            <a:r>
              <a:rPr lang="en-US" smtClean="0"/>
              <a:t>January 2016</a:t>
            </a:r>
            <a:endParaRPr lang="en-GB" dirty="0" smtClean="0"/>
          </a:p>
        </p:txBody>
      </p:sp>
      <p:sp>
        <p:nvSpPr>
          <p:cNvPr id="2" name="Footer Placeholder 1"/>
          <p:cNvSpPr>
            <a:spLocks noGrp="1"/>
          </p:cNvSpPr>
          <p:nvPr>
            <p:ph type="ftr" idx="11"/>
          </p:nvPr>
        </p:nvSpPr>
        <p:spPr>
          <a:xfrm>
            <a:off x="6629400" y="6475413"/>
            <a:ext cx="1912938" cy="181768"/>
          </a:xfrm>
        </p:spPr>
        <p:txBody>
          <a:bodyPr/>
          <a:lstStyle/>
          <a:p>
            <a:r>
              <a:rPr lang="en-GB" smtClean="0"/>
              <a:t>Jon Rosdahl, Qualcomm </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2</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January 2016</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13986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July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b="1" dirty="0" smtClean="0">
                <a:solidFill>
                  <a:schemeClr val="tx1"/>
                </a:solidFill>
                <a:ea typeface="굴림" pitchFamily="50" charset="-127"/>
              </a:rPr>
              <a:t>17</a:t>
            </a:r>
            <a:r>
              <a:rPr lang="en-US" altLang="ko-KR" sz="1600" dirty="0" smtClean="0">
                <a:solidFill>
                  <a:schemeClr val="tx1"/>
                </a:solidFill>
                <a:ea typeface="굴림" pitchFamily="50" charset="-127"/>
              </a:rPr>
              <a:t> January 2016</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Rosdahl </a:t>
            </a:r>
            <a:r>
              <a:rPr lang="en-US" altLang="ko-KR" sz="1600" dirty="0" smtClean="0">
                <a:solidFill>
                  <a:schemeClr val="tx1"/>
                </a:solidFill>
                <a:ea typeface="굴림" pitchFamily="50" charset="-127"/>
              </a:rPr>
              <a:t>(</a:t>
            </a:r>
            <a:r>
              <a:rPr lang="en-US" altLang="ko-KR" sz="1600" dirty="0" smtClean="0">
                <a:solidFill>
                  <a:schemeClr val="tx1"/>
                </a:solidFill>
                <a:ea typeface="굴림" pitchFamily="50" charset="-127"/>
              </a:rPr>
              <a:t>Qualcomm</a:t>
            </a:r>
            <a:r>
              <a:rPr lang="en-US" altLang="ko-KR" sz="1600" dirty="0" smtClean="0">
                <a:solidFill>
                  <a:schemeClr val="tx1"/>
                </a:solidFill>
                <a:ea typeface="굴림" pitchFamily="50" charset="-127"/>
              </a:rPr>
              <a:t>)</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a:t>
            </a:r>
            <a:r>
              <a:rPr lang="en-US" altLang="ko-KR" sz="1600" dirty="0" smtClean="0">
                <a:solidFill>
                  <a:schemeClr val="tx1"/>
                </a:solidFill>
                <a:ea typeface="굴림" pitchFamily="50" charset="-127"/>
              </a:rPr>
              <a:t>Qualcomm</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11-15/1525r0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Jon Rosdahl, Qualcomm </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January 2016</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6477000" y="6475413"/>
            <a:ext cx="2065338" cy="230187"/>
          </a:xfrm>
        </p:spPr>
        <p:txBody>
          <a:bodyPr/>
          <a:lstStyle/>
          <a:p>
            <a:pPr>
              <a:defRPr/>
            </a:pPr>
            <a:r>
              <a:rPr lang="en-GB" smtClean="0"/>
              <a:t>Jon Rosdahl, Qualcomm </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990813377"/>
              </p:ext>
            </p:extLst>
          </p:nvPr>
        </p:nvGraphicFramePr>
        <p:xfrm>
          <a:off x="696913" y="838197"/>
          <a:ext cx="7685087" cy="5384660"/>
        </p:xfrm>
        <a:graphic>
          <a:graphicData uri="http://schemas.openxmlformats.org/drawingml/2006/table">
            <a:tbl>
              <a:tblPr/>
              <a:tblGrid>
                <a:gridCol w="5781228"/>
                <a:gridCol w="1903859"/>
              </a:tblGrid>
              <a:tr h="381003">
                <a:tc gridSpan="2">
                  <a:txBody>
                    <a:bodyPr/>
                    <a:lstStyle/>
                    <a:p>
                      <a:pPr algn="ctr" rtl="0" fontAlgn="b"/>
                      <a:r>
                        <a:rPr lang="en-US" sz="2800" b="1" i="0" u="none" strike="noStrike" dirty="0">
                          <a:solidFill>
                            <a:srgbClr val="000000"/>
                          </a:solidFill>
                          <a:effectLst/>
                          <a:latin typeface="Arial"/>
                        </a:rPr>
                        <a:t>Reconciled Balance Sheet</a:t>
                      </a:r>
                    </a:p>
                  </a:txBody>
                  <a:tcPr marL="9525" marR="9525" marT="9525" marB="0" anchor="b">
                    <a:lnL>
                      <a:noFill/>
                    </a:lnL>
                    <a:lnR>
                      <a:noFill/>
                    </a:lnR>
                    <a:lnT>
                      <a:noFill/>
                    </a:lnT>
                    <a:lnB>
                      <a:noFill/>
                    </a:lnB>
                  </a:tcPr>
                </a:tc>
                <a:tc hMerge="1">
                  <a:txBody>
                    <a:bodyPr/>
                    <a:lstStyle/>
                    <a:p>
                      <a:endParaRPr lang="en-US"/>
                    </a:p>
                  </a:txBody>
                  <a:tcPr/>
                </a:tc>
              </a:tr>
              <a:tr h="304800">
                <a:tc gridSpan="2">
                  <a:txBody>
                    <a:bodyPr/>
                    <a:lstStyle/>
                    <a:p>
                      <a:pPr algn="ctr" rtl="0" fontAlgn="b"/>
                      <a:r>
                        <a:rPr lang="en-US" sz="2800" b="1" i="0" u="none" strike="noStrike" dirty="0" smtClean="0">
                          <a:solidFill>
                            <a:srgbClr val="000000"/>
                          </a:solidFill>
                          <a:effectLst/>
                          <a:latin typeface="Arial"/>
                        </a:rPr>
                        <a:t>31 </a:t>
                      </a:r>
                      <a:r>
                        <a:rPr lang="en-US" sz="2800" b="1" i="0" u="none" strike="noStrike" dirty="0" smtClean="0">
                          <a:solidFill>
                            <a:srgbClr val="000000"/>
                          </a:solidFill>
                          <a:effectLst/>
                          <a:latin typeface="Arial"/>
                        </a:rPr>
                        <a:t>December 2015</a:t>
                      </a:r>
                      <a:endParaRPr lang="en-US" sz="2800" b="1" i="0" u="none" strike="noStrike" dirty="0">
                        <a:solidFill>
                          <a:srgbClr val="000000"/>
                        </a:solidFill>
                        <a:effectLst/>
                        <a:latin typeface="Arial"/>
                      </a:endParaRPr>
                    </a:p>
                  </a:txBody>
                  <a:tcPr marL="9525" marR="9525" marT="9525" marB="0" anchor="b">
                    <a:lnL>
                      <a:noFill/>
                    </a:lnL>
                    <a:lnR>
                      <a:noFill/>
                    </a:lnR>
                    <a:lnT>
                      <a:noFill/>
                    </a:lnT>
                    <a:lnB>
                      <a:noFill/>
                    </a:lnB>
                  </a:tcPr>
                </a:tc>
                <a:tc hMerge="1">
                  <a:txBody>
                    <a:bodyPr/>
                    <a:lstStyle/>
                    <a:p>
                      <a:endParaRPr lang="en-US"/>
                    </a:p>
                  </a:txBody>
                  <a:tcPr/>
                </a:tc>
              </a:tr>
              <a:tr h="158115">
                <a:tc gridSpan="2">
                  <a:txBody>
                    <a:bodyPr/>
                    <a:lstStyle/>
                    <a:p>
                      <a:pPr algn="ctr" fontAlgn="b"/>
                      <a:endParaRPr lang="en-US" sz="1400" b="1" i="0" u="none" strike="noStrike" dirty="0">
                        <a:effectLst/>
                        <a:latin typeface="Arial"/>
                      </a:endParaRPr>
                    </a:p>
                  </a:txBody>
                  <a:tcPr marL="9525" marR="9525" marT="9525" marB="0" anchor="b">
                    <a:lnL>
                      <a:noFill/>
                    </a:lnL>
                    <a:lnR>
                      <a:noFill/>
                    </a:lnR>
                    <a:lnT>
                      <a:noFill/>
                    </a:lnT>
                    <a:lnB>
                      <a:noFill/>
                    </a:lnB>
                  </a:tcPr>
                </a:tc>
                <a:tc hMerge="1">
                  <a:txBody>
                    <a:bodyPr/>
                    <a:lstStyle/>
                    <a:p>
                      <a:endParaRPr lang="en-US"/>
                    </a:p>
                  </a:txBody>
                  <a:tcPr/>
                </a:tc>
              </a:tr>
              <a:tr h="265570">
                <a:tc>
                  <a:txBody>
                    <a:bodyPr/>
                    <a:lstStyle/>
                    <a:p>
                      <a:pPr algn="l" fontAlgn="b"/>
                      <a:r>
                        <a:rPr lang="en-US" sz="1800" b="1" i="0" u="none" strike="noStrike">
                          <a:effectLst/>
                          <a:latin typeface="Arial"/>
                        </a:rPr>
                        <a:t> </a:t>
                      </a:r>
                    </a:p>
                  </a:txBody>
                  <a:tcPr marL="9525" marR="9525" marT="9525" marB="0" anchor="b">
                    <a:lnL>
                      <a:noFill/>
                    </a:lnL>
                    <a:lnR>
                      <a:noFill/>
                    </a:lnR>
                    <a:lnT>
                      <a:noFill/>
                    </a:lnT>
                    <a:lnB>
                      <a:noFill/>
                    </a:lnB>
                    <a:solidFill>
                      <a:srgbClr val="D0D0D0"/>
                    </a:solidFill>
                  </a:tcPr>
                </a:tc>
                <a:tc>
                  <a:txBody>
                    <a:bodyPr/>
                    <a:lstStyle/>
                    <a:p>
                      <a:pPr algn="l" fontAlgn="b"/>
                      <a:r>
                        <a:rPr lang="en-US" sz="1800" b="1" i="0" u="none" strike="noStrike">
                          <a:effectLst/>
                          <a:latin typeface="Arial"/>
                        </a:rPr>
                        <a:t>Amount</a:t>
                      </a:r>
                    </a:p>
                  </a:txBody>
                  <a:tcPr marL="9525" marR="9525" marT="9525" marB="0" anchor="b">
                    <a:lnL>
                      <a:noFill/>
                    </a:lnL>
                    <a:lnR>
                      <a:noFill/>
                    </a:lnR>
                    <a:lnT>
                      <a:noFill/>
                    </a:lnT>
                    <a:lnB>
                      <a:noFill/>
                    </a:lnB>
                    <a:solidFill>
                      <a:srgbClr val="D0D0D0"/>
                    </a:solidFill>
                  </a:tcPr>
                </a:tc>
              </a:tr>
              <a:tr h="269578">
                <a:tc>
                  <a:txBody>
                    <a:bodyPr/>
                    <a:lstStyle/>
                    <a:p>
                      <a:pPr algn="l" fontAlgn="ctr"/>
                      <a:r>
                        <a:rPr lang="en-US" sz="18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$665,009.59 </a:t>
                      </a:r>
                    </a:p>
                  </a:txBody>
                  <a:tcPr marL="9525" marR="9525" marT="9525" marB="0" anchor="ctr">
                    <a:lnL>
                      <a:noFill/>
                    </a:lnL>
                    <a:lnR>
                      <a:noFill/>
                    </a:lnR>
                    <a:lnT>
                      <a:noFill/>
                    </a:lnT>
                    <a:lnB>
                      <a:noFill/>
                    </a:lnB>
                  </a:tcPr>
                </a:tc>
              </a:tr>
              <a:tr h="324980">
                <a:tc>
                  <a:txBody>
                    <a:bodyPr/>
                    <a:lstStyle/>
                    <a:p>
                      <a:pPr algn="l" fontAlgn="b"/>
                      <a:r>
                        <a:rPr lang="en-US" sz="1800" b="1" i="0" u="none" strike="noStrike">
                          <a:solidFill>
                            <a:srgbClr val="000000"/>
                          </a:solidFill>
                          <a:effectLst/>
                          <a:latin typeface="Arial" panose="020B0604020202020204" pitchFamily="34" charset="0"/>
                        </a:rPr>
                        <a:t>Total Bank</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800" b="1" i="0" u="none" strike="noStrike">
                          <a:solidFill>
                            <a:srgbClr val="000000"/>
                          </a:solidFill>
                          <a:effectLst/>
                          <a:latin typeface="Arial" panose="020B0604020202020204" pitchFamily="34" charset="0"/>
                        </a:rPr>
                        <a:t>$665,009.59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84623">
                <a:tc>
                  <a:txBody>
                    <a:bodyPr/>
                    <a:lstStyle/>
                    <a:p>
                      <a:pPr algn="l" fontAlgn="ctr"/>
                      <a:r>
                        <a:rPr lang="en-US" sz="1800" b="1" i="0" u="none" strike="noStrike" dirty="0" smtClean="0">
                          <a:solidFill>
                            <a:srgbClr val="000000"/>
                          </a:solidFill>
                          <a:effectLst/>
                          <a:latin typeface="Arial" panose="020B0604020202020204" pitchFamily="34" charset="0"/>
                        </a:rPr>
                        <a:t>Total ASSETS</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a:solidFill>
                            <a:srgbClr val="000000"/>
                          </a:solidFill>
                          <a:effectLst/>
                          <a:latin typeface="Arial" panose="020B0604020202020204" pitchFamily="34" charset="0"/>
                        </a:rPr>
                        <a:t>$</a:t>
                      </a:r>
                      <a:r>
                        <a:rPr lang="en-US" sz="1800" b="1" i="0" u="none" strike="noStrike" dirty="0" smtClean="0">
                          <a:solidFill>
                            <a:srgbClr val="000000"/>
                          </a:solidFill>
                          <a:effectLst/>
                          <a:latin typeface="Arial" panose="020B0604020202020204" pitchFamily="34" charset="0"/>
                        </a:rPr>
                        <a:t>665,009.59</a:t>
                      </a:r>
                    </a:p>
                    <a:p>
                      <a:pPr algn="r" fontAlgn="ctr"/>
                      <a:r>
                        <a:rPr lang="en-US" sz="1800" b="1" i="0" u="none" strike="noStrike" dirty="0" smtClean="0">
                          <a:solidFill>
                            <a:srgbClr val="000000"/>
                          </a:solidFill>
                          <a:effectLst/>
                          <a:latin typeface="Arial" panose="020B0604020202020204" pitchFamily="34" charset="0"/>
                        </a:rPr>
                        <a:t> </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ctr"/>
                      <a:r>
                        <a:rPr lang="en-US" sz="1800" b="1" i="0" u="none" strike="noStrike" dirty="0">
                          <a:solidFill>
                            <a:srgbClr val="000000"/>
                          </a:solidFill>
                          <a:effectLst/>
                          <a:latin typeface="Arial" panose="020B0604020202020204" pitchFamily="34" charset="0"/>
                        </a:rPr>
                        <a:t>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69578">
                <a:tc>
                  <a:txBody>
                    <a:bodyPr/>
                    <a:lstStyle/>
                    <a:p>
                      <a:pPr algn="l" fontAlgn="b"/>
                      <a:r>
                        <a:rPr lang="en-US" sz="18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$724,757.43 </a:t>
                      </a:r>
                    </a:p>
                  </a:txBody>
                  <a:tcPr marL="9525" marR="9525" marT="9525"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($59,747.84)</a:t>
                      </a:r>
                    </a:p>
                  </a:txBody>
                  <a:tcPr marL="9525" marR="9525" marT="9525" marB="0" anchor="ctr">
                    <a:lnL>
                      <a:noFill/>
                    </a:lnL>
                    <a:lnR>
                      <a:noFill/>
                    </a:lnR>
                    <a:lnT>
                      <a:noFill/>
                    </a:lnT>
                    <a:lnB>
                      <a:noFill/>
                    </a:lnB>
                  </a:tcPr>
                </a:tc>
              </a:tr>
              <a:tr h="269578">
                <a:tc>
                  <a:txBody>
                    <a:bodyPr/>
                    <a:lstStyle/>
                    <a:p>
                      <a:pPr algn="l" fontAlgn="b"/>
                      <a:endParaRPr lang="en-US" sz="1800" b="1" i="0" u="none" strike="noStrike" dirty="0">
                        <a:solidFill>
                          <a:srgbClr val="000000"/>
                        </a:solidFill>
                        <a:effectLst/>
                        <a:latin typeface="Arial" panose="020B0604020202020204" pitchFamily="34" charset="0"/>
                      </a:endParaRPr>
                    </a:p>
                  </a:txBody>
                  <a:tcPr marL="85725"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269578">
                <a:tc>
                  <a:txBody>
                    <a:bodyPr/>
                    <a:lstStyle/>
                    <a:p>
                      <a:pPr algn="l" fontAlgn="ctr"/>
                      <a:r>
                        <a:rPr lang="en-US" sz="1800" b="1" i="0" u="none" strike="noStrike" dirty="0">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a:solidFill>
                            <a:srgbClr val="000000"/>
                          </a:solidFill>
                          <a:effectLst/>
                          <a:latin typeface="Arial" panose="020B0604020202020204" pitchFamily="34" charset="0"/>
                        </a:rPr>
                        <a:t>$665,009.59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ct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January 2016</a:t>
            </a:r>
            <a:endParaRPr lang="en-GB" dirty="0"/>
          </a:p>
        </p:txBody>
      </p:sp>
      <p:sp>
        <p:nvSpPr>
          <p:cNvPr id="3" name="Footer Placeholder 2"/>
          <p:cNvSpPr>
            <a:spLocks noGrp="1"/>
          </p:cNvSpPr>
          <p:nvPr>
            <p:ph type="ftr" idx="11"/>
          </p:nvPr>
        </p:nvSpPr>
        <p:spPr>
          <a:xfrm>
            <a:off x="6629400" y="6475413"/>
            <a:ext cx="1912938" cy="153987"/>
          </a:xfrm>
        </p:spPr>
        <p:txBody>
          <a:bodyPr/>
          <a:lstStyle/>
          <a:p>
            <a:pPr>
              <a:defRPr/>
            </a:pPr>
            <a:r>
              <a:rPr lang="en-GB" smtClean="0"/>
              <a:t>Jon Rosdahl, Qualcomm </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5</a:t>
            </a:fld>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3507245335"/>
              </p:ext>
            </p:extLst>
          </p:nvPr>
        </p:nvGraphicFramePr>
        <p:xfrm>
          <a:off x="533398" y="761993"/>
          <a:ext cx="8153403" cy="5287856"/>
        </p:xfrm>
        <a:graphic>
          <a:graphicData uri="http://schemas.openxmlformats.org/drawingml/2006/table">
            <a:tbl>
              <a:tblPr/>
              <a:tblGrid>
                <a:gridCol w="1725105"/>
                <a:gridCol w="784138"/>
                <a:gridCol w="784138"/>
                <a:gridCol w="912145"/>
                <a:gridCol w="747476"/>
                <a:gridCol w="771207"/>
                <a:gridCol w="705724"/>
                <a:gridCol w="784138"/>
                <a:gridCol w="939332"/>
              </a:tblGrid>
              <a:tr h="595573">
                <a:tc>
                  <a:txBody>
                    <a:bodyPr/>
                    <a:lstStyle/>
                    <a:p>
                      <a:pPr algn="l" fontAlgn="b"/>
                      <a:r>
                        <a:rPr lang="en-US" sz="1000" b="1" i="0" u="none" strike="noStrike">
                          <a:effectLst/>
                          <a:latin typeface="Arial" panose="020B0604020202020204" pitchFamily="34" charset="0"/>
                        </a:rPr>
                        <a:t>Financial Row</a:t>
                      </a:r>
                    </a:p>
                  </a:txBody>
                  <a:tcPr marL="7940" marR="7940" marT="7940"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 No Department -</a:t>
                      </a:r>
                    </a:p>
                  </a:txBody>
                  <a:tcPr marL="7940" marR="7940" marT="7940"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2015-01 Atlanta, GA</a:t>
                      </a:r>
                    </a:p>
                  </a:txBody>
                  <a:tcPr marL="7940" marR="7940" marT="7940"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2015-05 Vancouver, Canada</a:t>
                      </a:r>
                    </a:p>
                  </a:txBody>
                  <a:tcPr marL="7940" marR="7940" marT="7940"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2015-07 Waikoloa, HI</a:t>
                      </a:r>
                    </a:p>
                  </a:txBody>
                  <a:tcPr marL="7940" marR="7940" marT="7940"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2015-09 Thailand, Bangkok</a:t>
                      </a:r>
                    </a:p>
                  </a:txBody>
                  <a:tcPr marL="7940" marR="7940" marT="7940"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2015-11 Dallas, TX</a:t>
                      </a:r>
                    </a:p>
                  </a:txBody>
                  <a:tcPr marL="7940" marR="7940" marT="7940"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2016-01 Atlanta, GA</a:t>
                      </a:r>
                    </a:p>
                  </a:txBody>
                  <a:tcPr marL="7940" marR="7940" marT="7940"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Total</a:t>
                      </a:r>
                    </a:p>
                  </a:txBody>
                  <a:tcPr marL="7940" marR="7940" marT="7940" marB="0" anchor="b">
                    <a:lnL>
                      <a:noFill/>
                    </a:lnL>
                    <a:lnR>
                      <a:noFill/>
                    </a:lnR>
                    <a:lnT>
                      <a:noFill/>
                    </a:lnT>
                    <a:lnB>
                      <a:noFill/>
                    </a:lnB>
                    <a:solidFill>
                      <a:srgbClr val="D0D0D0"/>
                    </a:solidFill>
                  </a:tcPr>
                </a:tc>
              </a:tr>
              <a:tr h="198524">
                <a:tc>
                  <a:txBody>
                    <a:bodyPr/>
                    <a:lstStyle/>
                    <a:p>
                      <a:pPr algn="l" fontAlgn="b"/>
                      <a:r>
                        <a:rPr lang="en-US" sz="1000" b="1" i="0" u="none" strike="noStrike">
                          <a:effectLst/>
                          <a:latin typeface="Arial" panose="020B0604020202020204" pitchFamily="34" charset="0"/>
                        </a:rPr>
                        <a:t> </a:t>
                      </a:r>
                    </a:p>
                  </a:txBody>
                  <a:tcPr marL="7940" marR="7940" marT="7940"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7940" marR="7940" marT="7940"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7940" marR="7940" marT="7940"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7940" marR="7940" marT="7940"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7940" marR="7940" marT="7940"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7940" marR="7940" marT="7940"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7940" marR="7940" marT="7940"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7940" marR="7940" marT="7940"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7940" marR="7940" marT="7940" marB="0" anchor="b">
                    <a:lnL>
                      <a:noFill/>
                    </a:lnL>
                    <a:lnR>
                      <a:noFill/>
                    </a:lnR>
                    <a:lnT>
                      <a:noFill/>
                    </a:lnT>
                    <a:lnB>
                      <a:noFill/>
                    </a:lnB>
                    <a:solidFill>
                      <a:srgbClr val="D0D0D0"/>
                    </a:solidFill>
                  </a:tcPr>
                </a:tc>
              </a:tr>
              <a:tr h="198524">
                <a:tc>
                  <a:txBody>
                    <a:bodyPr/>
                    <a:lstStyle/>
                    <a:p>
                      <a:pPr algn="l" fontAlgn="b"/>
                      <a:r>
                        <a:rPr lang="en-US" sz="1000" b="1" i="0" u="none" strike="noStrike">
                          <a:solidFill>
                            <a:srgbClr val="000000"/>
                          </a:solidFill>
                          <a:effectLst/>
                          <a:latin typeface="Arial" panose="020B0604020202020204" pitchFamily="34" charset="0"/>
                        </a:rPr>
                        <a:t>Income</a:t>
                      </a:r>
                    </a:p>
                  </a:txBody>
                  <a:tcPr marL="7940" marR="7940" marT="7940" marB="0" anchor="b">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7940" marR="7940" marT="7940"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7940" marR="7940" marT="7940"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7940" marR="7940" marT="7940"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7940" marR="7940" marT="7940"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7940" marR="7940" marT="7940"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7940" marR="7940" marT="7940"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7940" marR="7940" marT="7940"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7940" marR="7940" marT="7940" marB="0" anchor="ctr">
                    <a:lnL>
                      <a:noFill/>
                    </a:lnL>
                    <a:lnR>
                      <a:noFill/>
                    </a:lnR>
                    <a:lnT>
                      <a:noFill/>
                    </a:lnT>
                    <a:lnB>
                      <a:noFill/>
                    </a:lnB>
                  </a:tcPr>
                </a:tc>
              </a:tr>
              <a:tr h="198524">
                <a:tc>
                  <a:txBody>
                    <a:bodyPr/>
                    <a:lstStyle/>
                    <a:p>
                      <a:pPr algn="l" fontAlgn="b"/>
                      <a:r>
                        <a:rPr lang="en-US" sz="1000" b="0" i="0" u="none" strike="noStrike">
                          <a:solidFill>
                            <a:srgbClr val="000000"/>
                          </a:solidFill>
                          <a:effectLst/>
                          <a:latin typeface="Arial" panose="020B0604020202020204" pitchFamily="34" charset="0"/>
                        </a:rPr>
                        <a:t>1.30 - Received from Foundations</a:t>
                      </a:r>
                    </a:p>
                  </a:txBody>
                  <a:tcPr marL="7940" marR="7940" marT="7940"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$7,754.00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$7,754.00 </a:t>
                      </a:r>
                    </a:p>
                  </a:txBody>
                  <a:tcPr marL="7940" marR="7940" marT="7940" marB="0" anchor="ctr">
                    <a:lnL>
                      <a:noFill/>
                    </a:lnL>
                    <a:lnR>
                      <a:noFill/>
                    </a:lnR>
                    <a:lnT>
                      <a:noFill/>
                    </a:lnT>
                    <a:lnB>
                      <a:noFill/>
                    </a:lnB>
                  </a:tcPr>
                </a:tc>
              </a:tr>
              <a:tr h="294846">
                <a:tc>
                  <a:txBody>
                    <a:bodyPr/>
                    <a:lstStyle/>
                    <a:p>
                      <a:pPr algn="l" fontAlgn="b"/>
                      <a:r>
                        <a:rPr lang="en-US" sz="1000" b="0" i="0" u="none" strike="noStrike">
                          <a:solidFill>
                            <a:srgbClr val="000000"/>
                          </a:solidFill>
                          <a:effectLst/>
                          <a:latin typeface="Arial" panose="020B0604020202020204" pitchFamily="34" charset="0"/>
                        </a:rPr>
                        <a:t>2.11 - Registrations</a:t>
                      </a:r>
                    </a:p>
                  </a:txBody>
                  <a:tcPr marL="7940" marR="7940" marT="7940"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$377,350.00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$243,250.00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$309,400.00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$256,200.00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$1,186,200.00 </a:t>
                      </a:r>
                    </a:p>
                  </a:txBody>
                  <a:tcPr marL="7940" marR="7940" marT="7940" marB="0" anchor="ctr">
                    <a:lnL>
                      <a:noFill/>
                    </a:lnL>
                    <a:lnR>
                      <a:noFill/>
                    </a:lnR>
                    <a:lnT>
                      <a:noFill/>
                    </a:lnT>
                    <a:lnB>
                      <a:noFill/>
                    </a:lnB>
                  </a:tcPr>
                </a:tc>
              </a:tr>
              <a:tr h="198524">
                <a:tc>
                  <a:txBody>
                    <a:bodyPr/>
                    <a:lstStyle/>
                    <a:p>
                      <a:pPr algn="l" fontAlgn="b"/>
                      <a:r>
                        <a:rPr lang="en-US" sz="1000" b="0" i="0" u="none" strike="noStrike">
                          <a:solidFill>
                            <a:srgbClr val="000000"/>
                          </a:solidFill>
                          <a:effectLst/>
                          <a:latin typeface="Arial" panose="020B0604020202020204" pitchFamily="34" charset="0"/>
                        </a:rPr>
                        <a:t>2.12 - Hotel Commissions</a:t>
                      </a:r>
                    </a:p>
                  </a:txBody>
                  <a:tcPr marL="7940" marR="7940" marT="7940"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$55,839.56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$9,095.10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dirty="0">
                          <a:solidFill>
                            <a:srgbClr val="000000"/>
                          </a:solidFill>
                          <a:effectLst/>
                          <a:latin typeface="Arial" panose="020B0604020202020204" pitchFamily="34" charset="0"/>
                        </a:rPr>
                        <a:t>$64,934.66 </a:t>
                      </a:r>
                    </a:p>
                  </a:txBody>
                  <a:tcPr marL="7940" marR="7940" marT="7940" marB="0" anchor="ctr">
                    <a:lnL>
                      <a:noFill/>
                    </a:lnL>
                    <a:lnR>
                      <a:noFill/>
                    </a:lnR>
                    <a:lnT>
                      <a:noFill/>
                    </a:lnT>
                    <a:lnB>
                      <a:noFill/>
                    </a:lnB>
                  </a:tcPr>
                </a:tc>
              </a:tr>
              <a:tr h="198524">
                <a:tc>
                  <a:txBody>
                    <a:bodyPr/>
                    <a:lstStyle/>
                    <a:p>
                      <a:pPr algn="l" fontAlgn="b"/>
                      <a:r>
                        <a:rPr lang="en-US" sz="1000" b="0" i="0" u="none" strike="noStrike">
                          <a:solidFill>
                            <a:srgbClr val="000000"/>
                          </a:solidFill>
                          <a:effectLst/>
                          <a:latin typeface="Arial" panose="020B0604020202020204" pitchFamily="34" charset="0"/>
                        </a:rPr>
                        <a:t>3.40 - IEEE CB Account Interest</a:t>
                      </a:r>
                    </a:p>
                  </a:txBody>
                  <a:tcPr marL="7940" marR="7940" marT="7940"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$2,905.72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$2,905.72 </a:t>
                      </a:r>
                    </a:p>
                  </a:txBody>
                  <a:tcPr marL="7940" marR="7940" marT="7940" marB="0" anchor="ctr">
                    <a:lnL>
                      <a:noFill/>
                    </a:lnL>
                    <a:lnR>
                      <a:noFill/>
                    </a:lnR>
                    <a:lnT>
                      <a:noFill/>
                    </a:lnT>
                    <a:lnB>
                      <a:noFill/>
                    </a:lnB>
                  </a:tcPr>
                </a:tc>
              </a:tr>
              <a:tr h="198524">
                <a:tc>
                  <a:txBody>
                    <a:bodyPr/>
                    <a:lstStyle/>
                    <a:p>
                      <a:pPr algn="l" fontAlgn="b"/>
                      <a:r>
                        <a:rPr lang="en-US" sz="1000" b="0" i="0" u="none" strike="noStrike">
                          <a:solidFill>
                            <a:srgbClr val="000000"/>
                          </a:solidFill>
                          <a:effectLst/>
                          <a:latin typeface="Arial" panose="020B0604020202020204" pitchFamily="34" charset="0"/>
                        </a:rPr>
                        <a:t>3.70 - Other Receipts</a:t>
                      </a:r>
                    </a:p>
                  </a:txBody>
                  <a:tcPr marL="7940" marR="7940" marT="794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$1.00 </a:t>
                      </a:r>
                    </a:p>
                  </a:txBody>
                  <a:tcPr marL="7940" marR="7940" marT="794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$1.00 </a:t>
                      </a:r>
                    </a:p>
                  </a:txBody>
                  <a:tcPr marL="7940" marR="7940" marT="7940" marB="0" anchor="ctr">
                    <a:lnL>
                      <a:noFill/>
                    </a:lnL>
                    <a:lnR>
                      <a:noFill/>
                    </a:lnR>
                    <a:lnT>
                      <a:noFill/>
                    </a:lnT>
                    <a:lnB w="6350" cap="flat" cmpd="sng" algn="ctr">
                      <a:solidFill>
                        <a:srgbClr val="C0C0C0"/>
                      </a:solidFill>
                      <a:prstDash val="dot"/>
                      <a:round/>
                      <a:headEnd type="none" w="med" len="med"/>
                      <a:tailEnd type="none" w="med" len="med"/>
                    </a:lnB>
                  </a:tcPr>
                </a:tc>
              </a:tr>
              <a:tr h="198524">
                <a:tc>
                  <a:txBody>
                    <a:bodyPr/>
                    <a:lstStyle/>
                    <a:p>
                      <a:pPr algn="l" fontAlgn="b"/>
                      <a:r>
                        <a:rPr lang="en-US" sz="1000" b="1" i="0" u="none" strike="noStrike">
                          <a:solidFill>
                            <a:srgbClr val="000000"/>
                          </a:solidFill>
                          <a:effectLst/>
                          <a:latin typeface="Arial" panose="020B0604020202020204" pitchFamily="34" charset="0"/>
                        </a:rPr>
                        <a:t>Total - Income</a:t>
                      </a:r>
                    </a:p>
                  </a:txBody>
                  <a:tcPr marL="7940" marR="7940" marT="7940"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$2,905.72 </a:t>
                      </a:r>
                    </a:p>
                  </a:txBody>
                  <a:tcPr marL="7940" marR="7940" marT="794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$433,189.56 </a:t>
                      </a:r>
                    </a:p>
                  </a:txBody>
                  <a:tcPr marL="7940" marR="7940" marT="794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$252,345.10 </a:t>
                      </a:r>
                    </a:p>
                  </a:txBody>
                  <a:tcPr marL="7940" marR="7940" marT="794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$0.00 </a:t>
                      </a:r>
                    </a:p>
                  </a:txBody>
                  <a:tcPr marL="7940" marR="7940" marT="794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$317,154.00 </a:t>
                      </a:r>
                    </a:p>
                  </a:txBody>
                  <a:tcPr marL="7940" marR="7940" marT="794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$0.00 </a:t>
                      </a:r>
                    </a:p>
                  </a:txBody>
                  <a:tcPr marL="7940" marR="7940" marT="794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$256,201.00 </a:t>
                      </a:r>
                    </a:p>
                  </a:txBody>
                  <a:tcPr marL="7940" marR="7940" marT="794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$1,261,795.38 </a:t>
                      </a:r>
                    </a:p>
                  </a:txBody>
                  <a:tcPr marL="7940" marR="7940" marT="7940" marB="0" anchor="ctr">
                    <a:lnL>
                      <a:noFill/>
                    </a:lnL>
                    <a:lnR>
                      <a:noFill/>
                    </a:lnR>
                    <a:lnT w="6350" cap="flat" cmpd="sng" algn="ctr">
                      <a:solidFill>
                        <a:srgbClr val="C0C0C0"/>
                      </a:solidFill>
                      <a:prstDash val="dot"/>
                      <a:round/>
                      <a:headEnd type="none" w="med" len="med"/>
                      <a:tailEnd type="none" w="med" len="med"/>
                    </a:lnT>
                    <a:lnB>
                      <a:noFill/>
                    </a:lnB>
                  </a:tcPr>
                </a:tc>
              </a:tr>
              <a:tr h="198524">
                <a:tc>
                  <a:txBody>
                    <a:bodyPr/>
                    <a:lstStyle/>
                    <a:p>
                      <a:pPr algn="l" fontAlgn="b"/>
                      <a:r>
                        <a:rPr lang="en-US" sz="1000" b="1" i="0" u="none" strike="noStrike">
                          <a:solidFill>
                            <a:srgbClr val="000000"/>
                          </a:solidFill>
                          <a:effectLst/>
                          <a:latin typeface="Arial" panose="020B0604020202020204" pitchFamily="34" charset="0"/>
                        </a:rPr>
                        <a:t>Expense</a:t>
                      </a:r>
                    </a:p>
                  </a:txBody>
                  <a:tcPr marL="7940" marR="7940" marT="7940" marB="0" anchor="b">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7940" marR="7940" marT="7940"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7940" marR="7940" marT="7940"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7940" marR="7940" marT="7940"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7940" marR="7940" marT="7940"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7940" marR="7940" marT="7940"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7940" marR="7940" marT="7940"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7940" marR="7940" marT="7940"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7940" marR="7940" marT="7940" marB="0" anchor="ctr">
                    <a:lnL>
                      <a:noFill/>
                    </a:lnL>
                    <a:lnR>
                      <a:noFill/>
                    </a:lnR>
                    <a:lnT>
                      <a:noFill/>
                    </a:lnT>
                    <a:lnB>
                      <a:noFill/>
                    </a:lnB>
                  </a:tcPr>
                </a:tc>
              </a:tr>
              <a:tr h="397049">
                <a:tc>
                  <a:txBody>
                    <a:bodyPr/>
                    <a:lstStyle/>
                    <a:p>
                      <a:pPr algn="l" fontAlgn="b"/>
                      <a:r>
                        <a:rPr lang="en-US" sz="1000" b="0" i="0" u="none" strike="noStrike">
                          <a:solidFill>
                            <a:srgbClr val="000000"/>
                          </a:solidFill>
                          <a:effectLst/>
                          <a:latin typeface="Arial" panose="020B0604020202020204" pitchFamily="34" charset="0"/>
                        </a:rPr>
                        <a:t>4.10 - Meetings &amp; Set aside Expense</a:t>
                      </a:r>
                    </a:p>
                  </a:txBody>
                  <a:tcPr marL="7940" marR="7940" marT="7940"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$185,196.00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$185,196.00 </a:t>
                      </a:r>
                    </a:p>
                  </a:txBody>
                  <a:tcPr marL="7940" marR="7940" marT="7940" marB="0" anchor="ctr">
                    <a:lnL>
                      <a:noFill/>
                    </a:lnL>
                    <a:lnR>
                      <a:noFill/>
                    </a:lnR>
                    <a:lnT>
                      <a:noFill/>
                    </a:lnT>
                    <a:lnB>
                      <a:noFill/>
                    </a:lnB>
                  </a:tcPr>
                </a:tc>
              </a:tr>
              <a:tr h="198524">
                <a:tc>
                  <a:txBody>
                    <a:bodyPr/>
                    <a:lstStyle/>
                    <a:p>
                      <a:pPr algn="l" fontAlgn="b"/>
                      <a:r>
                        <a:rPr lang="en-US" sz="1000" b="0" i="0" u="none" strike="noStrike">
                          <a:solidFill>
                            <a:srgbClr val="000000"/>
                          </a:solidFill>
                          <a:effectLst/>
                          <a:latin typeface="Arial" panose="020B0604020202020204" pitchFamily="34" charset="0"/>
                        </a:rPr>
                        <a:t>4.110 - Site Survey</a:t>
                      </a:r>
                    </a:p>
                  </a:txBody>
                  <a:tcPr marL="7940" marR="7940" marT="7940"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$1,867.43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$1,209.08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$3,076.51 </a:t>
                      </a:r>
                    </a:p>
                  </a:txBody>
                  <a:tcPr marL="7940" marR="7940" marT="7940" marB="0" anchor="ctr">
                    <a:lnL>
                      <a:noFill/>
                    </a:lnL>
                    <a:lnR>
                      <a:noFill/>
                    </a:lnR>
                    <a:lnT>
                      <a:noFill/>
                    </a:lnT>
                    <a:lnB>
                      <a:noFill/>
                    </a:lnB>
                  </a:tcPr>
                </a:tc>
              </a:tr>
              <a:tr h="198524">
                <a:tc>
                  <a:txBody>
                    <a:bodyPr/>
                    <a:lstStyle/>
                    <a:p>
                      <a:pPr algn="l" fontAlgn="b"/>
                      <a:r>
                        <a:rPr lang="en-US" sz="1000" b="0" i="0" u="none" strike="noStrike">
                          <a:solidFill>
                            <a:srgbClr val="000000"/>
                          </a:solidFill>
                          <a:effectLst/>
                          <a:latin typeface="Arial" panose="020B0604020202020204" pitchFamily="34" charset="0"/>
                        </a:rPr>
                        <a:t>4.113 - Venue</a:t>
                      </a:r>
                    </a:p>
                  </a:txBody>
                  <a:tcPr marL="7940" marR="7940" marT="7940"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$54,999.48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$9,389.30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$84,001.00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$148,389.78 </a:t>
                      </a:r>
                    </a:p>
                  </a:txBody>
                  <a:tcPr marL="7940" marR="7940" marT="7940" marB="0" anchor="ctr">
                    <a:lnL>
                      <a:noFill/>
                    </a:lnL>
                    <a:lnR>
                      <a:noFill/>
                    </a:lnR>
                    <a:lnT>
                      <a:noFill/>
                    </a:lnT>
                    <a:lnB>
                      <a:noFill/>
                    </a:lnB>
                  </a:tcPr>
                </a:tc>
              </a:tr>
              <a:tr h="198524">
                <a:tc>
                  <a:txBody>
                    <a:bodyPr/>
                    <a:lstStyle/>
                    <a:p>
                      <a:pPr algn="l" fontAlgn="b"/>
                      <a:r>
                        <a:rPr lang="en-US" sz="1000" b="0" i="0" u="none" strike="noStrike">
                          <a:solidFill>
                            <a:srgbClr val="000000"/>
                          </a:solidFill>
                          <a:effectLst/>
                          <a:latin typeface="Arial" panose="020B0604020202020204" pitchFamily="34" charset="0"/>
                        </a:rPr>
                        <a:t>4.12 - Financial Fees</a:t>
                      </a:r>
                    </a:p>
                  </a:txBody>
                  <a:tcPr marL="7940" marR="7940" marT="7940"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$25,600.51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$17,398.04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$22,450.00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$7,562.07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$73,010.62 </a:t>
                      </a:r>
                    </a:p>
                  </a:txBody>
                  <a:tcPr marL="7940" marR="7940" marT="7940" marB="0" anchor="ctr">
                    <a:lnL>
                      <a:noFill/>
                    </a:lnL>
                    <a:lnR>
                      <a:noFill/>
                    </a:lnR>
                    <a:lnT>
                      <a:noFill/>
                    </a:lnT>
                    <a:lnB>
                      <a:noFill/>
                    </a:lnB>
                  </a:tcPr>
                </a:tc>
              </a:tr>
              <a:tr h="198524">
                <a:tc>
                  <a:txBody>
                    <a:bodyPr/>
                    <a:lstStyle/>
                    <a:p>
                      <a:pPr algn="l" fontAlgn="b"/>
                      <a:r>
                        <a:rPr lang="en-US" sz="1000" b="0" i="0" u="none" strike="noStrike">
                          <a:solidFill>
                            <a:srgbClr val="000000"/>
                          </a:solidFill>
                          <a:effectLst/>
                          <a:latin typeface="Arial" panose="020B0604020202020204" pitchFamily="34" charset="0"/>
                        </a:rPr>
                        <a:t>4.13 - Meeting  Planner</a:t>
                      </a:r>
                    </a:p>
                  </a:txBody>
                  <a:tcPr marL="7940" marR="7940" marT="7940"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$81,189.34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$52,270.74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$48,725.00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$20,000.00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$202,185.08 </a:t>
                      </a:r>
                    </a:p>
                  </a:txBody>
                  <a:tcPr marL="7940" marR="7940" marT="7940" marB="0" anchor="ctr">
                    <a:lnL>
                      <a:noFill/>
                    </a:lnL>
                    <a:lnR>
                      <a:noFill/>
                    </a:lnR>
                    <a:lnT>
                      <a:noFill/>
                    </a:lnT>
                    <a:lnB>
                      <a:noFill/>
                    </a:lnB>
                  </a:tcPr>
                </a:tc>
              </a:tr>
              <a:tr h="198524">
                <a:tc>
                  <a:txBody>
                    <a:bodyPr/>
                    <a:lstStyle/>
                    <a:p>
                      <a:pPr algn="l" fontAlgn="b"/>
                      <a:r>
                        <a:rPr lang="en-US" sz="1000" b="0" i="0" u="none" strike="noStrike">
                          <a:solidFill>
                            <a:srgbClr val="000000"/>
                          </a:solidFill>
                          <a:effectLst/>
                          <a:latin typeface="Arial" panose="020B0604020202020204" pitchFamily="34" charset="0"/>
                        </a:rPr>
                        <a:t>4.14 - Food &amp; Beverage</a:t>
                      </a:r>
                    </a:p>
                  </a:txBody>
                  <a:tcPr marL="7940" marR="7940" marT="7940"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$81,373.75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$93,491.26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$914.99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$83,405.00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$270.29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$259,455.29 </a:t>
                      </a:r>
                    </a:p>
                  </a:txBody>
                  <a:tcPr marL="7940" marR="7940" marT="7940" marB="0" anchor="ctr">
                    <a:lnL>
                      <a:noFill/>
                    </a:lnL>
                    <a:lnR>
                      <a:noFill/>
                    </a:lnR>
                    <a:lnT>
                      <a:noFill/>
                    </a:lnT>
                    <a:lnB>
                      <a:noFill/>
                    </a:lnB>
                  </a:tcPr>
                </a:tc>
              </a:tr>
              <a:tr h="198524">
                <a:tc>
                  <a:txBody>
                    <a:bodyPr/>
                    <a:lstStyle/>
                    <a:p>
                      <a:pPr algn="l" fontAlgn="b"/>
                      <a:r>
                        <a:rPr lang="en-US" sz="1000" b="0" i="0" u="none" strike="noStrike">
                          <a:solidFill>
                            <a:srgbClr val="000000"/>
                          </a:solidFill>
                          <a:effectLst/>
                          <a:latin typeface="Arial" panose="020B0604020202020204" pitchFamily="34" charset="0"/>
                        </a:rPr>
                        <a:t>4.15 - Network Services</a:t>
                      </a:r>
                    </a:p>
                  </a:txBody>
                  <a:tcPr marL="7940" marR="7940" marT="7940"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$50,873.54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$53,986.00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$36,335.00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$141,194.54 </a:t>
                      </a:r>
                    </a:p>
                  </a:txBody>
                  <a:tcPr marL="7940" marR="7940" marT="7940" marB="0" anchor="ctr">
                    <a:lnL>
                      <a:noFill/>
                    </a:lnL>
                    <a:lnR>
                      <a:noFill/>
                    </a:lnR>
                    <a:lnT>
                      <a:noFill/>
                    </a:lnT>
                    <a:lnB>
                      <a:noFill/>
                    </a:lnB>
                  </a:tcPr>
                </a:tc>
              </a:tr>
              <a:tr h="198524">
                <a:tc>
                  <a:txBody>
                    <a:bodyPr/>
                    <a:lstStyle/>
                    <a:p>
                      <a:pPr algn="l" fontAlgn="b"/>
                      <a:r>
                        <a:rPr lang="en-US" sz="1000" b="0" i="0" u="none" strike="noStrike">
                          <a:solidFill>
                            <a:srgbClr val="000000"/>
                          </a:solidFill>
                          <a:effectLst/>
                          <a:latin typeface="Arial" panose="020B0604020202020204" pitchFamily="34" charset="0"/>
                        </a:rPr>
                        <a:t>4.16 - Social</a:t>
                      </a:r>
                    </a:p>
                  </a:txBody>
                  <a:tcPr marL="7940" marR="7940" marT="7940"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$9,015.95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$9,015.95 </a:t>
                      </a:r>
                    </a:p>
                  </a:txBody>
                  <a:tcPr marL="7940" marR="7940" marT="7940" marB="0" anchor="ctr">
                    <a:lnL>
                      <a:noFill/>
                    </a:lnL>
                    <a:lnR>
                      <a:noFill/>
                    </a:lnR>
                    <a:lnT>
                      <a:noFill/>
                    </a:lnT>
                    <a:lnB>
                      <a:noFill/>
                    </a:lnB>
                  </a:tcPr>
                </a:tc>
              </a:tr>
              <a:tr h="198524">
                <a:tc>
                  <a:txBody>
                    <a:bodyPr/>
                    <a:lstStyle/>
                    <a:p>
                      <a:pPr algn="l" fontAlgn="b"/>
                      <a:r>
                        <a:rPr lang="en-US" sz="1000" b="0" i="0" u="none" strike="noStrike">
                          <a:solidFill>
                            <a:srgbClr val="000000"/>
                          </a:solidFill>
                          <a:effectLst/>
                          <a:latin typeface="Arial" panose="020B0604020202020204" pitchFamily="34" charset="0"/>
                        </a:rPr>
                        <a:t>4.17 - Shipping</a:t>
                      </a:r>
                    </a:p>
                  </a:txBody>
                  <a:tcPr marL="7940" marR="7940" marT="7940"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$1,511.30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$4,418.54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$5,929.84 </a:t>
                      </a:r>
                    </a:p>
                  </a:txBody>
                  <a:tcPr marL="7940" marR="7940" marT="7940" marB="0" anchor="ctr">
                    <a:lnL>
                      <a:noFill/>
                    </a:lnL>
                    <a:lnR>
                      <a:noFill/>
                    </a:lnR>
                    <a:lnT>
                      <a:noFill/>
                    </a:lnT>
                    <a:lnB>
                      <a:noFill/>
                    </a:lnB>
                  </a:tcPr>
                </a:tc>
              </a:tr>
              <a:tr h="198524">
                <a:tc>
                  <a:txBody>
                    <a:bodyPr/>
                    <a:lstStyle/>
                    <a:p>
                      <a:pPr algn="l" fontAlgn="b"/>
                      <a:r>
                        <a:rPr lang="en-US" sz="1000" b="0" i="0" u="none" strike="noStrike">
                          <a:solidFill>
                            <a:srgbClr val="000000"/>
                          </a:solidFill>
                          <a:effectLst/>
                          <a:latin typeface="Arial" panose="020B0604020202020204" pitchFamily="34" charset="0"/>
                        </a:rPr>
                        <a:t>4.18 - Misc Expense</a:t>
                      </a:r>
                    </a:p>
                  </a:txBody>
                  <a:tcPr marL="7940" marR="7940" marT="794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$51.20 </a:t>
                      </a:r>
                    </a:p>
                  </a:txBody>
                  <a:tcPr marL="7940" marR="7940" marT="794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$3,318.58 </a:t>
                      </a:r>
                    </a:p>
                  </a:txBody>
                  <a:tcPr marL="7940" marR="7940" marT="794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$820.80 </a:t>
                      </a:r>
                    </a:p>
                  </a:txBody>
                  <a:tcPr marL="7940" marR="7940" marT="794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$2,959.02 </a:t>
                      </a:r>
                    </a:p>
                  </a:txBody>
                  <a:tcPr marL="7940" marR="7940" marT="794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$5,276.00 </a:t>
                      </a:r>
                    </a:p>
                  </a:txBody>
                  <a:tcPr marL="7940" marR="7940" marT="794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$12,425.60 </a:t>
                      </a:r>
                    </a:p>
                  </a:txBody>
                  <a:tcPr marL="7940" marR="7940" marT="7940" marB="0" anchor="ctr">
                    <a:lnL>
                      <a:noFill/>
                    </a:lnL>
                    <a:lnR>
                      <a:noFill/>
                    </a:lnR>
                    <a:lnT>
                      <a:noFill/>
                    </a:lnT>
                    <a:lnB w="6350" cap="flat" cmpd="sng" algn="ctr">
                      <a:solidFill>
                        <a:srgbClr val="C0C0C0"/>
                      </a:solidFill>
                      <a:prstDash val="dot"/>
                      <a:round/>
                      <a:headEnd type="none" w="med" len="med"/>
                      <a:tailEnd type="none" w="med" len="med"/>
                    </a:lnB>
                  </a:tcPr>
                </a:tc>
              </a:tr>
              <a:tr h="198524">
                <a:tc>
                  <a:txBody>
                    <a:bodyPr/>
                    <a:lstStyle/>
                    <a:p>
                      <a:pPr algn="l" fontAlgn="b"/>
                      <a:r>
                        <a:rPr lang="en-US" sz="1000" b="1" i="0" u="none" strike="noStrike">
                          <a:solidFill>
                            <a:srgbClr val="000000"/>
                          </a:solidFill>
                          <a:effectLst/>
                          <a:latin typeface="Arial" panose="020B0604020202020204" pitchFamily="34" charset="0"/>
                        </a:rPr>
                        <a:t>Total - Expense</a:t>
                      </a:r>
                    </a:p>
                  </a:txBody>
                  <a:tcPr marL="7940" marR="7940" marT="794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$1,918.63 </a:t>
                      </a:r>
                    </a:p>
                  </a:txBody>
                  <a:tcPr marL="7940" marR="7940" marT="794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$433,188.96 </a:t>
                      </a:r>
                    </a:p>
                  </a:txBody>
                  <a:tcPr marL="7940" marR="7940" marT="794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$237,678.17 </a:t>
                      </a:r>
                    </a:p>
                  </a:txBody>
                  <a:tcPr marL="7940" marR="7940" marT="794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$3,874.01 </a:t>
                      </a:r>
                    </a:p>
                  </a:txBody>
                  <a:tcPr marL="7940" marR="7940" marT="794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$299,052.08 </a:t>
                      </a:r>
                    </a:p>
                  </a:txBody>
                  <a:tcPr marL="7940" marR="7940" marT="794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$270.29 </a:t>
                      </a:r>
                    </a:p>
                  </a:txBody>
                  <a:tcPr marL="7940" marR="7940" marT="794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$63,897.07 </a:t>
                      </a:r>
                    </a:p>
                  </a:txBody>
                  <a:tcPr marL="7940" marR="7940" marT="794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$1,039,879.21 </a:t>
                      </a:r>
                    </a:p>
                  </a:txBody>
                  <a:tcPr marL="7940" marR="7940" marT="794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8524">
                <a:tc>
                  <a:txBody>
                    <a:bodyPr/>
                    <a:lstStyle/>
                    <a:p>
                      <a:pPr algn="l" fontAlgn="ctr"/>
                      <a:r>
                        <a:rPr lang="en-US" sz="1000" b="1" i="0" u="none" strike="noStrike">
                          <a:solidFill>
                            <a:srgbClr val="000000"/>
                          </a:solidFill>
                          <a:effectLst/>
                          <a:latin typeface="Arial" panose="020B0604020202020204" pitchFamily="34" charset="0"/>
                        </a:rPr>
                        <a:t>Net  Income</a:t>
                      </a:r>
                    </a:p>
                  </a:txBody>
                  <a:tcPr marL="7940" marR="7940" marT="794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$987.09 </a:t>
                      </a:r>
                    </a:p>
                  </a:txBody>
                  <a:tcPr marL="7940" marR="7940" marT="794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$0.60 </a:t>
                      </a:r>
                    </a:p>
                  </a:txBody>
                  <a:tcPr marL="7940" marR="7940" marT="794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$14,666.93 </a:t>
                      </a:r>
                    </a:p>
                  </a:txBody>
                  <a:tcPr marL="7940" marR="7940" marT="794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($3,874.01)</a:t>
                      </a:r>
                    </a:p>
                  </a:txBody>
                  <a:tcPr marL="7940" marR="7940" marT="794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$18,101.92 </a:t>
                      </a:r>
                    </a:p>
                  </a:txBody>
                  <a:tcPr marL="7940" marR="7940" marT="794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($270.29)</a:t>
                      </a:r>
                    </a:p>
                  </a:txBody>
                  <a:tcPr marL="7940" marR="7940" marT="794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$192,303.93 </a:t>
                      </a:r>
                    </a:p>
                  </a:txBody>
                  <a:tcPr marL="7940" marR="7940" marT="794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dirty="0">
                          <a:solidFill>
                            <a:srgbClr val="000000"/>
                          </a:solidFill>
                          <a:effectLst/>
                          <a:latin typeface="Arial" panose="020B0604020202020204" pitchFamily="34" charset="0"/>
                        </a:rPr>
                        <a:t>$221,916.17 </a:t>
                      </a:r>
                    </a:p>
                  </a:txBody>
                  <a:tcPr marL="7940" marR="7940" marT="7940"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97312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799"/>
          </a:xfrm>
        </p:spPr>
        <p:txBody>
          <a:bodyPr/>
          <a:lstStyle/>
          <a:p>
            <a:r>
              <a:rPr lang="en-US" sz="2400" dirty="0"/>
              <a:t>Bangkok, Thailand – </a:t>
            </a:r>
            <a:r>
              <a:rPr lang="en-US" sz="2800" dirty="0" smtClean="0"/>
              <a:t/>
            </a:r>
            <a:br>
              <a:rPr lang="en-US" sz="2800" dirty="0" smtClean="0"/>
            </a:br>
            <a:r>
              <a:rPr lang="en-US" sz="2000" dirty="0" smtClean="0"/>
              <a:t>Budget estimates 08 September </a:t>
            </a:r>
            <a:r>
              <a:rPr lang="en-US" sz="2000" dirty="0"/>
              <a:t>2015</a:t>
            </a:r>
            <a:endParaRPr lang="en-US" sz="28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2016</a:t>
            </a:r>
            <a:endParaRPr lang="en-GB" dirty="0"/>
          </a:p>
        </p:txBody>
      </p:sp>
      <p:sp>
        <p:nvSpPr>
          <p:cNvPr id="5" name="Footer Placeholder 4"/>
          <p:cNvSpPr>
            <a:spLocks noGrp="1"/>
          </p:cNvSpPr>
          <p:nvPr>
            <p:ph type="ftr" idx="11"/>
          </p:nvPr>
        </p:nvSpPr>
        <p:spPr>
          <a:xfrm>
            <a:off x="6553200" y="6475413"/>
            <a:ext cx="1989138" cy="153987"/>
          </a:xfrm>
        </p:spPr>
        <p:txBody>
          <a:bodyPr/>
          <a:lstStyle/>
          <a:p>
            <a:pPr>
              <a:defRPr/>
            </a:pPr>
            <a:r>
              <a:rPr lang="en-GB" smtClean="0"/>
              <a:t>Jon Rosdahl, Qualcomm </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6</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680526638"/>
              </p:ext>
            </p:extLst>
          </p:nvPr>
        </p:nvGraphicFramePr>
        <p:xfrm>
          <a:off x="990600" y="1450969"/>
          <a:ext cx="7162800" cy="4949825"/>
        </p:xfrm>
        <a:graphic>
          <a:graphicData uri="http://schemas.openxmlformats.org/drawingml/2006/table">
            <a:tbl>
              <a:tblPr/>
              <a:tblGrid>
                <a:gridCol w="4070938"/>
                <a:gridCol w="958262"/>
                <a:gridCol w="457200"/>
                <a:gridCol w="1676400"/>
              </a:tblGrid>
              <a:tr h="227247">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Sept Est</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smtClean="0">
                          <a:solidFill>
                            <a:srgbClr val="000000"/>
                          </a:solidFill>
                          <a:effectLst/>
                          <a:latin typeface="Calibri" panose="020F0502020204030204" pitchFamily="34" charset="0"/>
                        </a:rPr>
                        <a:t>Dec </a:t>
                      </a:r>
                      <a:r>
                        <a:rPr lang="en-US" sz="1400" b="0" i="0" u="none" strike="noStrike" dirty="0">
                          <a:solidFill>
                            <a:srgbClr val="000000"/>
                          </a:solidFill>
                          <a:effectLst/>
                          <a:latin typeface="Calibri" panose="020F0502020204030204" pitchFamily="34" charset="0"/>
                        </a:rPr>
                        <a:t>Actuals</a:t>
                      </a:r>
                    </a:p>
                  </a:txBody>
                  <a:tcPr marL="9525" marR="9525" marT="9525" marB="0" anchor="b">
                    <a:lnL>
                      <a:noFill/>
                    </a:lnL>
                    <a:lnR>
                      <a:noFill/>
                    </a:lnR>
                    <a:lnT>
                      <a:noFill/>
                    </a:lnT>
                    <a:lnB>
                      <a:noFill/>
                    </a:lnB>
                  </a:tcPr>
                </a:tc>
              </a:tr>
              <a:tr h="227247">
                <a:tc>
                  <a:txBody>
                    <a:bodyPr/>
                    <a:lstStyle/>
                    <a:p>
                      <a:pPr algn="l" fontAlgn="b"/>
                      <a:r>
                        <a:rPr lang="en-US" sz="1400" b="1" i="0" u="none" strike="noStrike">
                          <a:solidFill>
                            <a:srgbClr val="000000"/>
                          </a:solidFill>
                          <a:effectLst/>
                          <a:latin typeface="Calibri" panose="020F0502020204030204" pitchFamily="34" charset="0"/>
                        </a:rPr>
                        <a:t>Income</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411319">
                <a:tc>
                  <a:txBody>
                    <a:bodyPr/>
                    <a:lstStyle/>
                    <a:p>
                      <a:pPr algn="l" fontAlgn="b"/>
                      <a:r>
                        <a:rPr lang="en-US" sz="1400" b="0" i="0" u="none" strike="noStrike">
                          <a:solidFill>
                            <a:srgbClr val="000000"/>
                          </a:solidFill>
                          <a:effectLst/>
                          <a:latin typeface="Calibri" panose="020F0502020204030204" pitchFamily="34" charset="0"/>
                        </a:rPr>
                        <a:t>1.30  Received from Foundations</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$8,550 </a:t>
                      </a:r>
                    </a:p>
                  </a:txBody>
                  <a:tcPr marL="9525" marR="9525" marT="9525"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smtClean="0">
                          <a:solidFill>
                            <a:srgbClr val="000000"/>
                          </a:solidFill>
                          <a:effectLst/>
                          <a:latin typeface="Calibri" panose="020F0502020204030204" pitchFamily="34" charset="0"/>
                        </a:rPr>
                        <a:t>7754</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2.11 - Registrations</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$295,450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a:t>
                      </a:r>
                      <a:r>
                        <a:rPr lang="en-US" sz="1400" b="0" i="0" u="none" strike="noStrike" dirty="0" smtClean="0">
                          <a:solidFill>
                            <a:srgbClr val="000000"/>
                          </a:solidFill>
                          <a:effectLst/>
                          <a:latin typeface="Calibri" panose="020F0502020204030204" pitchFamily="34" charset="0"/>
                        </a:rPr>
                        <a:t>309,400 </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38610">
                <a:tc>
                  <a:txBody>
                    <a:bodyPr/>
                    <a:lstStyle/>
                    <a:p>
                      <a:pPr algn="l" fontAlgn="b"/>
                      <a:r>
                        <a:rPr lang="en-US" sz="1400" b="0" i="0" u="none" strike="noStrike">
                          <a:solidFill>
                            <a:srgbClr val="000000"/>
                          </a:solidFill>
                          <a:effectLst/>
                          <a:latin typeface="Calibri" panose="020F0502020204030204" pitchFamily="34" charset="0"/>
                        </a:rPr>
                        <a:t>2.12 - Hotel Commissions</a:t>
                      </a:r>
                    </a:p>
                  </a:txBody>
                  <a:tcPr marL="857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                        </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27247">
                <a:tc>
                  <a:txBody>
                    <a:bodyPr/>
                    <a:lstStyle/>
                    <a:p>
                      <a:pPr algn="r" fontAlgn="b"/>
                      <a:r>
                        <a:rPr lang="en-US" sz="1400" b="0" i="0" u="none" strike="noStrike" dirty="0">
                          <a:solidFill>
                            <a:srgbClr val="000000"/>
                          </a:solidFill>
                          <a:effectLst/>
                          <a:latin typeface="Calibri" panose="020F0502020204030204" pitchFamily="34" charset="0"/>
                        </a:rPr>
                        <a:t>Total Income</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effectLst/>
                          <a:latin typeface="Calibri" panose="020F0502020204030204" pitchFamily="34" charset="0"/>
                        </a:rPr>
                        <a:t>$304,000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a:t>
                      </a:r>
                      <a:r>
                        <a:rPr lang="en-US" sz="1400" b="0" i="0" u="none" strike="noStrike" dirty="0" smtClean="0">
                          <a:solidFill>
                            <a:srgbClr val="000000"/>
                          </a:solidFill>
                          <a:effectLst/>
                          <a:latin typeface="Calibri" panose="020F0502020204030204" pitchFamily="34" charset="0"/>
                        </a:rPr>
                        <a:t>317,154 </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27247">
                <a:tc>
                  <a:txBody>
                    <a:bodyPr/>
                    <a:lstStyle/>
                    <a:p>
                      <a:pPr algn="l" fontAlgn="b"/>
                      <a:r>
                        <a:rPr lang="en-US" sz="1400" b="1" i="0" u="none" strike="noStrike">
                          <a:solidFill>
                            <a:srgbClr val="000000"/>
                          </a:solidFill>
                          <a:effectLst/>
                          <a:latin typeface="Calibri" panose="020F0502020204030204" pitchFamily="34" charset="0"/>
                        </a:rPr>
                        <a:t>Expense</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4.110 - Site Survey</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$1,209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$1,209 </a:t>
                      </a: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4.113 - Venue</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$82,500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smtClean="0">
                          <a:solidFill>
                            <a:srgbClr val="000000"/>
                          </a:solidFill>
                          <a:effectLst/>
                          <a:latin typeface="Calibri" panose="020F0502020204030204" pitchFamily="34" charset="0"/>
                        </a:rPr>
                        <a:t>$84,001 </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4.12 - Financial Fees</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$23,818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a:t>
                      </a:r>
                      <a:r>
                        <a:rPr lang="en-US" sz="1400" b="0" i="0" u="none" strike="noStrike" dirty="0" smtClean="0">
                          <a:solidFill>
                            <a:srgbClr val="000000"/>
                          </a:solidFill>
                          <a:effectLst/>
                          <a:latin typeface="Calibri" panose="020F0502020204030204" pitchFamily="34" charset="0"/>
                        </a:rPr>
                        <a:t>22,450</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4.13 – Meeting Planner</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$50,930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smtClean="0">
                          <a:solidFill>
                            <a:srgbClr val="000000"/>
                          </a:solidFill>
                          <a:effectLst/>
                          <a:latin typeface="Calibri" panose="020F0502020204030204" pitchFamily="34" charset="0"/>
                        </a:rPr>
                        <a:t>$48,725 </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4.14 - Food &amp; Beverage</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$82,909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$83,405 </a:t>
                      </a: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4.15 - Network Services</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$55,539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$53,986 </a:t>
                      </a: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4.16 - Social</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r>
              <a:tr h="425334">
                <a:tc>
                  <a:txBody>
                    <a:bodyPr/>
                    <a:lstStyle/>
                    <a:p>
                      <a:pPr algn="l" fontAlgn="b"/>
                      <a:r>
                        <a:rPr lang="en-US" sz="1400" b="0" i="0" u="none" strike="noStrike">
                          <a:solidFill>
                            <a:srgbClr val="000000"/>
                          </a:solidFill>
                          <a:effectLst/>
                          <a:latin typeface="Calibri" panose="020F0502020204030204" pitchFamily="34" charset="0"/>
                        </a:rPr>
                        <a:t>4.17 - Shipping</a:t>
                      </a:r>
                    </a:p>
                  </a:txBody>
                  <a:tcPr marL="857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                               Inc</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38610">
                <a:tc>
                  <a:txBody>
                    <a:bodyPr/>
                    <a:lstStyle/>
                    <a:p>
                      <a:pPr algn="l" fontAlgn="b"/>
                      <a:r>
                        <a:rPr lang="en-US" sz="1400" b="0" i="0" u="none" strike="noStrike">
                          <a:solidFill>
                            <a:srgbClr val="000000"/>
                          </a:solidFill>
                          <a:effectLst/>
                          <a:latin typeface="Calibri" panose="020F0502020204030204" pitchFamily="34" charset="0"/>
                        </a:rPr>
                        <a:t>4.18 - Misc Expense</a:t>
                      </a:r>
                    </a:p>
                  </a:txBody>
                  <a:tcPr marL="857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$10,242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smtClean="0">
                          <a:solidFill>
                            <a:srgbClr val="000000"/>
                          </a:solidFill>
                          <a:effectLst/>
                          <a:latin typeface="Calibri" panose="020F0502020204030204" pitchFamily="34" charset="0"/>
                        </a:rPr>
                        <a:t>$5,276 </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227247">
                <a:tc>
                  <a:txBody>
                    <a:bodyPr/>
                    <a:lstStyle/>
                    <a:p>
                      <a:pPr algn="r" fontAlgn="b"/>
                      <a:r>
                        <a:rPr lang="en-US" sz="1400" b="0" i="0" u="none" strike="noStrike">
                          <a:solidFill>
                            <a:srgbClr val="000000"/>
                          </a:solidFill>
                          <a:effectLst/>
                          <a:latin typeface="Calibri" panose="020F0502020204030204" pitchFamily="34" charset="0"/>
                        </a:rPr>
                        <a:t>Total - Expense</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effectLst/>
                          <a:latin typeface="Calibri" panose="020F0502020204030204" pitchFamily="34" charset="0"/>
                        </a:rPr>
                        <a:t>$307,147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a:t>
                      </a:r>
                      <a:r>
                        <a:rPr lang="en-US" sz="1400" b="0" i="0" u="none" strike="noStrike" dirty="0" smtClean="0">
                          <a:solidFill>
                            <a:srgbClr val="000000"/>
                          </a:solidFill>
                          <a:effectLst/>
                          <a:latin typeface="Calibri" panose="020F0502020204030204" pitchFamily="34" charset="0"/>
                        </a:rPr>
                        <a:t>299,052 </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Net Income - Expense</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($3,147)</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a:t>
                      </a:r>
                      <a:r>
                        <a:rPr lang="en-US" sz="1400" b="0" i="0" u="none" strike="noStrike" dirty="0" smtClean="0">
                          <a:solidFill>
                            <a:srgbClr val="000000"/>
                          </a:solidFill>
                          <a:effectLst/>
                          <a:latin typeface="Calibri" panose="020F0502020204030204" pitchFamily="34" charset="0"/>
                        </a:rPr>
                        <a:t>18,102 </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Registered Attendees </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327</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329</a:t>
                      </a: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average cost per attendee</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$939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$909 </a:t>
                      </a: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2925832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Atlanta </a:t>
            </a:r>
            <a:r>
              <a:rPr lang="en-US" dirty="0" smtClean="0"/>
              <a:t>Jan 2016 </a:t>
            </a:r>
            <a:r>
              <a:rPr lang="en-US" dirty="0" smtClean="0"/>
              <a:t>Budget estimate</a:t>
            </a:r>
            <a:endParaRPr lang="en-US" dirty="0"/>
          </a:p>
        </p:txBody>
      </p:sp>
      <p:sp>
        <p:nvSpPr>
          <p:cNvPr id="4" name="Date Placeholder 3"/>
          <p:cNvSpPr>
            <a:spLocks noGrp="1"/>
          </p:cNvSpPr>
          <p:nvPr>
            <p:ph type="dt" idx="10"/>
          </p:nvPr>
        </p:nvSpPr>
        <p:spPr/>
        <p:txBody>
          <a:bodyPr/>
          <a:lstStyle/>
          <a:p>
            <a:r>
              <a:rPr lang="en-US" smtClean="0"/>
              <a:t>January 2016</a:t>
            </a:r>
            <a:endParaRPr lang="en-GB" dirty="0"/>
          </a:p>
        </p:txBody>
      </p:sp>
      <p:sp>
        <p:nvSpPr>
          <p:cNvPr id="5" name="Footer Placeholder 4"/>
          <p:cNvSpPr>
            <a:spLocks noGrp="1"/>
          </p:cNvSpPr>
          <p:nvPr>
            <p:ph type="ftr" idx="11"/>
          </p:nvPr>
        </p:nvSpPr>
        <p:spPr>
          <a:xfrm>
            <a:off x="6553200" y="6475413"/>
            <a:ext cx="1989138" cy="233349"/>
          </a:xfrm>
        </p:spPr>
        <p:txBody>
          <a:bodyPr/>
          <a:lstStyle/>
          <a:p>
            <a:r>
              <a:rPr lang="en-GB" smtClean="0"/>
              <a:t>Jon Rosdahl, Qualcomm </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7</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705372632"/>
              </p:ext>
            </p:extLst>
          </p:nvPr>
        </p:nvGraphicFramePr>
        <p:xfrm>
          <a:off x="696912" y="1234439"/>
          <a:ext cx="3246438" cy="5125213"/>
        </p:xfrm>
        <a:graphic>
          <a:graphicData uri="http://schemas.openxmlformats.org/drawingml/2006/table">
            <a:tbl>
              <a:tblPr>
                <a:tableStyleId>{5C22544A-7EE6-4342-B048-85BDC9FD1C3A}</a:tableStyleId>
              </a:tblPr>
              <a:tblGrid>
                <a:gridCol w="2198688"/>
                <a:gridCol w="1047750"/>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March </a:t>
                      </a:r>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$310,600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55,840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$366,440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4.10 Setaside/Expense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69,800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$29,700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$25,601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$77,207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$81,374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67,700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6,511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11,019</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$373,911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($33,625)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650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$577</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7" name="Content Placeholder 15"/>
          <p:cNvGraphicFramePr>
            <a:graphicFrameLocks/>
          </p:cNvGraphicFramePr>
          <p:nvPr>
            <p:extLst>
              <p:ext uri="{D42A27DB-BD31-4B8C-83A1-F6EECF244321}">
                <p14:modId xmlns:p14="http://schemas.microsoft.com/office/powerpoint/2010/main" val="2903079610"/>
              </p:ext>
            </p:extLst>
          </p:nvPr>
        </p:nvGraphicFramePr>
        <p:xfrm>
          <a:off x="4074228" y="1219201"/>
          <a:ext cx="1070155" cy="5125213"/>
        </p:xfrm>
        <a:graphic>
          <a:graphicData uri="http://schemas.openxmlformats.org/drawingml/2006/table">
            <a:tbl>
              <a:tblPr>
                <a:tableStyleId>{5C22544A-7EE6-4342-B048-85BDC9FD1C3A}</a:tableStyleId>
              </a:tblPr>
              <a:tblGrid>
                <a:gridCol w="155755"/>
                <a:gridCol w="914400"/>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Jan update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$311,350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$57,750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$369,100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$71,400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$21,300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82,800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$98,000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$78,000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$7,000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$1,500</a:t>
                      </a: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380,000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($10,900)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697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$545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1809294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Jon Rosdahl, Qualcomm </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9</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3152274"/>
          </a:xfrm>
        </p:spPr>
        <p:txBody>
          <a:bodyPr wrap="square" lIns="92075" tIns="46038" rIns="92075" bIns="46038">
            <a:spAutoFit/>
          </a:bodyPr>
          <a:lstStyle/>
          <a:p>
            <a:pPr marL="53975" indent="-112713" defTabSz="914400" eaLnBrk="1" hangingPunct="1">
              <a:lnSpc>
                <a:spcPct val="90000"/>
              </a:lnSpc>
              <a:tabLst>
                <a:tab pos="7372350" algn="r"/>
              </a:tabLst>
            </a:pPr>
            <a:r>
              <a:rPr lang="en-US" sz="2200" dirty="0" smtClean="0"/>
              <a:t>2015</a:t>
            </a:r>
          </a:p>
          <a:p>
            <a:pPr marL="454025" lvl="1" indent="-112713" defTabSz="914400" eaLnBrk="1" hangingPunct="1">
              <a:lnSpc>
                <a:spcPct val="90000"/>
              </a:lnSpc>
              <a:tabLst>
                <a:tab pos="7372350" algn="r"/>
              </a:tabLst>
            </a:pPr>
            <a:r>
              <a:rPr lang="en-US" dirty="0" smtClean="0"/>
              <a:t>665 – Atlanta ($</a:t>
            </a:r>
            <a:r>
              <a:rPr lang="en-US" b="1" dirty="0" smtClean="0">
                <a:solidFill>
                  <a:schemeClr val="tx1"/>
                </a:solidFill>
                <a:ea typeface="MS PGothic" pitchFamily="34" charset="-128"/>
              </a:rPr>
              <a:t>190,625 - 0</a:t>
            </a:r>
            <a:r>
              <a:rPr lang="en-US" dirty="0" smtClean="0"/>
              <a:t>)*</a:t>
            </a:r>
          </a:p>
          <a:p>
            <a:pPr marL="454025" lvl="1" indent="-112713" defTabSz="914400" eaLnBrk="1" hangingPunct="1">
              <a:lnSpc>
                <a:spcPct val="90000"/>
              </a:lnSpc>
              <a:tabLst>
                <a:tab pos="7372350" algn="r"/>
              </a:tabLst>
            </a:pPr>
            <a:r>
              <a:rPr lang="en-US" dirty="0" smtClean="0"/>
              <a:t>357 </a:t>
            </a:r>
            <a:r>
              <a:rPr lang="en-US" dirty="0"/>
              <a:t>– </a:t>
            </a:r>
            <a:r>
              <a:rPr lang="en-US" dirty="0" smtClean="0"/>
              <a:t>Vancouver ($6,323 - $14,667)</a:t>
            </a:r>
          </a:p>
          <a:p>
            <a:pPr marL="454025" lvl="1" indent="-112713" defTabSz="914400" eaLnBrk="1" hangingPunct="1">
              <a:lnSpc>
                <a:spcPct val="90000"/>
              </a:lnSpc>
              <a:tabLst>
                <a:tab pos="7372350" algn="r"/>
              </a:tabLst>
            </a:pPr>
            <a:r>
              <a:rPr lang="en-US" dirty="0" smtClean="0"/>
              <a:t>329 </a:t>
            </a:r>
            <a:r>
              <a:rPr lang="en-US" dirty="0"/>
              <a:t>– </a:t>
            </a:r>
            <a:r>
              <a:rPr lang="en-US" dirty="0" smtClean="0"/>
              <a:t>Bangkok (</a:t>
            </a:r>
            <a:r>
              <a:rPr lang="en-US" dirty="0" smtClean="0">
                <a:solidFill>
                  <a:srgbClr val="FF0000"/>
                </a:solidFill>
              </a:rPr>
              <a:t>$3147 - </a:t>
            </a:r>
            <a:r>
              <a:rPr lang="en-US" dirty="0" smtClean="0">
                <a:solidFill>
                  <a:schemeClr val="tx1"/>
                </a:solidFill>
              </a:rPr>
              <a:t>$</a:t>
            </a:r>
            <a:r>
              <a:rPr lang="en-US" dirty="0" smtClean="0">
                <a:solidFill>
                  <a:schemeClr val="tx1"/>
                </a:solidFill>
              </a:rPr>
              <a:t>18,102</a:t>
            </a:r>
            <a:r>
              <a:rPr lang="en-US" dirty="0" smtClean="0"/>
              <a:t>)</a:t>
            </a:r>
            <a:endParaRPr lang="en-US" dirty="0" smtClean="0"/>
          </a:p>
          <a:p>
            <a:pPr marL="53975" indent="-112713" defTabSz="914400" eaLnBrk="1" hangingPunct="1">
              <a:lnSpc>
                <a:spcPct val="90000"/>
              </a:lnSpc>
              <a:tabLst>
                <a:tab pos="7372350" algn="r"/>
              </a:tabLst>
            </a:pPr>
            <a:r>
              <a:rPr lang="en-US" dirty="0" smtClean="0"/>
              <a:t>2016</a:t>
            </a:r>
          </a:p>
          <a:p>
            <a:pPr marL="454025" lvl="1" indent="-112713" defTabSz="914400" eaLnBrk="1" hangingPunct="1">
              <a:lnSpc>
                <a:spcPct val="90000"/>
              </a:lnSpc>
              <a:tabLst>
                <a:tab pos="7372350" algn="r"/>
              </a:tabLst>
            </a:pPr>
            <a:r>
              <a:rPr lang="en-US" dirty="0" smtClean="0"/>
              <a:t>697 </a:t>
            </a:r>
            <a:r>
              <a:rPr lang="en-US" dirty="0" smtClean="0"/>
              <a:t>– Atlanta (</a:t>
            </a:r>
            <a:r>
              <a:rPr lang="en-US" dirty="0" smtClean="0">
                <a:solidFill>
                  <a:srgbClr val="FF0000"/>
                </a:solidFill>
              </a:rPr>
              <a:t>$33,625 </a:t>
            </a:r>
            <a:r>
              <a:rPr lang="en-US" dirty="0" smtClean="0"/>
              <a:t>– 0)*</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400110"/>
          </a:xfrm>
          <a:prstGeom prst="rect">
            <a:avLst/>
          </a:prstGeom>
          <a:noFill/>
        </p:spPr>
        <p:txBody>
          <a:bodyPr wrap="square" rtlCol="0">
            <a:spAutoFit/>
          </a:bodyPr>
          <a:lstStyle/>
          <a:p>
            <a:r>
              <a:rPr lang="en-US" sz="2000" dirty="0" smtClean="0">
                <a:solidFill>
                  <a:schemeClr val="tx1"/>
                </a:solidFill>
              </a:rPr>
              <a:t>*802 Hosted Interim</a:t>
            </a:r>
            <a:endParaRPr lang="en-US" sz="2000" dirty="0">
              <a:solidFill>
                <a:schemeClr val="tx1"/>
              </a:solidFill>
            </a:endParaRPr>
          </a:p>
        </p:txBody>
      </p:sp>
      <p:sp>
        <p:nvSpPr>
          <p:cNvPr id="3" name="Footer Placeholder 2"/>
          <p:cNvSpPr>
            <a:spLocks noGrp="1"/>
          </p:cNvSpPr>
          <p:nvPr>
            <p:ph type="ftr" idx="11"/>
          </p:nvPr>
        </p:nvSpPr>
        <p:spPr/>
        <p:txBody>
          <a:bodyPr/>
          <a:lstStyle/>
          <a:p>
            <a:pPr>
              <a:defRPr/>
            </a:pPr>
            <a:r>
              <a:rPr lang="en-GB" smtClean="0"/>
              <a:t>Jon Rosdahl, Qualcomm </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42405</TotalTime>
  <Words>1848</Words>
  <Application>Microsoft Office PowerPoint</Application>
  <PresentationFormat>On-screen Show (4:3)</PresentationFormat>
  <Paragraphs>609</Paragraphs>
  <Slides>10</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20" baseType="lpstr">
      <vt:lpstr>Arial Unicode MS</vt:lpstr>
      <vt:lpstr>굴림</vt:lpstr>
      <vt:lpstr>MS Gothic</vt:lpstr>
      <vt:lpstr>MS PGothic</vt:lpstr>
      <vt:lpstr>Arial</vt:lpstr>
      <vt:lpstr>Calibri</vt:lpstr>
      <vt:lpstr>Tahoma</vt:lpstr>
      <vt:lpstr>Times New Roman</vt:lpstr>
      <vt:lpstr>802-11-Submission</vt:lpstr>
      <vt:lpstr>Microsoft Word 97 - 2003 Document</vt:lpstr>
      <vt:lpstr>Treasurer Report January 2016</vt:lpstr>
      <vt:lpstr>Abstract</vt:lpstr>
      <vt:lpstr>PowerPoint Presentation</vt:lpstr>
      <vt:lpstr>PowerPoint Presentation</vt:lpstr>
      <vt:lpstr>PowerPoint Presentation</vt:lpstr>
      <vt:lpstr>Bangkok, Thailand –  Budget estimates 08 September 2015</vt:lpstr>
      <vt:lpstr>Atlanta Jan 2016 Budget estimate</vt:lpstr>
      <vt:lpstr>Historical Attendance</vt:lpstr>
      <vt:lpstr>Historical Attendance</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January 2016</dc:title>
  <dc:creator>Jon Rosdahl</dc:creator>
  <cp:keywords>January 2016</cp:keywords>
  <dc:description>Ben Rolfe (BCA); Jon Rosdahl (Qualcomm)</dc:description>
  <cp:lastModifiedBy>Jon Rosdahl</cp:lastModifiedBy>
  <cp:revision>267</cp:revision>
  <cp:lastPrinted>1601-01-01T00:00:00Z</cp:lastPrinted>
  <dcterms:created xsi:type="dcterms:W3CDTF">2012-05-13T15:07:35Z</dcterms:created>
  <dcterms:modified xsi:type="dcterms:W3CDTF">2016-01-18T07:01:39Z</dcterms:modified>
</cp:coreProperties>
</file>