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89" r:id="rId4"/>
    <p:sldId id="265" r:id="rId5"/>
    <p:sldId id="272" r:id="rId6"/>
    <p:sldId id="273" r:id="rId7"/>
    <p:sldId id="274" r:id="rId8"/>
    <p:sldId id="279" r:id="rId9"/>
    <p:sldId id="268" r:id="rId10"/>
    <p:sldId id="275" r:id="rId11"/>
    <p:sldId id="290" r:id="rId12"/>
    <p:sldId id="271" r:id="rId13"/>
    <p:sldId id="286" r:id="rId14"/>
    <p:sldId id="281" r:id="rId15"/>
    <p:sldId id="282" r:id="rId16"/>
    <p:sldId id="280" r:id="rId17"/>
    <p:sldId id="283" r:id="rId18"/>
    <p:sldId id="284" r:id="rId19"/>
    <p:sldId id="291" r:id="rId20"/>
    <p:sldId id="292" r:id="rId21"/>
    <p:sldId id="287" r:id="rId22"/>
    <p:sldId id="26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49" autoAdjust="0"/>
    <p:restoredTop sz="86422" autoAdjust="0"/>
  </p:normalViewPr>
  <p:slideViewPr>
    <p:cSldViewPr>
      <p:cViewPr varScale="1">
        <p:scale>
          <a:sx n="60" d="100"/>
          <a:sy n="60" d="100"/>
        </p:scale>
        <p:origin x="78" y="258"/>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802-11-15/1524r0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January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802-11-15/1524r0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January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802-11-15/1524r0</a:t>
            </a:r>
            <a:endParaRPr lang="en-US"/>
          </a:p>
        </p:txBody>
      </p:sp>
      <p:sp>
        <p:nvSpPr>
          <p:cNvPr id="5" name="Rectangle 3"/>
          <p:cNvSpPr>
            <a:spLocks noGrp="1" noChangeArrowheads="1"/>
          </p:cNvSpPr>
          <p:nvPr>
            <p:ph type="dt"/>
          </p:nvPr>
        </p:nvSpPr>
        <p:spPr>
          <a:ln/>
        </p:spPr>
        <p:txBody>
          <a:bodyPr/>
          <a:lstStyle/>
          <a:p>
            <a:r>
              <a:rPr lang="en-US" smtClean="0"/>
              <a:t>January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802-11-15/1524r0</a:t>
            </a:r>
            <a:endParaRPr lang="en-US"/>
          </a:p>
        </p:txBody>
      </p:sp>
      <p:sp>
        <p:nvSpPr>
          <p:cNvPr id="5" name="Rectangle 3"/>
          <p:cNvSpPr>
            <a:spLocks noGrp="1" noChangeArrowheads="1"/>
          </p:cNvSpPr>
          <p:nvPr>
            <p:ph type="dt"/>
          </p:nvPr>
        </p:nvSpPr>
        <p:spPr>
          <a:ln/>
        </p:spPr>
        <p:txBody>
          <a:bodyPr/>
          <a:lstStyle/>
          <a:p>
            <a:r>
              <a:rPr lang="en-US" smtClean="0"/>
              <a:t>January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smtClean="0"/>
              <a:t>doc.: IEEE 802-11-15/1524r0</a:t>
            </a:r>
            <a:endParaRPr lang="en-US" smtClean="0"/>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smtClean="0"/>
              <a:t>January 2016</a:t>
            </a:r>
            <a:endParaRPr lang="en-US" smtClean="0"/>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smtClean="0"/>
              <a:t>Jon Rosdahl, Qualcomm</a:t>
            </a:r>
            <a:endParaRPr lang="en-US" smtClean="0"/>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11</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668496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802-11-15/1524r0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521921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802-11-15/1524r0</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idx="12"/>
          </p:nvPr>
        </p:nvSpPr>
        <p:spPr/>
        <p:txBody>
          <a:bodyPr/>
          <a:lstStyle/>
          <a:p>
            <a:r>
              <a:rPr lang="en-US" smtClean="0"/>
              <a:t>Jon Rosdahl, Qualcomm</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802-11-15/1524r0</a:t>
            </a:r>
            <a:endParaRPr lang="en-US"/>
          </a:p>
        </p:txBody>
      </p:sp>
      <p:sp>
        <p:nvSpPr>
          <p:cNvPr id="5" name="Rectangle 3"/>
          <p:cNvSpPr>
            <a:spLocks noGrp="1" noChangeArrowheads="1"/>
          </p:cNvSpPr>
          <p:nvPr>
            <p:ph type="dt"/>
          </p:nvPr>
        </p:nvSpPr>
        <p:spPr>
          <a:ln/>
        </p:spPr>
        <p:txBody>
          <a:bodyPr/>
          <a:lstStyle/>
          <a:p>
            <a:r>
              <a:rPr lang="en-US" smtClean="0"/>
              <a:t>January 2016</a:t>
            </a:r>
            <a:endParaRPr lang="en-US"/>
          </a:p>
        </p:txBody>
      </p:sp>
      <p:sp>
        <p:nvSpPr>
          <p:cNvPr id="6" name="Rectangle 6"/>
          <p:cNvSpPr>
            <a:spLocks noGrp="1" noChangeArrowheads="1"/>
          </p:cNvSpPr>
          <p:nvPr>
            <p:ph type="ftr"/>
          </p:nvPr>
        </p:nvSpPr>
        <p:spPr>
          <a:ln/>
        </p:spPr>
        <p:txBody>
          <a:bodyPr/>
          <a:lstStyle/>
          <a:p>
            <a:r>
              <a:rPr lang="en-US" smtClean="0"/>
              <a:t>Jon Rosdahl, Qualcomm</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2016</a:t>
            </a:r>
            <a:endParaRPr lang="en-GB"/>
          </a:p>
        </p:txBody>
      </p:sp>
      <p:sp>
        <p:nvSpPr>
          <p:cNvPr id="6" name="Footer Placeholder 5"/>
          <p:cNvSpPr>
            <a:spLocks noGrp="1"/>
          </p:cNvSpPr>
          <p:nvPr>
            <p:ph type="ftr" idx="11"/>
          </p:nvPr>
        </p:nvSpPr>
        <p:spPr/>
        <p:txBody>
          <a:bodyPr/>
          <a:lstStyle>
            <a:lvl1pPr>
              <a:defRPr/>
            </a:lvl1pPr>
          </a:lstStyle>
          <a:p>
            <a:r>
              <a:rPr lang="en-GB" smtClean="0"/>
              <a:t>Jon Rosdahl,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2016</a:t>
            </a:r>
            <a:endParaRPr lang="en-GB"/>
          </a:p>
        </p:txBody>
      </p:sp>
      <p:sp>
        <p:nvSpPr>
          <p:cNvPr id="4" name="Footer Placeholder 3"/>
          <p:cNvSpPr>
            <a:spLocks noGrp="1"/>
          </p:cNvSpPr>
          <p:nvPr>
            <p:ph type="ftr" idx="11"/>
          </p:nvPr>
        </p:nvSpPr>
        <p:spPr/>
        <p:txBody>
          <a:bodyPr/>
          <a:lstStyle>
            <a:lvl1pPr>
              <a:defRPr/>
            </a:lvl1pPr>
          </a:lstStyle>
          <a:p>
            <a:r>
              <a:rPr lang="en-GB" smtClean="0"/>
              <a:t>Jon Rosdahl,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2016</a:t>
            </a:r>
            <a:endParaRPr lang="en-GB"/>
          </a:p>
        </p:txBody>
      </p:sp>
      <p:sp>
        <p:nvSpPr>
          <p:cNvPr id="3" name="Footer Placeholder 2"/>
          <p:cNvSpPr>
            <a:spLocks noGrp="1"/>
          </p:cNvSpPr>
          <p:nvPr>
            <p:ph type="ftr" idx="11"/>
          </p:nvPr>
        </p:nvSpPr>
        <p:spPr/>
        <p:txBody>
          <a:bodyPr/>
          <a:lstStyle>
            <a:lvl1pPr>
              <a:defRPr/>
            </a:lvl1pPr>
          </a:lstStyle>
          <a:p>
            <a:r>
              <a:rPr lang="en-GB" smtClean="0"/>
              <a:t>Jon Rosdahl,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Jon Rosdahl,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11-15/1524r0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 TargetMode="External"/><Relationship Id="rId4" Type="http://schemas.openxmlformats.org/officeDocument/2006/relationships/hyperlink" Target="ftp://griffin.events.ieee.org/"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2/ec-12-0040-09-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grouper.ieee.org/groups/802/18/" TargetMode="External"/><Relationship Id="rId13" Type="http://schemas.openxmlformats.org/officeDocument/2006/relationships/hyperlink" Target="http://grouper.ieee.org/groups/802/PrivRecsg/index.html" TargetMode="External"/><Relationship Id="rId18" Type="http://schemas.openxmlformats.org/officeDocument/2006/relationships/hyperlink" Target="http://standards.ieee.org/resources/antitrust-guidelines.pdf"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6/" TargetMode="External"/><Relationship Id="rId12" Type="http://schemas.openxmlformats.org/officeDocument/2006/relationships/hyperlink" Target="http://grouper.ieee.org/groups/802/24/index.html" TargetMode="External"/><Relationship Id="rId17" Type="http://schemas.openxmlformats.org/officeDocument/2006/relationships/hyperlink" Target="http://standards.ieee.org/board/pat/pat-slideset.ppt" TargetMode="External"/><Relationship Id="rId2" Type="http://schemas.openxmlformats.org/officeDocument/2006/relationships/hyperlink" Target="http://grouper.ieee.org/groups/802/minutes/2014_11/index.shtml" TargetMode="External"/><Relationship Id="rId16" Type="http://schemas.openxmlformats.org/officeDocument/2006/relationships/hyperlink" Target="http://standards.ieee.org/guides/bylaws/sect6-7.html#6" TargetMode="External"/><Relationship Id="rId1" Type="http://schemas.openxmlformats.org/officeDocument/2006/relationships/slideLayout" Target="../slideLayouts/slideLayout2.xml"/><Relationship Id="rId6" Type="http://schemas.openxmlformats.org/officeDocument/2006/relationships/hyperlink" Target="http://grouper.ieee.org/groups/802/15/pub/Meeting_Plan.html" TargetMode="External"/><Relationship Id="rId11" Type="http://schemas.openxmlformats.org/officeDocument/2006/relationships/hyperlink" Target="http://grouper.ieee.org/groups/802/22/index.html" TargetMode="External"/><Relationship Id="rId5" Type="http://schemas.openxmlformats.org/officeDocument/2006/relationships/hyperlink" Target="https://mentor.ieee.org/802.11/dcn/14/11-14-1565-00-0000-january-2015-agenda.xlsx" TargetMode="External"/><Relationship Id="rId15" Type="http://schemas.openxmlformats.org/officeDocument/2006/relationships/hyperlink" Target="http://grouper.ieee.org/groups/802/minutes/2014_11/opening/2014-11-03%20Treasurer%20Report.pdf" TargetMode="External"/><Relationship Id="rId10" Type="http://schemas.openxmlformats.org/officeDocument/2006/relationships/hyperlink" Target="https://mentor.ieee.org/802.21/dcn/14/21-14-0183-00-0000-session-66-agenda.docx" TargetMode="External"/><Relationship Id="rId4" Type="http://schemas.openxmlformats.org/officeDocument/2006/relationships/hyperlink" Target="http://ieee802.org/3/interims/atlanta_0115.html" TargetMode="External"/><Relationship Id="rId9" Type="http://schemas.openxmlformats.org/officeDocument/2006/relationships/hyperlink" Target="https://mentor.ieee.org/802.19/dcn/15/19-15-0004-00-0000-jan-2015-wg-agenda.xls" TargetMode="External"/><Relationship Id="rId14" Type="http://schemas.openxmlformats.org/officeDocument/2006/relationships/hyperlink" Target="https://mentor.ieee.org/802-ec/dcn/12/ec-12-0040-08-00EC-802-plenary-future-venue-contract-status.xls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802world.org/attende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ieee802.org/1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shoudu263@263.net" TargetMode="External"/><Relationship Id="rId2" Type="http://schemas.openxmlformats.org/officeDocument/2006/relationships/hyperlink" Target="http://www.hljghds.com/h-index.html" TargetMode="External"/><Relationship Id="rId1" Type="http://schemas.openxmlformats.org/officeDocument/2006/relationships/slideLayout" Target="../slideLayouts/slideLayout2.xml"/><Relationship Id="rId4" Type="http://schemas.openxmlformats.org/officeDocument/2006/relationships/hyperlink" Target="mailto:weisha@cesi.cn"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1</a:t>
            </a:r>
            <a:r>
              <a:rPr lang="en-US" baseline="30000" dirty="0" smtClean="0"/>
              <a:t>st</a:t>
            </a:r>
            <a:r>
              <a:rPr lang="en-US" dirty="0" smtClean="0"/>
              <a:t> Vice Chair Report – </a:t>
            </a:r>
            <a:br>
              <a:rPr lang="en-US" dirty="0" smtClean="0"/>
            </a:br>
            <a:r>
              <a:rPr lang="en-US" dirty="0" smtClean="0"/>
              <a:t>January </a:t>
            </a:r>
            <a:r>
              <a:rPr lang="en-US" dirty="0" smtClean="0"/>
              <a:t>2016 </a:t>
            </a:r>
            <a:r>
              <a:rPr lang="en-US" dirty="0" smtClean="0"/>
              <a:t>- Atlanta</a:t>
            </a:r>
            <a:endParaRPr lang="en-GB" dirty="0"/>
          </a:p>
        </p:txBody>
      </p:sp>
      <p:sp>
        <p:nvSpPr>
          <p:cNvPr id="3074" name="Rectangle 2"/>
          <p:cNvSpPr>
            <a:spLocks noGrp="1" noChangeArrowheads="1"/>
          </p:cNvSpPr>
          <p:nvPr>
            <p:ph type="body" idx="1"/>
          </p:nvPr>
        </p:nvSpPr>
        <p:spPr>
          <a:xfrm>
            <a:off x="683568" y="17282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59854899"/>
              </p:ext>
            </p:extLst>
          </p:nvPr>
        </p:nvGraphicFramePr>
        <p:xfrm>
          <a:off x="541338" y="2705100"/>
          <a:ext cx="7912100" cy="2427288"/>
        </p:xfrm>
        <a:graphic>
          <a:graphicData uri="http://schemas.openxmlformats.org/presentationml/2006/ole">
            <mc:AlternateContent xmlns:mc="http://schemas.openxmlformats.org/markup-compatibility/2006">
              <mc:Choice xmlns:v="urn:schemas-microsoft-com:vml" Requires="v">
                <p:oleObj spid="_x0000_s3118" name="Document" r:id="rId4" imgW="8253180" imgH="2534369" progId="Word.Document.8">
                  <p:embed/>
                </p:oleObj>
              </mc:Choice>
              <mc:Fallback>
                <p:oleObj name="Document" r:id="rId4" imgW="8253180" imgH="2534369" progId="Word.Document.8">
                  <p:embed/>
                  <p:pic>
                    <p:nvPicPr>
                      <p:cNvPr id="0" name="Picture 3"/>
                      <p:cNvPicPr>
                        <a:picLocks noChangeAspect="1" noChangeArrowheads="1"/>
                      </p:cNvPicPr>
                      <p:nvPr/>
                    </p:nvPicPr>
                    <p:blipFill>
                      <a:blip r:embed="rId5"/>
                      <a:srcRect/>
                      <a:stretch>
                        <a:fillRect/>
                      </a:stretch>
                    </p:blipFill>
                    <p:spPr bwMode="auto">
                      <a:xfrm>
                        <a:off x="541338" y="2705100"/>
                        <a:ext cx="7912100" cy="24272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sz="3200" b="0" dirty="0" smtClean="0">
                <a:solidFill>
                  <a:srgbClr val="000000"/>
                </a:solidFill>
                <a:latin typeface="+mj-lt"/>
                <a:ea typeface="+mj-ea"/>
                <a:cs typeface="+mj-cs"/>
              </a:rPr>
              <a:t>M3.7</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II</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Recording attendance</a:t>
            </a:r>
            <a:endParaRPr lang="en-US" dirty="0"/>
          </a:p>
        </p:txBody>
      </p:sp>
      <p:sp>
        <p:nvSpPr>
          <p:cNvPr id="3" name="Content Placeholder 2"/>
          <p:cNvSpPr>
            <a:spLocks noGrp="1"/>
          </p:cNvSpPr>
          <p:nvPr>
            <p:ph idx="1"/>
          </p:nvPr>
        </p:nvSpPr>
        <p:spPr>
          <a:xfrm>
            <a:off x="457200" y="1219200"/>
            <a:ext cx="8305800" cy="5181600"/>
          </a:xfrm>
        </p:spPr>
        <p:txBody>
          <a:bodyPr/>
          <a:lstStyle/>
          <a:p>
            <a:pPr>
              <a:lnSpc>
                <a:spcPct val="90000"/>
              </a:lnSpc>
            </a:pPr>
            <a:r>
              <a:rPr lang="en-GB" sz="2000" dirty="0" smtClean="0"/>
              <a:t>It is a </a:t>
            </a:r>
            <a:r>
              <a:rPr lang="en-GB" sz="2000" dirty="0" smtClean="0">
                <a:solidFill>
                  <a:srgbClr val="FF3300"/>
                </a:solidFill>
              </a:rPr>
              <a:t>requirement</a:t>
            </a:r>
            <a:r>
              <a:rPr lang="en-GB" sz="2000" dirty="0" smtClean="0"/>
              <a:t> that attendees record their participation at an 802.11 session and declare their affiliation.  This record is usually made using the IMAT attendance system.</a:t>
            </a:r>
          </a:p>
          <a:p>
            <a:pPr lvl="1">
              <a:lnSpc>
                <a:spcPct val="90000"/>
              </a:lnSpc>
            </a:pPr>
            <a:r>
              <a:rPr lang="en-GB" sz="1800" dirty="0" smtClean="0"/>
              <a:t>If you wish to participate without recording attendance,  send an email per session to the WG 2</a:t>
            </a:r>
            <a:r>
              <a:rPr lang="en-GB" sz="1800" baseline="30000" dirty="0" smtClean="0"/>
              <a:t>nd</a:t>
            </a:r>
            <a:r>
              <a:rPr lang="en-GB" sz="1800" dirty="0" smtClean="0"/>
              <a:t> vice chair declaring your participation and affiliation.   You cannot gain or maintain 802.11 voting membership using this method.</a:t>
            </a:r>
          </a:p>
          <a:p>
            <a:pPr>
              <a:lnSpc>
                <a:spcPct val="90000"/>
              </a:lnSpc>
            </a:pPr>
            <a:r>
              <a:rPr lang="en-GB" sz="2000" dirty="0" smtClean="0"/>
              <a:t>You must record 75% attendance of </a:t>
            </a:r>
            <a:r>
              <a:rPr lang="en-GB" sz="2000" dirty="0" smtClean="0"/>
              <a:t>required 802.11 </a:t>
            </a:r>
            <a:r>
              <a:rPr lang="en-GB" sz="2000" dirty="0" smtClean="0"/>
              <a:t>slots in a session for that session to count towards gaining or maintaining 802.11 voting membership</a:t>
            </a:r>
          </a:p>
          <a:p>
            <a:pPr lvl="1">
              <a:lnSpc>
                <a:spcPct val="90000"/>
              </a:lnSpc>
            </a:pPr>
            <a:r>
              <a:rPr lang="en-GB" sz="1800" dirty="0" smtClean="0"/>
              <a:t>You need a single IEEE-SA web account</a:t>
            </a:r>
          </a:p>
          <a:p>
            <a:pPr lvl="2">
              <a:lnSpc>
                <a:spcPct val="90000"/>
              </a:lnSpc>
            </a:pPr>
            <a:r>
              <a:rPr lang="en-GB" dirty="0" smtClean="0"/>
              <a:t>The IEEE SA web account requires a working email address</a:t>
            </a:r>
          </a:p>
          <a:p>
            <a:pPr lvl="2">
              <a:lnSpc>
                <a:spcPct val="90000"/>
              </a:lnSpc>
            </a:pPr>
            <a:r>
              <a:rPr lang="en-GB" dirty="0" smtClean="0"/>
              <a:t>do not remove your email address from the account</a:t>
            </a:r>
          </a:p>
          <a:p>
            <a:pPr lvl="1">
              <a:lnSpc>
                <a:spcPct val="90000"/>
              </a:lnSpc>
            </a:pPr>
            <a:r>
              <a:rPr lang="en-GB" sz="1800" dirty="0" smtClean="0"/>
              <a:t>Use the email address associated with that web account when registering attendance</a:t>
            </a:r>
          </a:p>
          <a:p>
            <a:pPr lvl="2">
              <a:lnSpc>
                <a:spcPct val="90000"/>
              </a:lnSpc>
            </a:pPr>
            <a:r>
              <a:rPr lang="en-GB" dirty="0" smtClean="0"/>
              <a:t>If you change email addresses, update the web account,  don’t create a new web account,  or your membership status may not be calculated properly</a:t>
            </a:r>
          </a:p>
          <a:p>
            <a:pPr lvl="1">
              <a:lnSpc>
                <a:spcPct val="90000"/>
              </a:lnSpc>
            </a:pPr>
            <a:r>
              <a:rPr lang="en-GB" dirty="0" smtClean="0"/>
              <a:t>Record attendance using this URL:</a:t>
            </a:r>
            <a:r>
              <a:rPr lang="en-US" dirty="0"/>
              <a:t> </a:t>
            </a:r>
            <a:r>
              <a:rPr lang="en-US" dirty="0" smtClean="0"/>
              <a:t> </a:t>
            </a:r>
            <a:r>
              <a:rPr lang="en-US" b="1" dirty="0" smtClean="0">
                <a:solidFill>
                  <a:schemeClr val="tx2"/>
                </a:solidFill>
              </a:rPr>
              <a:t>IMAT.IEEE.ORG/</a:t>
            </a:r>
            <a:endParaRPr lang="en-US" b="1" dirty="0">
              <a:solidFill>
                <a:schemeClr val="tx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613497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2"/>
          <p:cNvPicPr>
            <a:picLocks noChangeAspect="1" noChangeArrowheads="1"/>
          </p:cNvPicPr>
          <p:nvPr/>
        </p:nvPicPr>
        <p:blipFill>
          <a:blip r:embed="rId3" cstate="print"/>
          <a:srcRect/>
          <a:stretch>
            <a:fillRect/>
          </a:stretch>
        </p:blipFill>
        <p:spPr bwMode="auto">
          <a:xfrm>
            <a:off x="1231900" y="1041400"/>
            <a:ext cx="6480175" cy="4400550"/>
          </a:xfrm>
          <a:prstGeom prst="rect">
            <a:avLst/>
          </a:prstGeom>
          <a:noFill/>
          <a:ln w="12700">
            <a:noFill/>
            <a:miter lim="800000"/>
            <a:headEnd type="none" w="sm" len="sm"/>
            <a:tailEnd type="none" w="sm" len="sm"/>
          </a:ln>
          <a:effectLst/>
        </p:spPr>
      </p:pic>
      <p:sp>
        <p:nvSpPr>
          <p:cNvPr id="19459" name="Date Placeholder 3"/>
          <p:cNvSpPr>
            <a:spLocks noGrp="1"/>
          </p:cNvSpPr>
          <p:nvPr>
            <p:ph type="dt" sz="quarter" idx="4294967295"/>
          </p:nvPr>
        </p:nvSpPr>
        <p:spPr>
          <a:xfrm>
            <a:off x="685800" y="381000"/>
            <a:ext cx="1752600" cy="276999"/>
          </a:xfrm>
          <a:prstGeom prst="rect">
            <a:avLst/>
          </a:prstGeom>
          <a:noFill/>
        </p:spPr>
        <p:txBody>
          <a:bodyPr/>
          <a:lstStyle/>
          <a:p>
            <a:r>
              <a:rPr lang="en-US" smtClean="0"/>
              <a:t>January 2016</a:t>
            </a:r>
            <a:endParaRPr lang="en-US" smtClean="0"/>
          </a:p>
        </p:txBody>
      </p:sp>
      <p:sp>
        <p:nvSpPr>
          <p:cNvPr id="19460" name="Footer Placeholder 4"/>
          <p:cNvSpPr>
            <a:spLocks noGrp="1"/>
          </p:cNvSpPr>
          <p:nvPr>
            <p:ph type="ftr" sz="quarter" idx="4294967295"/>
          </p:nvPr>
        </p:nvSpPr>
        <p:spPr>
          <a:xfrm>
            <a:off x="6096000" y="6475412"/>
            <a:ext cx="2447925" cy="230188"/>
          </a:xfrm>
          <a:prstGeom prst="rect">
            <a:avLst/>
          </a:prstGeom>
          <a:noFill/>
        </p:spPr>
        <p:txBody>
          <a:bodyPr/>
          <a:lstStyle/>
          <a:p>
            <a:r>
              <a:rPr lang="en-US" smtClean="0"/>
              <a:t>Jon Rosdahl, Qualcomm</a:t>
            </a:r>
            <a:endParaRPr lang="en-US" smtClean="0"/>
          </a:p>
        </p:txBody>
      </p:sp>
      <p:sp>
        <p:nvSpPr>
          <p:cNvPr id="19461" name="Slide Number Placeholder 5"/>
          <p:cNvSpPr>
            <a:spLocks noGrp="1"/>
          </p:cNvSpPr>
          <p:nvPr>
            <p:ph type="sldNum" sz="quarter" idx="12"/>
          </p:nvPr>
        </p:nvSpPr>
        <p:spPr>
          <a:noFill/>
        </p:spPr>
        <p:txBody>
          <a:bodyPr/>
          <a:lstStyle/>
          <a:p>
            <a:r>
              <a:rPr lang="en-US"/>
              <a:t>Slide </a:t>
            </a:r>
            <a:fld id="{D64B625E-504A-4C58-A39B-C8B7B94C9285}" type="slidenum">
              <a:rPr lang="en-US"/>
              <a:pPr/>
              <a:t>11</a:t>
            </a:fld>
            <a:endParaRPr lang="en-US"/>
          </a:p>
        </p:txBody>
      </p:sp>
      <p:sp>
        <p:nvSpPr>
          <p:cNvPr id="19462" name="Rectangle 2"/>
          <p:cNvSpPr>
            <a:spLocks noGrp="1" noChangeArrowheads="1"/>
          </p:cNvSpPr>
          <p:nvPr>
            <p:ph type="title"/>
          </p:nvPr>
        </p:nvSpPr>
        <p:spPr>
          <a:xfrm>
            <a:off x="685800" y="609600"/>
            <a:ext cx="7772400" cy="1066800"/>
          </a:xfrm>
        </p:spPr>
        <p:txBody>
          <a:bodyPr/>
          <a:lstStyle/>
          <a:p>
            <a:r>
              <a:rPr lang="en-US" dirty="0" smtClean="0"/>
              <a:t>M3.8 Local File Document Server information</a:t>
            </a:r>
          </a:p>
        </p:txBody>
      </p:sp>
      <p:sp>
        <p:nvSpPr>
          <p:cNvPr id="19463" name="Rectangle 4"/>
          <p:cNvSpPr>
            <a:spLocks noChangeArrowheads="1"/>
          </p:cNvSpPr>
          <p:nvPr/>
        </p:nvSpPr>
        <p:spPr bwMode="auto">
          <a:xfrm>
            <a:off x="804863" y="5438775"/>
            <a:ext cx="7032625" cy="922338"/>
          </a:xfrm>
          <a:prstGeom prst="rect">
            <a:avLst/>
          </a:prstGeom>
          <a:noFill/>
          <a:ln w="12700">
            <a:noFill/>
            <a:miter lim="800000"/>
            <a:headEnd type="none" w="sm" len="sm"/>
            <a:tailEnd type="none" w="sm" len="sm"/>
          </a:ln>
        </p:spPr>
        <p:txBody>
          <a:bodyPr wrap="none" anchor="ctr">
            <a:spAutoFit/>
          </a:bodyPr>
          <a:lstStyle/>
          <a:p>
            <a:pPr algn="ctr"/>
            <a:r>
              <a:rPr lang="en-US" sz="1800"/>
              <a:t>Local FTP server: </a:t>
            </a:r>
            <a:r>
              <a:rPr lang="en-GB" sz="1800">
                <a:hlinkClick r:id="rId4"/>
              </a:rPr>
              <a:t>ftp://griffin.events.ieee.org </a:t>
            </a:r>
            <a:r>
              <a:rPr lang="en-US" sz="1800"/>
              <a:t>(anonymous)</a:t>
            </a:r>
          </a:p>
          <a:p>
            <a:pPr algn="ctr"/>
            <a:r>
              <a:rPr lang="en-US" sz="1800"/>
              <a:t>External Document Server   </a:t>
            </a:r>
            <a:r>
              <a:rPr lang="en-US" sz="1800">
                <a:hlinkClick r:id="rId5"/>
              </a:rPr>
              <a:t>https://mentor.ieee.org/802.11/documents</a:t>
            </a:r>
            <a:endParaRPr lang="en-US" sz="1800" b="0"/>
          </a:p>
          <a:p>
            <a:pPr algn="ctr"/>
            <a:r>
              <a:rPr lang="en-US" sz="1800" b="0"/>
              <a:t> </a:t>
            </a:r>
          </a:p>
        </p:txBody>
      </p:sp>
    </p:spTree>
    <p:extLst>
      <p:ext uri="{BB962C8B-B14F-4D97-AF65-F5344CB8AC3E}">
        <p14:creationId xmlns:p14="http://schemas.microsoft.com/office/powerpoint/2010/main" val="3092494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pPr lvl="0" rtl="0" eaLnBrk="1" fontAlgn="base" hangingPunct="1"/>
            <a:r>
              <a:rPr lang="en-GB" sz="2400" b="1" dirty="0" smtClean="0">
                <a:solidFill>
                  <a:srgbClr val="000000"/>
                </a:solidFill>
                <a:effectLst/>
                <a:latin typeface="+mn-lt"/>
                <a:ea typeface="+mn-ea"/>
                <a:cs typeface="+mn-cs"/>
              </a:rPr>
              <a:t> M3.9	II	Breakfast, breaks, Social logistics</a:t>
            </a:r>
            <a:endParaRPr lang="en-US" dirty="0"/>
          </a:p>
        </p:txBody>
      </p:sp>
      <p:sp>
        <p:nvSpPr>
          <p:cNvPr id="3" name="Content Placeholder 2"/>
          <p:cNvSpPr>
            <a:spLocks noGrp="1"/>
          </p:cNvSpPr>
          <p:nvPr>
            <p:ph idx="1"/>
          </p:nvPr>
        </p:nvSpPr>
        <p:spPr>
          <a:xfrm>
            <a:off x="685800" y="1196752"/>
            <a:ext cx="7774632" cy="5328592"/>
          </a:xfrm>
        </p:spPr>
        <p:txBody>
          <a:bodyPr/>
          <a:lstStyle/>
          <a:p>
            <a:r>
              <a:rPr lang="en-US" dirty="0"/>
              <a:t>FOOD &amp; BEVERAGE SERVICE</a:t>
            </a:r>
          </a:p>
          <a:p>
            <a:r>
              <a:rPr lang="en-US" dirty="0" smtClean="0"/>
              <a:t>Centennial </a:t>
            </a:r>
            <a:r>
              <a:rPr lang="en-US" dirty="0"/>
              <a:t>&amp; ACC Foyers</a:t>
            </a:r>
          </a:p>
          <a:p>
            <a:pPr lvl="1"/>
            <a:r>
              <a:rPr lang="en-US" sz="2400" dirty="0" smtClean="0"/>
              <a:t>Continental </a:t>
            </a:r>
            <a:r>
              <a:rPr lang="en-US" sz="2400" dirty="0"/>
              <a:t>Breakfast                       </a:t>
            </a:r>
          </a:p>
          <a:p>
            <a:pPr lvl="1"/>
            <a:r>
              <a:rPr lang="en-US" sz="2400" dirty="0"/>
              <a:t>7:30 AM to 9:00 </a:t>
            </a:r>
            <a:r>
              <a:rPr lang="en-US" sz="2400" dirty="0" smtClean="0"/>
              <a:t>AM</a:t>
            </a:r>
          </a:p>
          <a:p>
            <a:endParaRPr lang="en-US" sz="1600" dirty="0"/>
          </a:p>
          <a:p>
            <a:pPr lvl="1"/>
            <a:r>
              <a:rPr lang="en-US" sz="2400" dirty="0" smtClean="0"/>
              <a:t>Morning </a:t>
            </a:r>
            <a:r>
              <a:rPr lang="en-US" sz="2400" dirty="0"/>
              <a:t>Coffee/Tea                       </a:t>
            </a:r>
          </a:p>
          <a:p>
            <a:pPr lvl="1"/>
            <a:r>
              <a:rPr lang="en-US" sz="2400" dirty="0"/>
              <a:t> </a:t>
            </a:r>
            <a:r>
              <a:rPr lang="en-US" sz="2400" dirty="0" smtClean="0"/>
              <a:t>10:00 </a:t>
            </a:r>
            <a:r>
              <a:rPr lang="en-US" sz="2400" dirty="0"/>
              <a:t>AM to 11:00 </a:t>
            </a:r>
            <a:r>
              <a:rPr lang="en-US" sz="2400" dirty="0" smtClean="0"/>
              <a:t>AM</a:t>
            </a:r>
          </a:p>
          <a:p>
            <a:endParaRPr lang="en-US" sz="1600" dirty="0"/>
          </a:p>
          <a:p>
            <a:pPr lvl="1"/>
            <a:r>
              <a:rPr lang="en-US" sz="2400" dirty="0" smtClean="0"/>
              <a:t>Afternoon </a:t>
            </a:r>
            <a:r>
              <a:rPr lang="en-US" sz="2400" dirty="0" smtClean="0"/>
              <a:t>Coffee/Tea</a:t>
            </a:r>
            <a:r>
              <a:rPr lang="en-US" sz="2400" dirty="0" smtClean="0"/>
              <a:t>/Snacks</a:t>
            </a:r>
            <a:r>
              <a:rPr lang="en-US" sz="2400" dirty="0" smtClean="0"/>
              <a:t> </a:t>
            </a:r>
            <a:r>
              <a:rPr lang="en-US" sz="2400" dirty="0"/>
              <a:t>           </a:t>
            </a:r>
          </a:p>
          <a:p>
            <a:pPr lvl="1"/>
            <a:r>
              <a:rPr lang="en-US" sz="2400" dirty="0"/>
              <a:t>3</a:t>
            </a:r>
            <a:r>
              <a:rPr lang="en-US" sz="2400" dirty="0" smtClean="0"/>
              <a:t>:00 </a:t>
            </a:r>
            <a:r>
              <a:rPr lang="en-US" sz="2400" dirty="0"/>
              <a:t>PM to 4:00 </a:t>
            </a:r>
            <a:r>
              <a:rPr lang="en-US" sz="2400" dirty="0" smtClean="0"/>
              <a:t>PM</a:t>
            </a:r>
          </a:p>
          <a:p>
            <a:pPr lvl="1"/>
            <a:r>
              <a:rPr lang="en-US" sz="2400" dirty="0"/>
              <a:t>                  </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0189884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pPr lvl="0"/>
            <a:r>
              <a:rPr lang="en-GB" dirty="0"/>
              <a:t>M3.9	 </a:t>
            </a:r>
            <a:r>
              <a:rPr lang="en-GB" dirty="0" smtClean="0"/>
              <a:t>II</a:t>
            </a:r>
            <a:r>
              <a:rPr lang="en-GB" dirty="0"/>
              <a:t>	</a:t>
            </a:r>
            <a:r>
              <a:rPr lang="en-GB" dirty="0" smtClean="0"/>
              <a:t> </a:t>
            </a:r>
            <a:r>
              <a:rPr lang="en-GB" dirty="0" smtClean="0"/>
              <a:t>Networking </a:t>
            </a:r>
            <a:r>
              <a:rPr lang="en-GB" dirty="0" smtClean="0"/>
              <a:t>Social </a:t>
            </a:r>
            <a:r>
              <a:rPr lang="en-GB" dirty="0" smtClean="0"/>
              <a:t>Event</a:t>
            </a:r>
            <a:endParaRPr lang="en-US" dirty="0"/>
          </a:p>
        </p:txBody>
      </p:sp>
      <p:sp>
        <p:nvSpPr>
          <p:cNvPr id="3" name="Content Placeholder 2"/>
          <p:cNvSpPr>
            <a:spLocks noGrp="1"/>
          </p:cNvSpPr>
          <p:nvPr>
            <p:ph idx="1"/>
          </p:nvPr>
        </p:nvSpPr>
        <p:spPr>
          <a:xfrm>
            <a:off x="685800" y="1484784"/>
            <a:ext cx="7846640" cy="4896544"/>
          </a:xfrm>
        </p:spPr>
        <p:txBody>
          <a:bodyPr/>
          <a:lstStyle/>
          <a:p>
            <a:pPr algn="ctr"/>
            <a:r>
              <a:rPr lang="en-US" cap="all" dirty="0" smtClean="0"/>
              <a:t>Hyatt Regency Atlanta Sponsored </a:t>
            </a:r>
          </a:p>
          <a:p>
            <a:pPr algn="ctr"/>
            <a:r>
              <a:rPr lang="en-US" cap="all" dirty="0" smtClean="0"/>
              <a:t>Casual Networking Reception</a:t>
            </a:r>
            <a:endParaRPr lang="en-US" cap="all" dirty="0" smtClean="0"/>
          </a:p>
          <a:p>
            <a:r>
              <a:rPr lang="en-US" dirty="0" smtClean="0"/>
              <a:t>Hyatt Regency Atlanta will </a:t>
            </a:r>
            <a:r>
              <a:rPr lang="en-US" dirty="0" smtClean="0"/>
              <a:t>be </a:t>
            </a:r>
            <a:r>
              <a:rPr lang="en-US" dirty="0" smtClean="0"/>
              <a:t>sponsoring an </a:t>
            </a:r>
            <a:r>
              <a:rPr lang="en-US" dirty="0" smtClean="0"/>
              <a:t>IEEE 802 gathering in the Centennial Foyer on Wednesday January </a:t>
            </a:r>
            <a:r>
              <a:rPr lang="en-US" dirty="0" smtClean="0"/>
              <a:t>20th </a:t>
            </a:r>
            <a:r>
              <a:rPr lang="en-US" dirty="0" smtClean="0"/>
              <a:t>at 6:30 PM.</a:t>
            </a:r>
          </a:p>
          <a:p>
            <a:endParaRPr lang="en-US" dirty="0" smtClean="0"/>
          </a:p>
          <a:p>
            <a:r>
              <a:rPr lang="en-US" dirty="0" smtClean="0"/>
              <a:t>Light </a:t>
            </a:r>
            <a:r>
              <a:rPr lang="en-US" dirty="0" smtClean="0"/>
              <a:t>refreshments and beverage services will be provided.</a:t>
            </a:r>
          </a:p>
          <a:p>
            <a:endParaRPr lang="en-US" dirty="0" smtClean="0"/>
          </a:p>
          <a:p>
            <a:r>
              <a:rPr lang="en-US" dirty="0" smtClean="0"/>
              <a:t>A Complimentary Beverage Coupon is attached to each Name Badge Handout.</a:t>
            </a:r>
          </a:p>
          <a:p>
            <a:r>
              <a:rPr lang="en-US" dirty="0" smtClean="0"/>
              <a:t/>
            </a:r>
            <a:br>
              <a:rPr lang="en-US" dirty="0" smtClean="0"/>
            </a:b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803966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55576" y="2636912"/>
            <a:ext cx="7772400" cy="1362075"/>
          </a:xfrm>
        </p:spPr>
        <p:txBody>
          <a:bodyPr/>
          <a:lstStyle/>
          <a:p>
            <a:r>
              <a:rPr lang="en-US" cap="none" dirty="0" smtClean="0"/>
              <a:t>802.11 Mid-Week Plenary</a:t>
            </a:r>
            <a:endParaRPr lang="en-US" cap="none" dirty="0"/>
          </a:p>
        </p:txBody>
      </p:sp>
      <p:sp>
        <p:nvSpPr>
          <p:cNvPr id="8" name="Text Placeholder 7"/>
          <p:cNvSpPr>
            <a:spLocks noGrp="1"/>
          </p:cNvSpPr>
          <p:nvPr>
            <p:ph type="body" idx="1"/>
          </p:nvPr>
        </p:nvSpPr>
        <p:spPr>
          <a:xfrm>
            <a:off x="683568" y="4293096"/>
            <a:ext cx="7772400" cy="1500187"/>
          </a:xfrm>
        </p:spPr>
        <p:txBody>
          <a:bodyPr/>
          <a:lstStyle/>
          <a:p>
            <a:r>
              <a:rPr lang="en-US" dirty="0" smtClean="0"/>
              <a:t>Agenda Items:</a:t>
            </a:r>
          </a:p>
          <a:p>
            <a:r>
              <a:rPr lang="en-US" dirty="0" smtClean="0"/>
              <a:t>2.5 –  Announcements</a:t>
            </a:r>
          </a:p>
          <a:p>
            <a:r>
              <a:rPr lang="en-US" dirty="0" smtClean="0"/>
              <a:t>5.1 – Room Change Reports</a:t>
            </a:r>
          </a:p>
          <a:p>
            <a:endParaRPr lang="en-US" dirty="0"/>
          </a:p>
        </p:txBody>
      </p:sp>
      <p:sp>
        <p:nvSpPr>
          <p:cNvPr id="6" name="Date Placeholder 5"/>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323293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2.5 II Announcements</a:t>
            </a:r>
            <a:endParaRPr lang="en-US" dirty="0"/>
          </a:p>
        </p:txBody>
      </p:sp>
      <p:sp>
        <p:nvSpPr>
          <p:cNvPr id="8" name="Content Placeholder 7"/>
          <p:cNvSpPr>
            <a:spLocks noGrp="1"/>
          </p:cNvSpPr>
          <p:nvPr>
            <p:ph idx="1"/>
          </p:nvPr>
        </p:nvSpPr>
        <p:spPr>
          <a:xfrm>
            <a:off x="685800" y="1772816"/>
            <a:ext cx="7774632" cy="4608512"/>
          </a:xfrm>
        </p:spPr>
        <p:txBody>
          <a:bodyPr/>
          <a:lstStyle/>
          <a:p>
            <a:pPr algn="ctr"/>
            <a:r>
              <a:rPr lang="en-US" cap="all" dirty="0"/>
              <a:t>Hyatt Regency Atlanta Sponsored </a:t>
            </a:r>
          </a:p>
          <a:p>
            <a:pPr algn="ctr"/>
            <a:r>
              <a:rPr lang="en-US" cap="all" dirty="0"/>
              <a:t>Casual Networking Reception</a:t>
            </a:r>
          </a:p>
          <a:p>
            <a:r>
              <a:rPr lang="en-US" dirty="0"/>
              <a:t>Hyatt Regency Atlanta will be sponsoring an IEEE 802 gathering in the Centennial Foyer on Wednesday January 20th at 6:30 PM.</a:t>
            </a:r>
          </a:p>
          <a:p>
            <a:endParaRPr lang="en-US" dirty="0"/>
          </a:p>
          <a:p>
            <a:r>
              <a:rPr lang="en-US" dirty="0"/>
              <a:t>Light refreshments and beverage services will be provided.</a:t>
            </a:r>
          </a:p>
          <a:p>
            <a:endParaRPr lang="en-US" dirty="0"/>
          </a:p>
          <a:p>
            <a:r>
              <a:rPr lang="en-US" dirty="0"/>
              <a:t>A Complimentary Beverage Coupon is attached to each Name Badge Handout.</a:t>
            </a:r>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15</a:t>
            </a:fld>
            <a:endParaRPr lang="en-GB"/>
          </a:p>
        </p:txBody>
      </p:sp>
      <p:sp>
        <p:nvSpPr>
          <p:cNvPr id="5" name="Footer Placeholder 4"/>
          <p:cNvSpPr>
            <a:spLocks noGrp="1"/>
          </p:cNvSpPr>
          <p:nvPr>
            <p:ph type="ftr" idx="14"/>
          </p:nvPr>
        </p:nvSpPr>
        <p:spPr/>
        <p:txBody>
          <a:bodyPr/>
          <a:lstStyle/>
          <a:p>
            <a:r>
              <a:rPr lang="en-GB" smtClean="0"/>
              <a:t>Jon Rosdahl, Qualcomm</a:t>
            </a:r>
            <a:endParaRPr lang="en-GB"/>
          </a:p>
        </p:txBody>
      </p:sp>
      <p:sp>
        <p:nvSpPr>
          <p:cNvPr id="4" name="Date Placeholder 3"/>
          <p:cNvSpPr>
            <a:spLocks noGrp="1"/>
          </p:cNvSpPr>
          <p:nvPr>
            <p:ph type="dt" idx="15"/>
          </p:nvPr>
        </p:nvSpPr>
        <p:spPr/>
        <p:txBody>
          <a:bodyPr/>
          <a:lstStyle/>
          <a:p>
            <a:r>
              <a:rPr lang="en-US" smtClean="0"/>
              <a:t>January 2016</a:t>
            </a:r>
            <a:endParaRPr lang="en-GB"/>
          </a:p>
        </p:txBody>
      </p:sp>
    </p:spTree>
    <p:extLst>
      <p:ext uri="{BB962C8B-B14F-4D97-AF65-F5344CB8AC3E}">
        <p14:creationId xmlns:p14="http://schemas.microsoft.com/office/powerpoint/2010/main" val="2678312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W5.1 Room Change Requests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61573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3568" y="2204864"/>
            <a:ext cx="7772400" cy="1362075"/>
          </a:xfrm>
        </p:spPr>
        <p:txBody>
          <a:bodyPr/>
          <a:lstStyle/>
          <a:p>
            <a:r>
              <a:rPr lang="en-US" sz="3600" dirty="0" smtClean="0"/>
              <a:t>802.11 WG Closing Plenary</a:t>
            </a:r>
            <a:endParaRPr lang="en-US" sz="3600" dirty="0"/>
          </a:p>
        </p:txBody>
      </p:sp>
      <p:sp>
        <p:nvSpPr>
          <p:cNvPr id="8" name="Text Placeholder 7"/>
          <p:cNvSpPr>
            <a:spLocks noGrp="1"/>
          </p:cNvSpPr>
          <p:nvPr>
            <p:ph type="body" idx="1"/>
          </p:nvPr>
        </p:nvSpPr>
        <p:spPr>
          <a:xfrm>
            <a:off x="539552" y="4077072"/>
            <a:ext cx="7772400" cy="1500187"/>
          </a:xfrm>
        </p:spPr>
        <p:txBody>
          <a:bodyPr/>
          <a:lstStyle/>
          <a:p>
            <a:r>
              <a:rPr lang="en-US" dirty="0" smtClean="0"/>
              <a:t>Agenda Items:</a:t>
            </a:r>
          </a:p>
          <a:p>
            <a:r>
              <a:rPr lang="en-US" dirty="0" smtClean="0"/>
              <a:t>3.1.2 – Straw Poll</a:t>
            </a:r>
          </a:p>
          <a:p>
            <a:r>
              <a:rPr lang="en-US" dirty="0" smtClean="0"/>
              <a:t>3.13 -- Future </a:t>
            </a:r>
            <a:r>
              <a:rPr lang="en-US" dirty="0"/>
              <a:t>venues status and </a:t>
            </a:r>
            <a:r>
              <a:rPr lang="en-US" dirty="0" smtClean="0"/>
              <a:t>discussion</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January 2016</a:t>
            </a:r>
            <a:endParaRPr lang="en-GB" dirty="0"/>
          </a:p>
        </p:txBody>
      </p:sp>
      <p:sp>
        <p:nvSpPr>
          <p:cNvPr id="5" name="Footer Placeholder 4"/>
          <p:cNvSpPr>
            <a:spLocks noGrp="1"/>
          </p:cNvSpPr>
          <p:nvPr>
            <p:ph type="ftr" idx="11"/>
          </p:nvPr>
        </p:nvSpPr>
        <p:spPr/>
        <p:txBody>
          <a:bodyPr/>
          <a:lstStyle/>
          <a:p>
            <a:r>
              <a:rPr lang="en-GB" smtClean="0"/>
              <a:t>Jon Rosdahl,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800" dirty="0" smtClean="0"/>
              <a:t>F3.1.2 -Straw </a:t>
            </a:r>
            <a:r>
              <a:rPr lang="en-US" sz="2800" dirty="0"/>
              <a:t>Poll of membership regarding this meeting location</a:t>
            </a:r>
          </a:p>
        </p:txBody>
      </p:sp>
      <p:sp>
        <p:nvSpPr>
          <p:cNvPr id="8" name="Content Placeholder 7"/>
          <p:cNvSpPr>
            <a:spLocks noGrp="1"/>
          </p:cNvSpPr>
          <p:nvPr>
            <p:ph idx="1"/>
          </p:nvPr>
        </p:nvSpPr>
        <p:spPr/>
        <p:txBody>
          <a:bodyPr/>
          <a:lstStyle/>
          <a:p>
            <a:r>
              <a:rPr lang="en-US" dirty="0"/>
              <a:t>Straw Poll:  </a:t>
            </a:r>
          </a:p>
          <a:p>
            <a:r>
              <a:rPr lang="en-US" dirty="0"/>
              <a:t>How many people would like to come back to this venue? </a:t>
            </a:r>
            <a:endParaRPr lang="en-US" dirty="0" smtClean="0"/>
          </a:p>
          <a:p>
            <a:r>
              <a:rPr lang="en-US" dirty="0" smtClean="0"/>
              <a:t>Yes  </a:t>
            </a:r>
            <a:r>
              <a:rPr lang="en-US" dirty="0" smtClean="0"/>
              <a:t>-</a:t>
            </a:r>
            <a:endParaRPr lang="en-US" dirty="0" smtClean="0"/>
          </a:p>
          <a:p>
            <a:r>
              <a:rPr lang="en-US" dirty="0" smtClean="0"/>
              <a:t>No – </a:t>
            </a:r>
          </a:p>
          <a:p>
            <a:endParaRPr lang="en-US" dirty="0"/>
          </a:p>
          <a:p>
            <a:endParaRPr lang="en-US" dirty="0"/>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18</a:t>
            </a:fld>
            <a:endParaRPr lang="en-GB"/>
          </a:p>
        </p:txBody>
      </p:sp>
      <p:sp>
        <p:nvSpPr>
          <p:cNvPr id="5" name="Footer Placeholder 4"/>
          <p:cNvSpPr>
            <a:spLocks noGrp="1"/>
          </p:cNvSpPr>
          <p:nvPr>
            <p:ph type="ftr" idx="14"/>
          </p:nvPr>
        </p:nvSpPr>
        <p:spPr/>
        <p:txBody>
          <a:bodyPr/>
          <a:lstStyle/>
          <a:p>
            <a:r>
              <a:rPr lang="en-GB" smtClean="0"/>
              <a:t>Jon Rosdahl, Qualcomm</a:t>
            </a:r>
            <a:endParaRPr lang="en-GB"/>
          </a:p>
        </p:txBody>
      </p:sp>
      <p:sp>
        <p:nvSpPr>
          <p:cNvPr id="4" name="Date Placeholder 3"/>
          <p:cNvSpPr>
            <a:spLocks noGrp="1"/>
          </p:cNvSpPr>
          <p:nvPr>
            <p:ph type="dt" idx="15"/>
          </p:nvPr>
        </p:nvSpPr>
        <p:spPr/>
        <p:txBody>
          <a:bodyPr/>
          <a:lstStyle/>
          <a:p>
            <a:r>
              <a:rPr lang="en-US" smtClean="0"/>
              <a:t>January 2016</a:t>
            </a:r>
            <a:endParaRPr lang="en-GB"/>
          </a:p>
        </p:txBody>
      </p:sp>
    </p:spTree>
    <p:extLst>
      <p:ext uri="{BB962C8B-B14F-4D97-AF65-F5344CB8AC3E}">
        <p14:creationId xmlns:p14="http://schemas.microsoft.com/office/powerpoint/2010/main" val="2698022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F3.1.3: Future Venue Insight</a:t>
            </a:r>
            <a:endParaRPr lang="en-US" dirty="0"/>
          </a:p>
        </p:txBody>
      </p:sp>
      <p:sp>
        <p:nvSpPr>
          <p:cNvPr id="3" name="Content Placeholder 2"/>
          <p:cNvSpPr>
            <a:spLocks noGrp="1"/>
          </p:cNvSpPr>
          <p:nvPr>
            <p:ph idx="1"/>
          </p:nvPr>
        </p:nvSpPr>
        <p:spPr>
          <a:xfrm>
            <a:off x="685800" y="1298578"/>
            <a:ext cx="7770813" cy="5102222"/>
          </a:xfrm>
        </p:spPr>
        <p:txBody>
          <a:bodyPr/>
          <a:lstStyle/>
          <a:p>
            <a:r>
              <a:rPr lang="en-US" dirty="0" smtClean="0"/>
              <a:t>Future 802 Wireless Interims:</a:t>
            </a:r>
          </a:p>
          <a:p>
            <a:r>
              <a:rPr lang="en-US" dirty="0" smtClean="0"/>
              <a:t>	May </a:t>
            </a:r>
            <a:r>
              <a:rPr lang="en-US" dirty="0"/>
              <a:t>2016 Hilton </a:t>
            </a:r>
            <a:r>
              <a:rPr lang="en-US" dirty="0" smtClean="0"/>
              <a:t>Waikoloa</a:t>
            </a:r>
            <a:r>
              <a:rPr lang="en-US" dirty="0"/>
              <a:t/>
            </a:r>
            <a:br>
              <a:rPr lang="en-US" dirty="0"/>
            </a:br>
            <a:r>
              <a:rPr lang="en-US" dirty="0"/>
              <a:t>Sept </a:t>
            </a:r>
            <a:r>
              <a:rPr lang="en-US" dirty="0" smtClean="0"/>
              <a:t>2016</a:t>
            </a:r>
            <a:r>
              <a:rPr lang="en-US" dirty="0"/>
              <a:t>  </a:t>
            </a:r>
            <a:r>
              <a:rPr lang="en-US" dirty="0" smtClean="0"/>
              <a:t>Warsaw Marriott, Poland</a:t>
            </a:r>
            <a:endParaRPr lang="en-US" dirty="0" smtClean="0"/>
          </a:p>
          <a:p>
            <a:r>
              <a:rPr lang="en-US" dirty="0" smtClean="0"/>
              <a:t>	Jan </a:t>
            </a:r>
            <a:r>
              <a:rPr lang="en-US" dirty="0"/>
              <a:t>2017 </a:t>
            </a:r>
            <a:r>
              <a:rPr lang="en-US" dirty="0" smtClean="0"/>
              <a:t>  Hyatt </a:t>
            </a:r>
            <a:r>
              <a:rPr lang="en-US" dirty="0"/>
              <a:t>Regency Atlanta</a:t>
            </a:r>
            <a:br>
              <a:rPr lang="en-US" dirty="0"/>
            </a:br>
            <a:r>
              <a:rPr lang="en-US" dirty="0"/>
              <a:t>May 2017 Daejeon Convention Center</a:t>
            </a:r>
            <a:br>
              <a:rPr lang="en-US" dirty="0"/>
            </a:br>
            <a:r>
              <a:rPr lang="en-US" dirty="0"/>
              <a:t>Sept 2017 Hilton Waikoloa</a:t>
            </a:r>
            <a:br>
              <a:rPr lang="en-US" dirty="0"/>
            </a:br>
            <a:r>
              <a:rPr lang="en-US" dirty="0"/>
              <a:t>January 2018 Hotel Irvine </a:t>
            </a:r>
            <a:endParaRPr lang="en-US" dirty="0" smtClean="0"/>
          </a:p>
          <a:p>
            <a:r>
              <a:rPr lang="en-US" dirty="0"/>
              <a:t> </a:t>
            </a:r>
            <a:r>
              <a:rPr lang="en-US" dirty="0" smtClean="0"/>
              <a:t>   </a:t>
            </a:r>
            <a:r>
              <a:rPr lang="en-US" dirty="0" smtClean="0"/>
              <a:t>May </a:t>
            </a:r>
            <a:r>
              <a:rPr lang="en-US" dirty="0"/>
              <a:t>2018 TBD</a:t>
            </a:r>
            <a:br>
              <a:rPr lang="en-US" dirty="0"/>
            </a:br>
            <a:r>
              <a:rPr lang="en-US" dirty="0"/>
              <a:t>Sept 2018  Hilton Waikoloa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906786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95536" y="1412776"/>
            <a:ext cx="8424936" cy="4683224"/>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Agenda Items for 1</a:t>
            </a:r>
            <a:r>
              <a:rPr lang="en-GB" sz="1800" baseline="30000" dirty="0" smtClean="0"/>
              <a:t>st</a:t>
            </a:r>
            <a:r>
              <a:rPr lang="en-GB" sz="1800" dirty="0" smtClean="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 </a:t>
            </a:r>
            <a:r>
              <a:rPr lang="en-GB" sz="1800" dirty="0" smtClean="0"/>
              <a:t>   M</a:t>
            </a:r>
            <a:r>
              <a:rPr lang="en-GB" sz="2000" dirty="0" smtClean="0"/>
              <a:t>3.3</a:t>
            </a:r>
            <a:r>
              <a:rPr lang="en-GB" sz="2000" dirty="0"/>
              <a:t>	II	Other WG meeting </a:t>
            </a:r>
            <a:r>
              <a:rPr lang="en-GB" sz="2000" dirty="0" smtClean="0"/>
              <a:t>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M3.4</a:t>
            </a:r>
            <a:r>
              <a:rPr lang="en-GB" sz="2000" dirty="0"/>
              <a:t>	II	Meeting room </a:t>
            </a:r>
            <a:r>
              <a:rPr lang="en-GB" sz="2000" dirty="0" smtClean="0"/>
              <a:t>locations</a:t>
            </a: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000" dirty="0" smtClean="0"/>
              <a:t>M3.5</a:t>
            </a:r>
            <a:r>
              <a:rPr lang="en-GB" sz="2000" dirty="0"/>
              <a:t>	II	Next meeting </a:t>
            </a:r>
            <a:r>
              <a:rPr lang="en-GB" sz="2000" dirty="0" smtClean="0"/>
              <a:t>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M3.6</a:t>
            </a:r>
            <a:r>
              <a:rPr lang="en-GB" sz="2000" dirty="0"/>
              <a:t>	II	Meeting </a:t>
            </a:r>
            <a:r>
              <a:rPr lang="en-GB" sz="2000" dirty="0" smtClean="0"/>
              <a:t>registration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M3.7</a:t>
            </a:r>
            <a:r>
              <a:rPr lang="en-GB" sz="2000" dirty="0"/>
              <a:t>	II	Recording </a:t>
            </a:r>
            <a:r>
              <a:rPr lang="en-GB" sz="2000" dirty="0" smtClean="0"/>
              <a:t>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M3.8</a:t>
            </a:r>
            <a:r>
              <a:rPr lang="en-GB" sz="2000" dirty="0"/>
              <a:t>	II	File </a:t>
            </a:r>
            <a:r>
              <a:rPr lang="en-GB" sz="2000" dirty="0" smtClean="0"/>
              <a:t>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M3.9</a:t>
            </a:r>
            <a:r>
              <a:rPr lang="en-GB" sz="2000" dirty="0"/>
              <a:t>	II	Breakfast, breaks, Social </a:t>
            </a:r>
            <a:r>
              <a:rPr lang="en-GB" sz="2000" dirty="0" smtClean="0"/>
              <a:t>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Friday:</a:t>
            </a:r>
          </a:p>
          <a:p>
            <a:pPr lvl="1">
              <a:buFontTx/>
              <a:buNone/>
            </a:pPr>
            <a:r>
              <a:rPr lang="en-US" dirty="0"/>
              <a:t>Straw Poll of membership regarding this meeting location </a:t>
            </a:r>
          </a:p>
          <a:p>
            <a:pPr lvl="1">
              <a:buFontTx/>
              <a:buNone/>
            </a:pPr>
            <a:r>
              <a:rPr lang="en-US" dirty="0"/>
              <a:t>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57201"/>
          </a:xfrm>
        </p:spPr>
        <p:txBody>
          <a:bodyPr/>
          <a:lstStyle/>
          <a:p>
            <a:r>
              <a:rPr lang="en-US" dirty="0"/>
              <a:t>F3.1.3: Future Venue Insight</a:t>
            </a:r>
          </a:p>
        </p:txBody>
      </p:sp>
      <p:sp>
        <p:nvSpPr>
          <p:cNvPr id="3" name="Content Placeholder 2"/>
          <p:cNvSpPr>
            <a:spLocks noGrp="1"/>
          </p:cNvSpPr>
          <p:nvPr>
            <p:ph idx="1"/>
          </p:nvPr>
        </p:nvSpPr>
        <p:spPr>
          <a:xfrm>
            <a:off x="685800" y="1222376"/>
            <a:ext cx="7770813" cy="5178424"/>
          </a:xfrm>
        </p:spPr>
        <p:txBody>
          <a:bodyPr/>
          <a:lstStyle/>
          <a:p>
            <a:r>
              <a:rPr lang="en-US" dirty="0" smtClean="0"/>
              <a:t>Future 802 Plenary Sessions:</a:t>
            </a:r>
          </a:p>
          <a:p>
            <a:pPr lvl="1"/>
            <a:r>
              <a:rPr lang="en-US" dirty="0" smtClean="0"/>
              <a:t>March </a:t>
            </a:r>
            <a:r>
              <a:rPr lang="en-US" dirty="0" smtClean="0"/>
              <a:t>2016 Venetian Macao - Macao</a:t>
            </a:r>
          </a:p>
          <a:p>
            <a:pPr lvl="1"/>
            <a:r>
              <a:rPr lang="en-US" dirty="0" smtClean="0"/>
              <a:t>July 2016      Manchester Grand Hyatt – San Diego</a:t>
            </a:r>
          </a:p>
          <a:p>
            <a:pPr lvl="1"/>
            <a:r>
              <a:rPr lang="en-US" dirty="0" smtClean="0"/>
              <a:t>Nov 2016      Grand Hyatt San Antonio</a:t>
            </a:r>
          </a:p>
          <a:p>
            <a:pPr lvl="1"/>
            <a:r>
              <a:rPr lang="en-US" dirty="0" smtClean="0"/>
              <a:t>March 2017   Hyatt Regency/Fairmont – Vancouver</a:t>
            </a:r>
          </a:p>
          <a:p>
            <a:pPr lvl="1"/>
            <a:r>
              <a:rPr lang="en-US" dirty="0" smtClean="0"/>
              <a:t>July 2017	</a:t>
            </a:r>
            <a:r>
              <a:rPr lang="en-US" dirty="0" smtClean="0"/>
              <a:t>  </a:t>
            </a:r>
            <a:r>
              <a:rPr lang="en-US" dirty="0" err="1" smtClean="0"/>
              <a:t>Estrel</a:t>
            </a:r>
            <a:r>
              <a:rPr lang="en-US" dirty="0" smtClean="0"/>
              <a:t> </a:t>
            </a:r>
            <a:r>
              <a:rPr lang="en-US" dirty="0"/>
              <a:t>Hotel – Berlin</a:t>
            </a:r>
          </a:p>
          <a:p>
            <a:pPr lvl="1"/>
            <a:r>
              <a:rPr lang="en-US" dirty="0"/>
              <a:t>Nov 2017       Caribe Hotel and Convention </a:t>
            </a:r>
            <a:r>
              <a:rPr lang="en-US" dirty="0" smtClean="0"/>
              <a:t>Center - Orlando</a:t>
            </a:r>
          </a:p>
          <a:p>
            <a:pPr lvl="1"/>
            <a:r>
              <a:rPr lang="en-US" dirty="0" smtClean="0"/>
              <a:t>March 2018   </a:t>
            </a:r>
            <a:r>
              <a:rPr lang="en-US" dirty="0" err="1" smtClean="0"/>
              <a:t>Hyat</a:t>
            </a:r>
            <a:r>
              <a:rPr lang="en-US" dirty="0" smtClean="0"/>
              <a:t> Regency O’Hare – Rosemont, IL</a:t>
            </a:r>
          </a:p>
          <a:p>
            <a:pPr lvl="1"/>
            <a:r>
              <a:rPr lang="en-US" dirty="0" smtClean="0"/>
              <a:t>July 2018   	 </a:t>
            </a:r>
            <a:r>
              <a:rPr lang="en-US" dirty="0"/>
              <a:t>Manchester Grand Hyatt – San </a:t>
            </a:r>
            <a:r>
              <a:rPr lang="en-US" dirty="0" smtClean="0"/>
              <a:t>Diego</a:t>
            </a:r>
          </a:p>
          <a:p>
            <a:pPr lvl="1"/>
            <a:r>
              <a:rPr lang="en-US" dirty="0"/>
              <a:t>Nov 2018	Potential Targets: </a:t>
            </a:r>
            <a:endParaRPr lang="en-US" dirty="0" smtClean="0"/>
          </a:p>
          <a:p>
            <a:pPr lvl="2"/>
            <a:r>
              <a:rPr lang="en-US" sz="1400" dirty="0" err="1" smtClean="0"/>
              <a:t>SuZhou</a:t>
            </a:r>
            <a:r>
              <a:rPr lang="en-US" sz="1400" dirty="0"/>
              <a:t>, China - </a:t>
            </a:r>
          </a:p>
          <a:p>
            <a:pPr lvl="2"/>
            <a:r>
              <a:rPr lang="en-US" sz="1400" dirty="0"/>
              <a:t>(New facility, pricing model being negotiated, Sponsor capability</a:t>
            </a:r>
            <a:r>
              <a:rPr lang="en-US" sz="1600" dirty="0"/>
              <a:t> investigation)</a:t>
            </a:r>
          </a:p>
          <a:p>
            <a:pPr lvl="1"/>
            <a:endParaRPr lang="en-US" sz="1800" dirty="0" smtClean="0"/>
          </a:p>
          <a:p>
            <a:pPr lvl="1"/>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0001426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F3.1.3 Future Venues</a:t>
            </a:r>
          </a:p>
        </p:txBody>
      </p:sp>
      <p:sp>
        <p:nvSpPr>
          <p:cNvPr id="3" name="Content Placeholder 2"/>
          <p:cNvSpPr>
            <a:spLocks noGrp="1"/>
          </p:cNvSpPr>
          <p:nvPr>
            <p:ph idx="1"/>
          </p:nvPr>
        </p:nvSpPr>
        <p:spPr>
          <a:xfrm>
            <a:off x="685800" y="1556792"/>
            <a:ext cx="7770813" cy="4537621"/>
          </a:xfrm>
        </p:spPr>
        <p:txBody>
          <a:bodyPr/>
          <a:lstStyle/>
          <a:p>
            <a:r>
              <a:rPr lang="en-US" dirty="0" smtClean="0"/>
              <a:t>2017:</a:t>
            </a:r>
          </a:p>
          <a:p>
            <a:pPr lvl="1"/>
            <a:r>
              <a:rPr lang="en-US" sz="2400" dirty="0" smtClean="0">
                <a:latin typeface="Calibri" panose="020F0502020204030204" pitchFamily="34" charset="0"/>
              </a:rPr>
              <a:t>January  15-20, </a:t>
            </a:r>
            <a:r>
              <a:rPr lang="en-US" sz="2400" dirty="0" smtClean="0">
                <a:solidFill>
                  <a:schemeClr val="accent1">
                    <a:lumMod val="75000"/>
                  </a:schemeClr>
                </a:solidFill>
                <a:latin typeface="Calibri" panose="020F0502020204030204" pitchFamily="34" charset="0"/>
              </a:rPr>
              <a:t>Hyatt Regency, Atlanta, GA – TBC</a:t>
            </a:r>
          </a:p>
          <a:p>
            <a:pPr lvl="1"/>
            <a:r>
              <a:rPr lang="en-US" sz="2400" dirty="0" smtClean="0">
                <a:latin typeface="Calibri" panose="020F0502020204030204" pitchFamily="34" charset="0"/>
              </a:rPr>
              <a:t>March 12-17,  </a:t>
            </a:r>
            <a:r>
              <a:rPr lang="en-US" sz="2400" dirty="0" smtClean="0">
                <a:solidFill>
                  <a:schemeClr val="tx1"/>
                </a:solidFill>
                <a:latin typeface="Calibri" panose="020F0502020204030204" pitchFamily="34" charset="0"/>
              </a:rPr>
              <a:t>Hyatt Regency/Fairmont, Vancouver Canada</a:t>
            </a:r>
          </a:p>
          <a:p>
            <a:pPr lvl="1"/>
            <a:r>
              <a:rPr lang="en-US" sz="2400" kern="1200" dirty="0" smtClean="0">
                <a:latin typeface="Calibri" panose="020F0502020204030204" pitchFamily="34" charset="0"/>
              </a:rPr>
              <a:t>May 14-19, Daejeon Convention Center, Daejeon Korea (TBC)</a:t>
            </a:r>
          </a:p>
          <a:p>
            <a:pPr lvl="1"/>
            <a:r>
              <a:rPr lang="en-US" sz="2400" kern="1200" dirty="0" smtClean="0">
                <a:latin typeface="Calibri" panose="020F0502020204030204" pitchFamily="34" charset="0"/>
              </a:rPr>
              <a:t>July 9-14, </a:t>
            </a:r>
            <a:r>
              <a:rPr lang="en-US" sz="2400" kern="1200" dirty="0" err="1" smtClean="0">
                <a:latin typeface="Calibri" panose="020F0502020204030204" pitchFamily="34" charset="0"/>
              </a:rPr>
              <a:t>Estrel</a:t>
            </a:r>
            <a:r>
              <a:rPr lang="en-US" sz="2400" kern="1200" dirty="0" smtClean="0">
                <a:latin typeface="Calibri" panose="020F0502020204030204" pitchFamily="34" charset="0"/>
              </a:rPr>
              <a:t> Hotel and Convention Center, Berlin, Germany,</a:t>
            </a:r>
          </a:p>
          <a:p>
            <a:pPr lvl="1"/>
            <a:r>
              <a:rPr lang="en-US" sz="2400" kern="1200" dirty="0" smtClean="0">
                <a:latin typeface="Calibri" panose="020F0502020204030204" pitchFamily="34" charset="0"/>
              </a:rPr>
              <a:t>September 10-15, Hilton Waikoloa Village, Kona, HI</a:t>
            </a:r>
            <a:endParaRPr lang="en-US" sz="2400" dirty="0" smtClean="0">
              <a:latin typeface="Calibri" panose="020F0502020204030204" pitchFamily="34" charset="0"/>
            </a:endParaRPr>
          </a:p>
          <a:p>
            <a:pPr lvl="1"/>
            <a:r>
              <a:rPr lang="en-US" sz="2400" dirty="0" smtClean="0">
                <a:latin typeface="Calibri" panose="020F0502020204030204" pitchFamily="34" charset="0"/>
              </a:rPr>
              <a:t>November 5-10 – </a:t>
            </a:r>
            <a:r>
              <a:rPr lang="en-US" sz="2400" dirty="0" smtClean="0">
                <a:solidFill>
                  <a:schemeClr val="accent1">
                    <a:lumMod val="75000"/>
                  </a:schemeClr>
                </a:solidFill>
                <a:latin typeface="Calibri" panose="020F0502020204030204" pitchFamily="34" charset="0"/>
              </a:rPr>
              <a:t>Caribe, Orlando</a:t>
            </a:r>
            <a:r>
              <a:rPr lang="en-US" dirty="0" smtClean="0">
                <a:solidFill>
                  <a:schemeClr val="accent1">
                    <a:lumMod val="75000"/>
                  </a:schemeClr>
                </a:solidFill>
                <a:latin typeface="Calibri" panose="020F0502020204030204" pitchFamily="34" charset="0"/>
              </a:rPr>
              <a:t>, FL - TBC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0126210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January 2016</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r>
              <a:rPr lang="en-US" dirty="0">
                <a:hlinkClick r:id="rId3"/>
              </a:rPr>
              <a:t>https://</a:t>
            </a:r>
            <a:r>
              <a:rPr lang="en-US" dirty="0" smtClean="0">
                <a:hlinkClick r:id="rId3"/>
              </a:rPr>
              <a:t>mentor.ieee.org/802-ec/dcn/12/ec-12-0040-09-00EC-802-plenary-future-venue-contract-status.xlsx</a:t>
            </a:r>
            <a:endParaRPr lang="en-US" dirty="0" smtClean="0"/>
          </a:p>
          <a:p>
            <a:endParaRPr lang="en-US" dirty="0"/>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a:xfrm>
            <a:off x="696913" y="332601"/>
            <a:ext cx="1893887" cy="276999"/>
          </a:xfrm>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Jon Rosdahl,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extLst>
      <p:ext uri="{BB962C8B-B14F-4D97-AF65-F5344CB8AC3E}">
        <p14:creationId xmlns:p14="http://schemas.microsoft.com/office/powerpoint/2010/main" val="1264557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M3.3</a:t>
            </a:r>
            <a:r>
              <a:rPr lang="en-GB" dirty="0"/>
              <a:t>	II	Other WG meeting plans</a:t>
            </a:r>
            <a:br>
              <a:rPr lang="en-GB" dirty="0"/>
            </a:br>
            <a:endParaRPr lang="en-US" dirty="0"/>
          </a:p>
        </p:txBody>
      </p:sp>
      <p:sp>
        <p:nvSpPr>
          <p:cNvPr id="3" name="Content Placeholder 2"/>
          <p:cNvSpPr>
            <a:spLocks noGrp="1"/>
          </p:cNvSpPr>
          <p:nvPr>
            <p:ph idx="1"/>
          </p:nvPr>
        </p:nvSpPr>
        <p:spPr>
          <a:xfrm>
            <a:off x="539552" y="1412776"/>
            <a:ext cx="7917061" cy="4681637"/>
          </a:xfrm>
          <a:solidFill>
            <a:schemeClr val="accent6">
              <a:lumMod val="75000"/>
            </a:schemeClr>
          </a:solidFill>
        </p:spPr>
        <p:txBody>
          <a:bodyPr/>
          <a:lstStyle/>
          <a:p>
            <a:r>
              <a:rPr lang="en-US" dirty="0">
                <a:solidFill>
                  <a:schemeClr val="accent3"/>
                </a:solidFill>
                <a:hlinkClick r:id="rId2"/>
              </a:rPr>
              <a:t>802 Working Group, TAG, and EC officer opening reports</a:t>
            </a:r>
            <a:endParaRPr lang="en-US" dirty="0">
              <a:solidFill>
                <a:schemeClr val="accent3"/>
              </a:solidFill>
            </a:endParaRPr>
          </a:p>
          <a:p>
            <a:r>
              <a:rPr lang="en-US" dirty="0">
                <a:solidFill>
                  <a:schemeClr val="accent3"/>
                </a:solidFill>
                <a:hlinkClick r:id="rId3"/>
              </a:rPr>
              <a:t>802.1</a:t>
            </a:r>
            <a:r>
              <a:rPr lang="en-US" dirty="0">
                <a:solidFill>
                  <a:schemeClr val="accent3"/>
                </a:solidFill>
              </a:rPr>
              <a:t> </a:t>
            </a:r>
            <a:r>
              <a:rPr lang="en-US" dirty="0" smtClean="0">
                <a:solidFill>
                  <a:schemeClr val="accent3"/>
                </a:solidFill>
              </a:rPr>
              <a:t>		</a:t>
            </a:r>
            <a:r>
              <a:rPr lang="en-US" dirty="0" smtClean="0">
                <a:solidFill>
                  <a:schemeClr val="accent3"/>
                </a:solidFill>
                <a:hlinkClick r:id="rId4"/>
              </a:rPr>
              <a:t>802.3</a:t>
            </a:r>
            <a:r>
              <a:rPr lang="en-US" dirty="0" smtClean="0">
                <a:solidFill>
                  <a:schemeClr val="accent3"/>
                </a:solidFill>
              </a:rPr>
              <a:t> 		</a:t>
            </a:r>
            <a:r>
              <a:rPr lang="en-US" dirty="0" smtClean="0">
                <a:solidFill>
                  <a:schemeClr val="accent3"/>
                </a:solidFill>
                <a:hlinkClick r:id="rId5"/>
              </a:rPr>
              <a:t>802.11</a:t>
            </a:r>
            <a:r>
              <a:rPr lang="en-US" dirty="0" smtClean="0">
                <a:solidFill>
                  <a:schemeClr val="accent3"/>
                </a:solidFill>
              </a:rPr>
              <a:t> 	</a:t>
            </a:r>
            <a:r>
              <a:rPr lang="en-US" dirty="0" smtClean="0">
                <a:solidFill>
                  <a:schemeClr val="accent3"/>
                </a:solidFill>
                <a:hlinkClick r:id="rId6"/>
              </a:rPr>
              <a:t>802.15</a:t>
            </a:r>
            <a:r>
              <a:rPr lang="en-US" dirty="0" smtClean="0">
                <a:solidFill>
                  <a:schemeClr val="accent3"/>
                </a:solidFill>
              </a:rPr>
              <a:t> 	</a:t>
            </a:r>
            <a:r>
              <a:rPr lang="en-US" dirty="0" smtClean="0">
                <a:solidFill>
                  <a:schemeClr val="accent3"/>
                </a:solidFill>
                <a:hlinkClick r:id="rId7"/>
              </a:rPr>
              <a:t>802.16</a:t>
            </a:r>
            <a:r>
              <a:rPr lang="en-US" dirty="0" smtClean="0">
                <a:solidFill>
                  <a:schemeClr val="accent3"/>
                </a:solidFill>
              </a:rPr>
              <a:t> </a:t>
            </a:r>
            <a:endParaRPr lang="en-US" dirty="0">
              <a:solidFill>
                <a:schemeClr val="accent3"/>
              </a:solidFill>
            </a:endParaRPr>
          </a:p>
          <a:p>
            <a:r>
              <a:rPr lang="en-US" dirty="0">
                <a:solidFill>
                  <a:schemeClr val="accent3"/>
                </a:solidFill>
                <a:hlinkClick r:id="rId8"/>
              </a:rPr>
              <a:t>802.18</a:t>
            </a:r>
            <a:r>
              <a:rPr lang="en-US" dirty="0">
                <a:solidFill>
                  <a:schemeClr val="accent3"/>
                </a:solidFill>
              </a:rPr>
              <a:t> </a:t>
            </a:r>
            <a:r>
              <a:rPr lang="en-US" dirty="0" smtClean="0">
                <a:solidFill>
                  <a:schemeClr val="accent3"/>
                </a:solidFill>
              </a:rPr>
              <a:t>	</a:t>
            </a:r>
            <a:r>
              <a:rPr lang="en-US" dirty="0" smtClean="0">
                <a:solidFill>
                  <a:schemeClr val="accent3"/>
                </a:solidFill>
                <a:hlinkClick r:id="rId9"/>
              </a:rPr>
              <a:t>802.19</a:t>
            </a:r>
            <a:r>
              <a:rPr lang="en-US" dirty="0" smtClean="0">
                <a:solidFill>
                  <a:schemeClr val="accent3"/>
                </a:solidFill>
              </a:rPr>
              <a:t> 	</a:t>
            </a:r>
            <a:r>
              <a:rPr lang="en-US" dirty="0" smtClean="0">
                <a:solidFill>
                  <a:schemeClr val="accent3"/>
                </a:solidFill>
                <a:hlinkClick r:id="rId10"/>
              </a:rPr>
              <a:t>802.21</a:t>
            </a:r>
            <a:r>
              <a:rPr lang="en-US" dirty="0" smtClean="0">
                <a:solidFill>
                  <a:schemeClr val="accent3"/>
                </a:solidFill>
              </a:rPr>
              <a:t> 	</a:t>
            </a:r>
            <a:r>
              <a:rPr lang="en-US" dirty="0" smtClean="0">
                <a:solidFill>
                  <a:schemeClr val="accent3"/>
                </a:solidFill>
                <a:hlinkClick r:id="rId11"/>
              </a:rPr>
              <a:t>802.22</a:t>
            </a:r>
            <a:r>
              <a:rPr lang="en-US" dirty="0" smtClean="0">
                <a:solidFill>
                  <a:schemeClr val="accent3"/>
                </a:solidFill>
              </a:rPr>
              <a:t> 	</a:t>
            </a:r>
            <a:r>
              <a:rPr lang="en-US" dirty="0" smtClean="0">
                <a:solidFill>
                  <a:schemeClr val="accent3"/>
                </a:solidFill>
                <a:hlinkClick r:id="rId12"/>
              </a:rPr>
              <a:t>802.24</a:t>
            </a:r>
            <a:r>
              <a:rPr lang="en-US" dirty="0" smtClean="0">
                <a:solidFill>
                  <a:schemeClr val="accent3"/>
                </a:solidFill>
              </a:rPr>
              <a:t> </a:t>
            </a:r>
            <a:endParaRPr lang="en-US" dirty="0">
              <a:solidFill>
                <a:schemeClr val="accent3"/>
              </a:solidFill>
            </a:endParaRPr>
          </a:p>
          <a:p>
            <a:r>
              <a:rPr lang="en-US" dirty="0">
                <a:solidFill>
                  <a:schemeClr val="accent3"/>
                </a:solidFill>
                <a:hlinkClick r:id="rId13"/>
              </a:rPr>
              <a:t>Privacy Recommendation EC Study Group  </a:t>
            </a:r>
            <a:endParaRPr lang="en-US" dirty="0">
              <a:solidFill>
                <a:schemeClr val="accent3"/>
              </a:solidFill>
            </a:endParaRPr>
          </a:p>
          <a:p>
            <a:r>
              <a:rPr lang="en-US" dirty="0">
                <a:solidFill>
                  <a:schemeClr val="accent3"/>
                </a:solidFill>
                <a:hlinkClick r:id="rId14"/>
              </a:rPr>
              <a:t>Executive Secretary </a:t>
            </a:r>
            <a:endParaRPr lang="en-US" dirty="0">
              <a:solidFill>
                <a:schemeClr val="accent3"/>
              </a:solidFill>
            </a:endParaRPr>
          </a:p>
          <a:p>
            <a:r>
              <a:rPr lang="en-US" dirty="0">
                <a:solidFill>
                  <a:schemeClr val="accent3"/>
                </a:solidFill>
                <a:hlinkClick r:id="rId15" action="ppaction://hlinkfile"/>
              </a:rPr>
              <a:t>Treasurer</a:t>
            </a:r>
            <a:r>
              <a:rPr lang="en-US" dirty="0">
                <a:solidFill>
                  <a:schemeClr val="accent3"/>
                </a:solidFill>
              </a:rPr>
              <a:t> </a:t>
            </a:r>
          </a:p>
          <a:p>
            <a:r>
              <a:rPr lang="en-US" dirty="0">
                <a:solidFill>
                  <a:schemeClr val="accent3"/>
                </a:solidFill>
                <a:hlinkClick r:id="rId16"/>
              </a:rPr>
              <a:t>Patent policy</a:t>
            </a:r>
            <a:r>
              <a:rPr lang="en-US" dirty="0">
                <a:solidFill>
                  <a:schemeClr val="accent3"/>
                </a:solidFill>
              </a:rPr>
              <a:t> (in IEEE-SA bylaws), </a:t>
            </a:r>
            <a:r>
              <a:rPr lang="en-US" dirty="0">
                <a:solidFill>
                  <a:schemeClr val="accent3"/>
                </a:solidFill>
                <a:hlinkClick r:id="rId17"/>
              </a:rPr>
              <a:t>patent policy</a:t>
            </a:r>
            <a:r>
              <a:rPr lang="en-US" dirty="0">
                <a:solidFill>
                  <a:schemeClr val="accent3"/>
                </a:solidFill>
              </a:rPr>
              <a:t> (slide set), and </a:t>
            </a:r>
            <a:r>
              <a:rPr lang="en-US" dirty="0">
                <a:solidFill>
                  <a:schemeClr val="accent3"/>
                </a:solidFill>
                <a:hlinkClick r:id="rId18"/>
              </a:rPr>
              <a:t>antitrust guidelines</a:t>
            </a:r>
            <a:r>
              <a:rPr lang="en-US" dirty="0">
                <a:solidFill>
                  <a:schemeClr val="accent3"/>
                </a:solidFill>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60390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3200" b="0" dirty="0" smtClean="0">
                <a:solidFill>
                  <a:srgbClr val="000000"/>
                </a:solidFill>
                <a:latin typeface="+mj-lt"/>
                <a:ea typeface="+mj-ea"/>
                <a:cs typeface="+mj-cs"/>
              </a:rPr>
              <a:t>M3.4</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II</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Meeting room locations</a:t>
            </a:r>
            <a:r>
              <a:rPr lang="en-US" sz="3200" b="1" dirty="0" smtClean="0">
                <a:solidFill>
                  <a:srgbClr val="000000"/>
                </a:solidFill>
                <a:latin typeface="+mj-lt"/>
                <a:ea typeface="+mj-ea"/>
                <a:cs typeface="+mj-cs"/>
              </a:rPr>
              <a:t> </a:t>
            </a:r>
            <a:r>
              <a:rPr lang="en-US" sz="3200" b="0" dirty="0" smtClean="0">
                <a:solidFill>
                  <a:srgbClr val="000000"/>
                </a:solidFill>
                <a:latin typeface="+mj-lt"/>
                <a:ea typeface="+mj-ea"/>
                <a:cs typeface="+mj-cs"/>
              </a:rPr>
              <a:t>    </a:t>
            </a:r>
            <a:endParaRPr lang="en-US" dirty="0"/>
          </a:p>
        </p:txBody>
      </p:sp>
      <p:sp>
        <p:nvSpPr>
          <p:cNvPr id="3" name="Content Placeholder 2"/>
          <p:cNvSpPr>
            <a:spLocks noGrp="1"/>
          </p:cNvSpPr>
          <p:nvPr>
            <p:ph idx="1"/>
          </p:nvPr>
        </p:nvSpPr>
        <p:spPr/>
        <p:txBody>
          <a:bodyPr/>
          <a:lstStyle/>
          <a:p>
            <a:r>
              <a:rPr lang="en-US" dirty="0" smtClean="0"/>
              <a:t>MOBILE DEVICE SCHEDULE</a:t>
            </a:r>
          </a:p>
          <a:p>
            <a:r>
              <a:rPr lang="en-US" dirty="0" smtClean="0">
                <a:hlinkClick r:id="rId2"/>
              </a:rPr>
              <a:t>http://802world.org/attendee</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pic>
        <p:nvPicPr>
          <p:cNvPr id="15362" name="Picture 2"/>
          <p:cNvPicPr>
            <a:picLocks noChangeAspect="1" noChangeArrowheads="1"/>
          </p:cNvPicPr>
          <p:nvPr/>
        </p:nvPicPr>
        <p:blipFill>
          <a:blip r:embed="rId3" cstate="print"/>
          <a:srcRect/>
          <a:stretch>
            <a:fillRect/>
          </a:stretch>
        </p:blipFill>
        <p:spPr bwMode="auto">
          <a:xfrm>
            <a:off x="3657600" y="3733800"/>
            <a:ext cx="1905000" cy="1905000"/>
          </a:xfrm>
          <a:prstGeom prst="rect">
            <a:avLst/>
          </a:prstGeom>
          <a:noFill/>
          <a:ln w="9525">
            <a:noFill/>
            <a:miter lim="800000"/>
            <a:headEnd/>
            <a:tailEnd/>
          </a:ln>
        </p:spPr>
      </p:pic>
    </p:spTree>
    <p:extLst>
      <p:ext uri="{BB962C8B-B14F-4D97-AF65-F5344CB8AC3E}">
        <p14:creationId xmlns:p14="http://schemas.microsoft.com/office/powerpoint/2010/main" val="252491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Calendar</a:t>
            </a:r>
            <a:endParaRPr lang="en-US" dirty="0"/>
          </a:p>
        </p:txBody>
      </p:sp>
      <p:sp>
        <p:nvSpPr>
          <p:cNvPr id="3" name="Content Placeholder 2"/>
          <p:cNvSpPr>
            <a:spLocks noGrp="1"/>
          </p:cNvSpPr>
          <p:nvPr>
            <p:ph idx="1"/>
          </p:nvPr>
        </p:nvSpPr>
        <p:spPr>
          <a:xfrm>
            <a:off x="685800" y="1600200"/>
            <a:ext cx="7770813" cy="4494213"/>
          </a:xfrm>
        </p:spPr>
        <p:txBody>
          <a:bodyPr/>
          <a:lstStyle/>
          <a:p>
            <a:r>
              <a:rPr lang="en-GB" dirty="0" smtClean="0"/>
              <a:t>This session’s meetings are also shown on the 802.11 calendar on the 802.11 home page (</a:t>
            </a:r>
            <a:r>
              <a:rPr lang="en-GB" dirty="0" smtClean="0">
                <a:hlinkClick r:id="rId2"/>
              </a:rPr>
              <a:t>http://www.ieee802.org/11</a:t>
            </a:r>
            <a:r>
              <a:rPr lang="en-GB" dirty="0" smtClean="0"/>
              <a:t>).</a:t>
            </a:r>
          </a:p>
          <a:p>
            <a:r>
              <a:rPr lang="en-GB" dirty="0" smtClean="0"/>
              <a:t>This is a Google calendar “802_11_calendar@ieee.org”</a:t>
            </a:r>
          </a:p>
          <a:p>
            <a:r>
              <a:rPr lang="en-GB" dirty="0" smtClean="0"/>
              <a:t>There are multiple ways of accessing this information, for example from a cell-phone, or as a remote calendar.</a:t>
            </a:r>
          </a:p>
          <a:p>
            <a:endParaRPr lang="en-GB" dirty="0" smtClean="0"/>
          </a:p>
          <a:p>
            <a:r>
              <a:rPr lang="en-GB" dirty="0" smtClean="0"/>
              <a:t>Note: the schedule on this calendar will be updated,  but any room changes will probably not be.  Room changes will be posted on rooms.</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295507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M3.5 II Next meeting reminder</a:t>
            </a:r>
            <a:endParaRPr lang="en-US" dirty="0"/>
          </a:p>
        </p:txBody>
      </p:sp>
      <p:sp>
        <p:nvSpPr>
          <p:cNvPr id="3" name="Content Placeholder 2"/>
          <p:cNvSpPr>
            <a:spLocks noGrp="1"/>
          </p:cNvSpPr>
          <p:nvPr>
            <p:ph idx="1"/>
          </p:nvPr>
        </p:nvSpPr>
        <p:spPr>
          <a:xfrm>
            <a:off x="685800" y="1700808"/>
            <a:ext cx="7846640" cy="4680520"/>
          </a:xfrm>
        </p:spPr>
        <p:txBody>
          <a:bodyPr/>
          <a:lstStyle/>
          <a:p>
            <a:pPr>
              <a:spcBef>
                <a:spcPts val="0"/>
              </a:spcBef>
            </a:pPr>
            <a:r>
              <a:rPr lang="en-US" sz="2000" dirty="0" smtClean="0"/>
              <a:t>China Interim: January </a:t>
            </a:r>
            <a:r>
              <a:rPr lang="en-US" sz="2000" dirty="0" smtClean="0"/>
              <a:t>27-28, 2016</a:t>
            </a:r>
            <a:endParaRPr lang="en-US" sz="2000" dirty="0" smtClean="0"/>
          </a:p>
          <a:p>
            <a:pPr>
              <a:spcBef>
                <a:spcPts val="0"/>
              </a:spcBef>
            </a:pPr>
            <a:r>
              <a:rPr lang="en-US" sz="2000" dirty="0"/>
              <a:t>	</a:t>
            </a:r>
            <a:r>
              <a:rPr lang="en-US" sz="2000" dirty="0" smtClean="0"/>
              <a:t>Location: </a:t>
            </a:r>
            <a:r>
              <a:rPr lang="en-GB" sz="2000" dirty="0" smtClean="0"/>
              <a:t>Harbin, China</a:t>
            </a:r>
          </a:p>
          <a:p>
            <a:pPr>
              <a:spcBef>
                <a:spcPts val="0"/>
              </a:spcBef>
            </a:pPr>
            <a:endParaRPr lang="en-GB" sz="2000" dirty="0" smtClean="0"/>
          </a:p>
          <a:p>
            <a:r>
              <a:rPr lang="en-GB" sz="1800" dirty="0" smtClean="0"/>
              <a:t>Hotel </a:t>
            </a:r>
            <a:r>
              <a:rPr lang="en-GB" sz="1800" dirty="0"/>
              <a:t>Details:</a:t>
            </a:r>
            <a:br>
              <a:rPr lang="en-GB" sz="1800" dirty="0"/>
            </a:br>
            <a:r>
              <a:rPr lang="en-GB" sz="1800" dirty="0"/>
              <a:t>Hotel Name: Heilongjiang Trade Union Business Hotel (</a:t>
            </a:r>
            <a:r>
              <a:rPr lang="en-GB" sz="1800" dirty="0">
                <a:hlinkClick r:id="rId2"/>
              </a:rPr>
              <a:t>http://www.hljghds.com/h-index.html</a:t>
            </a:r>
            <a:r>
              <a:rPr lang="en-GB" sz="1800" dirty="0"/>
              <a:t>)</a:t>
            </a:r>
            <a:br>
              <a:rPr lang="en-GB" sz="1800" dirty="0"/>
            </a:br>
            <a:r>
              <a:rPr lang="en-GB" sz="1800" dirty="0"/>
              <a:t>Hotel address: No. 333, </a:t>
            </a:r>
            <a:r>
              <a:rPr lang="en-GB" sz="1800" dirty="0" err="1"/>
              <a:t>Guogeli</a:t>
            </a:r>
            <a:r>
              <a:rPr lang="en-GB" sz="1800" dirty="0"/>
              <a:t> Street, Nan Gang, 150001 Harbin, China </a:t>
            </a:r>
            <a:br>
              <a:rPr lang="en-GB" sz="1800" dirty="0"/>
            </a:br>
            <a:r>
              <a:rPr lang="en-GB" sz="1800" dirty="0"/>
              <a:t>Hotel contact: Mr. </a:t>
            </a:r>
            <a:r>
              <a:rPr lang="en-GB" sz="1800" dirty="0" err="1"/>
              <a:t>Shoudu</a:t>
            </a:r>
            <a:r>
              <a:rPr lang="en-GB" sz="1800" dirty="0"/>
              <a:t> SUN , </a:t>
            </a:r>
            <a:r>
              <a:rPr lang="en-GB" sz="1800" dirty="0">
                <a:hlinkClick r:id="rId3"/>
              </a:rPr>
              <a:t>shoudu263@263.net</a:t>
            </a:r>
            <a:r>
              <a:rPr lang="en-GB" sz="1800" dirty="0"/>
              <a:t>, +86-18686840022</a:t>
            </a:r>
            <a:br>
              <a:rPr lang="en-GB" sz="1800" dirty="0"/>
            </a:br>
            <a:r>
              <a:rPr lang="en-GB" sz="1800" dirty="0"/>
              <a:t>Conference contact: Ms. Sha WEI, </a:t>
            </a:r>
            <a:r>
              <a:rPr lang="en-GB" sz="1800" dirty="0">
                <a:hlinkClick r:id="rId4"/>
              </a:rPr>
              <a:t>weisha@cesi.cn</a:t>
            </a:r>
            <a:r>
              <a:rPr lang="en-GB" sz="1800" dirty="0"/>
              <a:t> , +86-13810785724 </a:t>
            </a:r>
            <a:br>
              <a:rPr lang="en-GB" sz="1800" dirty="0"/>
            </a:br>
            <a:r>
              <a:rPr lang="en-GB" sz="1800" dirty="0"/>
              <a:t>Hotel Price: Business Queen Room:780RMB, Business Twin Room:880 RMB</a:t>
            </a:r>
            <a:br>
              <a:rPr lang="en-GB" sz="1800" dirty="0"/>
            </a:br>
            <a:r>
              <a:rPr lang="en-GB" sz="1800" dirty="0"/>
              <a:t>For hotel reservation, please email to Mr. </a:t>
            </a:r>
            <a:r>
              <a:rPr lang="en-GB" sz="1800" dirty="0" err="1"/>
              <a:t>Shoudu</a:t>
            </a:r>
            <a:r>
              <a:rPr lang="en-GB" sz="1800" dirty="0"/>
              <a:t> SUN, and cc to Ms. Sha WEI</a:t>
            </a:r>
          </a:p>
          <a:p>
            <a:r>
              <a:rPr lang="en-GB" sz="1800" dirty="0"/>
              <a:t>Meeting Registration Details</a:t>
            </a:r>
            <a:br>
              <a:rPr lang="en-GB" sz="1800" dirty="0"/>
            </a:br>
            <a:r>
              <a:rPr lang="en-GB" sz="1800" dirty="0"/>
              <a:t>Meeting registration fee :1800 RMB</a:t>
            </a:r>
            <a:br>
              <a:rPr lang="en-GB" sz="1800" dirty="0"/>
            </a:br>
            <a:r>
              <a:rPr lang="en-GB" sz="1800" dirty="0"/>
              <a:t>Pay upon hotel check-in</a:t>
            </a:r>
            <a:endParaRPr lang="en-GB" sz="1800" dirty="0">
              <a:effectLst/>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046014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smtClean="0"/>
              <a:t>M3.5 II Next Meeting Reminder (</a:t>
            </a:r>
            <a:r>
              <a:rPr lang="en-US" dirty="0" err="1" smtClean="0"/>
              <a:t>Cont</a:t>
            </a:r>
            <a:r>
              <a:rPr lang="en-US" dirty="0" smtClean="0"/>
              <a:t>)</a:t>
            </a:r>
            <a:endParaRPr lang="en-US" dirty="0"/>
          </a:p>
        </p:txBody>
      </p:sp>
      <p:sp>
        <p:nvSpPr>
          <p:cNvPr id="3" name="Content Placeholder 2"/>
          <p:cNvSpPr>
            <a:spLocks noGrp="1"/>
          </p:cNvSpPr>
          <p:nvPr>
            <p:ph idx="1"/>
          </p:nvPr>
        </p:nvSpPr>
        <p:spPr>
          <a:xfrm>
            <a:off x="467544" y="1340768"/>
            <a:ext cx="8280920" cy="5040560"/>
          </a:xfrm>
        </p:spPr>
        <p:txBody>
          <a:bodyPr/>
          <a:lstStyle/>
          <a:p>
            <a:r>
              <a:rPr lang="en-US" dirty="0" smtClean="0"/>
              <a:t>2016 </a:t>
            </a:r>
            <a:r>
              <a:rPr lang="en-US" dirty="0" smtClean="0"/>
              <a:t>March Plenary - </a:t>
            </a:r>
            <a:r>
              <a:rPr lang="en-US" dirty="0"/>
              <a:t>March </a:t>
            </a:r>
            <a:r>
              <a:rPr lang="en-US" dirty="0" smtClean="0"/>
              <a:t>13-18, 2016</a:t>
            </a:r>
            <a:endParaRPr lang="en-US" dirty="0" smtClean="0"/>
          </a:p>
          <a:p>
            <a:r>
              <a:rPr lang="en-US" b="0" dirty="0"/>
              <a:t>	</a:t>
            </a:r>
            <a:r>
              <a:rPr lang="en-US" b="0" dirty="0" smtClean="0"/>
              <a:t>Sands Venetian Hotel, Macau PRC</a:t>
            </a:r>
          </a:p>
          <a:p>
            <a:r>
              <a:rPr lang="en-US" b="0" dirty="0" smtClean="0"/>
              <a:t>				--</a:t>
            </a:r>
            <a:r>
              <a:rPr lang="en-US" b="0" dirty="0" smtClean="0">
                <a:solidFill>
                  <a:srgbClr val="002060"/>
                </a:solidFill>
              </a:rPr>
              <a:t>Time to make Hotel Reservations</a:t>
            </a:r>
          </a:p>
          <a:p>
            <a:r>
              <a:rPr lang="en-US" b="0" dirty="0"/>
              <a:t>	</a:t>
            </a:r>
            <a:r>
              <a:rPr lang="en-US" b="0" dirty="0" smtClean="0"/>
              <a:t>  Meeting Registrations Deadline </a:t>
            </a:r>
            <a:r>
              <a:rPr lang="en-US" b="0" dirty="0" smtClean="0"/>
              <a:t>January 29, 2016</a:t>
            </a:r>
            <a:endParaRPr lang="en-US" b="0" dirty="0" smtClean="0"/>
          </a:p>
          <a:p>
            <a:r>
              <a:rPr lang="en-US" dirty="0" smtClean="0"/>
              <a:t>Hotel Reservation Deadline</a:t>
            </a:r>
            <a:r>
              <a:rPr lang="en-US" b="0" dirty="0" smtClean="0"/>
              <a:t>: </a:t>
            </a:r>
          </a:p>
          <a:p>
            <a:r>
              <a:rPr lang="en-GB" sz="2000" dirty="0" smtClean="0">
                <a:solidFill>
                  <a:srgbClr val="FF0000"/>
                </a:solidFill>
              </a:rPr>
              <a:t>If </a:t>
            </a:r>
            <a:r>
              <a:rPr lang="en-GB" sz="2000" dirty="0">
                <a:solidFill>
                  <a:srgbClr val="FF0000"/>
                </a:solidFill>
              </a:rPr>
              <a:t>the block is sold out before February 12, 2016 IEEE 802 Group rates may no longer be </a:t>
            </a:r>
            <a:r>
              <a:rPr lang="en-GB" sz="2000" dirty="0" smtClean="0">
                <a:solidFill>
                  <a:srgbClr val="FF0000"/>
                </a:solidFill>
              </a:rPr>
              <a:t>available</a:t>
            </a:r>
            <a:r>
              <a:rPr lang="en-GB" sz="1800" dirty="0" smtClean="0"/>
              <a:t>.</a:t>
            </a:r>
            <a:endParaRPr lang="en-US" sz="1800" b="0" dirty="0"/>
          </a:p>
          <a:p>
            <a:r>
              <a:rPr lang="en-GB" sz="1800" dirty="0" smtClean="0"/>
              <a:t>HOTEL </a:t>
            </a:r>
            <a:r>
              <a:rPr lang="en-GB" sz="1800" dirty="0"/>
              <a:t>CANCELLATION/CHANGE POLICY:</a:t>
            </a:r>
            <a:br>
              <a:rPr lang="en-GB" sz="1800" dirty="0"/>
            </a:br>
            <a:r>
              <a:rPr lang="en-GB" sz="1800" dirty="0"/>
              <a:t>* Individual Guest Room Reservations may be changed or cancelled without charge up until 6:00 PM Pacific Time Friday February 12, 2016.</a:t>
            </a:r>
            <a:br>
              <a:rPr lang="en-GB" sz="1800" dirty="0"/>
            </a:br>
            <a:r>
              <a:rPr lang="en-GB" sz="1800" dirty="0"/>
              <a:t>* A charge equivalent to full nights’ accommodation, plus service charge and government tax, will be imposed on guest’s guaranteed credit card for no show, amendments or cancellations received after 12 February 2016. No Refunds after February 12, 2016.</a:t>
            </a:r>
            <a:br>
              <a:rPr lang="en-GB" sz="1800" dirty="0"/>
            </a:br>
            <a:r>
              <a:rPr lang="en-GB" sz="1800" dirty="0"/>
              <a:t> </a:t>
            </a:r>
            <a:endParaRPr lang="en-US" sz="1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7737529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558608" cy="366936"/>
          </a:xfrm>
        </p:spPr>
        <p:txBody>
          <a:bodyPr/>
          <a:lstStyle/>
          <a:p>
            <a:pPr lvl="0" rtl="0" eaLnBrk="1" fontAlgn="base" hangingPunct="1"/>
            <a:r>
              <a:rPr lang="en-GB" sz="2400" b="1" dirty="0" smtClean="0">
                <a:solidFill>
                  <a:srgbClr val="000000"/>
                </a:solidFill>
                <a:effectLst/>
                <a:latin typeface="+mn-lt"/>
                <a:ea typeface="+mn-ea"/>
                <a:cs typeface="+mn-cs"/>
              </a:rPr>
              <a:t>M3.6	II	Meeting registration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Qualcomm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306587256"/>
              </p:ext>
            </p:extLst>
          </p:nvPr>
        </p:nvGraphicFramePr>
        <p:xfrm>
          <a:off x="2699792" y="1268764"/>
          <a:ext cx="5040560" cy="4980298"/>
        </p:xfrm>
        <a:graphic>
          <a:graphicData uri="http://schemas.openxmlformats.org/drawingml/2006/table">
            <a:tbl>
              <a:tblPr/>
              <a:tblGrid>
                <a:gridCol w="1111888"/>
                <a:gridCol w="3928672"/>
              </a:tblGrid>
              <a:tr h="919010">
                <a:tc gridSpan="2">
                  <a:txBody>
                    <a:bodyPr/>
                    <a:lstStyle/>
                    <a:p>
                      <a:pPr algn="ctr" fontAlgn="t"/>
                      <a:r>
                        <a:rPr lang="en-US" sz="2000" dirty="0">
                          <a:effectLst/>
                        </a:rPr>
                        <a:t>IEEE 802 Interim Session - January </a:t>
                      </a:r>
                      <a:r>
                        <a:rPr lang="en-US" sz="2000" dirty="0" smtClean="0">
                          <a:effectLst/>
                        </a:rPr>
                        <a:t>17-22, 2016</a:t>
                      </a:r>
                      <a:r>
                        <a:rPr lang="en-US" dirty="0">
                          <a:effectLst/>
                        </a:rPr>
                        <a:t/>
                      </a:r>
                      <a:br>
                        <a:rPr lang="en-US" dirty="0">
                          <a:effectLst/>
                        </a:rPr>
                      </a:br>
                      <a:r>
                        <a:rPr lang="en-US" dirty="0">
                          <a:effectLst/>
                        </a:rPr>
                        <a:t>Registration Report by Working Group</a:t>
                      </a:r>
                    </a:p>
                  </a:txBody>
                  <a:tcPr marL="0" marR="0" marT="0" marB="0">
                    <a:lnL>
                      <a:noFill/>
                    </a:lnL>
                    <a:lnR>
                      <a:noFill/>
                    </a:lnR>
                    <a:lnT>
                      <a:noFill/>
                    </a:lnT>
                    <a:lnB>
                      <a:noFill/>
                    </a:lnB>
                  </a:tcPr>
                </a:tc>
                <a:tc hMerge="1">
                  <a:txBody>
                    <a:bodyPr/>
                    <a:lstStyle/>
                    <a:p>
                      <a:endParaRPr lang="en-US"/>
                    </a:p>
                  </a:txBody>
                  <a:tcPr>
                    <a:lnL>
                      <a:noFill/>
                    </a:lnL>
                    <a:lnR>
                      <a:noFill/>
                    </a:lnR>
                    <a:lnT>
                      <a:noFill/>
                    </a:lnT>
                    <a:lnB>
                      <a:noFill/>
                    </a:lnB>
                  </a:tcPr>
                </a:tc>
              </a:tr>
              <a:tr h="582318">
                <a:tc>
                  <a:txBody>
                    <a:bodyPr/>
                    <a:lstStyle/>
                    <a:p>
                      <a:pPr algn="ctr" fontAlgn="t"/>
                      <a:r>
                        <a:rPr lang="en-US" dirty="0" smtClean="0">
                          <a:effectLst/>
                        </a:rPr>
                        <a:t>Working Group</a:t>
                      </a:r>
                      <a:endParaRPr lang="en-US" dirty="0">
                        <a:effectLst/>
                      </a:endParaRPr>
                    </a:p>
                  </a:txBody>
                  <a:tcPr marL="0" marR="0" marT="0" marB="0">
                    <a:lnL>
                      <a:noFill/>
                    </a:lnL>
                    <a:lnR>
                      <a:noFill/>
                    </a:lnR>
                    <a:lnT>
                      <a:noFill/>
                    </a:lnT>
                    <a:lnB>
                      <a:noFill/>
                    </a:lnB>
                  </a:tcPr>
                </a:tc>
                <a:tc>
                  <a:txBody>
                    <a:bodyPr/>
                    <a:lstStyle/>
                    <a:p>
                      <a:pPr algn="ctr" fontAlgn="t"/>
                      <a:r>
                        <a:rPr lang="en-US">
                          <a:effectLst/>
                        </a:rPr>
                        <a:t>Number</a:t>
                      </a:r>
                    </a:p>
                  </a:txBody>
                  <a:tcPr marL="0" marR="0" marT="0" marB="0">
                    <a:lnL>
                      <a:noFill/>
                    </a:lnL>
                    <a:lnR>
                      <a:noFill/>
                    </a:lnR>
                    <a:lnT>
                      <a:noFill/>
                    </a:lnT>
                    <a:lnB>
                      <a:noFill/>
                    </a:lnB>
                  </a:tcPr>
                </a:tc>
              </a:tr>
              <a:tr h="347897">
                <a:tc>
                  <a:txBody>
                    <a:bodyPr/>
                    <a:lstStyle/>
                    <a:p>
                      <a:pPr algn="ctr" fontAlgn="t"/>
                      <a:r>
                        <a:rPr lang="en-US">
                          <a:effectLst/>
                        </a:rPr>
                        <a:t>802.11 </a:t>
                      </a:r>
                    </a:p>
                  </a:txBody>
                  <a:tcPr marL="0" marR="0" marT="0" marB="0">
                    <a:lnL>
                      <a:noFill/>
                    </a:lnL>
                    <a:lnR>
                      <a:noFill/>
                    </a:lnR>
                    <a:lnT>
                      <a:noFill/>
                    </a:lnT>
                    <a:lnB>
                      <a:noFill/>
                    </a:lnB>
                  </a:tcPr>
                </a:tc>
                <a:tc>
                  <a:txBody>
                    <a:bodyPr/>
                    <a:lstStyle/>
                    <a:p>
                      <a:pPr algn="ctr" fontAlgn="t"/>
                      <a:r>
                        <a:rPr lang="en-US" dirty="0" smtClean="0">
                          <a:effectLst/>
                        </a:rPr>
                        <a:t>298</a:t>
                      </a:r>
                      <a:r>
                        <a:rPr lang="en-US" dirty="0">
                          <a:effectLst/>
                        </a:rPr>
                        <a:t> </a:t>
                      </a:r>
                    </a:p>
                  </a:txBody>
                  <a:tcPr marL="0" marR="0" marT="0" marB="0">
                    <a:lnL>
                      <a:noFill/>
                    </a:lnL>
                    <a:lnR>
                      <a:noFill/>
                    </a:lnR>
                    <a:lnT>
                      <a:noFill/>
                    </a:lnT>
                    <a:lnB>
                      <a:noFill/>
                    </a:lnB>
                  </a:tcPr>
                </a:tc>
              </a:tr>
              <a:tr h="347897">
                <a:tc>
                  <a:txBody>
                    <a:bodyPr/>
                    <a:lstStyle/>
                    <a:p>
                      <a:pPr algn="ctr" fontAlgn="t"/>
                      <a:r>
                        <a:rPr lang="en-US" dirty="0">
                          <a:effectLst/>
                        </a:rPr>
                        <a:t>802.3 </a:t>
                      </a:r>
                    </a:p>
                  </a:txBody>
                  <a:tcPr marL="0" marR="0" marT="0" marB="0">
                    <a:lnL>
                      <a:noFill/>
                    </a:lnL>
                    <a:lnR>
                      <a:noFill/>
                    </a:lnR>
                    <a:lnT>
                      <a:noFill/>
                    </a:lnT>
                    <a:lnB>
                      <a:noFill/>
                    </a:lnB>
                  </a:tcPr>
                </a:tc>
                <a:tc>
                  <a:txBody>
                    <a:bodyPr/>
                    <a:lstStyle/>
                    <a:p>
                      <a:pPr algn="ctr" fontAlgn="t"/>
                      <a:r>
                        <a:rPr lang="en-US" dirty="0" smtClean="0">
                          <a:effectLst/>
                        </a:rPr>
                        <a:t>253</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802.15 </a:t>
                      </a:r>
                    </a:p>
                  </a:txBody>
                  <a:tcPr marL="0" marR="0" marT="0" marB="0">
                    <a:lnL>
                      <a:noFill/>
                    </a:lnL>
                    <a:lnR>
                      <a:noFill/>
                    </a:lnR>
                    <a:lnT>
                      <a:noFill/>
                    </a:lnT>
                    <a:lnB>
                      <a:noFill/>
                    </a:lnB>
                  </a:tcPr>
                </a:tc>
                <a:tc>
                  <a:txBody>
                    <a:bodyPr/>
                    <a:lstStyle/>
                    <a:p>
                      <a:pPr algn="ctr" fontAlgn="t"/>
                      <a:r>
                        <a:rPr lang="en-US" dirty="0" smtClean="0">
                          <a:effectLst/>
                        </a:rPr>
                        <a:t>83</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802.xx </a:t>
                      </a:r>
                    </a:p>
                  </a:txBody>
                  <a:tcPr marL="0" marR="0" marT="0" marB="0">
                    <a:lnL>
                      <a:noFill/>
                    </a:lnL>
                    <a:lnR>
                      <a:noFill/>
                    </a:lnR>
                    <a:lnT>
                      <a:noFill/>
                    </a:lnT>
                    <a:lnB>
                      <a:noFill/>
                    </a:lnB>
                  </a:tcPr>
                </a:tc>
                <a:tc>
                  <a:txBody>
                    <a:bodyPr/>
                    <a:lstStyle/>
                    <a:p>
                      <a:pPr algn="ctr" fontAlgn="t"/>
                      <a:r>
                        <a:rPr lang="en-US" dirty="0" smtClean="0">
                          <a:effectLst/>
                        </a:rPr>
                        <a:t>11</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802.18 </a:t>
                      </a:r>
                    </a:p>
                  </a:txBody>
                  <a:tcPr marL="0" marR="0" marT="0" marB="0">
                    <a:lnL>
                      <a:noFill/>
                    </a:lnL>
                    <a:lnR>
                      <a:noFill/>
                    </a:lnR>
                    <a:lnT>
                      <a:noFill/>
                    </a:lnT>
                    <a:lnB>
                      <a:noFill/>
                    </a:lnB>
                  </a:tcPr>
                </a:tc>
                <a:tc>
                  <a:txBody>
                    <a:bodyPr/>
                    <a:lstStyle/>
                    <a:p>
                      <a:pPr algn="ctr" fontAlgn="t"/>
                      <a:r>
                        <a:rPr lang="en-US" dirty="0">
                          <a:effectLst/>
                        </a:rPr>
                        <a:t>4 </a:t>
                      </a:r>
                    </a:p>
                  </a:txBody>
                  <a:tcPr marL="0" marR="0" marT="0" marB="0">
                    <a:lnL>
                      <a:noFill/>
                    </a:lnL>
                    <a:lnR>
                      <a:noFill/>
                    </a:lnR>
                    <a:lnT>
                      <a:noFill/>
                    </a:lnT>
                    <a:lnB>
                      <a:noFill/>
                    </a:lnB>
                  </a:tcPr>
                </a:tc>
              </a:tr>
              <a:tr h="347897">
                <a:tc>
                  <a:txBody>
                    <a:bodyPr/>
                    <a:lstStyle/>
                    <a:p>
                      <a:pPr algn="ctr" fontAlgn="t"/>
                      <a:r>
                        <a:rPr lang="en-US">
                          <a:effectLst/>
                        </a:rPr>
                        <a:t>802.1 </a:t>
                      </a:r>
                    </a:p>
                  </a:txBody>
                  <a:tcPr marL="0" marR="0" marT="0" marB="0">
                    <a:lnL>
                      <a:noFill/>
                    </a:lnL>
                    <a:lnR>
                      <a:noFill/>
                    </a:lnR>
                    <a:lnT>
                      <a:noFill/>
                    </a:lnT>
                    <a:lnB>
                      <a:noFill/>
                    </a:lnB>
                  </a:tcPr>
                </a:tc>
                <a:tc>
                  <a:txBody>
                    <a:bodyPr/>
                    <a:lstStyle/>
                    <a:p>
                      <a:pPr algn="ctr" fontAlgn="t"/>
                      <a:r>
                        <a:rPr lang="en-US" dirty="0" smtClean="0">
                          <a:effectLst/>
                        </a:rPr>
                        <a:t>49</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802.21 </a:t>
                      </a:r>
                    </a:p>
                  </a:txBody>
                  <a:tcPr marL="0" marR="0" marT="0" marB="0">
                    <a:lnL>
                      <a:noFill/>
                    </a:lnL>
                    <a:lnR>
                      <a:noFill/>
                    </a:lnR>
                    <a:lnT>
                      <a:noFill/>
                    </a:lnT>
                    <a:lnB>
                      <a:noFill/>
                    </a:lnB>
                  </a:tcPr>
                </a:tc>
                <a:tc>
                  <a:txBody>
                    <a:bodyPr/>
                    <a:lstStyle/>
                    <a:p>
                      <a:pPr algn="ctr" fontAlgn="t"/>
                      <a:r>
                        <a:rPr lang="en-US" dirty="0">
                          <a:effectLst/>
                        </a:rPr>
                        <a:t>6</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none </a:t>
                      </a:r>
                    </a:p>
                  </a:txBody>
                  <a:tcPr marL="0" marR="0" marT="0" marB="0">
                    <a:lnL>
                      <a:noFill/>
                    </a:lnL>
                    <a:lnR>
                      <a:noFill/>
                    </a:lnR>
                    <a:lnT>
                      <a:noFill/>
                    </a:lnT>
                    <a:lnB>
                      <a:noFill/>
                    </a:lnB>
                  </a:tcPr>
                </a:tc>
                <a:tc>
                  <a:txBody>
                    <a:bodyPr/>
                    <a:lstStyle/>
                    <a:p>
                      <a:pPr algn="ctr" fontAlgn="t"/>
                      <a:r>
                        <a:rPr lang="en-US" dirty="0" smtClean="0">
                          <a:effectLst/>
                        </a:rPr>
                        <a:t>10</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802.19 </a:t>
                      </a:r>
                    </a:p>
                  </a:txBody>
                  <a:tcPr marL="0" marR="0" marT="0" marB="0">
                    <a:lnL>
                      <a:noFill/>
                    </a:lnL>
                    <a:lnR>
                      <a:noFill/>
                    </a:lnR>
                    <a:lnT>
                      <a:noFill/>
                    </a:lnT>
                    <a:lnB>
                      <a:noFill/>
                    </a:lnB>
                  </a:tcPr>
                </a:tc>
                <a:tc>
                  <a:txBody>
                    <a:bodyPr/>
                    <a:lstStyle/>
                    <a:p>
                      <a:pPr algn="ctr" fontAlgn="t"/>
                      <a:r>
                        <a:rPr lang="en-US" dirty="0" smtClean="0">
                          <a:effectLst/>
                        </a:rPr>
                        <a:t>7</a:t>
                      </a:r>
                      <a:r>
                        <a:rPr lang="en-US" dirty="0">
                          <a:effectLst/>
                        </a:rPr>
                        <a:t> </a:t>
                      </a:r>
                    </a:p>
                  </a:txBody>
                  <a:tcPr marL="0" marR="0" marT="0" marB="0">
                    <a:lnL>
                      <a:noFill/>
                    </a:lnL>
                    <a:lnR>
                      <a:noFill/>
                    </a:lnR>
                    <a:lnT>
                      <a:noFill/>
                    </a:lnT>
                    <a:lnB>
                      <a:noFill/>
                    </a:lnB>
                  </a:tcPr>
                </a:tc>
              </a:tr>
              <a:tr h="347897">
                <a:tc>
                  <a:txBody>
                    <a:bodyPr/>
                    <a:lstStyle/>
                    <a:p>
                      <a:pPr algn="ctr" fontAlgn="t"/>
                      <a:r>
                        <a:rPr lang="en-US">
                          <a:effectLst/>
                        </a:rPr>
                        <a:t>802.24 </a:t>
                      </a:r>
                    </a:p>
                  </a:txBody>
                  <a:tcPr marL="0" marR="0" marT="0" marB="0">
                    <a:lnL>
                      <a:noFill/>
                    </a:lnL>
                    <a:lnR>
                      <a:noFill/>
                    </a:lnR>
                    <a:lnT>
                      <a:noFill/>
                    </a:lnT>
                    <a:lnB>
                      <a:noFill/>
                    </a:lnB>
                  </a:tcPr>
                </a:tc>
                <a:tc>
                  <a:txBody>
                    <a:bodyPr/>
                    <a:lstStyle/>
                    <a:p>
                      <a:pPr algn="ctr" fontAlgn="t"/>
                      <a:r>
                        <a:rPr lang="en-US" dirty="0" smtClean="0">
                          <a:effectLst/>
                        </a:rPr>
                        <a:t>1</a:t>
                      </a:r>
                      <a:r>
                        <a:rPr lang="en-US" dirty="0">
                          <a:effectLst/>
                        </a:rPr>
                        <a:t> </a:t>
                      </a:r>
                    </a:p>
                  </a:txBody>
                  <a:tcPr marL="0" marR="0" marT="0" marB="0">
                    <a:lnL>
                      <a:noFill/>
                    </a:lnL>
                    <a:lnR>
                      <a:noFill/>
                    </a:lnR>
                    <a:lnT>
                      <a:noFill/>
                    </a:lnT>
                    <a:lnB>
                      <a:noFill/>
                    </a:lnB>
                  </a:tcPr>
                </a:tc>
              </a:tr>
            </a:tbl>
          </a:graphicData>
        </a:graphic>
      </p:graphicFrame>
      <p:sp>
        <p:nvSpPr>
          <p:cNvPr id="3" name="TextBox 2"/>
          <p:cNvSpPr txBox="1"/>
          <p:nvPr/>
        </p:nvSpPr>
        <p:spPr>
          <a:xfrm>
            <a:off x="323528" y="5908630"/>
            <a:ext cx="2088232" cy="369332"/>
          </a:xfrm>
          <a:prstGeom prst="rect">
            <a:avLst/>
          </a:prstGeom>
          <a:noFill/>
        </p:spPr>
        <p:txBody>
          <a:bodyPr wrap="square" rtlCol="0">
            <a:spAutoFit/>
          </a:bodyPr>
          <a:lstStyle/>
          <a:p>
            <a:r>
              <a:rPr lang="en-US" sz="1800" dirty="0" smtClean="0">
                <a:solidFill>
                  <a:schemeClr val="tx1"/>
                </a:solidFill>
              </a:rPr>
              <a:t>Updated </a:t>
            </a:r>
            <a:r>
              <a:rPr lang="en-US" sz="1800" dirty="0" smtClean="0">
                <a:solidFill>
                  <a:schemeClr val="tx1"/>
                </a:solidFill>
              </a:rPr>
              <a:t>2016-01-18</a:t>
            </a:r>
            <a:endParaRPr lang="en-US" sz="1800" dirty="0">
              <a:solidFill>
                <a:schemeClr val="tx1"/>
              </a:solidFill>
            </a:endParaRPr>
          </a:p>
        </p:txBody>
      </p:sp>
    </p:spTree>
    <p:extLst>
      <p:ext uri="{BB962C8B-B14F-4D97-AF65-F5344CB8AC3E}">
        <p14:creationId xmlns:p14="http://schemas.microsoft.com/office/powerpoint/2010/main" val="1416591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9745</TotalTime>
  <Words>935</Words>
  <Application>Microsoft Office PowerPoint</Application>
  <PresentationFormat>On-screen Show (4:3)</PresentationFormat>
  <Paragraphs>249</Paragraphs>
  <Slides>22</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 Unicode MS</vt:lpstr>
      <vt:lpstr>MS Gothic</vt:lpstr>
      <vt:lpstr>Calibri</vt:lpstr>
      <vt:lpstr>Times New Roman</vt:lpstr>
      <vt:lpstr>Office Theme</vt:lpstr>
      <vt:lpstr>Microsoft Word 97 - 2003 Document</vt:lpstr>
      <vt:lpstr>1st Vice Chair Report –  January 2016 - Atlanta</vt:lpstr>
      <vt:lpstr>Abstract</vt:lpstr>
      <vt:lpstr>Monday–  802.11 Opening Plenary</vt:lpstr>
      <vt:lpstr>M3.3 II Other WG meeting plans </vt:lpstr>
      <vt:lpstr>M3.4 II Meeting room locations     </vt:lpstr>
      <vt:lpstr>Online Calendar</vt:lpstr>
      <vt:lpstr>M3.5 II Next meeting reminder</vt:lpstr>
      <vt:lpstr>M3.5 II Next Meeting Reminder (Cont)</vt:lpstr>
      <vt:lpstr>M3.6 II Meeting registration</vt:lpstr>
      <vt:lpstr>M3.7 II Recording attendance</vt:lpstr>
      <vt:lpstr>M3.8 Local File Document Server information</vt:lpstr>
      <vt:lpstr> M3.9 II Breakfast, breaks, Social logistics</vt:lpstr>
      <vt:lpstr>M3.9  II  Networking Social Event</vt:lpstr>
      <vt:lpstr>802.11 Mid-Week Plenary</vt:lpstr>
      <vt:lpstr>2.5 II Announcements</vt:lpstr>
      <vt:lpstr>W5.1 Room Change Requests</vt:lpstr>
      <vt:lpstr>802.11 WG Closing Plenary</vt:lpstr>
      <vt:lpstr>F3.1.2 -Straw Poll of membership regarding this meeting location</vt:lpstr>
      <vt:lpstr>F3.1.3: Future Venue Insight</vt:lpstr>
      <vt:lpstr>F3.1.3: Future Venue Insight</vt:lpstr>
      <vt:lpstr>F3.1.3 Future Venues</vt:lpstr>
      <vt:lpstr>References</vt:lpstr>
    </vt:vector>
  </TitlesOfParts>
  <Company>CSR Technologies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Jan 2016 Atlanta</dc:title>
  <dc:subject>January 2016</dc:subject>
  <dc:creator>Jon Rosdahl</dc:creator>
  <dc:description>Jon Rosdahl (Qualcomm)</dc:description>
  <cp:lastModifiedBy>Jon Rosdahl</cp:lastModifiedBy>
  <cp:revision>62</cp:revision>
  <cp:lastPrinted>1601-01-01T00:00:00Z</cp:lastPrinted>
  <dcterms:created xsi:type="dcterms:W3CDTF">2014-04-14T10:59:07Z</dcterms:created>
  <dcterms:modified xsi:type="dcterms:W3CDTF">2016-01-18T07:40:31Z</dcterms:modified>
  <cp:category>Report</cp:category>
</cp:coreProperties>
</file>