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6"/>
  </p:notesMasterIdLst>
  <p:handoutMasterIdLst>
    <p:handoutMasterId r:id="rId17"/>
  </p:handoutMasterIdLst>
  <p:sldIdLst>
    <p:sldId id="333" r:id="rId3"/>
    <p:sldId id="257" r:id="rId4"/>
    <p:sldId id="270" r:id="rId5"/>
    <p:sldId id="272" r:id="rId6"/>
    <p:sldId id="318" r:id="rId7"/>
    <p:sldId id="277" r:id="rId8"/>
    <p:sldId id="421" r:id="rId9"/>
    <p:sldId id="412" r:id="rId10"/>
    <p:sldId id="426" r:id="rId11"/>
    <p:sldId id="424" r:id="rId12"/>
    <p:sldId id="425" r:id="rId13"/>
    <p:sldId id="422" r:id="rId14"/>
    <p:sldId id="406"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90" autoAdjust="0"/>
    <p:restoredTop sz="94660"/>
  </p:normalViewPr>
  <p:slideViewPr>
    <p:cSldViewPr>
      <p:cViewPr varScale="1">
        <p:scale>
          <a:sx n="98" d="100"/>
          <a:sy n="98" d="100"/>
        </p:scale>
        <p:origin x="1320" y="54"/>
      </p:cViewPr>
      <p:guideLst>
        <p:guide orient="horz" pos="2160"/>
        <p:guide pos="2880"/>
      </p:guideLst>
    </p:cSldViewPr>
  </p:slideViewPr>
  <p:outlineViewPr>
    <p:cViewPr>
      <p:scale>
        <a:sx n="33" d="100"/>
        <a:sy n="33" d="100"/>
      </p:scale>
      <p:origin x="30" y="7740"/>
    </p:cViewPr>
  </p:outlineViewPr>
  <p:notesTextViewPr>
    <p:cViewPr>
      <p:scale>
        <a:sx n="100" d="100"/>
        <a:sy n="100" d="100"/>
      </p:scale>
      <p:origin x="0" y="0"/>
    </p:cViewPr>
  </p:notesTextViewPr>
  <p:notesViewPr>
    <p:cSldViewPr>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charset="0"/>
              </a:defRPr>
            </a:lvl1pPr>
          </a:lstStyle>
          <a:p>
            <a:pPr>
              <a:defRPr/>
            </a:pPr>
            <a:r>
              <a:rPr lang="en-US"/>
              <a:t>Page </a:t>
            </a:r>
            <a:fld id="{4D06A111-3D0A-8449-B2A4-454FA68988A9}" type="slidenum">
              <a:rPr lang="en-US"/>
              <a:pPr>
                <a:defRPr/>
              </a:pPr>
              <a:t>‹#›</a:t>
            </a:fld>
            <a:endParaRPr lang="en-US"/>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970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38991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charset="0"/>
              </a:defRPr>
            </a:lvl1pPr>
          </a:lstStyle>
          <a:p>
            <a:pPr>
              <a:defRPr/>
            </a:pPr>
            <a:r>
              <a:rPr lang="en-US"/>
              <a:t>Page </a:t>
            </a:r>
            <a:fld id="{3ED03A58-9A32-7848-BBA2-4FDB97DE7748}" type="slidenum">
              <a:rPr lang="en-US"/>
              <a:pPr>
                <a:defRPr/>
              </a:pPr>
              <a:t>‹#›</a:t>
            </a:fld>
            <a:endParaRPr lang="en-US"/>
          </a:p>
        </p:txBody>
      </p:sp>
      <p:sp>
        <p:nvSpPr>
          <p:cNvPr id="2458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663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659551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p:txBody>
          <a:bodyPr/>
          <a:lstStyle/>
          <a:p>
            <a:pPr>
              <a:defRPr/>
            </a:pPr>
            <a:r>
              <a:rPr lang="en-US" smtClean="0"/>
              <a:t>doc.: IEEE 802.19-09/xxxxr0</a:t>
            </a:r>
          </a:p>
        </p:txBody>
      </p:sp>
      <p:sp>
        <p:nvSpPr>
          <p:cNvPr id="24579" name="Rectangle 3"/>
          <p:cNvSpPr>
            <a:spLocks noGrp="1" noChangeArrowheads="1"/>
          </p:cNvSpPr>
          <p:nvPr>
            <p:ph type="dt" sz="quarter" idx="1"/>
          </p:nvPr>
        </p:nvSpPr>
        <p:spPr/>
        <p:txBody>
          <a:bodyPr/>
          <a:lstStyle/>
          <a:p>
            <a:pPr>
              <a:defRPr/>
            </a:pPr>
            <a:r>
              <a:rPr lang="en-US" smtClean="0"/>
              <a:t>April 2009</a:t>
            </a:r>
          </a:p>
        </p:txBody>
      </p:sp>
      <p:sp>
        <p:nvSpPr>
          <p:cNvPr id="24580" name="Rectangle 6"/>
          <p:cNvSpPr>
            <a:spLocks noGrp="1" noChangeArrowheads="1"/>
          </p:cNvSpPr>
          <p:nvPr>
            <p:ph type="ftr" sz="quarter" idx="4"/>
          </p:nvPr>
        </p:nvSpPr>
        <p:spPr/>
        <p:txBody>
          <a:bodyPr/>
          <a:lstStyle/>
          <a:p>
            <a:pPr lvl="4">
              <a:defRPr/>
            </a:pPr>
            <a:r>
              <a:rPr lang="en-US" smtClean="0"/>
              <a:t>Rich Kennedy, Research In Motion</a:t>
            </a:r>
          </a:p>
        </p:txBody>
      </p:sp>
      <p:sp>
        <p:nvSpPr>
          <p:cNvPr id="2867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E9B7ABD-1264-BF48-A5A9-DF76AE77D733}" type="slidenum">
              <a:rPr lang="en-US"/>
              <a:pPr/>
              <a:t>1</a:t>
            </a:fld>
            <a:endParaRPr lang="en-US"/>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4170957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p:txBody>
          <a:bodyPr/>
          <a:lstStyle/>
          <a:p>
            <a:pPr>
              <a:defRPr/>
            </a:pPr>
            <a:r>
              <a:rPr lang="en-US" smtClean="0"/>
              <a:t>doc.: IEEE 802.19-09/xxxxr0</a:t>
            </a:r>
          </a:p>
        </p:txBody>
      </p:sp>
      <p:sp>
        <p:nvSpPr>
          <p:cNvPr id="16387" name="Rectangle 3"/>
          <p:cNvSpPr>
            <a:spLocks noGrp="1" noChangeArrowheads="1"/>
          </p:cNvSpPr>
          <p:nvPr>
            <p:ph type="dt" sz="quarter" idx="1"/>
          </p:nvPr>
        </p:nvSpPr>
        <p:spPr/>
        <p:txBody>
          <a:bodyPr/>
          <a:lstStyle/>
          <a:p>
            <a:pPr>
              <a:defRPr/>
            </a:pPr>
            <a:r>
              <a:rPr lang="en-US" smtClean="0"/>
              <a:t>April 2009</a:t>
            </a:r>
          </a:p>
        </p:txBody>
      </p:sp>
      <p:sp>
        <p:nvSpPr>
          <p:cNvPr id="16388" name="Rectangle 6"/>
          <p:cNvSpPr>
            <a:spLocks noGrp="1" noChangeArrowheads="1"/>
          </p:cNvSpPr>
          <p:nvPr>
            <p:ph type="ftr" sz="quarter" idx="4"/>
          </p:nvPr>
        </p:nvSpPr>
        <p:spPr/>
        <p:txBody>
          <a:bodyPr/>
          <a:lstStyle/>
          <a:p>
            <a:pPr lvl="4">
              <a:defRPr/>
            </a:pPr>
            <a:r>
              <a:rPr lang="en-US" smtClean="0"/>
              <a:t>Rich Kennedy, Research In Motion</a:t>
            </a:r>
          </a:p>
        </p:txBody>
      </p:sp>
      <p:sp>
        <p:nvSpPr>
          <p:cNvPr id="3072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2A5BEB01-4864-5A48-B4CA-4BDCFEA59173}" type="slidenum">
              <a:rPr lang="en-US"/>
              <a:pPr/>
              <a:t>2</a:t>
            </a:fld>
            <a:endParaRPr lang="en-US"/>
          </a:p>
        </p:txBody>
      </p:sp>
      <p:sp>
        <p:nvSpPr>
          <p:cNvPr id="30725" name="Rectangle 2"/>
          <p:cNvSpPr>
            <a:spLocks noGrp="1" noRot="1" noChangeAspect="1" noChangeArrowheads="1" noTextEdit="1"/>
          </p:cNvSpPr>
          <p:nvPr>
            <p:ph type="sldImg"/>
          </p:nvPr>
        </p:nvSpPr>
        <p:spPr>
          <a:xfrm>
            <a:off x="1154113" y="701675"/>
            <a:ext cx="4625975" cy="3468688"/>
          </a:xfrm>
          <a:ln cap="flat"/>
        </p:spPr>
      </p:sp>
      <p:sp>
        <p:nvSpPr>
          <p:cNvPr id="3072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250" rIns="95250"/>
          <a:lstStyle/>
          <a:p>
            <a:endParaRPr lang="en-US">
              <a:latin typeface="Times New Roman" charset="0"/>
            </a:endParaRPr>
          </a:p>
        </p:txBody>
      </p:sp>
    </p:spTree>
    <p:extLst>
      <p:ext uri="{BB962C8B-B14F-4D97-AF65-F5344CB8AC3E}">
        <p14:creationId xmlns:p14="http://schemas.microsoft.com/office/powerpoint/2010/main" val="4053008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GB"/>
              <a:t>doc.: IEEE 802.11-12/0675r0</a:t>
            </a:r>
          </a:p>
        </p:txBody>
      </p:sp>
      <p:sp>
        <p:nvSpPr>
          <p:cNvPr id="5" name="Rectangle 3"/>
          <p:cNvSpPr>
            <a:spLocks noGrp="1" noChangeArrowheads="1"/>
          </p:cNvSpPr>
          <p:nvPr>
            <p:ph type="dt" sz="quarter" idx="1"/>
          </p:nvPr>
        </p:nvSpPr>
        <p:spPr>
          <a:xfrm>
            <a:off x="654050" y="95250"/>
            <a:ext cx="754063" cy="215900"/>
          </a:xfrm>
        </p:spPr>
        <p:txBody>
          <a:bodyPr/>
          <a:lstStyle/>
          <a:p>
            <a:pPr>
              <a:defRPr/>
            </a:pPr>
            <a:r>
              <a:rPr lang="en-GB"/>
              <a:t>May 2012</a:t>
            </a:r>
          </a:p>
        </p:txBody>
      </p:sp>
      <p:sp>
        <p:nvSpPr>
          <p:cNvPr id="6" name="Rectangle 6"/>
          <p:cNvSpPr>
            <a:spLocks noGrp="1" noChangeArrowheads="1"/>
          </p:cNvSpPr>
          <p:nvPr>
            <p:ph type="ftr" sz="quarter" idx="4"/>
          </p:nvPr>
        </p:nvSpPr>
        <p:spPr>
          <a:xfrm>
            <a:off x="3857625" y="8985250"/>
            <a:ext cx="2424113" cy="184150"/>
          </a:xfrm>
        </p:spPr>
        <p:txBody>
          <a:bodyPr/>
          <a:lstStyle/>
          <a:p>
            <a:pPr lvl="4">
              <a:defRPr/>
            </a:pPr>
            <a:r>
              <a:rPr lang="en-GB"/>
              <a:t>Clint Chaplin, Chair (Samsung)</a:t>
            </a:r>
          </a:p>
        </p:txBody>
      </p:sp>
      <p:sp>
        <p:nvSpPr>
          <p:cNvPr id="34820" name="Rectangle 7"/>
          <p:cNvSpPr>
            <a:spLocks noGrp="1" noChangeArrowheads="1"/>
          </p:cNvSpPr>
          <p:nvPr>
            <p:ph type="sldNum" sz="quarter" idx="5"/>
          </p:nvPr>
        </p:nvSpPr>
        <p:spPr>
          <a:xfrm>
            <a:off x="3319463" y="8985250"/>
            <a:ext cx="415925" cy="18415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77540FED-41C2-B745-9E94-7EC8C43C3DBC}" type="slidenum">
              <a:rPr lang="en-GB"/>
              <a:pPr/>
              <a:t>5</a:t>
            </a:fld>
            <a:endParaRPr lang="en-GB"/>
          </a:p>
        </p:txBody>
      </p:sp>
      <p:sp>
        <p:nvSpPr>
          <p:cNvPr id="34821" name="Rectangle 2"/>
          <p:cNvSpPr>
            <a:spLocks noGrp="1" noRot="1" noChangeAspect="1" noChangeArrowheads="1" noTextEdit="1"/>
          </p:cNvSpPr>
          <p:nvPr>
            <p:ph type="sldImg"/>
          </p:nvPr>
        </p:nvSpPr>
        <p:spPr>
          <a:xfrm>
            <a:off x="1154113" y="701675"/>
            <a:ext cx="4625975" cy="3468688"/>
          </a:xfrm>
          <a:ln/>
        </p:spPr>
      </p:sp>
      <p:sp>
        <p:nvSpPr>
          <p:cNvPr id="3482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4143562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6</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554677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B63CABB-AEB6-2843-89A9-165B7EA6D254}" type="slidenum">
              <a:rPr lang="en-US"/>
              <a:pPr>
                <a:defRPr/>
              </a:pPr>
              <a:t>‹#›</a:t>
            </a:fld>
            <a:endParaRPr lang="en-US"/>
          </a:p>
        </p:txBody>
      </p:sp>
    </p:spTree>
    <p:extLst>
      <p:ext uri="{BB962C8B-B14F-4D97-AF65-F5344CB8AC3E}">
        <p14:creationId xmlns:p14="http://schemas.microsoft.com/office/powerpoint/2010/main" val="322860685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D04233B-205D-2147-9689-0F1735FB8E96}" type="slidenum">
              <a:rPr lang="en-US"/>
              <a:pPr>
                <a:defRPr/>
              </a:pPr>
              <a:t>‹#›</a:t>
            </a:fld>
            <a:endParaRPr lang="en-US"/>
          </a:p>
        </p:txBody>
      </p:sp>
    </p:spTree>
    <p:extLst>
      <p:ext uri="{BB962C8B-B14F-4D97-AF65-F5344CB8AC3E}">
        <p14:creationId xmlns:p14="http://schemas.microsoft.com/office/powerpoint/2010/main" val="2334011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87C425D-5629-B14B-B274-E986E8AF1758}" type="slidenum">
              <a:rPr lang="en-US"/>
              <a:pPr>
                <a:defRPr/>
              </a:pPr>
              <a:t>‹#›</a:t>
            </a:fld>
            <a:endParaRPr lang="en-US"/>
          </a:p>
        </p:txBody>
      </p:sp>
    </p:spTree>
    <p:extLst>
      <p:ext uri="{BB962C8B-B14F-4D97-AF65-F5344CB8AC3E}">
        <p14:creationId xmlns:p14="http://schemas.microsoft.com/office/powerpoint/2010/main" val="2530707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DED67AC0-1C5B-C947-BF70-E7CDA4870F58}" type="slidenum">
              <a:rPr lang="en-US"/>
              <a:pPr>
                <a:defRPr/>
              </a:pPr>
              <a:t>‹#›</a:t>
            </a:fld>
            <a:endParaRPr lang="en-US"/>
          </a:p>
        </p:txBody>
      </p:sp>
    </p:spTree>
    <p:extLst>
      <p:ext uri="{BB962C8B-B14F-4D97-AF65-F5344CB8AC3E}">
        <p14:creationId xmlns:p14="http://schemas.microsoft.com/office/powerpoint/2010/main" val="3977507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B4B94B9B-010D-7B47-A253-D3BC948DC637}" type="slidenum">
              <a:rPr lang="en-US"/>
              <a:pPr>
                <a:defRPr/>
              </a:pPr>
              <a:t>‹#›</a:t>
            </a:fld>
            <a:endParaRPr lang="en-US"/>
          </a:p>
        </p:txBody>
      </p:sp>
    </p:spTree>
    <p:extLst>
      <p:ext uri="{BB962C8B-B14F-4D97-AF65-F5344CB8AC3E}">
        <p14:creationId xmlns:p14="http://schemas.microsoft.com/office/powerpoint/2010/main" val="3912738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B6F13394-6018-BB4E-82BB-E505EA13AB3F}" type="slidenum">
              <a:rPr lang="en-US"/>
              <a:pPr>
                <a:defRPr/>
              </a:pPr>
              <a:t>‹#›</a:t>
            </a:fld>
            <a:endParaRPr lang="en-US"/>
          </a:p>
        </p:txBody>
      </p:sp>
    </p:spTree>
    <p:extLst>
      <p:ext uri="{BB962C8B-B14F-4D97-AF65-F5344CB8AC3E}">
        <p14:creationId xmlns:p14="http://schemas.microsoft.com/office/powerpoint/2010/main" val="40295163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116D419E-3D71-E145-B1BB-7C2F202DA0C8}" type="slidenum">
              <a:rPr lang="en-US"/>
              <a:pPr>
                <a:defRPr/>
              </a:pPr>
              <a:t>‹#›</a:t>
            </a:fld>
            <a:endParaRPr lang="en-US"/>
          </a:p>
        </p:txBody>
      </p:sp>
    </p:spTree>
    <p:extLst>
      <p:ext uri="{BB962C8B-B14F-4D97-AF65-F5344CB8AC3E}">
        <p14:creationId xmlns:p14="http://schemas.microsoft.com/office/powerpoint/2010/main" val="29991970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9" name="Slide Number Placeholder 5"/>
          <p:cNvSpPr>
            <a:spLocks noGrp="1"/>
          </p:cNvSpPr>
          <p:nvPr>
            <p:ph type="sldNum" sz="quarter" idx="12"/>
          </p:nvPr>
        </p:nvSpPr>
        <p:spPr/>
        <p:txBody>
          <a:bodyPr/>
          <a:lstStyle>
            <a:lvl1pPr>
              <a:defRPr/>
            </a:lvl1pPr>
          </a:lstStyle>
          <a:p>
            <a:pPr>
              <a:defRPr/>
            </a:pPr>
            <a:fld id="{95F003FB-1C5C-0C4E-ACFE-3CBCFC3177CA}" type="slidenum">
              <a:rPr lang="en-US"/>
              <a:pPr>
                <a:defRPr/>
              </a:pPr>
              <a:t>‹#›</a:t>
            </a:fld>
            <a:endParaRPr lang="en-US"/>
          </a:p>
        </p:txBody>
      </p:sp>
    </p:spTree>
    <p:extLst>
      <p:ext uri="{BB962C8B-B14F-4D97-AF65-F5344CB8AC3E}">
        <p14:creationId xmlns:p14="http://schemas.microsoft.com/office/powerpoint/2010/main" val="37590747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5" name="Slide Number Placeholder 5"/>
          <p:cNvSpPr>
            <a:spLocks noGrp="1"/>
          </p:cNvSpPr>
          <p:nvPr>
            <p:ph type="sldNum" sz="quarter" idx="12"/>
          </p:nvPr>
        </p:nvSpPr>
        <p:spPr/>
        <p:txBody>
          <a:bodyPr/>
          <a:lstStyle>
            <a:lvl1pPr>
              <a:defRPr/>
            </a:lvl1pPr>
          </a:lstStyle>
          <a:p>
            <a:pPr>
              <a:defRPr/>
            </a:pPr>
            <a:fld id="{722C3B44-FF9E-6C43-A2CC-36B902F295C4}" type="slidenum">
              <a:rPr lang="en-US"/>
              <a:pPr>
                <a:defRPr/>
              </a:pPr>
              <a:t>‹#›</a:t>
            </a:fld>
            <a:endParaRPr lang="en-US"/>
          </a:p>
        </p:txBody>
      </p:sp>
    </p:spTree>
    <p:extLst>
      <p:ext uri="{BB962C8B-B14F-4D97-AF65-F5344CB8AC3E}">
        <p14:creationId xmlns:p14="http://schemas.microsoft.com/office/powerpoint/2010/main" val="30258179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4" name="Slide Number Placeholder 5"/>
          <p:cNvSpPr>
            <a:spLocks noGrp="1"/>
          </p:cNvSpPr>
          <p:nvPr>
            <p:ph type="sldNum" sz="quarter" idx="12"/>
          </p:nvPr>
        </p:nvSpPr>
        <p:spPr/>
        <p:txBody>
          <a:bodyPr/>
          <a:lstStyle>
            <a:lvl1pPr>
              <a:defRPr/>
            </a:lvl1pPr>
          </a:lstStyle>
          <a:p>
            <a:pPr>
              <a:defRPr/>
            </a:pPr>
            <a:fld id="{8F4BABA0-A9BD-3643-A866-6D6F2A816FCF}" type="slidenum">
              <a:rPr lang="en-US"/>
              <a:pPr>
                <a:defRPr/>
              </a:pPr>
              <a:t>‹#›</a:t>
            </a:fld>
            <a:endParaRPr lang="en-US"/>
          </a:p>
        </p:txBody>
      </p:sp>
    </p:spTree>
    <p:extLst>
      <p:ext uri="{BB962C8B-B14F-4D97-AF65-F5344CB8AC3E}">
        <p14:creationId xmlns:p14="http://schemas.microsoft.com/office/powerpoint/2010/main" val="15038409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B70FEE24-7071-4149-B42D-D015CB6C907B}" type="slidenum">
              <a:rPr lang="en-US"/>
              <a:pPr>
                <a:defRPr/>
              </a:pPr>
              <a:t>‹#›</a:t>
            </a:fld>
            <a:endParaRPr lang="en-US"/>
          </a:p>
        </p:txBody>
      </p:sp>
    </p:spTree>
    <p:extLst>
      <p:ext uri="{BB962C8B-B14F-4D97-AF65-F5344CB8AC3E}">
        <p14:creationId xmlns:p14="http://schemas.microsoft.com/office/powerpoint/2010/main" val="1444372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D63A97-F084-7E4F-8ACE-C1C5A3479048}" type="slidenum">
              <a:rPr lang="en-US"/>
              <a:pPr>
                <a:defRPr/>
              </a:pPr>
              <a:t>‹#›</a:t>
            </a:fld>
            <a:endParaRPr lang="en-US"/>
          </a:p>
        </p:txBody>
      </p:sp>
    </p:spTree>
    <p:extLst>
      <p:ext uri="{BB962C8B-B14F-4D97-AF65-F5344CB8AC3E}">
        <p14:creationId xmlns:p14="http://schemas.microsoft.com/office/powerpoint/2010/main" val="314576265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FC95952E-BC7F-454B-A78F-5CF738186992}" type="slidenum">
              <a:rPr lang="en-US"/>
              <a:pPr>
                <a:defRPr/>
              </a:pPr>
              <a:t>‹#›</a:t>
            </a:fld>
            <a:endParaRPr lang="en-US"/>
          </a:p>
        </p:txBody>
      </p:sp>
    </p:spTree>
    <p:extLst>
      <p:ext uri="{BB962C8B-B14F-4D97-AF65-F5344CB8AC3E}">
        <p14:creationId xmlns:p14="http://schemas.microsoft.com/office/powerpoint/2010/main" val="11740618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999D9BD5-8EAF-D04E-B08A-279D9B16B2CF}" type="slidenum">
              <a:rPr lang="en-US"/>
              <a:pPr>
                <a:defRPr/>
              </a:pPr>
              <a:t>‹#›</a:t>
            </a:fld>
            <a:endParaRPr lang="en-US"/>
          </a:p>
        </p:txBody>
      </p:sp>
    </p:spTree>
    <p:extLst>
      <p:ext uri="{BB962C8B-B14F-4D97-AF65-F5344CB8AC3E}">
        <p14:creationId xmlns:p14="http://schemas.microsoft.com/office/powerpoint/2010/main" val="10955103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6ED334B3-AEF7-844A-B544-03624F7485E7}" type="slidenum">
              <a:rPr lang="en-US"/>
              <a:pPr>
                <a:defRPr/>
              </a:pPr>
              <a:t>‹#›</a:t>
            </a:fld>
            <a:endParaRPr lang="en-US"/>
          </a:p>
        </p:txBody>
      </p:sp>
    </p:spTree>
    <p:extLst>
      <p:ext uri="{BB962C8B-B14F-4D97-AF65-F5344CB8AC3E}">
        <p14:creationId xmlns:p14="http://schemas.microsoft.com/office/powerpoint/2010/main" val="4032207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5753CD-D494-5B47-86E7-8892F3D67235}" type="slidenum">
              <a:rPr lang="en-US"/>
              <a:pPr>
                <a:defRPr/>
              </a:pPr>
              <a:t>‹#›</a:t>
            </a:fld>
            <a:endParaRPr lang="en-US"/>
          </a:p>
        </p:txBody>
      </p:sp>
    </p:spTree>
    <p:extLst>
      <p:ext uri="{BB962C8B-B14F-4D97-AF65-F5344CB8AC3E}">
        <p14:creationId xmlns:p14="http://schemas.microsoft.com/office/powerpoint/2010/main" val="3976300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5093DB8-367A-D44F-B5E3-9DE8FCFBA589}" type="slidenum">
              <a:rPr lang="en-US"/>
              <a:pPr>
                <a:defRPr/>
              </a:pPr>
              <a:t>‹#›</a:t>
            </a:fld>
            <a:endParaRPr lang="en-US"/>
          </a:p>
        </p:txBody>
      </p:sp>
    </p:spTree>
    <p:extLst>
      <p:ext uri="{BB962C8B-B14F-4D97-AF65-F5344CB8AC3E}">
        <p14:creationId xmlns:p14="http://schemas.microsoft.com/office/powerpoint/2010/main" val="1798168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15FF9CB-E333-7147-A9E1-25D3DA757E56}" type="slidenum">
              <a:rPr lang="en-US"/>
              <a:pPr>
                <a:defRPr/>
              </a:pPr>
              <a:t>‹#›</a:t>
            </a:fld>
            <a:endParaRPr lang="en-US"/>
          </a:p>
        </p:txBody>
      </p:sp>
    </p:spTree>
    <p:extLst>
      <p:ext uri="{BB962C8B-B14F-4D97-AF65-F5344CB8AC3E}">
        <p14:creationId xmlns:p14="http://schemas.microsoft.com/office/powerpoint/2010/main" val="2870331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56C5EA0C-B51E-BD44-8CBC-D032798286CB}" type="slidenum">
              <a:rPr lang="en-US"/>
              <a:pPr>
                <a:defRPr/>
              </a:pPr>
              <a:t>‹#›</a:t>
            </a:fld>
            <a:endParaRPr lang="en-US"/>
          </a:p>
        </p:txBody>
      </p:sp>
    </p:spTree>
    <p:extLst>
      <p:ext uri="{BB962C8B-B14F-4D97-AF65-F5344CB8AC3E}">
        <p14:creationId xmlns:p14="http://schemas.microsoft.com/office/powerpoint/2010/main" val="276247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3DC355B-44DF-6C43-94AD-0B374DD75B3D}" type="slidenum">
              <a:rPr lang="en-US"/>
              <a:pPr>
                <a:defRPr/>
              </a:pPr>
              <a:t>‹#›</a:t>
            </a:fld>
            <a:endParaRPr lang="en-US"/>
          </a:p>
        </p:txBody>
      </p:sp>
    </p:spTree>
    <p:extLst>
      <p:ext uri="{BB962C8B-B14F-4D97-AF65-F5344CB8AC3E}">
        <p14:creationId xmlns:p14="http://schemas.microsoft.com/office/powerpoint/2010/main" val="3251246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F987F1-C88E-A248-919F-24B44E585634}" type="slidenum">
              <a:rPr lang="en-US"/>
              <a:pPr>
                <a:defRPr/>
              </a:pPr>
              <a:t>‹#›</a:t>
            </a:fld>
            <a:endParaRPr lang="en-US"/>
          </a:p>
        </p:txBody>
      </p:sp>
    </p:spTree>
    <p:extLst>
      <p:ext uri="{BB962C8B-B14F-4D97-AF65-F5344CB8AC3E}">
        <p14:creationId xmlns:p14="http://schemas.microsoft.com/office/powerpoint/2010/main" val="3582584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8B903F2-9BD4-834A-9746-5CF90C99E2A9}" type="slidenum">
              <a:rPr lang="en-US"/>
              <a:pPr>
                <a:defRPr/>
              </a:pPr>
              <a:t>‹#›</a:t>
            </a:fld>
            <a:endParaRPr lang="en-US"/>
          </a:p>
        </p:txBody>
      </p:sp>
    </p:spTree>
    <p:extLst>
      <p:ext uri="{BB962C8B-B14F-4D97-AF65-F5344CB8AC3E}">
        <p14:creationId xmlns:p14="http://schemas.microsoft.com/office/powerpoint/2010/main" val="2387610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3375"/>
            <a:ext cx="12239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December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Rich Kennedy, MediaTek</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charset="0"/>
              </a:defRPr>
            </a:lvl1pPr>
          </a:lstStyle>
          <a:p>
            <a:pPr>
              <a:defRPr/>
            </a:pPr>
            <a:r>
              <a:rPr lang="en-US"/>
              <a:t>Slide </a:t>
            </a:r>
            <a:fld id="{029C350E-6DA4-1948-AEA6-37283C0D1E1C}" type="slidenum">
              <a:rPr lang="en-US"/>
              <a:pPr>
                <a:defRPr/>
              </a:pPr>
              <a:t>‹#›</a:t>
            </a:fld>
            <a:endParaRPr lang="en-US"/>
          </a:p>
        </p:txBody>
      </p:sp>
      <p:sp>
        <p:nvSpPr>
          <p:cNvPr id="1031" name="Rectangle 7"/>
          <p:cNvSpPr>
            <a:spLocks noChangeArrowheads="1"/>
          </p:cNvSpPr>
          <p:nvPr userDrawn="1"/>
        </p:nvSpPr>
        <p:spPr bwMode="auto">
          <a:xfrm>
            <a:off x="5624513" y="332601"/>
            <a:ext cx="3290887"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ea typeface="+mn-ea"/>
              </a:rPr>
              <a:t>doc.: IEEE </a:t>
            </a:r>
            <a:r>
              <a:rPr lang="en-US" altLang="en-US" sz="1800" b="1" dirty="0" smtClean="0">
                <a:ea typeface="+mn-ea"/>
              </a:rPr>
              <a:t>802.11-15/1507r1</a:t>
            </a:r>
            <a:endParaRPr lang="en-US" altLang="en-US" sz="1800" b="1" dirty="0" smtClean="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ea typeface="+mn-ea"/>
                <a:cs typeface="+mn-cs"/>
              </a:defRPr>
            </a:lvl1pPr>
          </a:lstStyle>
          <a:p>
            <a:pPr>
              <a:defRPr/>
            </a:pPr>
            <a:r>
              <a:rPr lang="en-US" smtClean="0"/>
              <a:t>December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ea typeface="+mn-ea"/>
                <a:cs typeface="+mn-cs"/>
              </a:defRPr>
            </a:lvl1pPr>
          </a:lstStyle>
          <a:p>
            <a:pPr>
              <a:defRPr/>
            </a:pPr>
            <a:r>
              <a:rPr lang="en-US" smtClean="0"/>
              <a:t>Rich Kennedy, MediaTek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cs typeface="Arial" charset="0"/>
              </a:defRPr>
            </a:lvl1pPr>
          </a:lstStyle>
          <a:p>
            <a:pPr>
              <a:defRPr/>
            </a:pPr>
            <a:fld id="{0788082D-04D4-174A-A8C0-F746EAC2113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www.gsma.com/spectrum/gsma-commends-allocation-of-additional-spectrum-for-mobile-broadband-at-wrc-15/" TargetMode="External"/><Relationship Id="rId2" Type="http://schemas.openxmlformats.org/officeDocument/2006/relationships/hyperlink" Target="http://www.itu.int/dms_pub/itu-r/opb/act/R-ACT-WRC.11-2015-PDF-E.pdf" TargetMode="External"/><Relationship Id="rId1" Type="http://schemas.openxmlformats.org/officeDocument/2006/relationships/slideLayout" Target="../slideLayouts/slideLayout2.xml"/><Relationship Id="rId4" Type="http://schemas.openxmlformats.org/officeDocument/2006/relationships/hyperlink" Target="http://apps.ero.dk/eccnews/dec-2015/summary_of_the_outcome_of_wrc-15.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apps.fcc.gov/edocs_public/attachmatch/FCC-15-138A1.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mentor.ieee.org/802.11/public-file/07/11-07-0360-04-0000-802-11-policies-and-procedures.doc" TargetMode="External"/><Relationship Id="rId4" Type="http://schemas.openxmlformats.org/officeDocument/2006/relationships/hyperlink" Target="http://www.ieee.org/portal/cms_docs/about/CoE_poster.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224694" cy="276999"/>
          </a:xfrm>
        </p:spPr>
        <p:txBody>
          <a:bodyPr/>
          <a:lstStyle/>
          <a:p>
            <a:pPr>
              <a:defRPr/>
            </a:pPr>
            <a:r>
              <a:rPr lang="en-US" smtClean="0"/>
              <a:t>December 2015</a:t>
            </a:r>
            <a:endParaRPr lang="en-US" dirty="0"/>
          </a:p>
        </p:txBody>
      </p:sp>
      <p:sp>
        <p:nvSpPr>
          <p:cNvPr id="1028" name="Footer Placeholder 4"/>
          <p:cNvSpPr>
            <a:spLocks noGrp="1"/>
          </p:cNvSpPr>
          <p:nvPr>
            <p:ph type="ftr" sz="quarter" idx="11"/>
          </p:nvPr>
        </p:nvSpPr>
        <p:spPr/>
        <p:txBody>
          <a:bodyPr/>
          <a:lstStyle/>
          <a:p>
            <a:pPr>
              <a:defRPr/>
            </a:pPr>
            <a:r>
              <a:rPr lang="en-US" dirty="0" smtClean="0"/>
              <a:t>Rich Kennedy, </a:t>
            </a:r>
            <a:r>
              <a:rPr lang="en-US" dirty="0" err="1" smtClean="0"/>
              <a:t>MediaTek</a:t>
            </a:r>
            <a:endParaRPr lang="en-US" dirty="0"/>
          </a:p>
        </p:txBody>
      </p:sp>
      <p:sp>
        <p:nvSpPr>
          <p:cNvPr id="27651" name="Rectangle 2"/>
          <p:cNvSpPr>
            <a:spLocks noGrp="1" noChangeArrowheads="1"/>
          </p:cNvSpPr>
          <p:nvPr>
            <p:ph type="title"/>
          </p:nvPr>
        </p:nvSpPr>
        <p:spPr>
          <a:xfrm>
            <a:off x="685800" y="838200"/>
            <a:ext cx="7772400" cy="1066800"/>
          </a:xfrm>
        </p:spPr>
        <p:txBody>
          <a:bodyPr/>
          <a:lstStyle/>
          <a:p>
            <a:r>
              <a:rPr lang="en-US" dirty="0">
                <a:latin typeface="Times New Roman" charset="0"/>
              </a:rPr>
              <a:t>IEEE </a:t>
            </a:r>
            <a:r>
              <a:rPr lang="en-US" dirty="0" smtClean="0">
                <a:latin typeface="Times New Roman" charset="0"/>
              </a:rPr>
              <a:t>802.11/15 </a:t>
            </a:r>
            <a:r>
              <a:rPr lang="en-US" dirty="0">
                <a:latin typeface="Times New Roman" charset="0"/>
              </a:rPr>
              <a:t>Regulatory SC</a:t>
            </a:r>
            <a:br>
              <a:rPr lang="en-US" dirty="0">
                <a:latin typeface="Times New Roman" charset="0"/>
              </a:rPr>
            </a:br>
            <a:r>
              <a:rPr lang="en-US" dirty="0" smtClean="0">
                <a:latin typeface="Times New Roman" charset="0"/>
              </a:rPr>
              <a:t>Teleconference </a:t>
            </a:r>
            <a:r>
              <a:rPr lang="en-US" dirty="0">
                <a:latin typeface="Times New Roman" charset="0"/>
              </a:rPr>
              <a:t>Plan and Agenda</a:t>
            </a:r>
          </a:p>
        </p:txBody>
      </p:sp>
      <p:sp>
        <p:nvSpPr>
          <p:cNvPr id="27652" name="Rectangle 6"/>
          <p:cNvSpPr>
            <a:spLocks noGrp="1" noChangeArrowheads="1"/>
          </p:cNvSpPr>
          <p:nvPr>
            <p:ph type="body" idx="1"/>
          </p:nvPr>
        </p:nvSpPr>
        <p:spPr>
          <a:xfrm>
            <a:off x="685800" y="2286000"/>
            <a:ext cx="7772400" cy="381000"/>
          </a:xfrm>
        </p:spPr>
        <p:txBody>
          <a:bodyPr/>
          <a:lstStyle/>
          <a:p>
            <a:pPr algn="ctr">
              <a:buFontTx/>
              <a:buNone/>
            </a:pPr>
            <a:r>
              <a:rPr lang="en-US" sz="2000" dirty="0">
                <a:latin typeface="Times New Roman" charset="0"/>
              </a:rPr>
              <a:t>Date:</a:t>
            </a:r>
            <a:r>
              <a:rPr lang="en-US" sz="2000" b="0" dirty="0">
                <a:latin typeface="Times New Roman" charset="0"/>
              </a:rPr>
              <a:t> </a:t>
            </a:r>
            <a:r>
              <a:rPr lang="en-US" sz="2000" b="0" dirty="0" smtClean="0">
                <a:latin typeface="Times New Roman" charset="0"/>
              </a:rPr>
              <a:t>2015-12-10</a:t>
            </a:r>
            <a:endParaRPr lang="en-US" sz="2000" b="0" dirty="0">
              <a:latin typeface="Times New Roman" charset="0"/>
            </a:endParaRPr>
          </a:p>
        </p:txBody>
      </p:sp>
      <p:graphicFrame>
        <p:nvGraphicFramePr>
          <p:cNvPr id="27653" name="Object 11"/>
          <p:cNvGraphicFramePr>
            <a:graphicFrameLocks noChangeAspect="1"/>
          </p:cNvGraphicFramePr>
          <p:nvPr>
            <p:extLst>
              <p:ext uri="{D42A27DB-BD31-4B8C-83A1-F6EECF244321}">
                <p14:modId xmlns:p14="http://schemas.microsoft.com/office/powerpoint/2010/main" val="593162255"/>
              </p:ext>
            </p:extLst>
          </p:nvPr>
        </p:nvGraphicFramePr>
        <p:xfrm>
          <a:off x="533400" y="3292475"/>
          <a:ext cx="8181975" cy="2384425"/>
        </p:xfrm>
        <a:graphic>
          <a:graphicData uri="http://schemas.openxmlformats.org/presentationml/2006/ole">
            <mc:AlternateContent xmlns:mc="http://schemas.openxmlformats.org/markup-compatibility/2006">
              <mc:Choice xmlns:v="urn:schemas-microsoft-com:vml" Requires="v">
                <p:oleObj spid="_x0000_s27846" name="Document" r:id="rId4" imgW="8636000" imgH="2514600" progId="Word.Document.8">
                  <p:embed/>
                </p:oleObj>
              </mc:Choice>
              <mc:Fallback>
                <p:oleObj name="Document" r:id="rId4" imgW="8636000" imgH="2514600" progId="Word.Document.8">
                  <p:embed/>
                  <p:pic>
                    <p:nvPicPr>
                      <p:cNvPr id="0" name="Object 11"/>
                      <p:cNvPicPr>
                        <a:picLocks noChangeAspect="1" noChangeArrowheads="1"/>
                      </p:cNvPicPr>
                      <p:nvPr/>
                    </p:nvPicPr>
                    <p:blipFill>
                      <a:blip r:embed="rId5"/>
                      <a:srcRect/>
                      <a:stretch>
                        <a:fillRect/>
                      </a:stretch>
                    </p:blipFill>
                    <p:spPr bwMode="auto">
                      <a:xfrm>
                        <a:off x="533400" y="3292475"/>
                        <a:ext cx="8181975" cy="23844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oleObj>
              </mc:Fallback>
            </mc:AlternateContent>
          </a:graphicData>
        </a:graphic>
      </p:graphicFrame>
      <p:sp>
        <p:nvSpPr>
          <p:cNvPr id="27654"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WRC 15 Debrief &amp; Call to Action </a:t>
            </a:r>
            <a:endParaRPr lang="en-US" dirty="0"/>
          </a:p>
        </p:txBody>
      </p:sp>
      <p:sp>
        <p:nvSpPr>
          <p:cNvPr id="3" name="Content Placeholder 2"/>
          <p:cNvSpPr>
            <a:spLocks noGrp="1"/>
          </p:cNvSpPr>
          <p:nvPr>
            <p:ph idx="1"/>
          </p:nvPr>
        </p:nvSpPr>
        <p:spPr/>
        <p:txBody>
          <a:bodyPr/>
          <a:lstStyle/>
          <a:p>
            <a:r>
              <a:rPr lang="en-US" dirty="0" smtClean="0"/>
              <a:t>Peter E. to present</a:t>
            </a:r>
          </a:p>
          <a:p>
            <a:pPr lvl="1"/>
            <a:r>
              <a:rPr lang="en-US" dirty="0"/>
              <a:t>WRC-15 Final Acts </a:t>
            </a:r>
            <a:r>
              <a:rPr lang="en-US" u="sng" dirty="0">
                <a:hlinkClick r:id="rId2"/>
              </a:rPr>
              <a:t>http://www.itu.int/dms_pub/itu-r/opb/act/R-ACT-WRC.11-2015-PDF-E.pdf</a:t>
            </a:r>
            <a:r>
              <a:rPr lang="en-US" dirty="0"/>
              <a:t> </a:t>
            </a:r>
          </a:p>
          <a:p>
            <a:pPr lvl="1"/>
            <a:r>
              <a:rPr lang="en-US" dirty="0"/>
              <a:t>GSMA </a:t>
            </a:r>
            <a:r>
              <a:rPr lang="en-US" u="sng" dirty="0">
                <a:hlinkClick r:id="rId3"/>
              </a:rPr>
              <a:t>http://www.gsma.com/spectrum/gsma-commends-allocation-of-additional-spectrum-for-mobile-broadband-at-wrc-15/</a:t>
            </a:r>
            <a:r>
              <a:rPr lang="en-US" dirty="0"/>
              <a:t> </a:t>
            </a:r>
          </a:p>
          <a:p>
            <a:pPr lvl="1"/>
            <a:r>
              <a:rPr lang="en-US" dirty="0"/>
              <a:t>ECC </a:t>
            </a:r>
            <a:r>
              <a:rPr lang="en-US" u="sng" dirty="0">
                <a:hlinkClick r:id="rId4"/>
              </a:rPr>
              <a:t>http://apps.ero.dk/eccnews/dec-2015/summary_of_the_outcome_of_wrc-15.html</a:t>
            </a:r>
            <a:r>
              <a:rPr lang="en-US" dirty="0"/>
              <a:t> </a:t>
            </a:r>
          </a:p>
        </p:txBody>
      </p:sp>
      <p:sp>
        <p:nvSpPr>
          <p:cNvPr id="4" name="Date Placeholder 3"/>
          <p:cNvSpPr>
            <a:spLocks noGrp="1"/>
          </p:cNvSpPr>
          <p:nvPr>
            <p:ph type="dt" sz="half" idx="10"/>
          </p:nvPr>
        </p:nvSpPr>
        <p:spPr/>
        <p:txBody>
          <a:bodyPr/>
          <a:lstStyle/>
          <a:p>
            <a:pPr>
              <a:defRPr/>
            </a:pPr>
            <a:r>
              <a:rPr lang="en-US" smtClean="0"/>
              <a:t>December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478550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NPRM  FCC 15-138</a:t>
            </a:r>
            <a:endParaRPr lang="en-US" dirty="0"/>
          </a:p>
        </p:txBody>
      </p:sp>
      <p:sp>
        <p:nvSpPr>
          <p:cNvPr id="3" name="Content Placeholder 2"/>
          <p:cNvSpPr>
            <a:spLocks noGrp="1"/>
          </p:cNvSpPr>
          <p:nvPr>
            <p:ph idx="1"/>
          </p:nvPr>
        </p:nvSpPr>
        <p:spPr>
          <a:xfrm>
            <a:off x="685800" y="1676400"/>
            <a:ext cx="7772400" cy="4724400"/>
          </a:xfrm>
        </p:spPr>
        <p:txBody>
          <a:bodyPr/>
          <a:lstStyle/>
          <a:p>
            <a:r>
              <a:rPr lang="en-US" sz="2000" b="0" dirty="0">
                <a:hlinkClick r:id="rId2"/>
              </a:rPr>
              <a:t>https://</a:t>
            </a:r>
            <a:r>
              <a:rPr lang="en-US" sz="2000" b="0" dirty="0" smtClean="0">
                <a:hlinkClick r:id="rId2"/>
              </a:rPr>
              <a:t>apps.fcc.gov/edocs_public/attachmatch/FCC-15-138A1.docx</a:t>
            </a:r>
            <a:r>
              <a:rPr lang="en-US" sz="2000" b="0" dirty="0" smtClean="0"/>
              <a:t> </a:t>
            </a:r>
            <a:endParaRPr lang="en-US" sz="2000" b="0" dirty="0"/>
          </a:p>
          <a:p>
            <a:r>
              <a:rPr lang="en-US" sz="1600" dirty="0"/>
              <a:t>Use of Spectrum Bands Above 24 GHz For Mobile Radio Services </a:t>
            </a:r>
          </a:p>
          <a:p>
            <a:r>
              <a:rPr lang="en-US" sz="1600" dirty="0"/>
              <a:t>Establishing a More Flexible Framework to Facilitate Satellite Operations in the 27.5-28.35 GHz and 37.5-40 GHz Bands </a:t>
            </a:r>
          </a:p>
          <a:p>
            <a:r>
              <a:rPr lang="en-US" sz="1600" dirty="0"/>
              <a:t>Petition for Rulemaking of the Fixed Wireless Communications Coalition to Create Service Rules for the 42-43.5 GHz </a:t>
            </a:r>
            <a:r>
              <a:rPr lang="en-US" sz="1600" dirty="0" smtClean="0"/>
              <a:t>Band</a:t>
            </a:r>
            <a:endParaRPr lang="en-US" sz="1600" dirty="0"/>
          </a:p>
          <a:p>
            <a:r>
              <a:rPr lang="en-US" sz="1600" dirty="0"/>
              <a:t>Amendment of Parts 1, 22, 24, 27, 74, 80, 90, 95, and 101 To Establish Uniform License Renewal, Discontinuance of Operation, and Geographic Partitioning and Spectrum Disaggregation Rules and Policies for Certain Wireless Radio </a:t>
            </a:r>
            <a:r>
              <a:rPr lang="en-US" sz="1600" dirty="0" smtClean="0"/>
              <a:t>Services</a:t>
            </a:r>
            <a:endParaRPr lang="en-US" sz="1600" dirty="0"/>
          </a:p>
          <a:p>
            <a:r>
              <a:rPr lang="en-US" sz="1600" dirty="0"/>
              <a:t>Allocation and Designation of Spectrum for Fixed-Satellite Services in the 37.5-38.5 GHz, 40.5-41.5 GHz and 48.2-50.2 GHz Frequency Bands; Allocation of Spectrum to Upgrade Fixed and Mobile Allocations in the 40.5-42.5 GHz Frequency Band;  Allocation of Spectrum in the 46.9-47.0 GHz Frequency Band for Wireless Services; and Allocation of Spectrum in the 37.0-38.0 GHz and 40.0-40.5 GHz for Government </a:t>
            </a:r>
            <a:r>
              <a:rPr lang="en-US" sz="1600" dirty="0" smtClean="0"/>
              <a:t>Operations</a:t>
            </a:r>
          </a:p>
          <a:p>
            <a:pPr lvl="1"/>
            <a:r>
              <a:rPr lang="en-US" sz="1600" dirty="0"/>
              <a:t>Comment Date:  January 26, 2016</a:t>
            </a:r>
          </a:p>
          <a:p>
            <a:pPr lvl="1"/>
            <a:r>
              <a:rPr lang="en-US" sz="1600" dirty="0"/>
              <a:t>Reply Comment Date:  February 23, </a:t>
            </a:r>
            <a:r>
              <a:rPr lang="en-US" sz="1600" dirty="0" smtClean="0"/>
              <a:t>2016</a:t>
            </a:r>
            <a:endParaRPr lang="en-US" sz="1600" dirty="0"/>
          </a:p>
        </p:txBody>
      </p:sp>
      <p:sp>
        <p:nvSpPr>
          <p:cNvPr id="4" name="Date Placeholder 3"/>
          <p:cNvSpPr>
            <a:spLocks noGrp="1"/>
          </p:cNvSpPr>
          <p:nvPr>
            <p:ph type="dt" sz="half" idx="10"/>
          </p:nvPr>
        </p:nvSpPr>
        <p:spPr/>
        <p:txBody>
          <a:bodyPr/>
          <a:lstStyle/>
          <a:p>
            <a:pPr>
              <a:defRPr/>
            </a:pPr>
            <a:r>
              <a:rPr lang="en-US" smtClean="0"/>
              <a:t>December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4121834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MS PGothic" pitchFamily="34" charset="-128"/>
              </a:rPr>
              <a:t>NPRM </a:t>
            </a:r>
            <a:r>
              <a:rPr lang="en-US" dirty="0" smtClean="0"/>
              <a:t>FCC </a:t>
            </a:r>
            <a:r>
              <a:rPr lang="en-US" dirty="0" smtClean="0"/>
              <a:t>15-138 </a:t>
            </a:r>
            <a:r>
              <a:rPr lang="en-US" dirty="0">
                <a:ea typeface="MS PGothic" pitchFamily="34" charset="-128"/>
              </a:rPr>
              <a:t>Bands </a:t>
            </a:r>
            <a:r>
              <a:rPr lang="en-US" dirty="0" smtClean="0">
                <a:ea typeface="MS PGothic" pitchFamily="34" charset="-128"/>
              </a:rPr>
              <a:t>Above </a:t>
            </a:r>
            <a:r>
              <a:rPr lang="en-US" dirty="0">
                <a:ea typeface="MS PGothic" pitchFamily="34" charset="-128"/>
              </a:rPr>
              <a:t>24 </a:t>
            </a:r>
            <a:r>
              <a:rPr lang="en-US" dirty="0" smtClean="0">
                <a:ea typeface="MS PGothic" pitchFamily="34" charset="-128"/>
              </a:rPr>
              <a:t>GHz</a:t>
            </a:r>
            <a:endParaRPr lang="en-US" dirty="0"/>
          </a:p>
        </p:txBody>
      </p:sp>
      <p:sp>
        <p:nvSpPr>
          <p:cNvPr id="3" name="Content Placeholder 2"/>
          <p:cNvSpPr>
            <a:spLocks noGrp="1"/>
          </p:cNvSpPr>
          <p:nvPr>
            <p:ph idx="1"/>
          </p:nvPr>
        </p:nvSpPr>
        <p:spPr>
          <a:xfrm>
            <a:off x="685800" y="1981200"/>
            <a:ext cx="7772400" cy="4343400"/>
          </a:xfrm>
        </p:spPr>
        <p:txBody>
          <a:bodyPr/>
          <a:lstStyle/>
          <a:p>
            <a:pPr>
              <a:buFont typeface="Arial" panose="020B0604020202020204" pitchFamily="34" charset="0"/>
              <a:buChar char="•"/>
            </a:pPr>
            <a:r>
              <a:rPr lang="en-US" dirty="0" smtClean="0">
                <a:ea typeface="MS PGothic" pitchFamily="34" charset="-128"/>
              </a:rPr>
              <a:t>Vijay to present</a:t>
            </a:r>
          </a:p>
          <a:p>
            <a:pPr lvl="1">
              <a:buFont typeface="Arial" panose="020B0604020202020204" pitchFamily="34" charset="0"/>
              <a:buChar char="•"/>
            </a:pPr>
            <a:endParaRPr lang="en-US" dirty="0">
              <a:ea typeface="MS PGothic" pitchFamily="34" charset="-128"/>
            </a:endParaRPr>
          </a:p>
          <a:p>
            <a:endParaRPr lang="en-US" dirty="0"/>
          </a:p>
        </p:txBody>
      </p:sp>
      <p:sp>
        <p:nvSpPr>
          <p:cNvPr id="4" name="Date Placeholder 3"/>
          <p:cNvSpPr>
            <a:spLocks noGrp="1"/>
          </p:cNvSpPr>
          <p:nvPr>
            <p:ph type="dt" sz="half" idx="10"/>
          </p:nvPr>
        </p:nvSpPr>
        <p:spPr/>
        <p:txBody>
          <a:bodyPr/>
          <a:lstStyle/>
          <a:p>
            <a:pPr>
              <a:defRPr/>
            </a:pPr>
            <a:r>
              <a:rPr lang="en-US" smtClean="0"/>
              <a:t>December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1993466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December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3242137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p:txBody>
          <a:bodyPr/>
          <a:lstStyle/>
          <a:p>
            <a:pPr>
              <a:defRPr/>
            </a:pPr>
            <a:r>
              <a:rPr lang="en-US" smtClean="0"/>
              <a:t>Rich Kennedy, MediaTek</a:t>
            </a:r>
            <a:endParaRPr lang="en-US"/>
          </a:p>
        </p:txBody>
      </p:sp>
      <p:sp>
        <p:nvSpPr>
          <p:cNvPr id="29698" name="Rectangle 2"/>
          <p:cNvSpPr>
            <a:spLocks noGrp="1" noChangeArrowheads="1"/>
          </p:cNvSpPr>
          <p:nvPr>
            <p:ph type="title"/>
          </p:nvPr>
        </p:nvSpPr>
        <p:spPr/>
        <p:txBody>
          <a:bodyPr/>
          <a:lstStyle/>
          <a:p>
            <a:r>
              <a:rPr lang="en-US" sz="4000">
                <a:latin typeface="Times New Roman" charset="0"/>
              </a:rPr>
              <a:t>Abstract</a:t>
            </a:r>
          </a:p>
        </p:txBody>
      </p:sp>
      <p:sp>
        <p:nvSpPr>
          <p:cNvPr id="29699" name="Rectangle 3"/>
          <p:cNvSpPr>
            <a:spLocks noGrp="1" noChangeArrowheads="1"/>
          </p:cNvSpPr>
          <p:nvPr>
            <p:ph type="body" idx="1"/>
          </p:nvPr>
        </p:nvSpPr>
        <p:spPr>
          <a:xfrm>
            <a:off x="685800" y="1752600"/>
            <a:ext cx="7772400" cy="4114800"/>
          </a:xfrm>
        </p:spPr>
        <p:txBody>
          <a:bodyPr/>
          <a:lstStyle/>
          <a:p>
            <a:pPr>
              <a:buFontTx/>
              <a:buNone/>
            </a:pPr>
            <a:r>
              <a:rPr lang="en-US" dirty="0">
                <a:latin typeface="Times New Roman" charset="0"/>
              </a:rPr>
              <a:t>This presentation is the plan for the </a:t>
            </a:r>
            <a:r>
              <a:rPr lang="en-US" dirty="0" smtClean="0">
                <a:latin typeface="Times New Roman" charset="0"/>
              </a:rPr>
              <a:t>December 10, 2015 IEEE 802.11/15 </a:t>
            </a:r>
            <a:r>
              <a:rPr lang="en-US" dirty="0">
                <a:latin typeface="Times New Roman" charset="0"/>
              </a:rPr>
              <a:t>Regulatory Standing Committee teleconference.</a:t>
            </a:r>
          </a:p>
        </p:txBody>
      </p:sp>
      <p:sp>
        <p:nvSpPr>
          <p:cNvPr id="7" name="Date Placeholder 6"/>
          <p:cNvSpPr>
            <a:spLocks noGrp="1"/>
          </p:cNvSpPr>
          <p:nvPr>
            <p:ph type="dt" sz="quarter" idx="10"/>
          </p:nvPr>
        </p:nvSpPr>
        <p:spPr/>
        <p:txBody>
          <a:bodyPr/>
          <a:lstStyle/>
          <a:p>
            <a:pPr>
              <a:defRPr/>
            </a:pPr>
            <a:r>
              <a:rPr lang="en-US" smtClean="0"/>
              <a:t>December 2015</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a:latin typeface="Times New Roman" charset="0"/>
              </a:rPr>
              <a:t>Agenda</a:t>
            </a:r>
          </a:p>
        </p:txBody>
      </p:sp>
      <p:sp>
        <p:nvSpPr>
          <p:cNvPr id="31746" name="Content Placeholder 2"/>
          <p:cNvSpPr>
            <a:spLocks noGrp="1"/>
          </p:cNvSpPr>
          <p:nvPr>
            <p:ph idx="1"/>
          </p:nvPr>
        </p:nvSpPr>
        <p:spPr>
          <a:xfrm>
            <a:off x="685800" y="1600200"/>
            <a:ext cx="7772400" cy="4905375"/>
          </a:xfrm>
        </p:spPr>
        <p:txBody>
          <a:bodyPr/>
          <a:lstStyle/>
          <a:p>
            <a:pPr eaLnBrk="1" hangingPunct="1"/>
            <a:r>
              <a:rPr lang="en-US" sz="1800" dirty="0">
                <a:latin typeface="Times New Roman" charset="0"/>
              </a:rPr>
              <a:t>Assign a recording secretary</a:t>
            </a:r>
            <a:endParaRPr lang="en-US" sz="1600" dirty="0">
              <a:latin typeface="Times New Roman" charset="0"/>
            </a:endParaRPr>
          </a:p>
          <a:p>
            <a:pPr eaLnBrk="1" hangingPunct="1"/>
            <a:r>
              <a:rPr lang="en-US" altLang="en-US" sz="1800" dirty="0"/>
              <a:t>Review and approve the agenda</a:t>
            </a:r>
          </a:p>
          <a:p>
            <a:pPr eaLnBrk="1" hangingPunct="1"/>
            <a:r>
              <a:rPr lang="en-US" altLang="en-US" sz="1800" dirty="0" smtClean="0"/>
              <a:t>Introduction</a:t>
            </a:r>
          </a:p>
          <a:p>
            <a:pPr eaLnBrk="1" hangingPunct="1"/>
            <a:r>
              <a:rPr lang="en-US" altLang="en-US" sz="1800" dirty="0" smtClean="0"/>
              <a:t>Group looking for a new </a:t>
            </a:r>
            <a:r>
              <a:rPr lang="en-US" altLang="en-US" sz="1800" dirty="0" smtClean="0"/>
              <a:t>Chair</a:t>
            </a:r>
          </a:p>
          <a:p>
            <a:pPr eaLnBrk="1" hangingPunct="1"/>
            <a:r>
              <a:rPr lang="en-US" altLang="en-US" sz="1800" dirty="0" smtClean="0"/>
              <a:t>Regulatory Landscape</a:t>
            </a:r>
            <a:endParaRPr lang="en-US" altLang="en-US" sz="1800" dirty="0" smtClean="0"/>
          </a:p>
          <a:p>
            <a:pPr eaLnBrk="1" hangingPunct="1"/>
            <a:r>
              <a:rPr lang="en-US" altLang="en-US" sz="1800" dirty="0" smtClean="0"/>
              <a:t>WRC-15 Debrief and Call to </a:t>
            </a:r>
            <a:r>
              <a:rPr lang="en-US" altLang="en-US" sz="1800" dirty="0" smtClean="0"/>
              <a:t>Action</a:t>
            </a:r>
          </a:p>
          <a:p>
            <a:pPr eaLnBrk="1" hangingPunct="1"/>
            <a:r>
              <a:rPr lang="en-US" altLang="en-US" sz="1800" dirty="0" smtClean="0"/>
              <a:t>FCC 15-138 </a:t>
            </a:r>
            <a:endParaRPr lang="en-US" altLang="en-US" sz="1800" dirty="0"/>
          </a:p>
          <a:p>
            <a:pPr eaLnBrk="1" hangingPunct="1"/>
            <a:r>
              <a:rPr lang="en-US" altLang="en-US" sz="1800" dirty="0" smtClean="0"/>
              <a:t>AOB </a:t>
            </a:r>
            <a:r>
              <a:rPr lang="en-US" altLang="en-US" sz="1800" dirty="0"/>
              <a:t>and </a:t>
            </a:r>
            <a:r>
              <a:rPr lang="en-US" altLang="en-US" sz="1800" dirty="0" smtClean="0"/>
              <a:t>Adjourn</a:t>
            </a:r>
          </a:p>
        </p:txBody>
      </p:sp>
      <p:sp>
        <p:nvSpPr>
          <p:cNvPr id="5126" name="Footer Placeholder 5"/>
          <p:cNvSpPr>
            <a:spLocks noGrp="1"/>
          </p:cNvSpPr>
          <p:nvPr>
            <p:ph type="ftr" sz="quarter" idx="11"/>
          </p:nvPr>
        </p:nvSpPr>
        <p:spPr/>
        <p:txBody>
          <a:bodyPr/>
          <a:lstStyle/>
          <a:p>
            <a:pPr>
              <a:defRPr/>
            </a:pPr>
            <a:r>
              <a:rPr lang="en-US" smtClean="0"/>
              <a:t>Rich Kennedy, MediaTek</a:t>
            </a:r>
            <a:endParaRPr lang="en-US"/>
          </a:p>
        </p:txBody>
      </p:sp>
      <p:sp>
        <p:nvSpPr>
          <p:cNvPr id="7" name="Date Placeholder 6"/>
          <p:cNvSpPr>
            <a:spLocks noGrp="1"/>
          </p:cNvSpPr>
          <p:nvPr>
            <p:ph type="dt" sz="quarter" idx="10"/>
          </p:nvPr>
        </p:nvSpPr>
        <p:spPr/>
        <p:txBody>
          <a:bodyPr/>
          <a:lstStyle/>
          <a:p>
            <a:pPr>
              <a:defRPr/>
            </a:pPr>
            <a:r>
              <a:rPr lang="en-US" smtClean="0"/>
              <a:t>December 2015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a:latin typeface="Times New Roman" charset="0"/>
              </a:rPr>
              <a:t>Administrative Items</a:t>
            </a:r>
          </a:p>
        </p:txBody>
      </p:sp>
      <p:sp>
        <p:nvSpPr>
          <p:cNvPr id="5123" name="Content Placeholder 2"/>
          <p:cNvSpPr>
            <a:spLocks noGrp="1"/>
          </p:cNvSpPr>
          <p:nvPr>
            <p:ph idx="1"/>
          </p:nvPr>
        </p:nvSpPr>
        <p:spPr>
          <a:xfrm>
            <a:off x="685800" y="1600200"/>
            <a:ext cx="7772400" cy="44958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smtClean="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802.11 Working Group Policies and Procedures - </a:t>
            </a:r>
            <a:r>
              <a:rPr lang="en-US" sz="1800" u="sng" kern="1600" spc="-100" dirty="0" smtClean="0">
                <a:hlinkClick r:id="rId5"/>
              </a:rPr>
              <a:t>https://mentor.ieee.org/802.11/public-file/07/11-07-0360-04-0000-802-11-policies-and-procedures.doc</a:t>
            </a:r>
            <a:endParaRPr lang="en-US" sz="1800" b="1" spc="-100" dirty="0" smtClean="0"/>
          </a:p>
          <a:p>
            <a:pPr eaLnBrk="1" hangingPunct="1">
              <a:defRPr/>
            </a:pPr>
            <a:r>
              <a:rPr lang="en-US" sz="2000" dirty="0" smtClean="0">
                <a:ea typeface="+mn-ea"/>
                <a:cs typeface="+mn-cs"/>
              </a:rPr>
              <a:t>Chair and Secretary</a:t>
            </a:r>
          </a:p>
          <a:p>
            <a:pPr lvl="1" eaLnBrk="1" hangingPunct="1">
              <a:defRPr/>
            </a:pPr>
            <a:r>
              <a:rPr lang="en-US" sz="1800" dirty="0" smtClean="0"/>
              <a:t>Interim Chair is Rich Kennedy (MediaTek)</a:t>
            </a:r>
          </a:p>
          <a:p>
            <a:pPr lvl="1" eaLnBrk="1" hangingPunct="1">
              <a:defRPr/>
            </a:pPr>
            <a:r>
              <a:rPr lang="en-US" sz="1800" dirty="0" smtClean="0"/>
              <a:t>Peter will act as Recording Secretary</a:t>
            </a:r>
          </a:p>
          <a:p>
            <a:pPr eaLnBrk="1" hangingPunct="1">
              <a:defRPr/>
            </a:pPr>
            <a:r>
              <a:rPr lang="en-US" sz="2000" dirty="0" smtClean="0">
                <a:ea typeface="+mn-ea"/>
                <a:cs typeface="+mn-cs"/>
              </a:rPr>
              <a:t>Please send an email to the addresses below to have your attendance recorded</a:t>
            </a:r>
          </a:p>
          <a:p>
            <a:pPr lvl="1" eaLnBrk="1" hangingPunct="1">
              <a:defRPr/>
            </a:pPr>
            <a:r>
              <a:rPr lang="en-US" sz="1600" dirty="0" smtClean="0"/>
              <a:t>rkennedy1000@gmail.com</a:t>
            </a:r>
          </a:p>
        </p:txBody>
      </p:sp>
      <p:sp>
        <p:nvSpPr>
          <p:cNvPr id="6150" name="Footer Placeholder 5"/>
          <p:cNvSpPr>
            <a:spLocks noGrp="1"/>
          </p:cNvSpPr>
          <p:nvPr>
            <p:ph type="ftr" sz="quarter" idx="11"/>
          </p:nvPr>
        </p:nvSpPr>
        <p:spPr/>
        <p:txBody>
          <a:bodyPr/>
          <a:lstStyle/>
          <a:p>
            <a:pPr>
              <a:defRPr/>
            </a:pPr>
            <a:r>
              <a:rPr lang="en-US" smtClean="0"/>
              <a:t>Rich Kennedy, MediaTek</a:t>
            </a:r>
            <a:endParaRPr lang="en-US"/>
          </a:p>
        </p:txBody>
      </p:sp>
      <p:sp>
        <p:nvSpPr>
          <p:cNvPr id="7" name="Date Placeholder 6"/>
          <p:cNvSpPr>
            <a:spLocks noGrp="1"/>
          </p:cNvSpPr>
          <p:nvPr>
            <p:ph type="dt" sz="quarter" idx="10"/>
          </p:nvPr>
        </p:nvSpPr>
        <p:spPr/>
        <p:txBody>
          <a:bodyPr/>
          <a:lstStyle/>
          <a:p>
            <a:pPr>
              <a:defRPr/>
            </a:pPr>
            <a:r>
              <a:rPr lang="en-US" smtClean="0"/>
              <a:t>December 2015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December 2015</a:t>
            </a:r>
            <a:endParaRPr lang="en-GB"/>
          </a:p>
        </p:txBody>
      </p:sp>
      <p:sp>
        <p:nvSpPr>
          <p:cNvPr id="5" name="Footer Placeholder 4"/>
          <p:cNvSpPr>
            <a:spLocks noGrp="1"/>
          </p:cNvSpPr>
          <p:nvPr>
            <p:ph type="ftr" sz="quarter" idx="11"/>
          </p:nvPr>
        </p:nvSpPr>
        <p:spPr/>
        <p:txBody>
          <a:bodyPr/>
          <a:lstStyle/>
          <a:p>
            <a:pPr>
              <a:defRPr/>
            </a:pPr>
            <a:r>
              <a:rPr lang="en-US" smtClean="0"/>
              <a:t>Rich Kennedy, MediaTek</a:t>
            </a:r>
            <a:endParaRPr lang="en-GB"/>
          </a:p>
        </p:txBody>
      </p:sp>
      <p:sp>
        <p:nvSpPr>
          <p:cNvPr id="33795" name="Rectangle 2"/>
          <p:cNvSpPr>
            <a:spLocks noGrp="1" noChangeArrowheads="1"/>
          </p:cNvSpPr>
          <p:nvPr>
            <p:ph type="title"/>
          </p:nvPr>
        </p:nvSpPr>
        <p:spPr/>
        <p:txBody>
          <a:bodyPr/>
          <a:lstStyle/>
          <a:p>
            <a:r>
              <a:rPr lang="en-US">
                <a:latin typeface="Times New Roman" charset="0"/>
              </a:rPr>
              <a:t>SC Operating Rules</a:t>
            </a:r>
          </a:p>
        </p:txBody>
      </p:sp>
      <p:sp>
        <p:nvSpPr>
          <p:cNvPr id="33796" name="Rectangle 3"/>
          <p:cNvSpPr>
            <a:spLocks noGrp="1" noChangeArrowheads="1"/>
          </p:cNvSpPr>
          <p:nvPr>
            <p:ph type="body" idx="1"/>
          </p:nvPr>
        </p:nvSpPr>
        <p:spPr/>
        <p:txBody>
          <a:bodyPr/>
          <a:lstStyle/>
          <a:p>
            <a:r>
              <a:rPr lang="en-US" sz="2100" dirty="0">
                <a:latin typeface="Times New Roman" charset="0"/>
              </a:rPr>
              <a:t>Anybody can vote, present, and make motions</a:t>
            </a:r>
          </a:p>
          <a:p>
            <a:r>
              <a:rPr lang="en-US" sz="2100" dirty="0">
                <a:latin typeface="Times New Roman" charset="0"/>
              </a:rPr>
              <a:t>Participation in SC during </a:t>
            </a:r>
            <a:r>
              <a:rPr lang="en-US" sz="2100" dirty="0" smtClean="0">
                <a:latin typeface="Times New Roman" charset="0"/>
              </a:rPr>
              <a:t>802.11/15 </a:t>
            </a:r>
            <a:r>
              <a:rPr lang="en-US" sz="2100" dirty="0">
                <a:latin typeface="Times New Roman" charset="0"/>
              </a:rPr>
              <a:t>WG Plenary or Interim counts towards </a:t>
            </a:r>
            <a:r>
              <a:rPr lang="en-US" sz="2100" dirty="0" smtClean="0">
                <a:latin typeface="Times New Roman" charset="0"/>
              </a:rPr>
              <a:t>802.11 or 802.15 </a:t>
            </a:r>
            <a:r>
              <a:rPr lang="en-US" sz="2100" dirty="0">
                <a:latin typeface="Times New Roman" charset="0"/>
              </a:rPr>
              <a:t>voting rights</a:t>
            </a:r>
          </a:p>
          <a:p>
            <a:r>
              <a:rPr lang="en-US" sz="2100" dirty="0">
                <a:latin typeface="Times New Roman" charset="0"/>
              </a:rPr>
              <a:t>All motions must pass by a 75% majority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57200" y="1371600"/>
            <a:ext cx="822960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800" b="1" dirty="0">
                <a:solidFill>
                  <a:srgbClr val="000099"/>
                </a:solidFill>
                <a:latin typeface="Arial" charset="0"/>
              </a:rPr>
              <a:t>All IEEE-SA standards meetings shall be conducted in compliance with all </a:t>
            </a:r>
            <a:r>
              <a:rPr lang="en-US" sz="1800" b="1" dirty="0" smtClean="0">
                <a:solidFill>
                  <a:srgbClr val="000099"/>
                </a:solidFill>
                <a:latin typeface="Arial" charset="0"/>
              </a:rPr>
              <a:t>applicable </a:t>
            </a:r>
            <a:r>
              <a:rPr lang="en-US" sz="18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Relative </a:t>
            </a:r>
            <a:r>
              <a:rPr lang="en-US" sz="1400" b="1" dirty="0">
                <a:solidFill>
                  <a:srgbClr val="000099"/>
                </a:solidFill>
                <a:latin typeface="Arial" charset="0"/>
              </a:rPr>
              <a:t>costs, including licensing costs of essential patent claims, of different technical approaches </a:t>
            </a:r>
            <a:r>
              <a:rPr lang="en-US" sz="1400" b="1" dirty="0" smtClean="0">
                <a:solidFill>
                  <a:srgbClr val="000099"/>
                </a:solidFill>
                <a:latin typeface="Arial" charset="0"/>
              </a:rPr>
              <a:t>may </a:t>
            </a:r>
            <a:r>
              <a:rPr lang="en-US" sz="14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Technical </a:t>
            </a:r>
            <a:r>
              <a:rPr lang="en-US" sz="14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a:t>
            </a:r>
            <a:r>
              <a:rPr lang="en-US" sz="1600" b="1" dirty="0">
                <a:solidFill>
                  <a:srgbClr val="000099"/>
                </a:solidFill>
                <a:latin typeface="Arial" charset="0"/>
              </a:rPr>
              <a:t>discuss or engage in the fixing of product prices, allocation of customers, </a:t>
            </a:r>
            <a:r>
              <a:rPr lang="en-US" sz="1600" b="1" dirty="0" smtClean="0">
                <a:solidFill>
                  <a:srgbClr val="000099"/>
                </a:solidFill>
                <a:latin typeface="Arial" charset="0"/>
              </a:rPr>
              <a:t>or </a:t>
            </a:r>
            <a:r>
              <a:rPr lang="en-US" sz="16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a:t>
            </a:r>
            <a:r>
              <a:rPr lang="en-US" sz="16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a:t>
            </a:r>
            <a:r>
              <a:rPr lang="en-US" sz="16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8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b="1" dirty="0">
                <a:solidFill>
                  <a:srgbClr val="000099"/>
                </a:solidFill>
                <a:latin typeface="Arial" charset="0"/>
              </a:rPr>
              <a:t>If you have questions, contact the IEEE-SA Standards Board Patent Committee Administrator at </a:t>
            </a:r>
            <a:r>
              <a:rPr lang="en-US" b="1" dirty="0" smtClean="0">
                <a:solidFill>
                  <a:srgbClr val="000099"/>
                </a:solidFill>
                <a:latin typeface="Arial" charset="0"/>
              </a:rPr>
              <a:t>patcom@ieee.org </a:t>
            </a:r>
            <a:r>
              <a:rPr lang="en-US"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b="1" dirty="0">
                <a:solidFill>
                  <a:srgbClr val="000099"/>
                </a:solidFill>
                <a:latin typeface="Arial" charset="0"/>
              </a:rPr>
              <a:t>See IEEE-SA Standards Board Operations Manual, clause 5.3.10 and “Promoting Competition and Innovation: </a:t>
            </a:r>
            <a:r>
              <a:rPr lang="en-US" b="1" dirty="0" smtClean="0">
                <a:solidFill>
                  <a:srgbClr val="000099"/>
                </a:solidFill>
                <a:latin typeface="Arial" charset="0"/>
              </a:rPr>
              <a:t>What </a:t>
            </a:r>
            <a:r>
              <a:rPr lang="en-US" b="1" dirty="0">
                <a:solidFill>
                  <a:srgbClr val="000099"/>
                </a:solidFill>
                <a:latin typeface="Arial" charset="0"/>
              </a:rPr>
              <a:t>You Need to Know about the IEEE Standards Association's Antitrust and Competition Policy” for </a:t>
            </a:r>
            <a:r>
              <a:rPr lang="en-US" b="1" dirty="0" smtClean="0">
                <a:solidFill>
                  <a:srgbClr val="000099"/>
                </a:solidFill>
                <a:latin typeface="Arial" charset="0"/>
              </a:rPr>
              <a:t>more </a:t>
            </a:r>
            <a:r>
              <a:rPr lang="en-US"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b="1" dirty="0">
                <a:solidFill>
                  <a:srgbClr val="000099"/>
                </a:solidFill>
                <a:latin typeface="Arial" charset="0"/>
              </a:rPr>
              <a:t>This slide set is available </a:t>
            </a:r>
            <a:r>
              <a:rPr lang="en-US" b="1" dirty="0" smtClean="0">
                <a:solidFill>
                  <a:srgbClr val="000099"/>
                </a:solidFill>
                <a:latin typeface="Arial" charset="0"/>
              </a:rPr>
              <a:t>at </a:t>
            </a:r>
            <a:r>
              <a:rPr lang="en-US" b="1" dirty="0">
                <a:solidFill>
                  <a:srgbClr val="000099"/>
                </a:solidFill>
                <a:latin typeface="Arial" charset="0"/>
              </a:rPr>
              <a:t>https://development.standards.ieee.org/myproject/Public/mytools/mob/slideset.ppt</a:t>
            </a:r>
            <a:endParaRPr lang="en-US" sz="1000" b="1" dirty="0">
              <a:solidFill>
                <a:srgbClr val="000099"/>
              </a:solidFill>
              <a:latin typeface="Arial" charset="0"/>
            </a:endParaRPr>
          </a:p>
        </p:txBody>
      </p:sp>
      <p:sp>
        <p:nvSpPr>
          <p:cNvPr id="7175" name="Footer Placeholder 6"/>
          <p:cNvSpPr>
            <a:spLocks noGrp="1"/>
          </p:cNvSpPr>
          <p:nvPr>
            <p:ph type="ftr" sz="quarter" idx="11"/>
          </p:nvPr>
        </p:nvSpPr>
        <p:spPr/>
        <p:txBody>
          <a:bodyPr/>
          <a:lstStyle/>
          <a:p>
            <a:pPr>
              <a:defRPr/>
            </a:pPr>
            <a:r>
              <a:rPr lang="en-US" smtClean="0"/>
              <a:t>Rich Kennedy, MediaTek</a:t>
            </a:r>
            <a:endParaRPr lang="en-US"/>
          </a:p>
        </p:txBody>
      </p:sp>
      <p:sp>
        <p:nvSpPr>
          <p:cNvPr id="8" name="Date Placeholder 7"/>
          <p:cNvSpPr>
            <a:spLocks noGrp="1"/>
          </p:cNvSpPr>
          <p:nvPr>
            <p:ph type="dt" sz="quarter" idx="10"/>
          </p:nvPr>
        </p:nvSpPr>
        <p:spPr/>
        <p:txBody>
          <a:bodyPr/>
          <a:lstStyle/>
          <a:p>
            <a:pPr>
              <a:defRPr/>
            </a:pPr>
            <a:r>
              <a:rPr lang="en-US" smtClean="0"/>
              <a:t>December 2015</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Chair Needed</a:t>
            </a:r>
            <a:endParaRPr lang="en-US" sz="3600" dirty="0"/>
          </a:p>
        </p:txBody>
      </p:sp>
      <p:sp>
        <p:nvSpPr>
          <p:cNvPr id="3" name="Content Placeholder 2"/>
          <p:cNvSpPr>
            <a:spLocks noGrp="1"/>
          </p:cNvSpPr>
          <p:nvPr>
            <p:ph idx="1"/>
          </p:nvPr>
        </p:nvSpPr>
        <p:spPr>
          <a:xfrm>
            <a:off x="380999" y="1711798"/>
            <a:ext cx="8392627" cy="4841402"/>
          </a:xfrm>
        </p:spPr>
        <p:txBody>
          <a:bodyPr>
            <a:noAutofit/>
          </a:bodyPr>
          <a:lstStyle/>
          <a:p>
            <a:r>
              <a:rPr lang="en-US" sz="2400" b="1" dirty="0" smtClean="0"/>
              <a:t>Rich Kennedy stepped down as Chair at the Dallas Plenary</a:t>
            </a:r>
          </a:p>
          <a:p>
            <a:pPr lvl="1"/>
            <a:r>
              <a:rPr lang="en-US" dirty="0" smtClean="0"/>
              <a:t>Will continue as Interim Chair until a new Chair is elected</a:t>
            </a:r>
          </a:p>
        </p:txBody>
      </p:sp>
      <p:sp>
        <p:nvSpPr>
          <p:cNvPr id="4" name="Date Placeholder 3"/>
          <p:cNvSpPr>
            <a:spLocks noGrp="1"/>
          </p:cNvSpPr>
          <p:nvPr>
            <p:ph type="dt" sz="half" idx="10"/>
          </p:nvPr>
        </p:nvSpPr>
        <p:spPr/>
        <p:txBody>
          <a:bodyPr/>
          <a:lstStyle/>
          <a:p>
            <a:pPr>
              <a:defRPr/>
            </a:pPr>
            <a:r>
              <a:rPr lang="en-US" smtClean="0"/>
              <a:t>December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3902823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dirty="0" smtClean="0"/>
              <a:t>Discussion Items</a:t>
            </a:r>
          </a:p>
        </p:txBody>
      </p:sp>
      <p:sp>
        <p:nvSpPr>
          <p:cNvPr id="18435" name="Subtitle 7"/>
          <p:cNvSpPr>
            <a:spLocks noGrp="1"/>
          </p:cNvSpPr>
          <p:nvPr>
            <p:ph type="subTitle" idx="1"/>
          </p:nvPr>
        </p:nvSpPr>
        <p:spPr>
          <a:xfrm>
            <a:off x="1371600" y="3886200"/>
            <a:ext cx="6400800" cy="1981200"/>
          </a:xfrm>
        </p:spPr>
        <p:txBody>
          <a:bodyPr/>
          <a:lstStyle/>
          <a:p>
            <a:pPr lvl="1"/>
            <a:r>
              <a:rPr lang="en-US" altLang="en-US" sz="2400" b="1" dirty="0"/>
              <a:t>Regulatory Landscape</a:t>
            </a:r>
          </a:p>
          <a:p>
            <a:pPr lvl="1"/>
            <a:r>
              <a:rPr lang="en-US" altLang="en-US" sz="2400" b="1" dirty="0" smtClean="0"/>
              <a:t>WRC-15 </a:t>
            </a:r>
            <a:r>
              <a:rPr lang="en-US" altLang="en-US" sz="2400" b="1" dirty="0" smtClean="0"/>
              <a:t>Debrief</a:t>
            </a:r>
          </a:p>
          <a:p>
            <a:pPr lvl="1"/>
            <a:r>
              <a:rPr lang="en-US" altLang="en-US" sz="2400" b="1" dirty="0" smtClean="0"/>
              <a:t>FCC </a:t>
            </a:r>
            <a:r>
              <a:rPr lang="en-US" altLang="en-US" sz="2400" b="1" dirty="0" smtClean="0"/>
              <a:t>15-138</a:t>
            </a:r>
          </a:p>
        </p:txBody>
      </p:sp>
      <p:sp>
        <p:nvSpPr>
          <p:cNvPr id="4" name="Date Placeholder 3"/>
          <p:cNvSpPr>
            <a:spLocks noGrp="1"/>
          </p:cNvSpPr>
          <p:nvPr>
            <p:ph type="dt" sz="quarter" idx="10"/>
          </p:nvPr>
        </p:nvSpPr>
        <p:spPr/>
        <p:txBody>
          <a:body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504720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altLang="en-US" dirty="0"/>
              <a:t>Regulatory </a:t>
            </a:r>
            <a:r>
              <a:rPr lang="en-US" altLang="en-US" dirty="0" smtClean="0"/>
              <a:t>Landscape (some thoughts)</a:t>
            </a:r>
            <a:endParaRPr lang="en-US" sz="4000" dirty="0"/>
          </a:p>
        </p:txBody>
      </p:sp>
      <p:sp>
        <p:nvSpPr>
          <p:cNvPr id="3" name="Content Placeholder 2"/>
          <p:cNvSpPr>
            <a:spLocks noGrp="1"/>
          </p:cNvSpPr>
          <p:nvPr>
            <p:ph idx="1"/>
          </p:nvPr>
        </p:nvSpPr>
        <p:spPr>
          <a:xfrm>
            <a:off x="685800" y="1752600"/>
            <a:ext cx="7772400" cy="4648200"/>
          </a:xfrm>
        </p:spPr>
        <p:txBody>
          <a:bodyPr/>
          <a:lstStyle/>
          <a:p>
            <a:r>
              <a:rPr lang="en-US" sz="1800" dirty="0" smtClean="0"/>
              <a:t>Challenges to 802.11/Wi-Fi</a:t>
            </a:r>
          </a:p>
          <a:p>
            <a:pPr lvl="1"/>
            <a:r>
              <a:rPr lang="en-US" sz="1600" dirty="0" smtClean="0"/>
              <a:t>Globalstar in the 2.4 GHz band (FCC clearly not supportive enough)</a:t>
            </a:r>
          </a:p>
          <a:p>
            <a:pPr lvl="1"/>
            <a:r>
              <a:rPr lang="en-US" sz="1600" dirty="0" smtClean="0"/>
              <a:t>LTE-U/LAA-LTE shrinking available spectrum (FCC will not protect Wi-Fi; LTE support much more active than Wi-Fi)</a:t>
            </a:r>
          </a:p>
          <a:p>
            <a:pPr lvl="1"/>
            <a:r>
              <a:rPr lang="en-US" sz="1600" dirty="0" smtClean="0"/>
              <a:t>WRC-15 outcomes (re-studying 5 GHz band/DFS; potential good and bad)</a:t>
            </a:r>
          </a:p>
          <a:p>
            <a:pPr lvl="1"/>
            <a:r>
              <a:rPr lang="en-US" sz="1600" dirty="0" smtClean="0"/>
              <a:t>Satellite industry pressing for less 5 GHz Wi-Fi (Main Wi-Fi proponent needs funding)</a:t>
            </a:r>
          </a:p>
          <a:p>
            <a:r>
              <a:rPr lang="en-US" sz="1800" dirty="0" smtClean="0"/>
              <a:t>What is needed</a:t>
            </a:r>
          </a:p>
          <a:p>
            <a:pPr lvl="1"/>
            <a:r>
              <a:rPr lang="en-US" sz="1600" u="sng" dirty="0" smtClean="0"/>
              <a:t>Increased</a:t>
            </a:r>
            <a:r>
              <a:rPr lang="en-US" sz="1600" dirty="0" smtClean="0"/>
              <a:t> focus on the issues, strong defense for the value Wi-Fi brings the masses</a:t>
            </a:r>
          </a:p>
          <a:p>
            <a:pPr lvl="1"/>
            <a:r>
              <a:rPr lang="en-US" sz="1600" dirty="0" smtClean="0"/>
              <a:t>Significant participation in ITU-R groups addressing 5 GHz band changes</a:t>
            </a:r>
          </a:p>
          <a:p>
            <a:pPr lvl="1"/>
            <a:r>
              <a:rPr lang="en-US" sz="1600" dirty="0" smtClean="0"/>
              <a:t>Reality check: is Wi-Fi headed for the endangered list?</a:t>
            </a:r>
          </a:p>
          <a:p>
            <a:r>
              <a:rPr lang="en-US" sz="1800" dirty="0" smtClean="0"/>
              <a:t>Scorecard</a:t>
            </a:r>
          </a:p>
          <a:p>
            <a:pPr lvl="1"/>
            <a:r>
              <a:rPr lang="en-US" sz="1600" dirty="0" smtClean="0"/>
              <a:t>IEEE 802 regulatory ineffective</a:t>
            </a:r>
          </a:p>
          <a:p>
            <a:pPr lvl="1"/>
            <a:r>
              <a:rPr lang="en-US" sz="1600" dirty="0" smtClean="0"/>
              <a:t>WFA not stepping up</a:t>
            </a:r>
          </a:p>
          <a:p>
            <a:pPr lvl="1"/>
            <a:r>
              <a:rPr lang="en-US" sz="1600" dirty="0" smtClean="0"/>
              <a:t>Individual companies can no longer carry the load</a:t>
            </a:r>
          </a:p>
          <a:p>
            <a:pPr lvl="1"/>
            <a:r>
              <a:rPr lang="en-US" sz="1600" dirty="0" err="1" smtClean="0"/>
              <a:t>Jeckel</a:t>
            </a:r>
            <a:r>
              <a:rPr lang="en-US" sz="1600" dirty="0" smtClean="0"/>
              <a:t> and Hyde (Wi-Fi and LTE-U) corporations may dominate </a:t>
            </a:r>
          </a:p>
          <a:p>
            <a:pPr lvl="1"/>
            <a:endParaRPr lang="en-US" dirty="0"/>
          </a:p>
        </p:txBody>
      </p:sp>
      <p:sp>
        <p:nvSpPr>
          <p:cNvPr id="4" name="Date Placeholder 3"/>
          <p:cNvSpPr>
            <a:spLocks noGrp="1"/>
          </p:cNvSpPr>
          <p:nvPr>
            <p:ph type="dt" sz="half" idx="10"/>
          </p:nvPr>
        </p:nvSpPr>
        <p:spPr/>
        <p:txBody>
          <a:bodyPr/>
          <a:lstStyle/>
          <a:p>
            <a:pPr>
              <a:defRPr/>
            </a:pPr>
            <a:r>
              <a:rPr lang="en-US" smtClean="0"/>
              <a:t>December 2015</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375535069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109735</TotalTime>
  <Words>852</Words>
  <Application>Microsoft Office PowerPoint</Application>
  <PresentationFormat>On-screen Show (4:3)</PresentationFormat>
  <Paragraphs>121</Paragraphs>
  <Slides>13</Slides>
  <Notes>4</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24" baseType="lpstr">
      <vt:lpstr>Arial</vt:lpstr>
      <vt:lpstr>Calibri</vt:lpstr>
      <vt:lpstr>Helvetica</vt:lpstr>
      <vt:lpstr>Monotype Sorts</vt:lpstr>
      <vt:lpstr>ＭＳ Ｐゴシック</vt:lpstr>
      <vt:lpstr>ＭＳ Ｐゴシック</vt:lpstr>
      <vt:lpstr>Times New Roman</vt:lpstr>
      <vt:lpstr>Wingdings</vt:lpstr>
      <vt:lpstr>802-11-Submission</vt:lpstr>
      <vt:lpstr>Custom Design</vt:lpstr>
      <vt:lpstr>Document</vt:lpstr>
      <vt:lpstr>IEEE 802.11/15 Regulatory SC Teleconference Plan and Agenda</vt:lpstr>
      <vt:lpstr>Abstract</vt:lpstr>
      <vt:lpstr>Agenda</vt:lpstr>
      <vt:lpstr>Administrative Items</vt:lpstr>
      <vt:lpstr>SC Operating Rules</vt:lpstr>
      <vt:lpstr>Other Guidelines for IEEE WG Meetings</vt:lpstr>
      <vt:lpstr>Chair Needed</vt:lpstr>
      <vt:lpstr>Discussion Items</vt:lpstr>
      <vt:lpstr>Regulatory Landscape (some thoughts)</vt:lpstr>
      <vt:lpstr>WRC 15 Debrief &amp; Call to Action </vt:lpstr>
      <vt:lpstr>NPRM  FCC 15-138</vt:lpstr>
      <vt:lpstr>NPRM FCC 15-138 Bands Above 24 GHz</vt:lpstr>
      <vt:lpstr>Any Other Business</vt:lpstr>
    </vt:vector>
  </TitlesOfParts>
  <Company>Research In Motion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Waikoloa Meeting Plan</dc:title>
  <dc:creator>Rich Kennedy</dc:creator>
  <cp:lastModifiedBy>Richard Kennedy</cp:lastModifiedBy>
  <cp:revision>1720</cp:revision>
  <cp:lastPrinted>1998-02-10T13:28:06Z</cp:lastPrinted>
  <dcterms:created xsi:type="dcterms:W3CDTF">2009-04-21T18:18:19Z</dcterms:created>
  <dcterms:modified xsi:type="dcterms:W3CDTF">2015-12-14T02:26:40Z</dcterms:modified>
</cp:coreProperties>
</file>