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8"/>
  </p:notesMasterIdLst>
  <p:handoutMasterIdLst>
    <p:handoutMasterId r:id="rId29"/>
  </p:handoutMasterIdLst>
  <p:sldIdLst>
    <p:sldId id="269" r:id="rId3"/>
    <p:sldId id="370" r:id="rId4"/>
    <p:sldId id="419" r:id="rId5"/>
    <p:sldId id="405" r:id="rId6"/>
    <p:sldId id="411" r:id="rId7"/>
    <p:sldId id="371" r:id="rId8"/>
    <p:sldId id="407" r:id="rId9"/>
    <p:sldId id="408" r:id="rId10"/>
    <p:sldId id="409" r:id="rId11"/>
    <p:sldId id="372" r:id="rId12"/>
    <p:sldId id="373" r:id="rId13"/>
    <p:sldId id="378" r:id="rId14"/>
    <p:sldId id="374" r:id="rId15"/>
    <p:sldId id="418" r:id="rId16"/>
    <p:sldId id="417" r:id="rId17"/>
    <p:sldId id="397" r:id="rId18"/>
    <p:sldId id="398" r:id="rId19"/>
    <p:sldId id="379" r:id="rId20"/>
    <p:sldId id="383" r:id="rId21"/>
    <p:sldId id="381" r:id="rId22"/>
    <p:sldId id="382" r:id="rId23"/>
    <p:sldId id="395" r:id="rId24"/>
    <p:sldId id="393" r:id="rId25"/>
    <p:sldId id="403" r:id="rId26"/>
    <p:sldId id="394" r:id="rId27"/>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CC"/>
    <a:srgbClr val="FF97DA"/>
    <a:srgbClr val="99FF66"/>
    <a:srgbClr val="99CCFF"/>
    <a:srgbClr val="85FFE0"/>
    <a:srgbClr val="00CC99"/>
    <a:srgbClr val="FFCC00"/>
    <a:srgbClr val="86AF83"/>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95540" autoAdjust="0"/>
  </p:normalViewPr>
  <p:slideViewPr>
    <p:cSldViewPr>
      <p:cViewPr varScale="1">
        <p:scale>
          <a:sx n="105" d="100"/>
          <a:sy n="105" d="100"/>
        </p:scale>
        <p:origin x="1416" y="114"/>
      </p:cViewPr>
      <p:guideLst>
        <p:guide orient="horz" pos="2160"/>
        <p:guide pos="2880"/>
      </p:guideLst>
    </p:cSldViewPr>
  </p:slideViewPr>
  <p:outlineViewPr>
    <p:cViewPr>
      <p:scale>
        <a:sx n="33" d="100"/>
        <a:sy n="33" d="100"/>
      </p:scale>
      <p:origin x="0" y="-795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2011</a:t>
            </a:r>
          </a:p>
        </p:txBody>
      </p:sp>
      <p:sp>
        <p:nvSpPr>
          <p:cNvPr id="4100"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9671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11</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14</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543825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15</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868773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19</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20</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smtClean="0"/>
            </a:lvl1pPr>
          </a:lstStyle>
          <a:p>
            <a:pPr>
              <a:defRPr/>
            </a:pPr>
            <a:r>
              <a:rPr lang="en-US" smtClean="0"/>
              <a:t>January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802.11-15/1486r0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January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package" Target="../embeddings/Microsoft_Excel_Binary_Worksheet1.xlsb"/></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6/11-16-0005-00-0000-liaison-from-3gpp-tsg-ran-on-laa-coexistence.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0322-01-0reg-ngmn-5g-white-paper.docx" TargetMode="External"/><Relationship Id="rId2" Type="http://schemas.openxmlformats.org/officeDocument/2006/relationships/hyperlink" Target="https://mentor.ieee.org/802.11/dcn/15/11-15-0503-00-0reg-march-25-2015-liaison-from-ngmn-on-5g.docx" TargetMode="External"/><Relationship Id="rId1" Type="http://schemas.openxmlformats.org/officeDocument/2006/relationships/slideLayout" Target="../slideLayouts/slideLayout2.xml"/><Relationship Id="rId4" Type="http://schemas.openxmlformats.org/officeDocument/2006/relationships/hyperlink" Target="https://mentor.ieee.org/802.11/dcn/16/11-16-0055-00-0reg-report-to-ngmn-december-14-2015.ppt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1/dcn/11-15-1487" TargetMode="External"/><Relationship Id="rId3" Type="http://schemas.openxmlformats.org/officeDocument/2006/relationships/hyperlink" Target="https://mentor.ieee.org/802.11/dcn/11-15-1486" TargetMode="External"/><Relationship Id="rId7" Type="http://schemas.openxmlformats.org/officeDocument/2006/relationships/hyperlink" Target="https://mentor.ieee.org/802.11/dcn/11-15-1525" TargetMode="External"/><Relationship Id="rId2" Type="http://schemas.openxmlformats.org/officeDocument/2006/relationships/hyperlink" Target="https://mentor.ieee.org/802.11/dcn/11-15-1485" TargetMode="External"/><Relationship Id="rId1" Type="http://schemas.openxmlformats.org/officeDocument/2006/relationships/slideLayout" Target="../slideLayouts/slideLayout2.xml"/><Relationship Id="rId6" Type="http://schemas.openxmlformats.org/officeDocument/2006/relationships/hyperlink" Target="https://mentor.ieee.org/802.11/dcn/11-15-1527" TargetMode="External"/><Relationship Id="rId5" Type="http://schemas.openxmlformats.org/officeDocument/2006/relationships/hyperlink" Target="https://mentor.ieee.org/802.11/dcn/11-15-1524" TargetMode="External"/><Relationship Id="rId10" Type="http://schemas.openxmlformats.org/officeDocument/2006/relationships/hyperlink" Target="https://mentor.ieee.org/802.11/dcn/11-15-1529" TargetMode="External"/><Relationship Id="rId4" Type="http://schemas.openxmlformats.org/officeDocument/2006/relationships/hyperlink" Target="https://mentor.ieee.org/802.11/dcn/11-15-1526" TargetMode="External"/><Relationship Id="rId9" Type="http://schemas.openxmlformats.org/officeDocument/2006/relationships/hyperlink" Target="https://mentor.ieee.org/802.11/dcn/11-15-1528"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January 2016</a:t>
            </a:r>
          </a:p>
        </p:txBody>
      </p:sp>
      <p:sp>
        <p:nvSpPr>
          <p:cNvPr id="6150"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2016-01-17</a:t>
            </a:r>
          </a:p>
        </p:txBody>
      </p:sp>
      <p:graphicFrame>
        <p:nvGraphicFramePr>
          <p:cNvPr id="6151"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6360" name="Document" r:id="rId4" imgW="8268188" imgH="2779267" progId="Word.Document.8">
                  <p:embed/>
                </p:oleObj>
              </mc:Choice>
              <mc:Fallback>
                <p:oleObj name="Document" r:id="rId4" imgW="8268188" imgH="277926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M4.1.1 Type of Groups</a:t>
            </a:r>
            <a:endParaRPr lang="en-US" dirty="0" smtClean="0"/>
          </a:p>
        </p:txBody>
      </p:sp>
      <p:graphicFrame>
        <p:nvGraphicFramePr>
          <p:cNvPr id="3" name="Table 2"/>
          <p:cNvGraphicFramePr>
            <a:graphicFrameLocks noGrp="1"/>
          </p:cNvGraphicFramePr>
          <p:nvPr/>
        </p:nvGraphicFramePr>
        <p:xfrm>
          <a:off x="1066800" y="1828800"/>
          <a:ext cx="7391400" cy="3311525"/>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smtClean="0"/>
              <a:t>M4.1.1 Groups</a:t>
            </a:r>
          </a:p>
        </p:txBody>
      </p:sp>
      <p:graphicFrame>
        <p:nvGraphicFramePr>
          <p:cNvPr id="7" name="Group 148"/>
          <p:cNvGraphicFramePr>
            <a:graphicFrameLocks/>
          </p:cNvGraphicFramePr>
          <p:nvPr>
            <p:extLst>
              <p:ext uri="{D42A27DB-BD31-4B8C-83A1-F6EECF244321}">
                <p14:modId xmlns:p14="http://schemas.microsoft.com/office/powerpoint/2010/main" val="507114563"/>
              </p:ext>
            </p:extLst>
          </p:nvPr>
        </p:nvGraphicFramePr>
        <p:xfrm>
          <a:off x="304800" y="609601"/>
          <a:ext cx="8534400" cy="5447359"/>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 (NG60)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 (NGP)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114812413"/>
              </p:ext>
            </p:extLst>
          </p:nvPr>
        </p:nvGraphicFramePr>
        <p:xfrm>
          <a:off x="1981200" y="1347989"/>
          <a:ext cx="5384800" cy="4573086"/>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2"/>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90600" y="0"/>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11" name="Group 148"/>
          <p:cNvGraphicFramePr>
            <a:graphicFrameLocks/>
          </p:cNvGraphicFramePr>
          <p:nvPr>
            <p:extLst>
              <p:ext uri="{D42A27DB-BD31-4B8C-83A1-F6EECF244321}">
                <p14:modId xmlns:p14="http://schemas.microsoft.com/office/powerpoint/2010/main" val="2225880416"/>
              </p:ext>
            </p:extLst>
          </p:nvPr>
        </p:nvGraphicFramePr>
        <p:xfrm>
          <a:off x="76200" y="668890"/>
          <a:ext cx="8915400" cy="5755770"/>
        </p:xfrm>
        <a:graphic>
          <a:graphicData uri="http://schemas.openxmlformats.org/drawingml/2006/table">
            <a:tbl>
              <a:tblPr/>
              <a:tblGrid>
                <a:gridCol w="509991"/>
                <a:gridCol w="698877"/>
                <a:gridCol w="1794413"/>
                <a:gridCol w="2254519"/>
                <a:gridCol w="1981200"/>
                <a:gridCol w="1676400"/>
              </a:tblGrid>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94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PUB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54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ct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2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12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Haiming WANG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sng"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20" b="1" i="0" u="sng"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2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2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4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Lee Armstrong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SangHyun</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CHANG, Yan XIN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bl>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14</a:t>
            </a:fld>
            <a:endParaRPr lang="en-US"/>
          </a:p>
        </p:txBody>
      </p:sp>
    </p:spTree>
    <p:extLst>
      <p:ext uri="{BB962C8B-B14F-4D97-AF65-F5344CB8AC3E}">
        <p14:creationId xmlns:p14="http://schemas.microsoft.com/office/powerpoint/2010/main" val="2214244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90600" y="0"/>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1700658"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Temporary changes</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11" name="Group 148"/>
          <p:cNvGraphicFramePr>
            <a:graphicFrameLocks/>
          </p:cNvGraphicFramePr>
          <p:nvPr>
            <p:extLst>
              <p:ext uri="{D42A27DB-BD31-4B8C-83A1-F6EECF244321}">
                <p14:modId xmlns:p14="http://schemas.microsoft.com/office/powerpoint/2010/main" val="526413818"/>
              </p:ext>
            </p:extLst>
          </p:nvPr>
        </p:nvGraphicFramePr>
        <p:xfrm>
          <a:off x="76200" y="668890"/>
          <a:ext cx="8915400" cy="5755770"/>
        </p:xfrm>
        <a:graphic>
          <a:graphicData uri="http://schemas.openxmlformats.org/drawingml/2006/table">
            <a:tbl>
              <a:tblPr/>
              <a:tblGrid>
                <a:gridCol w="509991"/>
                <a:gridCol w="698877"/>
                <a:gridCol w="1794413"/>
                <a:gridCol w="2254519"/>
                <a:gridCol w="1981200"/>
                <a:gridCol w="1676400"/>
              </a:tblGrid>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94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Joseph LEVY (acting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PUB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54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ct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2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12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Haiming WANG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sng"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20" b="1" i="0" u="sng"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2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2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4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Lee Armstrong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SangHyun</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CHANG, Yan XIN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3096203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7" name="Date Placeholder 6"/>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16</a:t>
            </a:fld>
            <a:endParaRPr lang="en-US"/>
          </a:p>
        </p:txBody>
      </p:sp>
    </p:spTree>
    <p:extLst>
      <p:ext uri="{BB962C8B-B14F-4D97-AF65-F5344CB8AC3E}">
        <p14:creationId xmlns:p14="http://schemas.microsoft.com/office/powerpoint/2010/main" val="885983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0912"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LRLP TIG</a:t>
            </a:r>
          </a:p>
          <a:p>
            <a:pPr algn="ctr"/>
            <a:r>
              <a:rPr lang="en-US" sz="1100" dirty="0" smtClean="0">
                <a:latin typeface="Tahoma" pitchFamily="34" charset="0"/>
                <a:ea typeface="ＭＳ Ｐゴシック" charset="-128"/>
                <a:cs typeface="Arial" pitchFamily="34" charset="0"/>
              </a:rPr>
              <a:t>Long Range</a:t>
            </a:r>
          </a:p>
          <a:p>
            <a:pPr algn="ctr"/>
            <a:r>
              <a:rPr lang="en-US" sz="1100" b="1" dirty="0" smtClean="0">
                <a:latin typeface="Tahoma" pitchFamily="34" charset="0"/>
                <a:ea typeface="ＭＳ Ｐゴシック" charset="-128"/>
                <a:cs typeface="Arial" pitchFamily="34" charset="0"/>
              </a:rPr>
              <a:t>Low Power</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2" name="Right Arrow 1"/>
          <p:cNvSpPr/>
          <p:nvPr/>
        </p:nvSpPr>
        <p:spPr bwMode="auto">
          <a:xfrm flipH="1">
            <a:off x="3733798" y="4902163"/>
            <a:ext cx="2119901" cy="683177"/>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FF0000"/>
                </a:solidFill>
                <a:effectLst/>
                <a:latin typeface="Times New Roman" pitchFamily="18" charset="0"/>
              </a:rPr>
              <a:t>Currently</a:t>
            </a:r>
            <a:r>
              <a:rPr kumimoji="0" lang="en-GB" sz="1600" b="1" i="0" u="none" strike="noStrike" cap="none" normalizeH="0" dirty="0" smtClean="0">
                <a:ln>
                  <a:noFill/>
                </a:ln>
                <a:solidFill>
                  <a:srgbClr val="FF0000"/>
                </a:solidFill>
                <a:effectLst/>
                <a:latin typeface="Times New Roman" pitchFamily="18" charset="0"/>
              </a:rPr>
              <a:t> in ballot</a:t>
            </a:r>
            <a:endParaRPr kumimoji="0" lang="en-GB" sz="1600" b="1" i="0" u="none" strike="noStrike" cap="none" normalizeH="0" baseline="0" dirty="0" smtClean="0">
              <a:ln>
                <a:noFill/>
              </a:ln>
              <a:solidFill>
                <a:srgbClr val="FF0000"/>
              </a:solidFill>
              <a:effectLst/>
              <a:latin typeface="Times New Roman" pitchFamily="18" charset="0"/>
            </a:endParaRP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smtClean="0"/>
              <a:t>M4.1.5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7" name="Table 6"/>
          <p:cNvGraphicFramePr>
            <a:graphicFrameLocks noGrp="1"/>
          </p:cNvGraphicFramePr>
          <p:nvPr>
            <p:extLst>
              <p:ext uri="{D42A27DB-BD31-4B8C-83A1-F6EECF244321}">
                <p14:modId xmlns:p14="http://schemas.microsoft.com/office/powerpoint/2010/main" val="596673776"/>
              </p:ext>
            </p:extLst>
          </p:nvPr>
        </p:nvGraphicFramePr>
        <p:xfrm>
          <a:off x="0" y="2819400"/>
          <a:ext cx="9103425" cy="3523298"/>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24623">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0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January 2016</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18</a:t>
            </a:fld>
            <a:endParaRPr lang="en-US"/>
          </a:p>
        </p:txBody>
      </p:sp>
      <p:sp>
        <p:nvSpPr>
          <p:cNvPr id="3" name="Content Placeholder 2"/>
          <p:cNvSpPr>
            <a:spLocks noGrp="1"/>
          </p:cNvSpPr>
          <p:nvPr>
            <p:ph idx="1"/>
          </p:nvPr>
        </p:nvSpPr>
        <p:spPr>
          <a:xfrm>
            <a:off x="542173" y="1219200"/>
            <a:ext cx="7772400" cy="1295400"/>
          </a:xfrm>
        </p:spPr>
        <p:txBody>
          <a:bodyPr/>
          <a:lstStyle/>
          <a:p>
            <a:pPr marL="0" indent="0">
              <a:buNone/>
            </a:pPr>
            <a:r>
              <a:rPr lang="en-GB" dirty="0" smtClean="0"/>
              <a:t>Current:   </a:t>
            </a:r>
          </a:p>
          <a:p>
            <a:r>
              <a:rPr lang="en-GB" dirty="0" err="1" smtClean="0"/>
              <a:t>TGaj</a:t>
            </a:r>
            <a:r>
              <a:rPr lang="en-GB" dirty="0" smtClean="0"/>
              <a:t> WG Initial Ballot (LB217) closes Wed 20</a:t>
            </a:r>
            <a:r>
              <a:rPr lang="en-GB" baseline="30000" dirty="0" smtClean="0"/>
              <a:t>th</a:t>
            </a:r>
            <a:r>
              <a:rPr lang="en-GB" dirty="0" smtClean="0"/>
              <a:t> Jan</a:t>
            </a:r>
          </a:p>
          <a:p>
            <a:r>
              <a:rPr lang="en-GB" dirty="0" err="1" smtClean="0"/>
              <a:t>REVmc</a:t>
            </a:r>
            <a:r>
              <a:rPr lang="en-GB" dirty="0" smtClean="0"/>
              <a:t> Sponsor first recirculation ballot closes 26 Jan</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2015-05-10</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746671855"/>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153</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42</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367</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10</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a:xfrm>
            <a:off x="685800" y="1676400"/>
            <a:ext cx="7772400" cy="4648200"/>
          </a:xfrm>
        </p:spPr>
        <p:txBody>
          <a:bodyPr/>
          <a:lstStyle/>
          <a:p>
            <a:r>
              <a:rPr lang="en-GB" sz="2800" b="0" dirty="0" smtClean="0"/>
              <a:t>This presentation, together with the reports cited on the next slide, forms the opening report of the IEEE 802.11 Working Group for Jan 2016.</a:t>
            </a:r>
          </a:p>
          <a:p>
            <a:r>
              <a:rPr lang="en-GB" sz="2800" b="0" dirty="0" smtClean="0"/>
              <a:t>Subgroup status is reported in the “Snapshots” submission (see next slide for link).  This is incorporated by reference into this opening report.</a:t>
            </a:r>
          </a:p>
          <a:p>
            <a:r>
              <a:rPr lang="en-GB" sz="2800" b="0" dirty="0" smtClean="0"/>
              <a:t>“</a:t>
            </a:r>
            <a:r>
              <a:rPr lang="en-GB" sz="2800" b="0" i="1" dirty="0" err="1" smtClean="0"/>
              <a:t>Mx.y.z</a:t>
            </a:r>
            <a:r>
              <a:rPr lang="en-GB" sz="2800" b="0" dirty="0" smtClean="0"/>
              <a:t>” terminology indicates that the item was on the tentative agenda for the </a:t>
            </a:r>
            <a:r>
              <a:rPr lang="en-GB" sz="2800" b="0" i="1" dirty="0" smtClean="0"/>
              <a:t>M</a:t>
            </a:r>
            <a:r>
              <a:rPr lang="en-GB" sz="2800" b="0" dirty="0" smtClean="0"/>
              <a:t>onday 802.11 plenary, and was agenda item </a:t>
            </a:r>
            <a:r>
              <a:rPr lang="en-GB" sz="2800" b="0" i="1" dirty="0" err="1" smtClean="0"/>
              <a:t>x.y.z</a:t>
            </a:r>
            <a:r>
              <a:rPr lang="en-GB" sz="2800" b="0" dirty="0" smtClean="0"/>
              <a:t>.</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smtClean="0"/>
              <a:t>M4.1.6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2072794951"/>
              </p:ext>
            </p:extLst>
          </p:nvPr>
        </p:nvGraphicFramePr>
        <p:xfrm>
          <a:off x="696913" y="1411288"/>
          <a:ext cx="6075363" cy="4508500"/>
        </p:xfrm>
        <a:graphic>
          <a:graphicData uri="http://schemas.openxmlformats.org/presentationml/2006/ole">
            <mc:AlternateContent xmlns:mc="http://schemas.openxmlformats.org/markup-compatibility/2006">
              <mc:Choice xmlns:v="urn:schemas-microsoft-com:vml" Requires="v">
                <p:oleObj spid="_x0000_s25824" name="Binary Worksheet" r:id="rId4" imgW="8134243" imgH="6010343" progId="Excel.SheetBinaryMacroEnabled.12">
                  <p:embed/>
                </p:oleObj>
              </mc:Choice>
              <mc:Fallback>
                <p:oleObj name="Binary Worksheet" r:id="rId4" imgW="8134243" imgH="6010343" progId="Excel.SheetBinaryMacroEnabled.12">
                  <p:embed/>
                  <p:pic>
                    <p:nvPicPr>
                      <p:cNvPr id="0" name="Object 1"/>
                      <p:cNvPicPr>
                        <a:picLocks noChangeAspect="1" noChangeArrowheads="1"/>
                      </p:cNvPicPr>
                      <p:nvPr/>
                    </p:nvPicPr>
                    <p:blipFill>
                      <a:blip r:embed="rId5"/>
                      <a:srcRect/>
                      <a:stretch>
                        <a:fillRect/>
                      </a:stretch>
                    </p:blipFill>
                    <p:spPr bwMode="auto">
                      <a:xfrm>
                        <a:off x="696913" y="1411288"/>
                        <a:ext cx="6075363" cy="4508500"/>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pic>
        <p:nvPicPr>
          <p:cNvPr id="4" name="Picture 3"/>
          <p:cNvPicPr>
            <a:picLocks noChangeAspect="1"/>
          </p:cNvPicPr>
          <p:nvPr/>
        </p:nvPicPr>
        <p:blipFill>
          <a:blip r:embed="rId6"/>
          <a:stretch>
            <a:fillRect/>
          </a:stretch>
        </p:blipFill>
        <p:spPr>
          <a:xfrm>
            <a:off x="6973462" y="1874141"/>
            <a:ext cx="1857375" cy="1819275"/>
          </a:xfrm>
          <a:prstGeom prst="rect">
            <a:avLst/>
          </a:prstGeom>
        </p:spPr>
      </p:pic>
      <p:sp>
        <p:nvSpPr>
          <p:cNvPr id="5" name="TextBox 4"/>
          <p:cNvSpPr txBox="1"/>
          <p:nvPr/>
        </p:nvSpPr>
        <p:spPr>
          <a:xfrm>
            <a:off x="6934200" y="1295400"/>
            <a:ext cx="1905000" cy="457200"/>
          </a:xfrm>
          <a:prstGeom prst="rect">
            <a:avLst/>
          </a:prstGeom>
          <a:noFill/>
        </p:spPr>
        <p:txBody>
          <a:bodyPr wrap="square" rtlCol="0">
            <a:spAutoFit/>
          </a:bodyPr>
          <a:lstStyle/>
          <a:p>
            <a:r>
              <a:rPr lang="en-GB" dirty="0" smtClean="0"/>
              <a:t>New voters:</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smtClean="0"/>
              <a:t>M4.1.7 ANA Status</a:t>
            </a:r>
            <a:endParaRPr lang="en-US" smtClean="0"/>
          </a:p>
        </p:txBody>
      </p:sp>
      <p:sp>
        <p:nvSpPr>
          <p:cNvPr id="9219" name="Content Placeholder 2"/>
          <p:cNvSpPr>
            <a:spLocks noGrp="1"/>
          </p:cNvSpPr>
          <p:nvPr>
            <p:ph idx="1"/>
          </p:nvPr>
        </p:nvSpPr>
        <p:spPr>
          <a:xfrm>
            <a:off x="685800" y="1447800"/>
            <a:ext cx="7772400" cy="4876800"/>
          </a:xfrm>
        </p:spPr>
        <p:txBody>
          <a:bodyPr/>
          <a:lstStyle/>
          <a:p>
            <a:pPr>
              <a:defRPr/>
            </a:pPr>
            <a:r>
              <a:rPr lang="en-GB" sz="3200" dirty="0" smtClean="0"/>
              <a:t>The latest database is 11-11/0270r33  (Nov 2015)</a:t>
            </a:r>
          </a:p>
          <a:p>
            <a:pPr>
              <a:defRPr/>
            </a:pPr>
            <a:r>
              <a:rPr lang="en-GB" sz="3200" dirty="0" smtClean="0"/>
              <a:t>Changes since last meeting: None</a:t>
            </a:r>
          </a:p>
          <a:p>
            <a:pPr marL="457200" lvl="1" indent="0">
              <a:buNone/>
              <a:defRPr/>
            </a:pPr>
            <a:endParaRPr lang="en-GB" sz="2800" dirty="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background data</a:t>
            </a:r>
            <a:endParaRPr lang="en-GB" dirty="0"/>
          </a:p>
        </p:txBody>
      </p:sp>
      <p:sp>
        <p:nvSpPr>
          <p:cNvPr id="28675" name="Text Placeholder 7"/>
          <p:cNvSpPr>
            <a:spLocks noGrp="1"/>
          </p:cNvSpPr>
          <p:nvPr>
            <p:ph type="body" idx="1"/>
          </p:nvPr>
        </p:nvSpPr>
        <p:spPr/>
        <p:txBody>
          <a:bodyPr/>
          <a:lstStyle/>
          <a:p>
            <a:endParaRPr lang="en-GB" smtClean="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00366C23-4538-4CEB-9158-0679D70D390A}"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685800"/>
            <a:ext cx="7772400" cy="471488"/>
          </a:xfrm>
        </p:spPr>
        <p:txBody>
          <a:bodyPr/>
          <a:lstStyle/>
          <a:p>
            <a:r>
              <a:rPr lang="en-GB" dirty="0" smtClean="0"/>
              <a:t>Membership by Country and Region</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23</a:t>
            </a:fld>
            <a:endParaRPr lang="en-US"/>
          </a:p>
        </p:txBody>
      </p:sp>
      <p:pic>
        <p:nvPicPr>
          <p:cNvPr id="5" name="Picture 4"/>
          <p:cNvPicPr>
            <a:picLocks noChangeAspect="1"/>
          </p:cNvPicPr>
          <p:nvPr/>
        </p:nvPicPr>
        <p:blipFill>
          <a:blip r:embed="rId2"/>
          <a:stretch>
            <a:fillRect/>
          </a:stretch>
        </p:blipFill>
        <p:spPr>
          <a:xfrm>
            <a:off x="533400" y="1219200"/>
            <a:ext cx="3428953" cy="5113139"/>
          </a:xfrm>
          <a:prstGeom prst="rect">
            <a:avLst/>
          </a:prstGeom>
        </p:spPr>
      </p:pic>
      <p:pic>
        <p:nvPicPr>
          <p:cNvPr id="6" name="Picture 5"/>
          <p:cNvPicPr>
            <a:picLocks noChangeAspect="1"/>
          </p:cNvPicPr>
          <p:nvPr/>
        </p:nvPicPr>
        <p:blipFill>
          <a:blip r:embed="rId3"/>
          <a:stretch>
            <a:fillRect/>
          </a:stretch>
        </p:blipFill>
        <p:spPr>
          <a:xfrm>
            <a:off x="4093606" y="1219200"/>
            <a:ext cx="4835840" cy="5113139"/>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Meeting Attendance – Historic Data</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24</a:t>
            </a:fld>
            <a:endParaRPr lang="en-US"/>
          </a:p>
        </p:txBody>
      </p:sp>
      <p:pic>
        <p:nvPicPr>
          <p:cNvPr id="3" name="Picture 2"/>
          <p:cNvPicPr>
            <a:picLocks noChangeAspect="1"/>
          </p:cNvPicPr>
          <p:nvPr/>
        </p:nvPicPr>
        <p:blipFill>
          <a:blip r:embed="rId2"/>
          <a:stretch>
            <a:fillRect/>
          </a:stretch>
        </p:blipFill>
        <p:spPr>
          <a:xfrm>
            <a:off x="903410" y="1397650"/>
            <a:ext cx="7413379" cy="4505334"/>
          </a:xfrm>
          <a:prstGeom prst="rect">
            <a:avLst/>
          </a:prstGeom>
        </p:spPr>
      </p:pic>
    </p:spTree>
    <p:extLst>
      <p:ext uri="{BB962C8B-B14F-4D97-AF65-F5344CB8AC3E}">
        <p14:creationId xmlns:p14="http://schemas.microsoft.com/office/powerpoint/2010/main" val="22115434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533400"/>
            <a:ext cx="7772400" cy="685800"/>
          </a:xfrm>
        </p:spPr>
        <p:txBody>
          <a:bodyPr/>
          <a:lstStyle/>
          <a:p>
            <a:r>
              <a:rPr lang="en-GB" dirty="0" smtClean="0"/>
              <a:t>Membership – Historic Data</a:t>
            </a:r>
            <a:endParaRPr lang="en-US" dirty="0" smtClean="0"/>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30726" name="Object 2"/>
          <p:cNvGraphicFramePr>
            <a:graphicFrameLocks noChangeAspect="1"/>
          </p:cNvGraphicFramePr>
          <p:nvPr>
            <p:extLst>
              <p:ext uri="{D42A27DB-BD31-4B8C-83A1-F6EECF244321}">
                <p14:modId xmlns:p14="http://schemas.microsoft.com/office/powerpoint/2010/main" val="2436821316"/>
              </p:ext>
            </p:extLst>
          </p:nvPr>
        </p:nvGraphicFramePr>
        <p:xfrm>
          <a:off x="411163" y="1243013"/>
          <a:ext cx="8151812" cy="4899025"/>
        </p:xfrm>
        <a:graphic>
          <a:graphicData uri="http://schemas.openxmlformats.org/presentationml/2006/ole">
            <mc:AlternateContent xmlns:mc="http://schemas.openxmlformats.org/markup-compatibility/2006">
              <mc:Choice xmlns:v="urn:schemas-microsoft-com:vml" Requires="v">
                <p:oleObj spid="_x0000_s30937" name="Worksheet" r:id="rId3" imgW="7934345" imgH="4771957" progId="Excel.Sheet.12">
                  <p:embed/>
                </p:oleObj>
              </mc:Choice>
              <mc:Fallback>
                <p:oleObj name="Worksheet" r:id="rId3" imgW="7934345" imgH="4771957" progId="Excel.Sheet.12">
                  <p:embed/>
                  <p:pic>
                    <p:nvPicPr>
                      <p:cNvPr id="0" name="Object 2"/>
                      <p:cNvPicPr>
                        <a:picLocks noChangeAspect="1" noChangeArrowheads="1"/>
                      </p:cNvPicPr>
                      <p:nvPr/>
                    </p:nvPicPr>
                    <p:blipFill>
                      <a:blip r:embed="rId4"/>
                      <a:srcRect/>
                      <a:stretch>
                        <a:fillRect/>
                      </a:stretch>
                    </p:blipFill>
                    <p:spPr bwMode="auto">
                      <a:xfrm>
                        <a:off x="411163" y="1243013"/>
                        <a:ext cx="8151812"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a:t>
            </a:r>
            <a:r>
              <a:rPr lang="en-GB" sz="2000"/>
              <a:t>December </a:t>
            </a:r>
            <a:r>
              <a:rPr lang="en-GB" sz="200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275938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M2.3.1 Summary of new Liaisons</a:t>
            </a:r>
          </a:p>
        </p:txBody>
      </p:sp>
      <p:sp>
        <p:nvSpPr>
          <p:cNvPr id="10243" name="Content Placeholder 2"/>
          <p:cNvSpPr>
            <a:spLocks noGrp="1"/>
          </p:cNvSpPr>
          <p:nvPr>
            <p:ph idx="1"/>
          </p:nvPr>
        </p:nvSpPr>
        <p:spPr>
          <a:xfrm>
            <a:off x="706438" y="1905000"/>
            <a:ext cx="7772400" cy="4113213"/>
          </a:xfrm>
        </p:spPr>
        <p:txBody>
          <a:bodyPr/>
          <a:lstStyle/>
          <a:p>
            <a:r>
              <a:rPr lang="en-GB" sz="2000" dirty="0" smtClean="0"/>
              <a:t>Liaison from 3GPP TSG RAN on LAA Coexistence testing</a:t>
            </a:r>
          </a:p>
          <a:p>
            <a:pPr lvl="1"/>
            <a:r>
              <a:rPr lang="en-GB" sz="1600" dirty="0">
                <a:hlinkClick r:id="rId2"/>
              </a:rPr>
              <a:t>https://</a:t>
            </a:r>
            <a:r>
              <a:rPr lang="en-GB" sz="1600" dirty="0" smtClean="0">
                <a:hlinkClick r:id="rId2"/>
              </a:rPr>
              <a:t>mentor.ieee.org/802.11/dcn/16/11-16-0005-00-0000-liaison-from-3gpp-tsg-ran-on-laa-coexistence.doc</a:t>
            </a:r>
            <a:endParaRPr lang="en-GB" sz="1600" dirty="0" smtClean="0"/>
          </a:p>
          <a:p>
            <a:pPr lvl="1"/>
            <a:endParaRPr lang="en-GB" sz="1600" dirty="0" smtClean="0"/>
          </a:p>
          <a:p>
            <a:endParaRPr lang="en-GB" altLang="en-US" sz="2000" dirty="0" smtClean="0"/>
          </a:p>
          <a:p>
            <a:endParaRPr lang="en-GB" altLang="en-US" dirty="0" smtClean="0"/>
          </a:p>
          <a:p>
            <a:pPr lvl="1"/>
            <a:endParaRPr lang="en-GB" altLang="en-US" dirty="0" smtClean="0"/>
          </a:p>
          <a:p>
            <a:pPr lvl="2"/>
            <a:endParaRPr lang="en-GB" altLang="en-US" dirty="0" smtClean="0"/>
          </a:p>
          <a:p>
            <a:pPr lvl="1"/>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4</a:t>
            </a:fld>
            <a:endParaRPr lang="en-US" altLang="en-US" sz="1200" b="0" smtClean="0"/>
          </a:p>
        </p:txBody>
      </p:sp>
    </p:spTree>
    <p:extLst>
      <p:ext uri="{BB962C8B-B14F-4D97-AF65-F5344CB8AC3E}">
        <p14:creationId xmlns:p14="http://schemas.microsoft.com/office/powerpoint/2010/main" val="392471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r>
              <a:rPr lang="en-GB" altLang="en-US" dirty="0" smtClean="0"/>
              <a:t>M2.3.1 Summary of ongoing Liaisons</a:t>
            </a:r>
          </a:p>
        </p:txBody>
      </p:sp>
      <p:sp>
        <p:nvSpPr>
          <p:cNvPr id="10243" name="Content Placeholder 2"/>
          <p:cNvSpPr>
            <a:spLocks noGrp="1"/>
          </p:cNvSpPr>
          <p:nvPr>
            <p:ph idx="1"/>
          </p:nvPr>
        </p:nvSpPr>
        <p:spPr>
          <a:xfrm>
            <a:off x="696913" y="1524000"/>
            <a:ext cx="7772400" cy="4494213"/>
          </a:xfrm>
        </p:spPr>
        <p:txBody>
          <a:bodyPr/>
          <a:lstStyle/>
          <a:p>
            <a:r>
              <a:rPr lang="en-GB" altLang="en-US" dirty="0" smtClean="0"/>
              <a:t>NGMN </a:t>
            </a:r>
            <a:r>
              <a:rPr lang="en-GB" altLang="en-US" dirty="0" smtClean="0">
                <a:hlinkClick r:id="rId2"/>
              </a:rPr>
              <a:t>Liaison</a:t>
            </a:r>
            <a:r>
              <a:rPr lang="en-GB" altLang="en-US" dirty="0" smtClean="0"/>
              <a:t> and </a:t>
            </a:r>
            <a:r>
              <a:rPr lang="en-GB" altLang="en-US" dirty="0" smtClean="0">
                <a:hlinkClick r:id="rId3"/>
              </a:rPr>
              <a:t>Whitepaper</a:t>
            </a:r>
            <a:r>
              <a:rPr lang="en-GB" altLang="en-US" dirty="0" smtClean="0"/>
              <a:t> - Owned by </a:t>
            </a:r>
            <a:r>
              <a:rPr lang="en-GB" altLang="en-US" dirty="0" err="1" smtClean="0"/>
              <a:t>Jeorge</a:t>
            </a:r>
            <a:r>
              <a:rPr lang="en-GB" altLang="en-US" dirty="0" smtClean="0"/>
              <a:t> </a:t>
            </a:r>
            <a:r>
              <a:rPr lang="en-GB" altLang="en-US" dirty="0" err="1" smtClean="0"/>
              <a:t>Hurtarte</a:t>
            </a:r>
            <a:r>
              <a:rPr lang="en-GB" altLang="en-US" dirty="0" smtClean="0"/>
              <a:t>,  who writes:</a:t>
            </a:r>
          </a:p>
          <a:p>
            <a:pPr lvl="0"/>
            <a:r>
              <a:rPr lang="en-GB" sz="2000" b="0" i="1" dirty="0" err="1"/>
              <a:t>Jeorge</a:t>
            </a:r>
            <a:r>
              <a:rPr lang="en-GB" sz="2000" b="0" i="1" dirty="0"/>
              <a:t> </a:t>
            </a:r>
            <a:r>
              <a:rPr lang="en-GB" sz="2000" b="0" i="1" dirty="0" err="1"/>
              <a:t>Hurtarte</a:t>
            </a:r>
            <a:r>
              <a:rPr lang="en-GB" sz="2000" b="0" i="1" dirty="0"/>
              <a:t> had a conference call with the NGMN on December 14, 2015 and presented his view on the progress made so far by the IEEE 802.11 in reviewing the NGMN "5G White Paper" </a:t>
            </a:r>
          </a:p>
          <a:p>
            <a:pPr lvl="0"/>
            <a:r>
              <a:rPr lang="en-GB" sz="2000" b="0" i="1" dirty="0" err="1"/>
              <a:t>Jeorge's</a:t>
            </a:r>
            <a:r>
              <a:rPr lang="en-GB" sz="2000" b="0" i="1" dirty="0"/>
              <a:t> presentation has been posted at: </a:t>
            </a:r>
            <a:r>
              <a:rPr lang="en-GB" sz="2000" b="0" i="1" u="sng" dirty="0">
                <a:hlinkClick r:id="rId4"/>
              </a:rPr>
              <a:t>https://mentor.ieee.org/802.11/dcn/16/11-16-0055-00-0reg-report-to-ngmn-december-14-2015.pptx</a:t>
            </a:r>
            <a:r>
              <a:rPr lang="en-GB" sz="2000" b="0" i="1" dirty="0"/>
              <a:t>  </a:t>
            </a:r>
          </a:p>
          <a:p>
            <a:pPr lvl="0"/>
            <a:r>
              <a:rPr lang="en-GB" sz="2000" b="0" i="1" dirty="0"/>
              <a:t>A Monday PM1 </a:t>
            </a:r>
            <a:r>
              <a:rPr lang="en-GB" sz="2000" b="0" i="1" dirty="0" err="1"/>
              <a:t>Adhoc</a:t>
            </a:r>
            <a:r>
              <a:rPr lang="en-GB" sz="2000" b="0" i="1" dirty="0"/>
              <a:t> Session has been scheduled to draft an official 3rd Liaison Letter response to the NGMN on the activities of the 802.11 on the NGMN "5G White  Paper."  - Those individuals who have participated in previous discussions on this paper at the various standing groups, or who are interested in contributing to this work, please plan on attending this afternoon at PM1. </a:t>
            </a:r>
          </a:p>
          <a:p>
            <a:endParaRPr lang="en-GB" altLang="en-US" dirty="0" smtClean="0"/>
          </a:p>
          <a:p>
            <a:pPr lvl="1"/>
            <a:endParaRPr lang="en-GB" altLang="en-US" dirty="0" smtClean="0"/>
          </a:p>
          <a:p>
            <a:pPr lvl="2"/>
            <a:endParaRPr lang="en-GB" altLang="en-US" dirty="0" smtClean="0"/>
          </a:p>
          <a:p>
            <a:pPr lvl="1"/>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5</a:t>
            </a:fld>
            <a:endParaRPr lang="en-US" altLang="en-US" sz="1200" b="0" smtClean="0"/>
          </a:p>
        </p:txBody>
      </p:sp>
    </p:spTree>
    <p:extLst>
      <p:ext uri="{BB962C8B-B14F-4D97-AF65-F5344CB8AC3E}">
        <p14:creationId xmlns:p14="http://schemas.microsoft.com/office/powerpoint/2010/main" val="1925007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85800"/>
          </a:xfrm>
        </p:spPr>
        <p:txBody>
          <a:bodyPr/>
          <a:lstStyle/>
          <a:p>
            <a:r>
              <a:rPr lang="en-GB" dirty="0" smtClean="0"/>
              <a:t>M3.1 802.11 Working Group Session Documents</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3" name="Date Placeholder 2"/>
          <p:cNvSpPr>
            <a:spLocks noGrp="1"/>
          </p:cNvSpPr>
          <p:nvPr>
            <p:ph type="dt" sz="half" idx="10"/>
          </p:nvPr>
        </p:nvSpPr>
        <p:spPr/>
        <p:txBody>
          <a:bodyPr/>
          <a:lstStyle/>
          <a:p>
            <a:pPr>
              <a:defRPr/>
            </a:pPr>
            <a:r>
              <a:rPr lang="en-US" smtClean="0"/>
              <a:t>January 2016</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01536006"/>
              </p:ext>
            </p:extLst>
          </p:nvPr>
        </p:nvGraphicFramePr>
        <p:xfrm>
          <a:off x="228600" y="1904203"/>
          <a:ext cx="8528310" cy="3353596"/>
        </p:xfrm>
        <a:graphic>
          <a:graphicData uri="http://schemas.openxmlformats.org/drawingml/2006/table">
            <a:tbl>
              <a:tblPr/>
              <a:tblGrid>
                <a:gridCol w="3216771"/>
                <a:gridCol w="5311539"/>
              </a:tblGrid>
              <a:tr h="327650">
                <a:tc>
                  <a:txBody>
                    <a:bodyPr/>
                    <a:lstStyle/>
                    <a:p>
                      <a:pPr algn="l" fontAlgn="b"/>
                      <a:r>
                        <a:rPr lang="en-GB"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327650">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2"/>
                        </a:rPr>
                        <a:t>https://mentor.ieee.org/802.11/dcn/11-15-1485</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27650">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https://mentor.ieee.org/802.11/dcn/11-15-1486</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27650">
                <a:tc>
                  <a:txBody>
                    <a:bodyPr/>
                    <a:lstStyle/>
                    <a:p>
                      <a:pPr algn="l" fontAlgn="b"/>
                      <a:r>
                        <a:rPr lang="en-GB" sz="20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https://mentor.ieee.org/802.11/dcn/11-15-1526</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66198">
                <a:tc>
                  <a:txBody>
                    <a:bodyPr/>
                    <a:lstStyle/>
                    <a:p>
                      <a:pPr algn="l" fontAlgn="b"/>
                      <a:r>
                        <a:rPr lang="en-GB" sz="2000" b="0" i="0" u="none" strike="noStrike">
                          <a:solidFill>
                            <a:srgbClr val="323232"/>
                          </a:solidFill>
                          <a:effectLst/>
                          <a:latin typeface="Arial" panose="020B0604020202020204" pitchFamily="34" charset="0"/>
                        </a:rPr>
                        <a:t>1</a:t>
                      </a:r>
                      <a:r>
                        <a:rPr lang="en-GB" sz="2000" b="0" i="0" u="none" strike="noStrike" baseline="30000">
                          <a:solidFill>
                            <a:srgbClr val="323232"/>
                          </a:solidFill>
                          <a:effectLst/>
                          <a:latin typeface="Arial" panose="020B0604020202020204" pitchFamily="34" charset="0"/>
                        </a:rPr>
                        <a:t>st</a:t>
                      </a:r>
                      <a:r>
                        <a:rPr lang="en-GB"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5"/>
                        </a:rPr>
                        <a:t>https://mentor.ieee.org/802.11/dcn/11-15-1524</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66198">
                <a:tc>
                  <a:txBody>
                    <a:bodyPr/>
                    <a:lstStyle/>
                    <a:p>
                      <a:pPr algn="l" fontAlgn="b"/>
                      <a:r>
                        <a:rPr lang="en-GB" sz="2000" b="0" i="0" u="none" strike="noStrike">
                          <a:solidFill>
                            <a:srgbClr val="323232"/>
                          </a:solidFill>
                          <a:effectLst/>
                          <a:latin typeface="Arial" panose="020B0604020202020204" pitchFamily="34" charset="0"/>
                        </a:rPr>
                        <a:t>2</a:t>
                      </a:r>
                      <a:r>
                        <a:rPr lang="en-GB" sz="2000" b="0" i="0" u="none" strike="noStrike" baseline="30000">
                          <a:solidFill>
                            <a:srgbClr val="323232"/>
                          </a:solidFill>
                          <a:effectLst/>
                          <a:latin typeface="Arial" panose="020B0604020202020204" pitchFamily="34" charset="0"/>
                        </a:rPr>
                        <a:t>nd</a:t>
                      </a:r>
                      <a:r>
                        <a:rPr lang="en-GB"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6"/>
                        </a:rPr>
                        <a:t>https://mentor.ieee.org/802.11/dcn/11-15-1527</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27650">
                <a:tc>
                  <a:txBody>
                    <a:bodyPr/>
                    <a:lstStyle/>
                    <a:p>
                      <a:pPr algn="l" fontAlgn="b"/>
                      <a:r>
                        <a:rPr lang="en-GB"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7"/>
                        </a:rPr>
                        <a:t>https://mentor.ieee.org/802.11/dcn/11-15-1525</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27650">
                <a:tc>
                  <a:txBody>
                    <a:bodyPr/>
                    <a:lstStyle/>
                    <a:p>
                      <a:pPr algn="l" fontAlgn="b"/>
                      <a:r>
                        <a:rPr lang="en-GB" sz="2000" b="0" i="0" u="none" strike="noStrike">
                          <a:solidFill>
                            <a:srgbClr val="323232"/>
                          </a:solidFill>
                          <a:effectLst/>
                          <a:latin typeface="Arial" panose="020B0604020202020204" pitchFamily="34" charset="0"/>
                        </a:rPr>
                        <a:t>Supplementary Material</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8"/>
                        </a:rPr>
                        <a:t>https://mentor.ieee.org/802.11/dcn/11-15-1487</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27650">
                <a:tc>
                  <a:txBody>
                    <a:bodyPr/>
                    <a:lstStyle/>
                    <a:p>
                      <a:pPr algn="l" fontAlgn="b"/>
                      <a:r>
                        <a:rPr lang="en-GB"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9"/>
                        </a:rPr>
                        <a:t>https://mentor.ieee.org/802.11/dcn/11-15-1528</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27650">
                <a:tc>
                  <a:txBody>
                    <a:bodyPr/>
                    <a:lstStyle/>
                    <a:p>
                      <a:pPr algn="l" fontAlgn="b"/>
                      <a:r>
                        <a:rPr lang="en-GB" sz="2000" b="0" i="0" u="none" strike="noStrike">
                          <a:solidFill>
                            <a:srgbClr val="323232"/>
                          </a:solidFill>
                          <a:effectLst/>
                          <a:latin typeface="Arial" panose="020B0604020202020204" pitchFamily="34" charset="0"/>
                        </a:rPr>
                        <a:t>Closing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0"/>
                        </a:rPr>
                        <a:t>https://mentor.ieee.org/802.11/dcn/11-15-1529</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3400"/>
          </a:xfrm>
        </p:spPr>
        <p:txBody>
          <a:bodyPr/>
          <a:lstStyle/>
          <a:p>
            <a:r>
              <a:rPr lang="en-GB" altLang="en-US" smtClean="0"/>
              <a:t>M3.2 Joint meetings and Reciprocal Credit</a:t>
            </a:r>
          </a:p>
        </p:txBody>
      </p:sp>
      <p:sp>
        <p:nvSpPr>
          <p:cNvPr id="13315" name="Content Placeholder 6"/>
          <p:cNvSpPr>
            <a:spLocks noGrp="1"/>
          </p:cNvSpPr>
          <p:nvPr>
            <p:ph idx="1"/>
          </p:nvPr>
        </p:nvSpPr>
        <p:spPr>
          <a:xfrm>
            <a:off x="538163" y="1447800"/>
            <a:ext cx="7772400" cy="3733800"/>
          </a:xfrm>
        </p:spPr>
        <p:txBody>
          <a:bodyPr/>
          <a:lstStyle/>
          <a:p>
            <a:r>
              <a:rPr lang="en-GB" altLang="en-US" dirty="0" smtClean="0"/>
              <a:t>Internal Joint Meetings</a:t>
            </a:r>
          </a:p>
          <a:p>
            <a:pPr lvl="1"/>
            <a:r>
              <a:rPr lang="en-GB" altLang="en-US" dirty="0" smtClean="0"/>
              <a:t>Thu am1: </a:t>
            </a:r>
            <a:r>
              <a:rPr lang="en-GB" altLang="en-US" dirty="0" err="1" smtClean="0"/>
              <a:t>TGak</a:t>
            </a:r>
            <a:r>
              <a:rPr lang="en-GB" altLang="en-US" dirty="0" smtClean="0"/>
              <a:t>, ARC</a:t>
            </a:r>
          </a:p>
          <a:p>
            <a:pPr lvl="1"/>
            <a:r>
              <a:rPr lang="en-GB" altLang="en-US" dirty="0" smtClean="0"/>
              <a:t>Thu pm2: </a:t>
            </a:r>
            <a:r>
              <a:rPr lang="en-GB" altLang="en-US" dirty="0" err="1" smtClean="0"/>
              <a:t>TGaq</a:t>
            </a:r>
            <a:r>
              <a:rPr lang="en-GB" altLang="en-US" dirty="0" smtClean="0"/>
              <a:t>, ARC</a:t>
            </a:r>
          </a:p>
          <a:p>
            <a:endParaRPr lang="en-GB" altLang="en-US" dirty="0" smtClean="0"/>
          </a:p>
          <a:p>
            <a:r>
              <a:rPr lang="en-GB" altLang="en-US" dirty="0" smtClean="0"/>
              <a:t>Reciprocal credit is provided to 802.11 voters for attendance at:  802.18, 802.19, 802.24, 802.1 </a:t>
            </a:r>
          </a:p>
          <a:p>
            <a:pPr lvl="1"/>
            <a:r>
              <a:rPr lang="en-GB" altLang="en-US" dirty="0" smtClean="0"/>
              <a:t>Reciprocal credit for 802.1 is for 801.1Qbz, 802.1CF and 802E</a:t>
            </a:r>
          </a:p>
          <a:p>
            <a:endParaRPr lang="en-GB" altLang="en-US" dirty="0" smtClean="0"/>
          </a:p>
          <a:p>
            <a:r>
              <a:rPr lang="en-GB" altLang="en-US" dirty="0" smtClean="0"/>
              <a:t>802.16 / .14 Tutorial</a:t>
            </a:r>
            <a:r>
              <a:rPr lang="en-GB" altLang="en-US" dirty="0"/>
              <a:t> </a:t>
            </a:r>
            <a:r>
              <a:rPr lang="en-GB" altLang="en-US" dirty="0" smtClean="0"/>
              <a:t>– Tuesday 7:30pm </a:t>
            </a:r>
          </a:p>
        </p:txBody>
      </p:sp>
      <p:sp>
        <p:nvSpPr>
          <p:cNvPr id="133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377445D-CAD8-4A94-8654-0D209EAFDAF9}"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487088011"/>
              </p:ext>
            </p:extLst>
          </p:nvPr>
        </p:nvGraphicFramePr>
        <p:xfrm>
          <a:off x="990600" y="5181600"/>
          <a:ext cx="5476875" cy="883920"/>
        </p:xfrm>
        <a:graphic>
          <a:graphicData uri="http://schemas.openxmlformats.org/drawingml/2006/table">
            <a:tbl>
              <a:tblPr/>
              <a:tblGrid>
                <a:gridCol w="923925"/>
                <a:gridCol w="4552950"/>
              </a:tblGrid>
              <a:tr h="609600">
                <a:tc>
                  <a:txBody>
                    <a:bodyPr/>
                    <a:lstStyle/>
                    <a:p>
                      <a:pPr rtl="0" fontAlgn="ctr"/>
                      <a:r>
                        <a:rPr lang="en-GB" dirty="0">
                          <a:solidFill>
                            <a:srgbClr val="000000"/>
                          </a:solidFill>
                          <a:effectLst/>
                          <a:latin typeface="Arial" panose="020B0604020202020204" pitchFamily="34" charset="0"/>
                        </a:rPr>
                        <a:t>19:30-21:00</a:t>
                      </a:r>
                    </a:p>
                  </a:txBody>
                  <a:tcPr marL="28575" marR="28575"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rtl="0" fontAlgn="ctr"/>
                      <a:r>
                        <a:rPr lang="en-GB" dirty="0">
                          <a:solidFill>
                            <a:srgbClr val="000000"/>
                          </a:solidFill>
                          <a:effectLst/>
                          <a:latin typeface="Inconsolata"/>
                        </a:rPr>
                        <a:t>802.16/802.24 Tutorial: Proposed 802.16s Narrowband Project</a:t>
                      </a:r>
                    </a:p>
                  </a:txBody>
                  <a:tcPr marL="28575" marR="28575"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a:noFill/>
                    </a:lnT>
                    <a:lnB w="9525" cap="flat" cmpd="sng" algn="ctr">
                      <a:solidFill>
                        <a:srgbClr val="000000"/>
                      </a:solidFill>
                      <a:prstDash val="solid"/>
                      <a:round/>
                      <a:headEnd type="none" w="med" len="med"/>
                      <a:tailEnd type="none" w="med" len="med"/>
                    </a:lnB>
                    <a:solidFill>
                      <a:srgbClr val="FFFFFF"/>
                    </a:solidFill>
                  </a:tcPr>
                </a:tc>
              </a:tr>
              <a:tr h="123825">
                <a:tc>
                  <a:txBody>
                    <a:bodyPr/>
                    <a:lstStyle/>
                    <a:p>
                      <a:pPr rtl="0" fontAlgn="b"/>
                      <a:endParaRPr lang="en-GB" dirty="0">
                        <a:effectLst/>
                      </a:endParaRPr>
                    </a:p>
                  </a:txBody>
                  <a:tcPr marL="28575" marR="28575"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ctr"/>
                      <a:r>
                        <a:rPr lang="en-GB" dirty="0">
                          <a:solidFill>
                            <a:srgbClr val="000000"/>
                          </a:solidFill>
                          <a:effectLst/>
                          <a:latin typeface="Arial" panose="020B0604020202020204" pitchFamily="34" charset="0"/>
                        </a:rPr>
                        <a:t>Roger Marks and Tim Godfrey (Co-Chairs)</a:t>
                      </a:r>
                    </a:p>
                  </a:txBody>
                  <a:tcPr marL="28575" marR="28575"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92628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mtClean="0"/>
              <a:t>M3.10 Topics for Wednesday plenary</a:t>
            </a:r>
          </a:p>
        </p:txBody>
      </p:sp>
      <p:sp>
        <p:nvSpPr>
          <p:cNvPr id="14339" name="Content Placeholder 2"/>
          <p:cNvSpPr>
            <a:spLocks noGrp="1"/>
          </p:cNvSpPr>
          <p:nvPr>
            <p:ph idx="1"/>
          </p:nvPr>
        </p:nvSpPr>
        <p:spPr/>
        <p:txBody>
          <a:bodyPr/>
          <a:lstStyle/>
          <a:p>
            <a:r>
              <a:rPr lang="en-GB" altLang="en-US" dirty="0" smtClean="0"/>
              <a:t>Status and Future of Regulatory (Stephens/Kennedy)</a:t>
            </a:r>
          </a:p>
          <a:p>
            <a:r>
              <a:rPr lang="en-GB" altLang="en-US" dirty="0" smtClean="0"/>
              <a:t>Reminder about process (Stephens)</a:t>
            </a:r>
          </a:p>
          <a:p>
            <a:r>
              <a:rPr lang="en-GB" altLang="en-US" dirty="0" smtClean="0"/>
              <a:t>EC workshop agenda/description (Stephens)</a:t>
            </a:r>
          </a:p>
          <a:p>
            <a:r>
              <a:rPr lang="en-GB" altLang="en-US" dirty="0" smtClean="0"/>
              <a:t>Report on leadership summit with WFA</a:t>
            </a:r>
          </a:p>
          <a:p>
            <a:r>
              <a:rPr lang="en-GB" altLang="en-US" dirty="0" smtClean="0"/>
              <a:t>Report on attendance rules,  as actioned in November 802.11 meeting</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86DAD78-305C-4987-931F-352BA1D1611E}" type="slidenum">
              <a:rPr lang="en-US" altLang="en-US" sz="1200" b="0" smtClean="0"/>
              <a:pPr>
                <a:spcBef>
                  <a:spcPct val="0"/>
                </a:spcBef>
                <a:buFontTx/>
                <a:buNone/>
              </a:pPr>
              <a:t>8</a:t>
            </a:fld>
            <a:endParaRPr lang="en-US" altLang="en-US" sz="1200" b="0" smtClean="0"/>
          </a:p>
        </p:txBody>
      </p:sp>
    </p:spTree>
    <p:extLst>
      <p:ext uri="{BB962C8B-B14F-4D97-AF65-F5344CB8AC3E}">
        <p14:creationId xmlns:p14="http://schemas.microsoft.com/office/powerpoint/2010/main" val="2313235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smtClean="0"/>
              <a:t>M3.11 802 EC and IEEE-SA Standards Board decisions</a:t>
            </a:r>
          </a:p>
        </p:txBody>
      </p:sp>
      <p:sp>
        <p:nvSpPr>
          <p:cNvPr id="15363" name="Content Placeholder 2"/>
          <p:cNvSpPr>
            <a:spLocks noGrp="1"/>
          </p:cNvSpPr>
          <p:nvPr>
            <p:ph idx="1"/>
          </p:nvPr>
        </p:nvSpPr>
        <p:spPr>
          <a:xfrm>
            <a:off x="685800" y="1728787"/>
            <a:ext cx="7758112" cy="4746626"/>
          </a:xfrm>
        </p:spPr>
        <p:txBody>
          <a:bodyPr/>
          <a:lstStyle/>
          <a:p>
            <a:r>
              <a:rPr lang="en-GB" altLang="en-US" dirty="0" smtClean="0"/>
              <a:t>PARS</a:t>
            </a:r>
          </a:p>
          <a:p>
            <a:pPr lvl="1"/>
            <a:r>
              <a:rPr lang="en-GB" altLang="en-US" dirty="0" smtClean="0"/>
              <a:t>None</a:t>
            </a:r>
          </a:p>
          <a:p>
            <a:r>
              <a:rPr lang="en-GB" altLang="en-US" dirty="0" smtClean="0"/>
              <a:t>Approval of draft standards</a:t>
            </a:r>
          </a:p>
          <a:p>
            <a:pPr lvl="1"/>
            <a:r>
              <a:rPr lang="en-GB" altLang="en-US" dirty="0" smtClean="0"/>
              <a:t>None</a:t>
            </a:r>
          </a:p>
          <a:p>
            <a:pPr lvl="1"/>
            <a:endParaRPr lang="en-GB" altLang="en-US" dirty="0"/>
          </a:p>
          <a:p>
            <a:r>
              <a:rPr lang="en-GB" altLang="en-US" dirty="0" smtClean="0"/>
              <a:t>Note that the WG chair had been actioned by </a:t>
            </a:r>
            <a:r>
              <a:rPr lang="en-GB" altLang="en-US" dirty="0" err="1" smtClean="0"/>
              <a:t>TGah</a:t>
            </a:r>
            <a:r>
              <a:rPr lang="en-GB" altLang="en-US" dirty="0" smtClean="0"/>
              <a:t> to request input from IEEE-SA </a:t>
            </a:r>
            <a:r>
              <a:rPr lang="en-GB" altLang="en-US" dirty="0" err="1" smtClean="0"/>
              <a:t>PatCom</a:t>
            </a:r>
            <a:r>
              <a:rPr lang="en-GB" altLang="en-US" dirty="0" smtClean="0"/>
              <a:t>.  The request was passed to </a:t>
            </a:r>
            <a:r>
              <a:rPr lang="en-GB" altLang="en-US" dirty="0" err="1" smtClean="0"/>
              <a:t>PatCom</a:t>
            </a:r>
            <a:r>
              <a:rPr lang="en-GB" altLang="en-US" dirty="0" smtClean="0"/>
              <a:t>.  No response was forthcoming from the </a:t>
            </a:r>
            <a:r>
              <a:rPr lang="en-GB" altLang="en-US" dirty="0" err="1" smtClean="0"/>
              <a:t>PatCom</a:t>
            </a:r>
            <a:r>
              <a:rPr lang="en-GB" altLang="en-US" dirty="0" smtClean="0"/>
              <a:t> meeting in December 2015.</a:t>
            </a:r>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1587128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83594</TotalTime>
  <Words>1716</Words>
  <Application>Microsoft Office PowerPoint</Application>
  <PresentationFormat>On-screen Show (4:3)</PresentationFormat>
  <Paragraphs>633</Paragraphs>
  <Slides>25</Slides>
  <Notes>9</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3</vt:i4>
      </vt:variant>
      <vt:variant>
        <vt:lpstr>Slide Titles</vt:lpstr>
      </vt:variant>
      <vt:variant>
        <vt:i4>25</vt:i4>
      </vt:variant>
    </vt:vector>
  </HeadingPairs>
  <TitlesOfParts>
    <vt:vector size="38" baseType="lpstr">
      <vt:lpstr>ＭＳ Ｐゴシック</vt:lpstr>
      <vt:lpstr>Arial</vt:lpstr>
      <vt:lpstr>Arial Narrow</vt:lpstr>
      <vt:lpstr>Calibri</vt:lpstr>
      <vt:lpstr>Inconsolata</vt:lpstr>
      <vt:lpstr>Tahoma</vt:lpstr>
      <vt:lpstr>Times New Roman</vt:lpstr>
      <vt:lpstr>Wingdings</vt:lpstr>
      <vt:lpstr>Default Design</vt:lpstr>
      <vt:lpstr>Custom Design</vt:lpstr>
      <vt:lpstr>Document</vt:lpstr>
      <vt:lpstr>Binary Worksheet</vt:lpstr>
      <vt:lpstr>Worksheet</vt:lpstr>
      <vt:lpstr>802.11 Working Group Opening Report January 2016</vt:lpstr>
      <vt:lpstr>Introduction</vt:lpstr>
      <vt:lpstr>M1.3 Meeting Decorum</vt:lpstr>
      <vt:lpstr>M2.3.1 Summary of new Liaisons</vt:lpstr>
      <vt:lpstr>M2.3.1 Summary of ongoing Liaisons</vt:lpstr>
      <vt:lpstr>M3.1 802.11 Working Group Session Documents</vt:lpstr>
      <vt:lpstr>M3.2 Joint meetings and Reciprocal Credit</vt:lpstr>
      <vt:lpstr>M3.10 Topics for Wednesday plenary</vt:lpstr>
      <vt:lpstr>M3.11 802 EC and IEEE-SA Standards Board decisions</vt:lpstr>
      <vt:lpstr>M4.1.1 Type of Groups</vt:lpstr>
      <vt:lpstr>M4.1.1 Groups</vt:lpstr>
      <vt:lpstr>M4.1.2 PAR Expiration/Renewal Schedule</vt:lpstr>
      <vt:lpstr>M4.1.3 802.11 WG Appointed positions</vt:lpstr>
      <vt:lpstr>M4.1.3 Officers</vt:lpstr>
      <vt:lpstr>M4.1.3 Officers</vt:lpstr>
      <vt:lpstr>IEEE 802.11 Revisions</vt:lpstr>
      <vt:lpstr>IEEE 802.11 Standards Pipeline</vt:lpstr>
      <vt:lpstr>M4.1.5 Summary of ballots and comment collections</vt:lpstr>
      <vt:lpstr>M4.1.6 Current Membership Status</vt:lpstr>
      <vt:lpstr>M4.1.6 Recent voting member history</vt:lpstr>
      <vt:lpstr>M4.1.7 ANA Status</vt:lpstr>
      <vt:lpstr>background data</vt:lpstr>
      <vt:lpstr>Membership by Country and Region</vt:lpstr>
      <vt:lpstr>Meeting Attendance – Historic Data</vt:lpstr>
      <vt:lpstr>Membership – Historic Data</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Adrian Stephens</dc:creator>
  <cp:lastModifiedBy>Stephens, Adrian P</cp:lastModifiedBy>
  <cp:revision>1627</cp:revision>
  <cp:lastPrinted>1998-02-10T13:28:06Z</cp:lastPrinted>
  <dcterms:created xsi:type="dcterms:W3CDTF">1998-02-10T13:07:52Z</dcterms:created>
  <dcterms:modified xsi:type="dcterms:W3CDTF">2016-01-18T00:42:24Z</dcterms:modified>
  <cp:category>Adrian Stephens, Intel Corporation</cp:category>
</cp:coreProperties>
</file>