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57" r:id="rId3"/>
    <p:sldId id="296" r:id="rId4"/>
    <p:sldId id="307" r:id="rId5"/>
    <p:sldId id="300" r:id="rId6"/>
    <p:sldId id="309" r:id="rId7"/>
    <p:sldId id="310" r:id="rId8"/>
    <p:sldId id="311" r:id="rId9"/>
    <p:sldId id="312" r:id="rId10"/>
    <p:sldId id="313" r:id="rId11"/>
    <p:sldId id="272" r:id="rId12"/>
    <p:sldId id="304" r:id="rId13"/>
    <p:sldId id="305" r:id="rId14"/>
    <p:sldId id="306" r:id="rId15"/>
    <p:sldId id="308" r:id="rId16"/>
    <p:sldId id="297"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26481" autoAdjust="0"/>
    <p:restoredTop sz="94851" autoAdjust="0"/>
  </p:normalViewPr>
  <p:slideViewPr>
    <p:cSldViewPr showGuides="1">
      <p:cViewPr>
        <p:scale>
          <a:sx n="135" d="100"/>
          <a:sy n="135" d="100"/>
        </p:scale>
        <p:origin x="344" y="-3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5320"/>
    </p:cViewPr>
  </p:sorterViewPr>
  <p:notesViewPr>
    <p:cSldViewPr showGuides="1">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1873868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97329481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6387"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2196008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CFC3D35-DAC2-6347-8D39-D1FE9831D6DD}" type="slidenum">
              <a:rPr lang="en-US"/>
              <a:pPr/>
              <a:t>12</a:t>
            </a:fld>
            <a:endParaRPr lang="en-US"/>
          </a:p>
        </p:txBody>
      </p:sp>
      <p:sp>
        <p:nvSpPr>
          <p:cNvPr id="13315" name="Rectangle 1026"/>
          <p:cNvSpPr>
            <a:spLocks noGrp="1" noChangeArrowheads="1"/>
          </p:cNvSpPr>
          <p:nvPr>
            <p:ph type="body" idx="1"/>
          </p:nvPr>
        </p:nvSpPr>
        <p:spPr>
          <a:noFill/>
          <a:ln/>
        </p:spPr>
        <p:txBody>
          <a:bodyPr lIns="91678" tIns="45035" rIns="91678" bIns="45035"/>
          <a:lstStyle/>
          <a:p>
            <a:endParaRPr lang="en-GB">
              <a:latin typeface="Times New Roman" pitchFamily="-101"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86577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15</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258095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8435"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179339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ー 4"/>
          <p:cNvSpPr>
            <a:spLocks noGrp="1"/>
          </p:cNvSpPr>
          <p:nvPr>
            <p:ph type="dt" idx="11"/>
          </p:nvPr>
        </p:nvSpPr>
        <p:spPr/>
        <p:txBody>
          <a:bodyPr/>
          <a:lstStyle/>
          <a:p>
            <a:pPr>
              <a:defRPr/>
            </a:pPr>
            <a:r>
              <a:rPr lang="de-DE"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extLst>
      <p:ext uri="{BB962C8B-B14F-4D97-AF65-F5344CB8AC3E}">
        <p14:creationId xmlns:p14="http://schemas.microsoft.com/office/powerpoint/2010/main" val="1162589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extLst>
      <p:ext uri="{BB962C8B-B14F-4D97-AF65-F5344CB8AC3E}">
        <p14:creationId xmlns:p14="http://schemas.microsoft.com/office/powerpoint/2010/main" val="1093508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extLst>
      <p:ext uri="{BB962C8B-B14F-4D97-AF65-F5344CB8AC3E}">
        <p14:creationId xmlns:p14="http://schemas.microsoft.com/office/powerpoint/2010/main" val="2000857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7</a:t>
            </a:fld>
            <a:endParaRPr lang="en-US" altLang="ja-JP"/>
          </a:p>
        </p:txBody>
      </p:sp>
    </p:spTree>
    <p:extLst>
      <p:ext uri="{BB962C8B-B14F-4D97-AF65-F5344CB8AC3E}">
        <p14:creationId xmlns:p14="http://schemas.microsoft.com/office/powerpoint/2010/main" val="1557168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8</a:t>
            </a:fld>
            <a:endParaRPr lang="en-US" altLang="ja-JP"/>
          </a:p>
        </p:txBody>
      </p:sp>
    </p:spTree>
    <p:extLst>
      <p:ext uri="{BB962C8B-B14F-4D97-AF65-F5344CB8AC3E}">
        <p14:creationId xmlns:p14="http://schemas.microsoft.com/office/powerpoint/2010/main" val="1476865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9</a:t>
            </a:fld>
            <a:endParaRPr lang="en-US" altLang="ja-JP"/>
          </a:p>
        </p:txBody>
      </p:sp>
    </p:spTree>
    <p:extLst>
      <p:ext uri="{BB962C8B-B14F-4D97-AF65-F5344CB8AC3E}">
        <p14:creationId xmlns:p14="http://schemas.microsoft.com/office/powerpoint/2010/main" val="5873569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10</a:t>
            </a:fld>
            <a:endParaRPr lang="en-US" altLang="ja-JP"/>
          </a:p>
        </p:txBody>
      </p:sp>
    </p:spTree>
    <p:extLst>
      <p:ext uri="{BB962C8B-B14F-4D97-AF65-F5344CB8AC3E}">
        <p14:creationId xmlns:p14="http://schemas.microsoft.com/office/powerpoint/2010/main" val="19470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Nov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de-DE" altLang="ja-JP" smtClean="0"/>
              <a:t>Hiroshi Mano (KDTI)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130635" y="332601"/>
            <a:ext cx="231486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a:t>
            </a:r>
            <a:r>
              <a:rPr lang="en-US" altLang="ja-JP" sz="1800" b="1" dirty="0" smtClean="0"/>
              <a:t>11-15-1479-05</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5/11-15-1196-21-00ai-tgai-comments-from-1st-sb.xlsx" TargetMode="External"/><Relationship Id="rId4" Type="http://schemas.openxmlformats.org/officeDocument/2006/relationships/hyperlink" Target="https://mentor.ieee.org/802.11/dcn/16/11-16-0009-00-00ai-resolutions-for-some-cids.xlsx"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5/11-15-1196-18-00ai-tgai-comments-from-1st-sb.xlsx" TargetMode="External"/><Relationship Id="rId4" Type="http://schemas.openxmlformats.org/officeDocument/2006/relationships/hyperlink" Target="https://mentor.ieee.org/802.11/dcn/15/11-15-1431-01-00ai-d6-0-comment-resolutions-on-some-cids-in-8-4-2-173-and-10-1-4-3.docx"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5/11-15-1196-18-00ai-tgai-comments-from-1st-sb.xlsx" TargetMode="External"/><Relationship Id="rId4" Type="http://schemas.openxmlformats.org/officeDocument/2006/relationships/hyperlink" Target="https://mentor.ieee.org/802.11/dcn/15/11-15-1440-00-00ai-resolution-cid-10002-10039-10040.docx"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mentor.ieee.org/802.11/dcn/15/11-15-1196-18-00ai-tgai-comments-from-1st-sb.xls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mentor.ieee.org/802.11/dcn/15/11-15-1196-18-00ai-tgai-comments-from-1st-sb.xls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mentor.ieee.org/802.11/dcn/15/11-15-1196-19-00ai-tgai-comments-from-1st-sb.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Nov 2015 – Jan 2016 </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2015-11-24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extLst>
              <p:ext uri="{D42A27DB-BD31-4B8C-83A1-F6EECF244321}">
                <p14:modId xmlns:p14="http://schemas.microsoft.com/office/powerpoint/2010/main" val="1563502489"/>
              </p:ext>
            </p:extLst>
          </p:nvPr>
        </p:nvGraphicFramePr>
        <p:xfrm>
          <a:off x="533400" y="3429000"/>
          <a:ext cx="8085859" cy="968693"/>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a:xfrm>
            <a:off x="696913" y="332601"/>
            <a:ext cx="916918" cy="276999"/>
          </a:xfrm>
        </p:spPr>
        <p:txBody>
          <a:bodyPr/>
          <a:lstStyle/>
          <a:p>
            <a:pPr>
              <a:defRPr/>
            </a:pPr>
            <a:r>
              <a:rPr lang="en-US" altLang="ja-JP" smtClean="0"/>
              <a:t>Nov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Jan </a:t>
            </a:r>
            <a:r>
              <a:rPr lang="en-US" altLang="ja-JP" dirty="0" smtClean="0">
                <a:ea typeface="ＭＳ Ｐゴシック" pitchFamily="-84" charset="-128"/>
                <a:cs typeface="ＭＳ Ｐゴシック" pitchFamily="-84" charset="-128"/>
              </a:rPr>
              <a:t>12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2016</a:t>
            </a:r>
          </a:p>
        </p:txBody>
      </p:sp>
      <p:sp>
        <p:nvSpPr>
          <p:cNvPr id="20483" name="Content Placeholder 2"/>
          <p:cNvSpPr>
            <a:spLocks noGrp="1"/>
          </p:cNvSpPr>
          <p:nvPr>
            <p:ph idx="1"/>
          </p:nvPr>
        </p:nvSpPr>
        <p:spPr>
          <a:xfrm>
            <a:off x="685800" y="1219200"/>
            <a:ext cx="8077200" cy="5257800"/>
          </a:xfrm>
        </p:spPr>
        <p:txBody>
          <a:bodyPr>
            <a:normAutofit fontScale="925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Comment </a:t>
            </a:r>
            <a:r>
              <a:rPr lang="en-US" altLang="ja-JP" dirty="0" err="1" smtClean="0"/>
              <a:t>resoultion</a:t>
            </a:r>
            <a:r>
              <a:rPr lang="en-US" altLang="ja-JP" dirty="0" smtClean="0"/>
              <a:t> data base</a:t>
            </a:r>
          </a:p>
          <a:p>
            <a:pPr lvl="1"/>
            <a:r>
              <a:rPr lang="en-US" altLang="ja-JP" dirty="0">
                <a:hlinkClick r:id="rId3"/>
              </a:rPr>
              <a:t>https://mentor.ieee.org/802.11/dcn/15/11-15-1196-21-00ai-tgai-comments-from-1st-sb.xlsx</a:t>
            </a:r>
            <a:endParaRPr lang="en-US" altLang="ja-JP" dirty="0"/>
          </a:p>
          <a:p>
            <a:r>
              <a:rPr lang="en-US" altLang="ja-JP" dirty="0" smtClean="0"/>
              <a:t>Motions</a:t>
            </a:r>
          </a:p>
          <a:p>
            <a:pPr lvl="1"/>
            <a:r>
              <a:rPr lang="en-US" altLang="ja-JP" dirty="0" smtClean="0"/>
              <a:t>a) 2016-01-12-telco contains the resolutions as discussed during the last </a:t>
            </a:r>
            <a:r>
              <a:rPr lang="en-US" altLang="ja-JP" dirty="0" err="1" smtClean="0"/>
              <a:t>telco</a:t>
            </a:r>
            <a:r>
              <a:rPr lang="en-US" altLang="ja-JP" dirty="0" smtClean="0"/>
              <a:t> and that the group unanimously agreed to.</a:t>
            </a:r>
          </a:p>
          <a:p>
            <a:pPr lvl="1"/>
            <a:r>
              <a:rPr lang="en-US" altLang="ja-JP" dirty="0" smtClean="0"/>
              <a:t>b) 2016-01-12-Rob-Sun contains the resolutions that Rob Sun presented and for which he asked me to prepare a motion tab.</a:t>
            </a:r>
            <a:endParaRPr lang="en-US" altLang="ja-JP" dirty="0" smtClean="0"/>
          </a:p>
          <a:p>
            <a:r>
              <a:rPr lang="en-US" altLang="ja-JP" dirty="0" smtClean="0"/>
              <a:t>Comment </a:t>
            </a:r>
            <a:r>
              <a:rPr lang="en-US" altLang="ja-JP" dirty="0" smtClean="0"/>
              <a:t>resolution </a:t>
            </a:r>
          </a:p>
          <a:p>
            <a:pPr lvl="1"/>
            <a:r>
              <a:rPr lang="en-US" altLang="ja-JP" dirty="0" err="1"/>
              <a:t>Xiaofei</a:t>
            </a:r>
            <a:r>
              <a:rPr lang="en-US" altLang="ja-JP" dirty="0"/>
              <a:t> Clement Wang </a:t>
            </a:r>
            <a:endParaRPr lang="en-US" altLang="ja-JP" dirty="0" smtClean="0"/>
          </a:p>
          <a:p>
            <a:pPr lvl="1"/>
            <a:r>
              <a:rPr lang="en-US" altLang="ja-JP" dirty="0" smtClean="0">
                <a:hlinkClick r:id="rId4"/>
              </a:rPr>
              <a:t>https</a:t>
            </a:r>
            <a:r>
              <a:rPr lang="en-US" altLang="ja-JP" dirty="0">
                <a:hlinkClick r:id="rId4"/>
              </a:rPr>
              <a:t>://</a:t>
            </a:r>
            <a:r>
              <a:rPr lang="en-US" altLang="ja-JP" dirty="0" smtClean="0">
                <a:hlinkClick r:id="rId4"/>
              </a:rPr>
              <a:t>mentor.ieee.org/802.11/dcn/16/11-16-0009-00-00ai-resolutions-for-some-cids.xlsx</a:t>
            </a:r>
            <a:endParaRPr lang="en-US" altLang="ja-JP" dirty="0" smtClean="0"/>
          </a:p>
          <a:p>
            <a:r>
              <a:rPr lang="en-US" altLang="ja-JP" dirty="0" smtClean="0"/>
              <a:t>Plan </a:t>
            </a:r>
            <a:r>
              <a:rPr lang="en-US" altLang="ja-JP" dirty="0" smtClean="0"/>
              <a:t>for Atlanta</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10</a:t>
            </a:fld>
            <a:endParaRPr lang="en-US" altLang="ja-JP" smtClean="0">
              <a:latin typeface="Times New Roman" pitchFamily="-84" charset="0"/>
            </a:endParaRPr>
          </a:p>
        </p:txBody>
      </p:sp>
      <p:sp>
        <p:nvSpPr>
          <p:cNvPr id="2" name="テキスト ボックス 1"/>
          <p:cNvSpPr txBox="1"/>
          <p:nvPr/>
        </p:nvSpPr>
        <p:spPr>
          <a:xfrm>
            <a:off x="1965434" y="168166"/>
            <a:ext cx="184731" cy="276999"/>
          </a:xfrm>
          <a:prstGeom prst="rect">
            <a:avLst/>
          </a:prstGeom>
          <a:noFill/>
        </p:spPr>
        <p:txBody>
          <a:bodyPr wrap="none" rtlCol="0">
            <a:spAutoFit/>
          </a:bodyPr>
          <a:lstStyle/>
          <a:p>
            <a:endParaRPr kumimoji="1" lang="ja-JP" altLang="en-US"/>
          </a:p>
        </p:txBody>
      </p:sp>
    </p:spTree>
    <p:extLst>
      <p:ext uri="{BB962C8B-B14F-4D97-AF65-F5344CB8AC3E}">
        <p14:creationId xmlns:p14="http://schemas.microsoft.com/office/powerpoint/2010/main" val="8030555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a:t>
            </a:r>
            <a:r>
              <a:rPr kumimoji="0" lang="en-US" altLang="ja-JP" sz="1500" u="sng" dirty="0" smtClean="0">
                <a:hlinkClick r:id="rId3"/>
              </a:rPr>
              <a:t>faq.pdf</a:t>
            </a:r>
            <a:endParaRPr kumimoji="0" lang="en-US" altLang="ja-JP" sz="1500" u="sng" dirty="0" smtClean="0"/>
          </a:p>
          <a:p>
            <a:pPr lvl="1">
              <a:lnSpc>
                <a:spcPct val="80000"/>
              </a:lnSpc>
            </a:pPr>
            <a:r>
              <a:rPr kumimoji="0" lang="en-US" altLang="ja-JP" sz="1500" dirty="0" smtClean="0"/>
              <a:t>http://</a:t>
            </a:r>
            <a:r>
              <a:rPr kumimoji="0" lang="en-US" altLang="ja-JP" sz="1500" dirty="0" err="1" smtClean="0"/>
              <a:t>standards.ieee.org/faqs/patents.pdf</a:t>
            </a:r>
            <a:endParaRPr kumimoji="0" lang="en-US" altLang="ja-JP" sz="1500" dirty="0" smtClean="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a:t>
            </a:r>
            <a:r>
              <a:rPr kumimoji="0" lang="en-US" altLang="ja-JP" sz="1500" u="sng" dirty="0" smtClean="0">
                <a:hlinkClick r:id="rId4"/>
              </a:rPr>
              <a:t>loa.pdf</a:t>
            </a:r>
            <a:endParaRPr kumimoji="0" lang="en-US" altLang="ja-JP" sz="1500" u="sng" dirty="0" smtClean="0"/>
          </a:p>
          <a:p>
            <a:pPr lvl="1">
              <a:lnSpc>
                <a:spcPct val="80000"/>
              </a:lnSpc>
            </a:pPr>
            <a:r>
              <a:rPr kumimoji="0" lang="en-US" altLang="ja-JP" sz="1500" dirty="0" err="1" smtClean="0"/>
              <a:t>https://development.standards.ieee.org/myproject/Public/mytools/mob/loa.pdf</a:t>
            </a:r>
            <a:endParaRPr kumimoji="0" lang="en-US" altLang="ja-JP" sz="1500" dirty="0" smtClean="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11</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101" charset="2"/>
              <a:buNone/>
            </a:pPr>
            <a:r>
              <a:rPr lang="en-US" sz="1800" b="1" dirty="0" smtClean="0"/>
              <a:t>	</a:t>
            </a:r>
            <a:r>
              <a:rPr lang="en-US" sz="1400" b="1" dirty="0" smtClean="0"/>
              <a:t>Advise </a:t>
            </a:r>
            <a:r>
              <a:rPr lang="en-US" sz="1400" b="1" dirty="0"/>
              <a:t>the WG attendees that:</a:t>
            </a:r>
            <a:r>
              <a:rPr lang="en-US" sz="1400" dirty="0"/>
              <a:t> </a:t>
            </a:r>
          </a:p>
          <a:p>
            <a:pPr lvl="2">
              <a:lnSpc>
                <a:spcPct val="80000"/>
              </a:lnSpc>
              <a:buFont typeface="Arial" pitchFamily="-101" charset="0"/>
              <a:buChar char="•"/>
            </a:pPr>
            <a:r>
              <a:rPr lang="en-US" sz="1400" dirty="0"/>
              <a:t>The IEEE’s patent policy is described in Clause 6 of the </a:t>
            </a:r>
            <a:r>
              <a:rPr lang="en-US" sz="1400" i="1" dirty="0"/>
              <a:t>IEEE-SA Standards Board Bylaws</a:t>
            </a:r>
            <a:r>
              <a:rPr lang="en-US" sz="1400" dirty="0"/>
              <a:t>;</a:t>
            </a:r>
          </a:p>
          <a:p>
            <a:pPr lvl="2">
              <a:lnSpc>
                <a:spcPct val="80000"/>
              </a:lnSpc>
              <a:buFont typeface="Arial" pitchFamily="-101" charset="0"/>
              <a:buChar char="•"/>
            </a:pPr>
            <a:r>
              <a:rPr lang="en-US" sz="1400" dirty="0"/>
              <a:t>Early identification of patent claims which may be essential for the use of standards under development is strongly encouraged; </a:t>
            </a:r>
          </a:p>
          <a:p>
            <a:pPr lvl="2">
              <a:lnSpc>
                <a:spcPct val="80000"/>
              </a:lnSpc>
              <a:buFont typeface="Arial" pitchFamily="-101" charset="0"/>
              <a:buChar char="•"/>
            </a:pPr>
            <a:r>
              <a:rPr 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br>
            <a:endParaRPr lang="en-US" sz="1400" dirty="0"/>
          </a:p>
          <a:p>
            <a:pPr lvl="1">
              <a:lnSpc>
                <a:spcPct val="20000"/>
              </a:lnSpc>
              <a:buFont typeface="Arial" pitchFamily="-101" charset="0"/>
              <a:buChar char="•"/>
            </a:pPr>
            <a:r>
              <a:rPr lang="en-US" sz="1400" b="1" dirty="0"/>
              <a:t>Instruct the WG Secretary to record in the minutes of the relevant WG meeting:</a:t>
            </a:r>
            <a:r>
              <a:rPr lang="en-US" sz="900" dirty="0"/>
              <a:t> </a:t>
            </a:r>
          </a:p>
          <a:p>
            <a:pPr lvl="2">
              <a:lnSpc>
                <a:spcPct val="80000"/>
              </a:lnSpc>
              <a:buFont typeface="Arial" pitchFamily="-101" charset="0"/>
              <a:buChar char="•"/>
            </a:pPr>
            <a:r>
              <a:rPr lang="en-US" sz="1400" dirty="0"/>
              <a:t>That the foregoing information was provided and that slides 1 through 4 (and this slide 0, if applicable) were shown; </a:t>
            </a:r>
          </a:p>
          <a:p>
            <a:pPr lvl="2">
              <a:lnSpc>
                <a:spcPct val="80000"/>
              </a:lnSpc>
              <a:buFont typeface="Arial" pitchFamily="-101" charset="0"/>
              <a:buChar char="•"/>
            </a:pPr>
            <a:r>
              <a:rPr lang="en-US" sz="1400" dirty="0"/>
              <a:t>That the chair or designee provided an opportunity for participants to identify patent </a:t>
            </a:r>
            <a:r>
              <a:rPr lang="en-US" sz="1400" dirty="0" err="1"/>
              <a:t>claim(s</a:t>
            </a:r>
            <a:r>
              <a:rPr lang="en-US" sz="1400" dirty="0"/>
              <a:t>)/patent application </a:t>
            </a:r>
            <a:r>
              <a:rPr lang="en-US" sz="1400" dirty="0" err="1"/>
              <a:t>claim(s</a:t>
            </a:r>
            <a:r>
              <a:rPr lang="en-US" sz="1400" dirty="0"/>
              <a:t>) and/or the holder of patent </a:t>
            </a:r>
            <a:r>
              <a:rPr lang="en-US" sz="1400" dirty="0" err="1"/>
              <a:t>claim(s</a:t>
            </a:r>
            <a:r>
              <a:rPr lang="en-US" sz="1400" dirty="0"/>
              <a:t>)/patent application </a:t>
            </a:r>
            <a:r>
              <a:rPr lang="en-US" sz="1400" dirty="0" err="1"/>
              <a:t>claim(s</a:t>
            </a:r>
            <a:r>
              <a:rPr lang="en-US" sz="1400" dirty="0"/>
              <a:t>) of which the participant is personally aware and that may be essential for the use of that standard </a:t>
            </a:r>
          </a:p>
          <a:p>
            <a:pPr lvl="2">
              <a:lnSpc>
                <a:spcPct val="80000"/>
              </a:lnSpc>
              <a:buFont typeface="Arial" pitchFamily="-101" charset="0"/>
              <a:buChar char="•"/>
            </a:pPr>
            <a:r>
              <a:rPr lang="en-US" sz="1400" dirty="0"/>
              <a:t>Any responses that were given, specifically the patent </a:t>
            </a:r>
            <a:r>
              <a:rPr lang="en-US" sz="1400" dirty="0" err="1"/>
              <a:t>claim(s</a:t>
            </a:r>
            <a:r>
              <a:rPr lang="en-US" sz="1400" dirty="0"/>
              <a:t>)/patent application </a:t>
            </a:r>
            <a:r>
              <a:rPr lang="en-US" sz="1400" dirty="0" err="1"/>
              <a:t>claim(s</a:t>
            </a:r>
            <a:r>
              <a:rPr lang="en-US" sz="1400" dirty="0"/>
              <a:t>) and/or the holder of the patent </a:t>
            </a:r>
            <a:r>
              <a:rPr lang="en-US" sz="1400" dirty="0" err="1"/>
              <a:t>claim(s</a:t>
            </a:r>
            <a:r>
              <a:rPr lang="en-US" sz="1400" dirty="0"/>
              <a:t>)/patent application </a:t>
            </a:r>
            <a:r>
              <a:rPr lang="en-US" sz="1400" dirty="0" err="1"/>
              <a:t>claim(s</a:t>
            </a:r>
            <a:r>
              <a:rPr lang="en-US" sz="1400" dirty="0"/>
              <a:t>) that were identified (if any) and by whom.</a:t>
            </a:r>
          </a:p>
          <a:p>
            <a:pPr lvl="2">
              <a:lnSpc>
                <a:spcPct val="80000"/>
              </a:lnSpc>
              <a:buFont typeface="Arial" pitchFamily="-101" charset="0"/>
              <a:buChar char="•"/>
            </a:pPr>
            <a:endParaRPr lang="en-US" sz="800" dirty="0"/>
          </a:p>
          <a:p>
            <a:pPr lvl="1">
              <a:lnSpc>
                <a:spcPct val="80000"/>
              </a:lnSpc>
              <a:spcBef>
                <a:spcPct val="5000"/>
              </a:spcBef>
              <a:buFont typeface="Arial" pitchFamily="-101" charset="0"/>
              <a:buChar char="•"/>
            </a:pPr>
            <a:r>
              <a:rPr lang="en-US" sz="1400" dirty="0"/>
              <a:t>The WG Chair shall ensure that a request is made to any identified holders of potential essential patent </a:t>
            </a:r>
            <a:r>
              <a:rPr lang="en-US" sz="1400" dirty="0" err="1"/>
              <a:t>claim(s</a:t>
            </a:r>
            <a:r>
              <a:rPr lang="en-US" sz="1400" dirty="0"/>
              <a:t>) to complete and submit a Letter of Assurance.</a:t>
            </a:r>
          </a:p>
          <a:p>
            <a:pPr lvl="1">
              <a:lnSpc>
                <a:spcPct val="80000"/>
              </a:lnSpc>
              <a:spcBef>
                <a:spcPct val="5000"/>
              </a:spcBef>
              <a:buFont typeface="Arial" pitchFamily="-101" charset="0"/>
              <a:buChar char="•"/>
            </a:pPr>
            <a:r>
              <a:rPr lang="en-US" sz="1400" dirty="0"/>
              <a:t>It is recommended that the WG chair review the guidance in </a:t>
            </a:r>
            <a:r>
              <a:rPr lang="en-US" sz="1400" i="1" dirty="0"/>
              <a:t>IEEE-SA Standards Board Operations Manual</a:t>
            </a:r>
            <a:r>
              <a:rPr lang="en-US" sz="1400" dirty="0"/>
              <a:t> 6.3.5 and in </a:t>
            </a:r>
            <a:r>
              <a:rPr lang="en-US" sz="1400" dirty="0" err="1"/>
              <a:t>FAQs</a:t>
            </a:r>
            <a:r>
              <a:rPr lang="en-US" sz="1400" dirty="0"/>
              <a:t> 14 and 15 on inclusion of potential Essential Patent Claims by incorporation or by reference.</a:t>
            </a:r>
            <a:r>
              <a:rPr lang="en-US" sz="1400" dirty="0">
                <a:solidFill>
                  <a:srgbClr val="FF3300"/>
                </a:solidFill>
              </a:rPr>
              <a:t> </a:t>
            </a:r>
          </a:p>
          <a:p>
            <a:pPr lvl="1">
              <a:lnSpc>
                <a:spcPct val="80000"/>
              </a:lnSpc>
              <a:spcBef>
                <a:spcPct val="5000"/>
              </a:spcBef>
              <a:buFont typeface="Monotype Sorts" pitchFamily="-101" charset="2"/>
              <a:buNone/>
            </a:pPr>
            <a:endParaRPr lang="en-US" sz="1200" dirty="0"/>
          </a:p>
          <a:p>
            <a:pPr lvl="1">
              <a:lnSpc>
                <a:spcPct val="80000"/>
              </a:lnSpc>
              <a:spcBef>
                <a:spcPct val="5000"/>
              </a:spcBef>
              <a:buFont typeface="Monotype Sorts" pitchFamily="-101" charset="2"/>
              <a:buNone/>
            </a:pPr>
            <a:r>
              <a:rPr lang="en-US" sz="1200" dirty="0"/>
              <a:t>	Note: </a:t>
            </a:r>
            <a:r>
              <a:rPr lang="en-US" sz="1200" b="1" dirty="0"/>
              <a:t>WG</a:t>
            </a:r>
            <a:r>
              <a:rPr 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smtClean="0"/>
              <a:t>Patent policy notice</a:t>
            </a:r>
            <a:endParaRPr lang="en-US" sz="2800" u="sng" dirty="0"/>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prstTxWarp prst="textNoShape">
              <a:avLst/>
            </a:prstTxWarp>
          </a:bodyPr>
          <a:lstStyle/>
          <a:p>
            <a:pPr algn="ctr" eaLnBrk="0" hangingPunct="0"/>
            <a:endParaRPr lang="en-GB" sz="3200" b="1" u="sng">
              <a:solidFill>
                <a:srgbClr val="000099"/>
              </a:solidFill>
              <a:latin typeface="Arial" pitchFamily="-101"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prstTxWarp prst="textNoShape">
              <a:avLst/>
            </a:prstTxWarp>
          </a:bodyPr>
          <a:lstStyle/>
          <a:p>
            <a:pPr marL="233363" indent="-180975" eaLnBrk="0" hangingPunct="0">
              <a:spcBef>
                <a:spcPct val="20000"/>
              </a:spcBef>
              <a:buClr>
                <a:srgbClr val="CC3300"/>
              </a:buClr>
              <a:buSzPct val="50000"/>
              <a:buFont typeface="Monotype Sorts" pitchFamily="-101" charset="2"/>
              <a:buChar char="l"/>
            </a:pPr>
            <a:endParaRPr lang="en-GB" sz="1800">
              <a:solidFill>
                <a:srgbClr val="000099"/>
              </a:solidFill>
              <a:latin typeface="Arial" pitchFamily="-101" charset="0"/>
            </a:endParaRPr>
          </a:p>
        </p:txBody>
      </p:sp>
      <p:sp>
        <p:nvSpPr>
          <p:cNvPr id="6" name="Datumsplatzhalter 5"/>
          <p:cNvSpPr>
            <a:spLocks noGrp="1"/>
          </p:cNvSpPr>
          <p:nvPr>
            <p:ph type="dt" sz="half" idx="10"/>
          </p:nvPr>
        </p:nvSpPr>
        <p:spPr/>
        <p:txBody>
          <a:bodyPr/>
          <a:lstStyle/>
          <a:p>
            <a:pPr>
              <a:defRPr/>
            </a:pPr>
            <a:r>
              <a:rPr lang="en-US" altLang="ja-JP" smtClean="0"/>
              <a:t>Nov 2015</a:t>
            </a:r>
            <a:endParaRPr lang="en-US" dirty="0"/>
          </a:p>
        </p:txBody>
      </p:sp>
      <p:sp>
        <p:nvSpPr>
          <p:cNvPr id="7" name="Foliennummernplatzhalter 6"/>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12</a:t>
            </a:fld>
            <a:endParaRPr lang="en-US" altLang="ja-JP"/>
          </a:p>
        </p:txBody>
      </p:sp>
      <p:sp>
        <p:nvSpPr>
          <p:cNvPr id="8" name="Fußzeilenplatzhalter 7"/>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4" name="Datumsplatzhalter 3"/>
          <p:cNvSpPr>
            <a:spLocks noGrp="1"/>
          </p:cNvSpPr>
          <p:nvPr>
            <p:ph type="dt" sz="half" idx="10"/>
          </p:nvPr>
        </p:nvSpPr>
        <p:spPr/>
        <p:txBody>
          <a:bodyPr/>
          <a:lstStyle/>
          <a:p>
            <a:pPr>
              <a:defRPr/>
            </a:pPr>
            <a:r>
              <a:rPr lang="en-US" altLang="ja-JP" smtClean="0"/>
              <a:t>Nov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13</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5" name="Datumsplatzhalter 4"/>
          <p:cNvSpPr>
            <a:spLocks noGrp="1"/>
          </p:cNvSpPr>
          <p:nvPr>
            <p:ph type="dt" sz="half" idx="10"/>
          </p:nvPr>
        </p:nvSpPr>
        <p:spPr/>
        <p:txBody>
          <a:bodyPr/>
          <a:lstStyle/>
          <a:p>
            <a:pPr>
              <a:defRPr/>
            </a:pPr>
            <a:r>
              <a:rPr lang="en-US" altLang="ja-JP" smtClean="0"/>
              <a:t>Nov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14</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5" name="Datumsplatzhalter 4"/>
          <p:cNvSpPr>
            <a:spLocks noGrp="1"/>
          </p:cNvSpPr>
          <p:nvPr>
            <p:ph type="dt" sz="half" idx="10"/>
          </p:nvPr>
        </p:nvSpPr>
        <p:spPr/>
        <p:txBody>
          <a:bodyPr/>
          <a:lstStyle/>
          <a:p>
            <a:pPr>
              <a:defRPr/>
            </a:pPr>
            <a:r>
              <a:rPr lang="en-US" altLang="ja-JP" smtClean="0"/>
              <a:t>Nov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15</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16</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Nov 24 2015 – Jan 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4" name="Datumsplatzhalter 3"/>
          <p:cNvSpPr>
            <a:spLocks noGrp="1"/>
          </p:cNvSpPr>
          <p:nvPr>
            <p:ph type="dt" sz="half" idx="10"/>
          </p:nvPr>
        </p:nvSpPr>
        <p:spPr/>
        <p:txBody>
          <a:bodyPr/>
          <a:lstStyle/>
          <a:p>
            <a:pPr>
              <a:defRPr/>
            </a:pPr>
            <a:r>
              <a:rPr lang="en-US" altLang="ja-JP" dirty="0" smtClean="0"/>
              <a:t>Nov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4</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Nov 24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fontScale="92500"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Editors’ Report on Status of D6.3</a:t>
            </a:r>
          </a:p>
          <a:p>
            <a:r>
              <a:rPr lang="en-US" altLang="ja-JP" dirty="0" smtClean="0"/>
              <a:t>Comment resolution </a:t>
            </a:r>
          </a:p>
          <a:p>
            <a:r>
              <a:rPr lang="en-US" altLang="ja-JP" dirty="0">
                <a:hlinkClick r:id="rId3"/>
              </a:rPr>
              <a:t>https://mentor.ieee.org/802.11/dcn/15/11-15-1196-18-00ai-tgai-comments-from-1st-sb.xlsx</a:t>
            </a:r>
            <a:r>
              <a:rPr lang="en-US" altLang="ja-JP" dirty="0"/>
              <a:t> </a:t>
            </a:r>
            <a:endParaRPr lang="en-US" altLang="ja-JP" dirty="0" smtClean="0"/>
          </a:p>
          <a:p>
            <a:r>
              <a:rPr lang="en-US" altLang="ja-JP" dirty="0" smtClean="0"/>
              <a:t>15-1431r1 CIDs in 8.4.2.173 </a:t>
            </a:r>
            <a:r>
              <a:rPr lang="en-US" altLang="ja-JP" dirty="0"/>
              <a:t>and </a:t>
            </a:r>
            <a:r>
              <a:rPr lang="en-US" altLang="ja-JP" dirty="0" smtClean="0"/>
              <a:t>10.1.4.3 / </a:t>
            </a:r>
            <a:r>
              <a:rPr lang="en-US" altLang="ja-JP" dirty="0"/>
              <a:t>Jae </a:t>
            </a:r>
            <a:r>
              <a:rPr lang="en-US" altLang="ja-JP" dirty="0" err="1"/>
              <a:t>Seung</a:t>
            </a:r>
            <a:r>
              <a:rPr lang="en-US" altLang="ja-JP" dirty="0"/>
              <a:t> Lee (ETRI)</a:t>
            </a:r>
            <a:endParaRPr lang="en-US" altLang="ja-JP" dirty="0" smtClean="0"/>
          </a:p>
          <a:p>
            <a:pPr lvl="1"/>
            <a:r>
              <a:rPr lang="nl-NL" altLang="ja-JP" dirty="0" smtClean="0">
                <a:hlinkClick r:id="rId4"/>
              </a:rPr>
              <a:t>https</a:t>
            </a:r>
            <a:r>
              <a:rPr lang="nl-NL" altLang="ja-JP" dirty="0">
                <a:hlinkClick r:id="rId4"/>
              </a:rPr>
              <a:t>://</a:t>
            </a:r>
            <a:r>
              <a:rPr lang="nl-NL" altLang="ja-JP" dirty="0" smtClean="0">
                <a:hlinkClick r:id="rId4"/>
              </a:rPr>
              <a:t>mentor.ieee.org/802.11/dcn/15/11-15-1431-01-00ai-d6-0-comment-resolutions-on-some-cids-in-8-4-2-173-and-10-1-4-3.docx</a:t>
            </a:r>
            <a:endParaRPr lang="nl-NL" altLang="ja-JP" dirty="0" smtClean="0"/>
          </a:p>
          <a:p>
            <a:endParaRPr lang="en-US" altLang="ja-JP" dirty="0" smtClean="0"/>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Dec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Editors’ Report on Status of D6.3</a:t>
            </a:r>
          </a:p>
          <a:p>
            <a:r>
              <a:rPr lang="en-US" altLang="ja-JP" dirty="0" smtClean="0"/>
              <a:t>Comment resolution </a:t>
            </a:r>
          </a:p>
          <a:p>
            <a:r>
              <a:rPr lang="en-US" altLang="ja-JP" dirty="0">
                <a:hlinkClick r:id="rId3"/>
              </a:rPr>
              <a:t>https://mentor.ieee.org/802.11/dcn/15/11-15-1196-18-00ai-tgai-comments-from-1st-sb.xlsx</a:t>
            </a:r>
            <a:r>
              <a:rPr lang="en-US" altLang="ja-JP" dirty="0"/>
              <a:t> </a:t>
            </a:r>
            <a:endParaRPr lang="en-US" altLang="ja-JP" dirty="0" smtClean="0"/>
          </a:p>
          <a:p>
            <a:r>
              <a:rPr lang="en-US" altLang="ja-JP" dirty="0" smtClean="0"/>
              <a:t>CID </a:t>
            </a:r>
            <a:r>
              <a:rPr lang="en-US" altLang="ja-JP" dirty="0"/>
              <a:t>10002 10039 </a:t>
            </a:r>
            <a:r>
              <a:rPr lang="en-US" altLang="ja-JP" dirty="0" smtClean="0"/>
              <a:t>10040 / Santosh Abraham</a:t>
            </a:r>
          </a:p>
          <a:p>
            <a:pPr lvl="1"/>
            <a:r>
              <a:rPr lang="nl-NL" altLang="ja-JP" dirty="0">
                <a:hlinkClick r:id="rId4"/>
              </a:rPr>
              <a:t>https://</a:t>
            </a:r>
            <a:r>
              <a:rPr lang="nl-NL" altLang="ja-JP" dirty="0" smtClean="0">
                <a:hlinkClick r:id="rId4"/>
              </a:rPr>
              <a:t>mentor.ieee.org/802.11/dcn/15/11-15-1440-00-00ai-resolution-cid-10002-10039-10040.docx</a:t>
            </a:r>
            <a:endParaRPr lang="en-US" altLang="ja-JP" dirty="0" smtClean="0"/>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extLst>
      <p:ext uri="{BB962C8B-B14F-4D97-AF65-F5344CB8AC3E}">
        <p14:creationId xmlns:p14="http://schemas.microsoft.com/office/powerpoint/2010/main" val="758069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Dec 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Editors’ Report on Status of D6.3</a:t>
            </a:r>
          </a:p>
          <a:p>
            <a:r>
              <a:rPr lang="en-US" altLang="ja-JP" dirty="0" smtClean="0"/>
              <a:t>Comment resolution </a:t>
            </a:r>
          </a:p>
          <a:p>
            <a:r>
              <a:rPr lang="en-US" altLang="ja-JP" dirty="0">
                <a:hlinkClick r:id="rId3"/>
              </a:rPr>
              <a:t>https://mentor.ieee.org/802.11/dcn/15/11-15-1196-18-00ai-tgai-comments-from-1st-sb.xlsx</a:t>
            </a:r>
            <a:r>
              <a:rPr lang="en-US" altLang="ja-JP" dirty="0"/>
              <a:t> </a:t>
            </a:r>
            <a:endParaRPr lang="en-US" altLang="ja-JP" dirty="0" smtClean="0"/>
          </a:p>
          <a:p>
            <a:pPr lvl="1"/>
            <a:r>
              <a:rPr lang="en-US" altLang="ja-JP" dirty="0" smtClean="0"/>
              <a:t>11-15/1391r3 Rob Sun</a:t>
            </a:r>
          </a:p>
          <a:p>
            <a:pPr lvl="1"/>
            <a:r>
              <a:rPr lang="en-US" altLang="ja-JP" dirty="0" smtClean="0"/>
              <a:t>11-15/1501r0 Rob Sun /</a:t>
            </a:r>
            <a:r>
              <a:rPr lang="en-US" altLang="ja-JP" dirty="0"/>
              <a:t>Comment Resolution for CID 10689 and 10742</a:t>
            </a:r>
            <a:endParaRPr lang="en-US" altLang="ja-JP" dirty="0" smtClean="0"/>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extLst>
      <p:ext uri="{BB962C8B-B14F-4D97-AF65-F5344CB8AC3E}">
        <p14:creationId xmlns:p14="http://schemas.microsoft.com/office/powerpoint/2010/main" val="7315940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Dec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Comment resolution </a:t>
            </a:r>
          </a:p>
          <a:p>
            <a:r>
              <a:rPr lang="en-US" altLang="ja-JP" dirty="0">
                <a:hlinkClick r:id="rId3"/>
              </a:rPr>
              <a:t>https://mentor.ieee.org/802.11/dcn/15/11-15-1196-18-00ai-tgai-comments-from-1st-sb.xlsx</a:t>
            </a:r>
            <a:r>
              <a:rPr lang="en-US" altLang="ja-JP" dirty="0"/>
              <a:t> </a:t>
            </a:r>
            <a:endParaRPr lang="en-US" altLang="ja-JP" dirty="0" smtClean="0"/>
          </a:p>
          <a:p>
            <a:pPr lvl="1"/>
            <a:r>
              <a:rPr lang="en-US" altLang="ja-JP" dirty="0" err="1" smtClean="0"/>
              <a:t>Xiofei</a:t>
            </a:r>
            <a:r>
              <a:rPr lang="en-US" altLang="ja-JP" smtClean="0"/>
              <a:t>?</a:t>
            </a:r>
            <a:endParaRPr lang="en-US" altLang="ja-JP" dirty="0" smtClean="0"/>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8</a:t>
            </a:fld>
            <a:endParaRPr lang="en-US" altLang="ja-JP" smtClean="0">
              <a:latin typeface="Times New Roman" pitchFamily="-84" charset="0"/>
            </a:endParaRPr>
          </a:p>
        </p:txBody>
      </p:sp>
    </p:spTree>
    <p:extLst>
      <p:ext uri="{BB962C8B-B14F-4D97-AF65-F5344CB8AC3E}">
        <p14:creationId xmlns:p14="http://schemas.microsoft.com/office/powerpoint/2010/main" val="10571552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Jan 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2016</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Comment resolution </a:t>
            </a:r>
          </a:p>
          <a:p>
            <a:pPr lvl="1"/>
            <a:r>
              <a:rPr lang="en-US" altLang="ja-JP" dirty="0" smtClean="0"/>
              <a:t>Presentation Rob Sun</a:t>
            </a:r>
          </a:p>
          <a:p>
            <a:r>
              <a:rPr lang="en-US" altLang="ja-JP" dirty="0"/>
              <a:t>The tab "2016-01-05-telco" is contained in </a:t>
            </a:r>
            <a:r>
              <a:rPr lang="en-US" altLang="ja-JP" dirty="0">
                <a:hlinkClick r:id="rId3"/>
              </a:rPr>
              <a:t>https://mentor.ieee.org/802.11/dcn/15/11-15-1196-19-00ai-tgai-comments-from-1st-sb.xlsx</a:t>
            </a:r>
            <a:r>
              <a:rPr lang="en-US" altLang="ja-JP" dirty="0"/>
              <a:t> </a:t>
            </a:r>
            <a:endParaRPr lang="en-US" altLang="ja-JP" dirty="0" smtClean="0"/>
          </a:p>
          <a:p>
            <a:r>
              <a:rPr lang="en-US" altLang="ja-JP" dirty="0" smtClean="0"/>
              <a:t>Motions</a:t>
            </a:r>
            <a:endParaRPr lang="en-US" altLang="ja-JP" dirty="0"/>
          </a:p>
          <a:p>
            <a:r>
              <a:rPr lang="en-US" altLang="ja-JP" dirty="0" smtClean="0"/>
              <a:t>Plan for Atlanta</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9</a:t>
            </a:fld>
            <a:endParaRPr lang="en-US" altLang="ja-JP" smtClean="0">
              <a:latin typeface="Times New Roman" pitchFamily="-84" charset="0"/>
            </a:endParaRPr>
          </a:p>
        </p:txBody>
      </p:sp>
      <p:sp>
        <p:nvSpPr>
          <p:cNvPr id="2" name="テキスト ボックス 1"/>
          <p:cNvSpPr txBox="1"/>
          <p:nvPr/>
        </p:nvSpPr>
        <p:spPr>
          <a:xfrm>
            <a:off x="1965434" y="168166"/>
            <a:ext cx="184731" cy="276999"/>
          </a:xfrm>
          <a:prstGeom prst="rect">
            <a:avLst/>
          </a:prstGeom>
          <a:noFill/>
        </p:spPr>
        <p:txBody>
          <a:bodyPr wrap="none" rtlCol="0">
            <a:spAutoFit/>
          </a:bodyPr>
          <a:lstStyle/>
          <a:p>
            <a:endParaRPr kumimoji="1" lang="ja-JP" altLang="en-US"/>
          </a:p>
        </p:txBody>
      </p:sp>
    </p:spTree>
    <p:extLst>
      <p:ext uri="{BB962C8B-B14F-4D97-AF65-F5344CB8AC3E}">
        <p14:creationId xmlns:p14="http://schemas.microsoft.com/office/powerpoint/2010/main" val="5860026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1882</TotalTime>
  <Words>1469</Words>
  <Application>Microsoft Macintosh PowerPoint</Application>
  <PresentationFormat>画面に合わせる (4:3)</PresentationFormat>
  <Paragraphs>254</Paragraphs>
  <Slides>16</Slides>
  <Notes>11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16</vt:i4>
      </vt:variant>
    </vt:vector>
  </HeadingPairs>
  <TitlesOfParts>
    <vt:vector size="23" baseType="lpstr">
      <vt:lpstr>Arial</vt:lpstr>
      <vt:lpstr>Helvetica</vt:lpstr>
      <vt:lpstr>Monotype Sorts</vt:lpstr>
      <vt:lpstr>ＭＳ Ｐゴシック</vt:lpstr>
      <vt:lpstr>ＭＳ 明朝</vt:lpstr>
      <vt:lpstr>Times New Roman</vt:lpstr>
      <vt:lpstr>802-11-Submission</vt:lpstr>
      <vt:lpstr>IEEE 802.11 TGai Fast Initial Link Setup  Teleconference Agenda for Nov 2015 – Jan 2016 </vt:lpstr>
      <vt:lpstr>Abstract</vt:lpstr>
      <vt:lpstr>Meeting Protocol</vt:lpstr>
      <vt:lpstr>Call for Potentially Essential Patents</vt:lpstr>
      <vt:lpstr>Agenda for Nov 24th, 2015</vt:lpstr>
      <vt:lpstr>Agenda for Dec 2nd, 2015</vt:lpstr>
      <vt:lpstr>Agenda for Dec 8th, 2015</vt:lpstr>
      <vt:lpstr>Agenda for Dec 15th, 2015</vt:lpstr>
      <vt:lpstr>Agenda for Jan 5th, 2016</vt:lpstr>
      <vt:lpstr>Agenda for Jan 12nd, 2016</vt:lpstr>
      <vt:lpstr>Administrative Items</vt:lpstr>
      <vt:lpstr>Patent policy notice</vt:lpstr>
      <vt:lpstr>Participants, Patents, and Duty to Inform</vt:lpstr>
      <vt:lpstr>Patent Related Links</vt:lpstr>
      <vt:lpstr>Other Guidelines for IEEE WG Meetings</vt:lpstr>
      <vt:lpstr> Guidelines for Telcos</vt:lpstr>
    </vt:vector>
  </TitlesOfParts>
  <Manager/>
  <Company>SELF</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Marc Emmelmann</dc:creator>
  <cp:keywords/>
  <dc:description/>
  <cp:lastModifiedBy>h.mano@every-sense.com</cp:lastModifiedBy>
  <cp:revision>425</cp:revision>
  <cp:lastPrinted>1998-02-10T13:28:06Z</cp:lastPrinted>
  <dcterms:created xsi:type="dcterms:W3CDTF">2015-06-09T10:04:35Z</dcterms:created>
  <dcterms:modified xsi:type="dcterms:W3CDTF">2016-01-12T13:55:55Z</dcterms:modified>
  <cp:category/>
</cp:coreProperties>
</file>