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69" r:id="rId2"/>
    <p:sldId id="257" r:id="rId3"/>
    <p:sldId id="296" r:id="rId4"/>
    <p:sldId id="307" r:id="rId5"/>
    <p:sldId id="300" r:id="rId6"/>
    <p:sldId id="309" r:id="rId7"/>
    <p:sldId id="310" r:id="rId8"/>
    <p:sldId id="311" r:id="rId9"/>
    <p:sldId id="272" r:id="rId10"/>
    <p:sldId id="304" r:id="rId11"/>
    <p:sldId id="305" r:id="rId12"/>
    <p:sldId id="306" r:id="rId13"/>
    <p:sldId id="308" r:id="rId14"/>
    <p:sldId id="297"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showComments="0">
  <p:normalViewPr>
    <p:restoredLeft sz="34843" autoAdjust="0"/>
    <p:restoredTop sz="94715" autoAdjust="0"/>
  </p:normalViewPr>
  <p:slideViewPr>
    <p:cSldViewPr showGuides="1">
      <p:cViewPr varScale="1">
        <p:scale>
          <a:sx n="122" d="100"/>
          <a:sy n="122" d="100"/>
        </p:scale>
        <p:origin x="264"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5320"/>
    </p:cViewPr>
  </p:sorterViewPr>
  <p:notesViewPr>
    <p:cSldViewPr showGuides="1">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1873868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de-DE" smtClean="0"/>
              <a:t>doc.: IEEE 802.19-09/xxxxr0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de-DE" smtClean="0"/>
              <a:t>April 2009</a:t>
            </a:r>
            <a:endParaRPr lang="en-US"/>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p14="http://schemas.microsoft.com/office/powerpoint/2010/main" val="97329481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6387"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dirty="0">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2196008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de-DE" altLang="ja-JP" smtClean="0">
                <a:latin typeface="Times New Roman" pitchFamily="-84" charset="0"/>
                <a:cs typeface="ＭＳ Ｐゴシック" pitchFamily="-84" charset="-128"/>
              </a:rPr>
              <a:t>doc.: IEEE 802.19-09/xxxxr0</a:t>
            </a:r>
            <a:endParaRPr lang="en-US" altLang="ja-JP">
              <a:latin typeface="Times New Roman" pitchFamily="-84" charset="0"/>
              <a:cs typeface="ＭＳ Ｐゴシック" pitchFamily="-84" charset="-128"/>
            </a:endParaRPr>
          </a:p>
        </p:txBody>
      </p:sp>
      <p:sp>
        <p:nvSpPr>
          <p:cNvPr id="18435" name="Rectangle 3"/>
          <p:cNvSpPr>
            <a:spLocks noGrp="1" noChangeArrowheads="1"/>
          </p:cNvSpPr>
          <p:nvPr>
            <p:ph type="dt" sz="quarter" idx="1"/>
          </p:nvPr>
        </p:nvSpPr>
        <p:spPr>
          <a:noFill/>
        </p:spPr>
        <p:txBody>
          <a:bodyPr/>
          <a:lstStyle/>
          <a:p>
            <a:r>
              <a:rPr lang="de-DE" altLang="ja-JP" smtClean="0">
                <a:latin typeface="Times New Roman" pitchFamily="-84" charset="0"/>
                <a:cs typeface="ＭＳ Ｐゴシック" pitchFamily="-84" charset="-128"/>
              </a:rPr>
              <a:t>April 2009</a:t>
            </a:r>
            <a:endParaRPr lang="en-US" altLang="ja-JP">
              <a:latin typeface="Times New Roman" pitchFamily="-84" charset="0"/>
              <a:cs typeface="ＭＳ Ｐゴシック" pitchFamily="-84" charset="-128"/>
            </a:endParaRP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extLst>
      <p:ext uri="{BB962C8B-B14F-4D97-AF65-F5344CB8AC3E}">
        <p14:creationId xmlns:p14="http://schemas.microsoft.com/office/powerpoint/2010/main" val="11793394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ー 4"/>
          <p:cNvSpPr>
            <a:spLocks noGrp="1"/>
          </p:cNvSpPr>
          <p:nvPr>
            <p:ph type="dt" idx="11"/>
          </p:nvPr>
        </p:nvSpPr>
        <p:spPr/>
        <p:txBody>
          <a:bodyPr/>
          <a:lstStyle/>
          <a:p>
            <a:pPr>
              <a:defRPr/>
            </a:pPr>
            <a:r>
              <a:rPr lang="de-DE" smtClean="0"/>
              <a:t>April 2009</a:t>
            </a:r>
            <a:endParaRPr lang="en-US"/>
          </a:p>
        </p:txBody>
      </p:sp>
      <p:sp>
        <p:nvSpPr>
          <p:cNvPr id="6" name="フッター プレースホルダー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ー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extLst>
      <p:ext uri="{BB962C8B-B14F-4D97-AF65-F5344CB8AC3E}">
        <p14:creationId xmlns:p14="http://schemas.microsoft.com/office/powerpoint/2010/main" val="116258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extLst>
      <p:ext uri="{BB962C8B-B14F-4D97-AF65-F5344CB8AC3E}">
        <p14:creationId xmlns:p14="http://schemas.microsoft.com/office/powerpoint/2010/main" val="1093508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extLst>
      <p:ext uri="{BB962C8B-B14F-4D97-AF65-F5344CB8AC3E}">
        <p14:creationId xmlns:p14="http://schemas.microsoft.com/office/powerpoint/2010/main" val="2000857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7</a:t>
            </a:fld>
            <a:endParaRPr lang="en-US" altLang="ja-JP"/>
          </a:p>
        </p:txBody>
      </p:sp>
    </p:spTree>
    <p:extLst>
      <p:ext uri="{BB962C8B-B14F-4D97-AF65-F5344CB8AC3E}">
        <p14:creationId xmlns:p14="http://schemas.microsoft.com/office/powerpoint/2010/main" val="155716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de-DE" smtClean="0"/>
              <a:t>doc.: IEEE 802.19-09/xxxxr0</a:t>
            </a:r>
            <a:endParaRPr lang="en-US"/>
          </a:p>
        </p:txBody>
      </p:sp>
      <p:sp>
        <p:nvSpPr>
          <p:cNvPr id="5" name="日付プレースホルダ 4"/>
          <p:cNvSpPr>
            <a:spLocks noGrp="1"/>
          </p:cNvSpPr>
          <p:nvPr>
            <p:ph type="dt" idx="11"/>
          </p:nvPr>
        </p:nvSpPr>
        <p:spPr/>
        <p:txBody>
          <a:bodyPr/>
          <a:lstStyle/>
          <a:p>
            <a:pPr>
              <a:defRPr/>
            </a:pPr>
            <a:r>
              <a:rPr lang="de-DE"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8</a:t>
            </a:fld>
            <a:endParaRPr lang="en-US" altLang="ja-JP"/>
          </a:p>
        </p:txBody>
      </p:sp>
    </p:spTree>
    <p:extLst>
      <p:ext uri="{BB962C8B-B14F-4D97-AF65-F5344CB8AC3E}">
        <p14:creationId xmlns:p14="http://schemas.microsoft.com/office/powerpoint/2010/main" val="14768650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CFC3D35-DAC2-6347-8D39-D1FE9831D6DD}" type="slidenum">
              <a:rPr lang="en-US"/>
              <a:pPr/>
              <a:t>10</a:t>
            </a:fld>
            <a:endParaRPr lang="en-US"/>
          </a:p>
        </p:txBody>
      </p:sp>
      <p:sp>
        <p:nvSpPr>
          <p:cNvPr id="13315" name="Rectangle 1026"/>
          <p:cNvSpPr>
            <a:spLocks noGrp="1" noChangeArrowheads="1"/>
          </p:cNvSpPr>
          <p:nvPr>
            <p:ph type="body" idx="1"/>
          </p:nvPr>
        </p:nvSpPr>
        <p:spPr>
          <a:noFill/>
          <a:ln/>
        </p:spPr>
        <p:txBody>
          <a:bodyPr lIns="91678" tIns="45035" rIns="91678" bIns="45035"/>
          <a:lstStyle/>
          <a:p>
            <a:endParaRPr lang="en-GB">
              <a:latin typeface="Times New Roman" pitchFamily="-101"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486577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658444" y="898525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78E30CDE-C948-7B49-AE34-C50883FF4445}" type="slidenum">
              <a:rPr lang="en-US"/>
              <a:pPr/>
              <a:t>13</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atin typeface="Times New Roman" pitchFamily="-101" charset="0"/>
            </a:endParaRPr>
          </a:p>
        </p:txBody>
      </p:sp>
    </p:spTree>
    <p:extLst>
      <p:ext uri="{BB962C8B-B14F-4D97-AF65-F5344CB8AC3E}">
        <p14:creationId xmlns:p14="http://schemas.microsoft.com/office/powerpoint/2010/main" val="1258095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Nov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Nov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de-DE" altLang="ja-JP" smtClean="0"/>
              <a:t>Hiroshi Mano (KDTI)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130635" y="332601"/>
            <a:ext cx="231486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smtClean="0"/>
              <a:t>doc.:</a:t>
            </a:r>
            <a:r>
              <a:rPr lang="en-US" altLang="ja-JP" sz="1800" b="1" dirty="0" smtClean="0"/>
              <a:t>11-15-1479-03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31-01-00ai-d6-0-comment-resolutions-on-some-cids-in-8-4-2-173-and-10-1-4-3.docx"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5/11-15-1196-18-00ai-tgai-comments-from-1st-sb.xlsx" TargetMode="External"/><Relationship Id="rId4" Type="http://schemas.openxmlformats.org/officeDocument/2006/relationships/hyperlink" Target="https://mentor.ieee.org/802.11/dcn/15/11-15-1440-00-00ai-resolution-cid-10002-10039-10040.docx"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mentor.ieee.org/802.11/dcn/15/11-15-1196-18-00ai-tgai-comments-from-1st-sb.xls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hyperlink" Target="https://mentor.ieee.org/802.11/dcn/15/11-15-1196-18-00ai-tgai-comments-from-1st-sb.xls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Nov 2015 – Jan 2016 </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2015-11-24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extLst>
              <p:ext uri="{D42A27DB-BD31-4B8C-83A1-F6EECF244321}">
                <p14:modId xmlns:p14="http://schemas.microsoft.com/office/powerpoint/2010/main" val="1563502489"/>
              </p:ext>
            </p:extLst>
          </p:nvPr>
        </p:nvGraphicFramePr>
        <p:xfrm>
          <a:off x="533400" y="3429000"/>
          <a:ext cx="8085859" cy="968693"/>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dirty="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dirty="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日付プレースホルダ 9"/>
          <p:cNvSpPr>
            <a:spLocks noGrp="1"/>
          </p:cNvSpPr>
          <p:nvPr>
            <p:ph type="dt" sz="half" idx="10"/>
          </p:nvPr>
        </p:nvSpPr>
        <p:spPr>
          <a:xfrm>
            <a:off x="696913" y="332601"/>
            <a:ext cx="916918" cy="276999"/>
          </a:xfrm>
        </p:spPr>
        <p:txBody>
          <a:bodyPr/>
          <a:lstStyle/>
          <a:p>
            <a:pPr>
              <a:defRPr/>
            </a:pPr>
            <a:r>
              <a:rPr lang="en-US" altLang="ja-JP" smtClean="0"/>
              <a:t>Nov 2015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533400"/>
            <a:ext cx="8763000" cy="5943600"/>
          </a:xfrm>
        </p:spPr>
        <p:txBody>
          <a:bodyPr lIns="90487" tIns="44450" rIns="90487" bIns="44450"/>
          <a:lstStyle/>
          <a:p>
            <a:pPr>
              <a:lnSpc>
                <a:spcPct val="80000"/>
              </a:lnSpc>
              <a:spcAft>
                <a:spcPct val="30000"/>
              </a:spcAft>
              <a:buFont typeface="Monotype Sorts" pitchFamily="-101" charset="2"/>
              <a:buNone/>
            </a:pPr>
            <a:r>
              <a:rPr lang="en-US" sz="1800" b="1" dirty="0" smtClean="0"/>
              <a:t>	</a:t>
            </a:r>
            <a:r>
              <a:rPr lang="en-US" sz="1400" b="1" dirty="0" smtClean="0"/>
              <a:t>Advise </a:t>
            </a:r>
            <a:r>
              <a:rPr lang="en-US" sz="1400" b="1" dirty="0"/>
              <a:t>the WG attendees that:</a:t>
            </a:r>
            <a:r>
              <a:rPr lang="en-US" sz="1400" dirty="0"/>
              <a:t> </a:t>
            </a:r>
          </a:p>
          <a:p>
            <a:pPr lvl="2">
              <a:lnSpc>
                <a:spcPct val="80000"/>
              </a:lnSpc>
              <a:buFont typeface="Arial" pitchFamily="-101" charset="0"/>
              <a:buChar char="•"/>
            </a:pPr>
            <a:r>
              <a:rPr lang="en-US" sz="1400" dirty="0"/>
              <a:t>The IEEE’s patent policy is described in Clause 6 of the </a:t>
            </a:r>
            <a:r>
              <a:rPr lang="en-US" sz="1400" i="1" dirty="0"/>
              <a:t>IEEE-SA Standards Board Bylaws</a:t>
            </a:r>
            <a:r>
              <a:rPr lang="en-US" sz="1400" dirty="0"/>
              <a:t>;</a:t>
            </a:r>
          </a:p>
          <a:p>
            <a:pPr lvl="2">
              <a:lnSpc>
                <a:spcPct val="80000"/>
              </a:lnSpc>
              <a:buFont typeface="Arial" pitchFamily="-101" charset="0"/>
              <a:buChar char="•"/>
            </a:pPr>
            <a:r>
              <a:rPr lang="en-US" sz="1400" dirty="0"/>
              <a:t>Early identification of patent claims which may be essential for the use of standards under development is strongly encouraged; </a:t>
            </a:r>
          </a:p>
          <a:p>
            <a:pPr lvl="2">
              <a:lnSpc>
                <a:spcPct val="80000"/>
              </a:lnSpc>
              <a:buFont typeface="Arial" pitchFamily="-101" charset="0"/>
              <a:buChar char="•"/>
            </a:pPr>
            <a:r>
              <a:rPr 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br>
            <a:endParaRPr lang="en-US" sz="1400" dirty="0"/>
          </a:p>
          <a:p>
            <a:pPr lvl="1">
              <a:lnSpc>
                <a:spcPct val="20000"/>
              </a:lnSpc>
              <a:buFont typeface="Arial" pitchFamily="-101" charset="0"/>
              <a:buChar char="•"/>
            </a:pPr>
            <a:r>
              <a:rPr lang="en-US" sz="1400" b="1" dirty="0"/>
              <a:t>Instruct the WG Secretary to record in the minutes of the relevant WG meeting:</a:t>
            </a:r>
            <a:r>
              <a:rPr lang="en-US" sz="900" dirty="0"/>
              <a:t> </a:t>
            </a:r>
          </a:p>
          <a:p>
            <a:pPr lvl="2">
              <a:lnSpc>
                <a:spcPct val="80000"/>
              </a:lnSpc>
              <a:buFont typeface="Arial" pitchFamily="-101" charset="0"/>
              <a:buChar char="•"/>
            </a:pPr>
            <a:r>
              <a:rPr lang="en-US" sz="1400" dirty="0"/>
              <a:t>That the foregoing information was provided and that slides 1 through 4 (and this slide 0, if applicable) were shown; </a:t>
            </a:r>
          </a:p>
          <a:p>
            <a:pPr lvl="2">
              <a:lnSpc>
                <a:spcPct val="80000"/>
              </a:lnSpc>
              <a:buFont typeface="Arial" pitchFamily="-101" charset="0"/>
              <a:buChar char="•"/>
            </a:pPr>
            <a:r>
              <a:rPr lang="en-US" sz="1400" dirty="0"/>
              <a:t>That the chair or designee provided an opportunity for participants to identify patent </a:t>
            </a:r>
            <a:r>
              <a:rPr lang="en-US" sz="1400" dirty="0" err="1"/>
              <a:t>claim(s</a:t>
            </a:r>
            <a:r>
              <a:rPr lang="en-US" sz="1400" dirty="0"/>
              <a:t>)/patent application </a:t>
            </a:r>
            <a:r>
              <a:rPr lang="en-US" sz="1400" dirty="0" err="1"/>
              <a:t>claim(s</a:t>
            </a:r>
            <a:r>
              <a:rPr lang="en-US" sz="1400" dirty="0"/>
              <a:t>) and/or the holder of patent </a:t>
            </a:r>
            <a:r>
              <a:rPr lang="en-US" sz="1400" dirty="0" err="1"/>
              <a:t>claim(s</a:t>
            </a:r>
            <a:r>
              <a:rPr lang="en-US" sz="1400" dirty="0"/>
              <a:t>)/patent application </a:t>
            </a:r>
            <a:r>
              <a:rPr lang="en-US" sz="1400" dirty="0" err="1"/>
              <a:t>claim(s</a:t>
            </a:r>
            <a:r>
              <a:rPr lang="en-US" sz="1400" dirty="0"/>
              <a:t>) of which the participant is personally aware and that may be essential for the use of that standard </a:t>
            </a:r>
          </a:p>
          <a:p>
            <a:pPr lvl="2">
              <a:lnSpc>
                <a:spcPct val="80000"/>
              </a:lnSpc>
              <a:buFont typeface="Arial" pitchFamily="-101" charset="0"/>
              <a:buChar char="•"/>
            </a:pPr>
            <a:r>
              <a:rPr lang="en-US" sz="1400" dirty="0"/>
              <a:t>Any responses that were given, specifically the patent </a:t>
            </a:r>
            <a:r>
              <a:rPr lang="en-US" sz="1400" dirty="0" err="1"/>
              <a:t>claim(s</a:t>
            </a:r>
            <a:r>
              <a:rPr lang="en-US" sz="1400" dirty="0"/>
              <a:t>)/patent application </a:t>
            </a:r>
            <a:r>
              <a:rPr lang="en-US" sz="1400" dirty="0" err="1"/>
              <a:t>claim(s</a:t>
            </a:r>
            <a:r>
              <a:rPr lang="en-US" sz="1400" dirty="0"/>
              <a:t>) and/or the holder of the patent </a:t>
            </a:r>
            <a:r>
              <a:rPr lang="en-US" sz="1400" dirty="0" err="1"/>
              <a:t>claim(s</a:t>
            </a:r>
            <a:r>
              <a:rPr lang="en-US" sz="1400" dirty="0"/>
              <a:t>)/patent application </a:t>
            </a:r>
            <a:r>
              <a:rPr lang="en-US" sz="1400" dirty="0" err="1"/>
              <a:t>claim(s</a:t>
            </a:r>
            <a:r>
              <a:rPr lang="en-US" sz="1400" dirty="0"/>
              <a:t>) that were identified (if any) and by whom.</a:t>
            </a:r>
          </a:p>
          <a:p>
            <a:pPr lvl="2">
              <a:lnSpc>
                <a:spcPct val="80000"/>
              </a:lnSpc>
              <a:buFont typeface="Arial" pitchFamily="-101" charset="0"/>
              <a:buChar char="•"/>
            </a:pPr>
            <a:endParaRPr lang="en-US" sz="800" dirty="0"/>
          </a:p>
          <a:p>
            <a:pPr lvl="1">
              <a:lnSpc>
                <a:spcPct val="80000"/>
              </a:lnSpc>
              <a:spcBef>
                <a:spcPct val="5000"/>
              </a:spcBef>
              <a:buFont typeface="Arial" pitchFamily="-101" charset="0"/>
              <a:buChar char="•"/>
            </a:pPr>
            <a:r>
              <a:rPr lang="en-US" sz="1400" dirty="0"/>
              <a:t>The WG Chair shall ensure that a request is made to any identified holders of potential essential patent </a:t>
            </a:r>
            <a:r>
              <a:rPr lang="en-US" sz="1400" dirty="0" err="1"/>
              <a:t>claim(s</a:t>
            </a:r>
            <a:r>
              <a:rPr lang="en-US" sz="1400" dirty="0"/>
              <a:t>) to complete and submit a Letter of Assurance.</a:t>
            </a:r>
          </a:p>
          <a:p>
            <a:pPr lvl="1">
              <a:lnSpc>
                <a:spcPct val="80000"/>
              </a:lnSpc>
              <a:spcBef>
                <a:spcPct val="5000"/>
              </a:spcBef>
              <a:buFont typeface="Arial" pitchFamily="-101" charset="0"/>
              <a:buChar char="•"/>
            </a:pPr>
            <a:r>
              <a:rPr lang="en-US" sz="1400" dirty="0"/>
              <a:t>It is recommended that the WG chair review the guidance in </a:t>
            </a:r>
            <a:r>
              <a:rPr lang="en-US" sz="1400" i="1" dirty="0"/>
              <a:t>IEEE-SA Standards Board Operations Manual</a:t>
            </a:r>
            <a:r>
              <a:rPr lang="en-US" sz="1400" dirty="0"/>
              <a:t> 6.3.5 and in </a:t>
            </a:r>
            <a:r>
              <a:rPr lang="en-US" sz="1400" dirty="0" err="1"/>
              <a:t>FAQs</a:t>
            </a:r>
            <a:r>
              <a:rPr lang="en-US" sz="1400" dirty="0"/>
              <a:t> 14 and 15 on inclusion of potential Essential Patent Claims by incorporation or by reference.</a:t>
            </a:r>
            <a:r>
              <a:rPr lang="en-US" sz="1400" dirty="0">
                <a:solidFill>
                  <a:srgbClr val="FF3300"/>
                </a:solidFill>
              </a:rPr>
              <a:t> </a:t>
            </a:r>
          </a:p>
          <a:p>
            <a:pPr lvl="1">
              <a:lnSpc>
                <a:spcPct val="80000"/>
              </a:lnSpc>
              <a:spcBef>
                <a:spcPct val="5000"/>
              </a:spcBef>
              <a:buFont typeface="Monotype Sorts" pitchFamily="-101" charset="2"/>
              <a:buNone/>
            </a:pPr>
            <a:endParaRPr lang="en-US" sz="1200" dirty="0"/>
          </a:p>
          <a:p>
            <a:pPr lvl="1">
              <a:lnSpc>
                <a:spcPct val="80000"/>
              </a:lnSpc>
              <a:spcBef>
                <a:spcPct val="5000"/>
              </a:spcBef>
              <a:buFont typeface="Monotype Sorts" pitchFamily="-101" charset="2"/>
              <a:buNone/>
            </a:pPr>
            <a:r>
              <a:rPr lang="en-US" sz="1200" dirty="0"/>
              <a:t>	Note: </a:t>
            </a:r>
            <a:r>
              <a:rPr lang="en-US" sz="1200" b="1" dirty="0"/>
              <a:t>WG</a:t>
            </a:r>
            <a:r>
              <a:rPr 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smtClean="0"/>
              <a:t>Patent policy notice</a:t>
            </a:r>
            <a:endParaRPr lang="en-US" sz="2800" u="sng" dirty="0"/>
          </a:p>
        </p:txBody>
      </p:sp>
      <p:sp>
        <p:nvSpPr>
          <p:cNvPr id="717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prstTxWarp prst="textNoShape">
              <a:avLst/>
            </a:prstTxWarp>
          </a:bodyPr>
          <a:lstStyle/>
          <a:p>
            <a:pPr algn="ctr" eaLnBrk="0" hangingPunct="0"/>
            <a:endParaRPr lang="en-GB" sz="3200" b="1" u="sng">
              <a:solidFill>
                <a:srgbClr val="000099"/>
              </a:solidFill>
              <a:latin typeface="Arial" pitchFamily="-101" charset="0"/>
            </a:endParaRPr>
          </a:p>
        </p:txBody>
      </p:sp>
      <p:sp>
        <p:nvSpPr>
          <p:cNvPr id="717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prstTxWarp prst="textNoShape">
              <a:avLst/>
            </a:prstTxWarp>
          </a:bodyPr>
          <a:lstStyle/>
          <a:p>
            <a:pPr marL="233363" indent="-180975" eaLnBrk="0" hangingPunct="0">
              <a:spcBef>
                <a:spcPct val="20000"/>
              </a:spcBef>
              <a:buClr>
                <a:srgbClr val="CC3300"/>
              </a:buClr>
              <a:buSzPct val="50000"/>
              <a:buFont typeface="Monotype Sorts" pitchFamily="-101" charset="2"/>
              <a:buChar char="l"/>
            </a:pPr>
            <a:endParaRPr lang="en-GB" sz="1800">
              <a:solidFill>
                <a:srgbClr val="000099"/>
              </a:solidFill>
              <a:latin typeface="Arial" pitchFamily="-101" charset="0"/>
            </a:endParaRPr>
          </a:p>
        </p:txBody>
      </p:sp>
      <p:sp>
        <p:nvSpPr>
          <p:cNvPr id="6" name="Datumsplatzhalter 5"/>
          <p:cNvSpPr>
            <a:spLocks noGrp="1"/>
          </p:cNvSpPr>
          <p:nvPr>
            <p:ph type="dt" sz="half" idx="10"/>
          </p:nvPr>
        </p:nvSpPr>
        <p:spPr/>
        <p:txBody>
          <a:bodyPr/>
          <a:lstStyle/>
          <a:p>
            <a:pPr>
              <a:defRPr/>
            </a:pPr>
            <a:r>
              <a:rPr lang="en-US" altLang="ja-JP" smtClean="0"/>
              <a:t>Nov 2015</a:t>
            </a:r>
            <a:endParaRPr lang="en-US" dirty="0"/>
          </a:p>
        </p:txBody>
      </p:sp>
      <p:sp>
        <p:nvSpPr>
          <p:cNvPr id="7" name="Foliennummernplatzhalter 6"/>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10</a:t>
            </a:fld>
            <a:endParaRPr lang="en-US" altLang="ja-JP"/>
          </a:p>
        </p:txBody>
      </p:sp>
      <p:sp>
        <p:nvSpPr>
          <p:cNvPr id="8" name="Fußzeilenplatzhalter 7"/>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sz="3200" u="sng" dirty="0"/>
              <a:t>Participants, Patents, and Duty to Inform</a:t>
            </a:r>
            <a:endParaRPr lang="en-US" sz="3200" dirty="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pitchFamily="-101" charset="2"/>
              <a:buNone/>
            </a:pPr>
            <a:r>
              <a:rPr lang="en-US" sz="1600" b="1" dirty="0"/>
              <a:t>All participants in this meeting have certain obligations under the IEEE-SA Patent Policy. </a:t>
            </a:r>
          </a:p>
          <a:p>
            <a:pPr lvl="1">
              <a:buFont typeface="Arial" pitchFamily="-101" charset="0"/>
              <a:buChar char="•"/>
            </a:pPr>
            <a:r>
              <a:rPr lang="en-US" sz="1600" b="1" dirty="0">
                <a:solidFill>
                  <a:srgbClr val="003399"/>
                </a:solidFill>
              </a:rPr>
              <a:t>Participants [Note: </a:t>
            </a:r>
            <a:r>
              <a:rPr lang="en-GB" sz="1600" b="1" dirty="0">
                <a:solidFill>
                  <a:srgbClr val="003399"/>
                </a:solidFill>
              </a:rPr>
              <a:t>Quoted text excerpted from IEEE-SA Standards Board Bylaws </a:t>
            </a:r>
            <a:r>
              <a:rPr lang="en-GB" sz="1600" b="1" dirty="0" err="1">
                <a:solidFill>
                  <a:srgbClr val="003399"/>
                </a:solidFill>
              </a:rPr>
              <a:t>subclause</a:t>
            </a:r>
            <a:r>
              <a:rPr lang="en-GB" sz="1600" b="1" dirty="0">
                <a:solidFill>
                  <a:srgbClr val="003399"/>
                </a:solidFill>
              </a:rPr>
              <a:t> 6.2</a:t>
            </a:r>
            <a:r>
              <a:rPr lang="en-US" sz="1600" b="1" dirty="0">
                <a:solidFill>
                  <a:srgbClr val="003399"/>
                </a:solidFill>
              </a:rPr>
              <a:t>]:</a:t>
            </a:r>
          </a:p>
          <a:p>
            <a:pPr lvl="2">
              <a:buFont typeface="Arial" pitchFamily="-101" charset="0"/>
              <a:buChar char="•"/>
            </a:pPr>
            <a:r>
              <a:rPr 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p>
          <a:p>
            <a:pPr lvl="2">
              <a:buFont typeface="Arial" pitchFamily="-101" charset="0"/>
              <a:buChar char="•"/>
            </a:pPr>
            <a:r>
              <a:rPr 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101" charset="0"/>
              <a:buChar char="•"/>
            </a:pPr>
            <a:r>
              <a:rPr lang="en-US" sz="1600" b="1" dirty="0">
                <a:solidFill>
                  <a:srgbClr val="003399"/>
                </a:solidFill>
              </a:rPr>
              <a:t>The above does not apply if the patent claim is already the subject of an Accepted Letter of Assurance that applies to the proposed </a:t>
            </a:r>
            <a:r>
              <a:rPr lang="en-US" sz="1600" b="1" dirty="0" err="1">
                <a:solidFill>
                  <a:srgbClr val="003399"/>
                </a:solidFill>
              </a:rPr>
              <a:t>standard(s</a:t>
            </a:r>
            <a:r>
              <a:rPr lang="en-US" sz="1600" b="1" dirty="0">
                <a:solidFill>
                  <a:srgbClr val="003399"/>
                </a:solidFill>
              </a:rPr>
              <a:t>) under consideration by this group</a:t>
            </a:r>
          </a:p>
          <a:p>
            <a:pPr lvl="1">
              <a:buFont typeface="Arial" pitchFamily="-101" charset="0"/>
              <a:buChar char="•"/>
            </a:pPr>
            <a:r>
              <a:rPr lang="en-US" sz="1600" b="1" dirty="0">
                <a:solidFill>
                  <a:srgbClr val="003399"/>
                </a:solidFill>
              </a:rPr>
              <a:t>Early identification of holders of potential Essential Patent Claims is strongly encouraged</a:t>
            </a:r>
          </a:p>
          <a:p>
            <a:pPr lvl="1">
              <a:buFont typeface="Arial" pitchFamily="-101" charset="0"/>
              <a:buChar char="•"/>
            </a:pPr>
            <a:r>
              <a:rPr lang="en-US" sz="1600" b="1" dirty="0">
                <a:solidFill>
                  <a:srgbClr val="003399"/>
                </a:solidFill>
              </a:rPr>
              <a:t>No duty to perform a patent search</a:t>
            </a:r>
            <a:endParaRPr lang="en-US" sz="1600" dirty="0"/>
          </a:p>
        </p:txBody>
      </p:sp>
      <p:sp>
        <p:nvSpPr>
          <p:cNvPr id="4" name="Datumsplatzhalter 3"/>
          <p:cNvSpPr>
            <a:spLocks noGrp="1"/>
          </p:cNvSpPr>
          <p:nvPr>
            <p:ph type="dt" sz="half" idx="10"/>
          </p:nvPr>
        </p:nvSpPr>
        <p:spPr/>
        <p:txBody>
          <a:bodyPr/>
          <a:lstStyle/>
          <a:p>
            <a:pPr>
              <a:defRPr/>
            </a:pPr>
            <a:r>
              <a:rPr lang="en-US" altLang="ja-JP"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11</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533400"/>
            <a:ext cx="7772400" cy="762000"/>
          </a:xfrm>
        </p:spPr>
        <p:txBody>
          <a:bodyPr/>
          <a:lstStyle/>
          <a:p>
            <a:r>
              <a:rPr lang="en-GB" u="sng" dirty="0"/>
              <a:t>Patent Related Links</a:t>
            </a:r>
            <a:endParaRPr 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pitchFamily="-101" charset="2"/>
              <a:buNone/>
            </a:pPr>
            <a:r>
              <a:rPr lang="en-US" sz="2400">
                <a:ea typeface="Times New Roman" pitchFamily="-101" charset="0"/>
                <a:cs typeface="Times New Roman" pitchFamily="-101" charset="0"/>
              </a:rPr>
              <a:t>	All participants should be familiar with their obligations under the IEEE-SA Policies &amp; Procedures for standards development.</a:t>
            </a:r>
          </a:p>
          <a:p>
            <a:pPr lvl="1">
              <a:lnSpc>
                <a:spcPct val="90000"/>
              </a:lnSpc>
              <a:buFont typeface="Monotype Sorts" pitchFamily="-101" charset="2"/>
              <a:buNone/>
            </a:pPr>
            <a:r>
              <a:rPr lang="en-US" sz="2400">
                <a:ea typeface="Times New Roman" pitchFamily="-101" charset="0"/>
                <a:cs typeface="Times New Roman" pitchFamily="-101" charset="0"/>
              </a:rPr>
              <a:t>	Patent Policy is stated in these sources:</a:t>
            </a:r>
          </a:p>
          <a:p>
            <a:pPr lvl="1">
              <a:lnSpc>
                <a:spcPct val="90000"/>
              </a:lnSpc>
              <a:buFont typeface="Monotype Sorts" pitchFamily="-101" charset="2"/>
              <a:buNone/>
            </a:pPr>
            <a:r>
              <a:rPr lang="en-GB" sz="2400"/>
              <a:t>		IEEE-SA Standards Boards Bylaws</a:t>
            </a:r>
          </a:p>
          <a:p>
            <a:pPr lvl="1">
              <a:lnSpc>
                <a:spcPct val="90000"/>
              </a:lnSpc>
              <a:buFont typeface="Monotype Sorts" pitchFamily="-101" charset="2"/>
              <a:buNone/>
            </a:pPr>
            <a:r>
              <a:rPr lang="en-US" sz="2100"/>
              <a:t>		</a:t>
            </a:r>
            <a:r>
              <a:rPr lang="en-US" sz="2100" i="1"/>
              <a:t>http://standards.ieee.org/develop/policies/bylaws/sect6-7.html#6</a:t>
            </a:r>
          </a:p>
          <a:p>
            <a:pPr lvl="1">
              <a:lnSpc>
                <a:spcPct val="90000"/>
              </a:lnSpc>
              <a:buFont typeface="Monotype Sorts" pitchFamily="-101" charset="2"/>
              <a:buNone/>
            </a:pPr>
            <a:r>
              <a:rPr lang="en-GB" sz="2400"/>
              <a:t>		IEEE-SA Standards Board Operations Manual</a:t>
            </a:r>
          </a:p>
          <a:p>
            <a:pPr lvl="1">
              <a:lnSpc>
                <a:spcPct val="90000"/>
              </a:lnSpc>
              <a:buFont typeface="Monotype Sorts" pitchFamily="-101" charset="2"/>
              <a:buNone/>
            </a:pPr>
            <a:r>
              <a:rPr lang="en-US" sz="2400"/>
              <a:t>		</a:t>
            </a:r>
            <a:r>
              <a:rPr lang="en-US" sz="2100" i="1"/>
              <a:t>http://standards.ieee.org/develop/policies/opman/sect6.html#6.3</a:t>
            </a:r>
            <a:endParaRPr lang="en-US" sz="2400"/>
          </a:p>
          <a:p>
            <a:pPr lvl="1">
              <a:lnSpc>
                <a:spcPct val="90000"/>
              </a:lnSpc>
              <a:buFont typeface="Monotype Sorts" pitchFamily="-101" charset="2"/>
              <a:buNone/>
            </a:pPr>
            <a:r>
              <a:rPr lang="en-US" sz="2400">
                <a:ea typeface="Times New Roman" pitchFamily="-101" charset="0"/>
                <a:cs typeface="Times New Roman" pitchFamily="-101" charset="0"/>
              </a:rPr>
              <a:t>	Material about the patent policy is available at</a:t>
            </a:r>
            <a:r>
              <a:rPr lang="en-US" sz="2400"/>
              <a:t> </a:t>
            </a:r>
          </a:p>
          <a:p>
            <a:pPr lvl="1">
              <a:lnSpc>
                <a:spcPct val="90000"/>
              </a:lnSpc>
              <a:buFont typeface="Monotype Sorts" pitchFamily="-101" charset="2"/>
              <a:buNone/>
            </a:pPr>
            <a:r>
              <a:rPr lang="en-US" sz="2400"/>
              <a:t>		</a:t>
            </a:r>
            <a:r>
              <a:rPr lang="en-US" sz="2100" i="1"/>
              <a:t>http://standards.ieee.org/about/sasb/patcom/materials.html</a:t>
            </a:r>
          </a:p>
        </p:txBody>
      </p:sp>
      <p:sp>
        <p:nvSpPr>
          <p:cNvPr id="9221" name="Rectangle 7"/>
          <p:cNvSpPr>
            <a:spLocks noChangeArrowheads="1"/>
          </p:cNvSpPr>
          <p:nvPr/>
        </p:nvSpPr>
        <p:spPr bwMode="auto">
          <a:xfrm>
            <a:off x="1295400" y="5181600"/>
            <a:ext cx="6781800" cy="1163638"/>
          </a:xfrm>
          <a:prstGeom prst="rect">
            <a:avLst/>
          </a:prstGeom>
          <a:noFill/>
          <a:ln w="9525">
            <a:noFill/>
            <a:miter lim="800000"/>
            <a:headEnd/>
            <a:tailEnd/>
          </a:ln>
        </p:spPr>
        <p:txBody>
          <a:bodyPr>
            <a:prstTxWarp prst="textNoShape">
              <a:avLst/>
            </a:prstTxWarp>
            <a:spAutoFit/>
          </a:bodyPr>
          <a:lstStyle/>
          <a:p>
            <a:pPr eaLnBrk="0" hangingPunct="0"/>
            <a:r>
              <a:rPr lang="en-US" sz="1200" b="1">
                <a:solidFill>
                  <a:srgbClr val="000099"/>
                </a:solidFill>
                <a:latin typeface="Arial" pitchFamily="-101"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pitchFamily="-101" charset="2"/>
              <a:buNone/>
            </a:pPr>
            <a:endParaRPr lang="en-US" sz="1200" b="1">
              <a:solidFill>
                <a:srgbClr val="000099"/>
              </a:solidFill>
              <a:latin typeface="Arial" pitchFamily="-101" charset="0"/>
            </a:endParaRPr>
          </a:p>
          <a:p>
            <a:pPr algn="ctr" eaLnBrk="0" hangingPunct="0">
              <a:lnSpc>
                <a:spcPct val="80000"/>
              </a:lnSpc>
              <a:spcBef>
                <a:spcPct val="20000"/>
              </a:spcBef>
              <a:buClr>
                <a:srgbClr val="CC3300"/>
              </a:buClr>
              <a:buSzPct val="50000"/>
              <a:buFont typeface="Monotype Sorts" pitchFamily="-101" charset="2"/>
              <a:buNone/>
            </a:pPr>
            <a:r>
              <a:rPr lang="en-US" sz="1200" b="1">
                <a:solidFill>
                  <a:srgbClr val="000099"/>
                </a:solidFill>
                <a:latin typeface="Arial" pitchFamily="-101" charset="0"/>
              </a:rPr>
              <a:t>This slide set is available at https://development.standards.ieee.org/myproject/Public/mytools/mob/slideset.ppt</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12</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42900" y="533400"/>
            <a:ext cx="8458200" cy="609600"/>
          </a:xfrm>
        </p:spPr>
        <p:txBody>
          <a:bodyPr/>
          <a:lstStyle/>
          <a:p>
            <a:r>
              <a:rPr lang="en-US" sz="3200" u="sng" dirty="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eaLnBrk="0" hangingPunct="0"/>
            <a:endParaRPr lang="en-GB" b="1" u="sng">
              <a:solidFill>
                <a:srgbClr val="000099"/>
              </a:solidFill>
              <a:latin typeface="Helvetica" pitchFamily="-101" charset="0"/>
            </a:endParaRPr>
          </a:p>
        </p:txBody>
      </p:sp>
      <p:sp>
        <p:nvSpPr>
          <p:cNvPr id="11268" name="Rectangle 4"/>
          <p:cNvSpPr>
            <a:spLocks noChangeArrowheads="1"/>
          </p:cNvSpPr>
          <p:nvPr/>
        </p:nvSpPr>
        <p:spPr bwMode="auto">
          <a:xfrm>
            <a:off x="533400" y="1066800"/>
            <a:ext cx="8229600" cy="5181600"/>
          </a:xfrm>
          <a:prstGeom prst="rect">
            <a:avLst/>
          </a:prstGeom>
          <a:noFill/>
          <a:ln w="9525">
            <a:noFill/>
            <a:miter lim="800000"/>
            <a:headEnd/>
            <a:tailEnd/>
          </a:ln>
        </p:spPr>
        <p:txBody>
          <a:bodyPr>
            <a:prstTxWarp prst="textNoShape">
              <a:avLst/>
            </a:prstTxWarp>
          </a:bodyPr>
          <a:lstStyle/>
          <a:p>
            <a:pPr marL="230188" indent="-230188" eaLnBrk="0" hangingPunct="0">
              <a:lnSpc>
                <a:spcPct val="80000"/>
              </a:lnSpc>
              <a:spcBef>
                <a:spcPct val="20000"/>
              </a:spcBef>
              <a:buClr>
                <a:srgbClr val="CC3300"/>
              </a:buClr>
              <a:buSzPct val="50000"/>
              <a:buFont typeface="Monotype Sorts" pitchFamily="-101" charset="2"/>
              <a:buChar char="l"/>
            </a:pPr>
            <a:endParaRPr lang="en-US" sz="700" u="sng" dirty="0">
              <a:solidFill>
                <a:srgbClr val="FF0000"/>
              </a:solidFill>
              <a:latin typeface="Arial" pitchFamily="-101" charset="0"/>
            </a:endParaRPr>
          </a:p>
          <a:p>
            <a:pPr marL="230188" indent="-230188" eaLnBrk="0" hangingPunct="0">
              <a:lnSpc>
                <a:spcPct val="80000"/>
              </a:lnSpc>
              <a:spcBef>
                <a:spcPct val="20000"/>
              </a:spcBef>
              <a:spcAft>
                <a:spcPct val="40000"/>
              </a:spcAft>
              <a:buClr>
                <a:srgbClr val="CC3300"/>
              </a:buClr>
              <a:buSzPct val="50000"/>
              <a:buFont typeface="Arial" pitchFamily="-101" charset="0"/>
              <a:buChar char="•"/>
            </a:pPr>
            <a:r>
              <a:rPr lang="en-US" sz="1800" b="1" dirty="0">
                <a:solidFill>
                  <a:srgbClr val="000099"/>
                </a:solidFill>
                <a:latin typeface="Arial" pitchFamily="-101"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pitchFamily="-101" charset="0"/>
              <a:buChar char="•"/>
            </a:pPr>
            <a:r>
              <a:rPr lang="en-US" sz="1400" dirty="0">
                <a:solidFill>
                  <a:srgbClr val="000099"/>
                </a:solidFill>
                <a:latin typeface="Arial" pitchFamily="-101"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pitchFamily="-101" charset="0"/>
              <a:buChar char="•"/>
            </a:pPr>
            <a:r>
              <a:rPr lang="en-GB" sz="1400" dirty="0">
                <a:solidFill>
                  <a:srgbClr val="000099"/>
                </a:solidFill>
                <a:latin typeface="Arial" pitchFamily="-101" charset="0"/>
              </a:rPr>
              <a:t>Technical considerations remain primary focus</a:t>
            </a:r>
            <a:endParaRPr lang="en-US" sz="1400" dirty="0">
              <a:solidFill>
                <a:srgbClr val="000099"/>
              </a:solidFill>
              <a:latin typeface="Arial" pitchFamily="-101" charset="0"/>
            </a:endParaRP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pitchFamily="-101" charset="0"/>
              <a:buChar char="•"/>
            </a:pPr>
            <a:r>
              <a:rPr lang="en-US" sz="1600" b="1" dirty="0">
                <a:solidFill>
                  <a:srgbClr val="000099"/>
                </a:solidFill>
                <a:latin typeface="Arial" pitchFamily="-101"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pitchFamily="-101" charset="2"/>
              <a:buNone/>
            </a:pPr>
            <a:r>
              <a:rPr lang="en-US" sz="1000" b="1" dirty="0">
                <a:solidFill>
                  <a:srgbClr val="000099"/>
                </a:solidFill>
                <a:latin typeface="Arial" pitchFamily="-101" charset="0"/>
              </a:rPr>
              <a:t>---------------------------------------------------------------   </a:t>
            </a:r>
            <a:endParaRPr lang="en-US" sz="1200" b="1" dirty="0">
              <a:solidFill>
                <a:srgbClr val="000099"/>
              </a:solidFill>
              <a:latin typeface="Arial" pitchFamily="-101" charset="0"/>
            </a:endParaRPr>
          </a:p>
          <a:p>
            <a:pPr marL="230188" indent="-230188" algn="ctr" eaLnBrk="0" hangingPunct="0">
              <a:lnSpc>
                <a:spcPct val="80000"/>
              </a:lnSpc>
              <a:spcBef>
                <a:spcPct val="20000"/>
              </a:spcBef>
              <a:buClr>
                <a:srgbClr val="CC3300"/>
              </a:buClr>
              <a:buSzPct val="50000"/>
              <a:buFont typeface="Monotype Sorts" pitchFamily="-101" charset="2"/>
              <a:buNone/>
            </a:pPr>
            <a:r>
              <a:rPr lang="en-US" sz="1200" b="1" dirty="0">
                <a:solidFill>
                  <a:srgbClr val="000099"/>
                </a:solidFill>
                <a:latin typeface="Arial" pitchFamily="-101" charset="0"/>
              </a:rPr>
              <a:t>See </a:t>
            </a:r>
            <a:r>
              <a:rPr lang="en-US" sz="1200" b="1" i="1" dirty="0">
                <a:solidFill>
                  <a:srgbClr val="000099"/>
                </a:solidFill>
                <a:latin typeface="Arial" pitchFamily="-101" charset="0"/>
              </a:rPr>
              <a:t>IEEE-SA Standards Board Operations Manual</a:t>
            </a:r>
            <a:r>
              <a:rPr lang="en-US" sz="1200" b="1" dirty="0">
                <a:solidFill>
                  <a:srgbClr val="000099"/>
                </a:solidFill>
                <a:latin typeface="Arial" pitchFamily="-101" charset="0"/>
              </a:rPr>
              <a:t>, clause 5.3.10 and </a:t>
            </a:r>
            <a:r>
              <a:rPr lang="en-GB" sz="1200" b="1" dirty="0">
                <a:solidFill>
                  <a:srgbClr val="000099"/>
                </a:solidFill>
                <a:latin typeface="Arial" pitchFamily="-101" charset="0"/>
              </a:rPr>
              <a:t>“Promoting Competition and Innovation: What You Need to Know about the IEEE Standards Association's Antitrust and Competition Policy”</a:t>
            </a:r>
            <a:r>
              <a:rPr lang="en-US" sz="1200" b="1" dirty="0">
                <a:solidFill>
                  <a:srgbClr val="000099"/>
                </a:solidFill>
                <a:latin typeface="Arial" pitchFamily="-101" charset="0"/>
              </a:rPr>
              <a:t> for more details.</a:t>
            </a:r>
          </a:p>
        </p:txBody>
      </p:sp>
      <p:sp>
        <p:nvSpPr>
          <p:cNvPr id="5" name="Datumsplatzhalter 4"/>
          <p:cNvSpPr>
            <a:spLocks noGrp="1"/>
          </p:cNvSpPr>
          <p:nvPr>
            <p:ph type="dt" sz="half" idx="10"/>
          </p:nvPr>
        </p:nvSpPr>
        <p:spPr/>
        <p:txBody>
          <a:bodyPr/>
          <a:lstStyle/>
          <a:p>
            <a:pPr>
              <a:defRPr/>
            </a:pPr>
            <a:r>
              <a:rPr lang="en-US" altLang="ja-JP" smtClean="0"/>
              <a:t>Nov 2015</a:t>
            </a:r>
            <a:endParaRPr lang="en-US" dirty="0"/>
          </a:p>
        </p:txBody>
      </p:sp>
      <p:sp>
        <p:nvSpPr>
          <p:cNvPr id="6" name="Foliennummernplatzhalter 5"/>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13</a:t>
            </a:fld>
            <a:endParaRPr lang="en-US" altLang="ja-JP"/>
          </a:p>
        </p:txBody>
      </p:sp>
      <p:sp>
        <p:nvSpPr>
          <p:cNvPr id="7" name="Fußzeilenplatzhalter 6"/>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14</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dirty="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Nov 24 2015 – Jan 2016</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101" charset="0"/>
              <a:buChar char="•"/>
            </a:pPr>
            <a:r>
              <a:rPr 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101" charset="0"/>
              <a:buChar char="•"/>
            </a:pPr>
            <a:r>
              <a:rPr lang="en-US" sz="2000"/>
              <a:t>Either speak up now or</a:t>
            </a:r>
          </a:p>
          <a:p>
            <a:pPr lvl="1">
              <a:buFont typeface="Arial" pitchFamily="-101" charset="0"/>
              <a:buChar char="•"/>
            </a:pPr>
            <a:r>
              <a:rPr lang="en-US" sz="2000"/>
              <a:t>Provide the chair of this group with the identity of the holder(s) of any and all such claims as soon as possible or</a:t>
            </a:r>
          </a:p>
          <a:p>
            <a:pPr lvl="1">
              <a:buFont typeface="Arial" pitchFamily="-101" charset="0"/>
              <a:buChar char="•"/>
            </a:pPr>
            <a:r>
              <a:rPr lang="en-US" sz="2000"/>
              <a:t>Cause an LOA to be submitted</a:t>
            </a:r>
          </a:p>
        </p:txBody>
      </p:sp>
      <p:sp>
        <p:nvSpPr>
          <p:cNvPr id="4" name="Datumsplatzhalter 3"/>
          <p:cNvSpPr>
            <a:spLocks noGrp="1"/>
          </p:cNvSpPr>
          <p:nvPr>
            <p:ph type="dt" sz="half" idx="10"/>
          </p:nvPr>
        </p:nvSpPr>
        <p:spPr/>
        <p:txBody>
          <a:bodyPr/>
          <a:lstStyle/>
          <a:p>
            <a:pPr>
              <a:defRPr/>
            </a:pPr>
            <a:r>
              <a:rPr lang="en-US" altLang="ja-JP" dirty="0" smtClean="0"/>
              <a:t>Nov 2015</a:t>
            </a:r>
            <a:endParaRPr lang="en-US" dirty="0"/>
          </a:p>
        </p:txBody>
      </p:sp>
      <p:sp>
        <p:nvSpPr>
          <p:cNvPr id="5" name="Foliennummernplatzhalter 4"/>
          <p:cNvSpPr>
            <a:spLocks noGrp="1"/>
          </p:cNvSpPr>
          <p:nvPr>
            <p:ph type="sldNum" sz="quarter" idx="12"/>
          </p:nvPr>
        </p:nvSpPr>
        <p:spPr/>
        <p:txBody>
          <a:bodyPr/>
          <a:lstStyle/>
          <a:p>
            <a:pPr>
              <a:defRPr/>
            </a:pPr>
            <a:r>
              <a:rPr lang="en-US" altLang="ja-JP" smtClean="0"/>
              <a:t>Slide </a:t>
            </a:r>
            <a:fld id="{419EC3EA-5192-654C-B357-836151568C37}" type="slidenum">
              <a:rPr lang="en-US" altLang="ja-JP" smtClean="0"/>
              <a:pPr>
                <a:defRPr/>
              </a:pPr>
              <a:t>4</a:t>
            </a:fld>
            <a:endParaRPr lang="en-US" altLang="ja-JP"/>
          </a:p>
        </p:txBody>
      </p:sp>
      <p:sp>
        <p:nvSpPr>
          <p:cNvPr id="6" name="Fußzeilenplatzhalter 5"/>
          <p:cNvSpPr>
            <a:spLocks noGrp="1"/>
          </p:cNvSpPr>
          <p:nvPr>
            <p:ph type="ftr" sz="quarter" idx="11"/>
          </p:nvPr>
        </p:nvSpPr>
        <p:spPr/>
        <p:txBody>
          <a:bodyPr/>
          <a:lstStyle/>
          <a:p>
            <a:pPr>
              <a:defRPr/>
            </a:pPr>
            <a:r>
              <a:rPr lang="de-DE" altLang="ja-JP" smtClean="0"/>
              <a:t>Hiroshi Mano (KDTI)</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Nov 24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fontScale="92500"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15-1431r1 CIDs in 8.4.2.173 </a:t>
            </a:r>
            <a:r>
              <a:rPr lang="en-US" altLang="ja-JP" dirty="0"/>
              <a:t>and </a:t>
            </a:r>
            <a:r>
              <a:rPr lang="en-US" altLang="ja-JP" dirty="0" smtClean="0"/>
              <a:t>10.1.4.3 / </a:t>
            </a:r>
            <a:r>
              <a:rPr lang="en-US" altLang="ja-JP" dirty="0"/>
              <a:t>Jae </a:t>
            </a:r>
            <a:r>
              <a:rPr lang="en-US" altLang="ja-JP" dirty="0" err="1"/>
              <a:t>Seung</a:t>
            </a:r>
            <a:r>
              <a:rPr lang="en-US" altLang="ja-JP" dirty="0"/>
              <a:t> Lee (ETRI)</a:t>
            </a:r>
            <a:endParaRPr lang="en-US" altLang="ja-JP" dirty="0" smtClean="0"/>
          </a:p>
          <a:p>
            <a:pPr lvl="1"/>
            <a:r>
              <a:rPr lang="nl-NL" altLang="ja-JP" dirty="0" smtClean="0">
                <a:hlinkClick r:id="rId4"/>
              </a:rPr>
              <a:t>https</a:t>
            </a:r>
            <a:r>
              <a:rPr lang="nl-NL" altLang="ja-JP" dirty="0">
                <a:hlinkClick r:id="rId4"/>
              </a:rPr>
              <a:t>://</a:t>
            </a:r>
            <a:r>
              <a:rPr lang="nl-NL" altLang="ja-JP" dirty="0" smtClean="0">
                <a:hlinkClick r:id="rId4"/>
              </a:rPr>
              <a:t>mentor.ieee.org/802.11/dcn/15/11-15-1431-01-00ai-d6-0-comment-resolutions-on-some-cids-in-8-4-2-173-and-10-1-4-3.docx</a:t>
            </a:r>
            <a:endParaRPr lang="nl-NL" altLang="ja-JP" dirty="0" smtClean="0"/>
          </a:p>
          <a:p>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2</a:t>
            </a:r>
            <a:r>
              <a:rPr lang="en-US" altLang="ja-JP" baseline="30000" dirty="0" smtClean="0">
                <a:ea typeface="ＭＳ Ｐゴシック" pitchFamily="-84" charset="-128"/>
                <a:cs typeface="ＭＳ Ｐゴシック" pitchFamily="-84" charset="-128"/>
              </a:rPr>
              <a:t>nd</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r>
              <a:rPr lang="en-US" altLang="ja-JP" dirty="0" smtClean="0"/>
              <a:t>CID </a:t>
            </a:r>
            <a:r>
              <a:rPr lang="en-US" altLang="ja-JP" dirty="0"/>
              <a:t>10002 10039 </a:t>
            </a:r>
            <a:r>
              <a:rPr lang="en-US" altLang="ja-JP" dirty="0" smtClean="0"/>
              <a:t>10040 / Santosh Abraham</a:t>
            </a:r>
          </a:p>
          <a:p>
            <a:pPr lvl="1"/>
            <a:r>
              <a:rPr lang="nl-NL" altLang="ja-JP" dirty="0">
                <a:hlinkClick r:id="rId4"/>
              </a:rPr>
              <a:t>https://</a:t>
            </a:r>
            <a:r>
              <a:rPr lang="nl-NL" altLang="ja-JP" dirty="0" smtClean="0">
                <a:hlinkClick r:id="rId4"/>
              </a:rPr>
              <a:t>mentor.ieee.org/802.11/dcn/15/11-15-1440-00-00ai-resolution-cid-10002-10039-10040.docx</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extLst>
      <p:ext uri="{BB962C8B-B14F-4D97-AF65-F5344CB8AC3E}">
        <p14:creationId xmlns:p14="http://schemas.microsoft.com/office/powerpoint/2010/main" val="758069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8</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lnSpcReduction="1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Editors’ Report on Status of D6.3</a:t>
            </a:r>
          </a:p>
          <a:p>
            <a:r>
              <a:rPr lang="en-US" altLang="ja-JP" dirty="0" smtClean="0"/>
              <a:t>Comment 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smtClean="0"/>
              <a:t>11-15/1391r3 Rob Sun</a:t>
            </a:r>
          </a:p>
          <a:p>
            <a:pPr lvl="1"/>
            <a:r>
              <a:rPr lang="en-US" altLang="ja-JP" dirty="0" smtClean="0"/>
              <a:t>11-15/1501r0 Rob Sun /</a:t>
            </a:r>
            <a:r>
              <a:rPr lang="en-US" altLang="ja-JP" dirty="0"/>
              <a:t>Comment Resolution for CID 10689 and 10742</a:t>
            </a:r>
            <a:endParaRPr lang="en-US" altLang="ja-JP" dirty="0" smtClean="0"/>
          </a:p>
          <a:p>
            <a:r>
              <a:rPr lang="en-US" altLang="ja-JP" dirty="0" smtClean="0"/>
              <a:t>Plan 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7</a:t>
            </a:fld>
            <a:endParaRPr lang="en-US" altLang="ja-JP" smtClean="0">
              <a:latin typeface="Times New Roman" pitchFamily="-84" charset="0"/>
            </a:endParaRPr>
          </a:p>
        </p:txBody>
      </p:sp>
    </p:spTree>
    <p:extLst>
      <p:ext uri="{BB962C8B-B14F-4D97-AF65-F5344CB8AC3E}">
        <p14:creationId xmlns:p14="http://schemas.microsoft.com/office/powerpoint/2010/main" val="731594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Dec </a:t>
            </a:r>
            <a:r>
              <a:rPr lang="en-US" altLang="ja-JP" dirty="0" smtClean="0">
                <a:ea typeface="ＭＳ Ｐゴシック" pitchFamily="-84" charset="-128"/>
                <a:cs typeface="ＭＳ Ｐゴシック" pitchFamily="-84" charset="-128"/>
              </a:rPr>
              <a:t>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2015</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Approval of agenda</a:t>
            </a:r>
          </a:p>
          <a:p>
            <a:r>
              <a:rPr lang="en-US" altLang="ja-JP" dirty="0" smtClean="0"/>
              <a:t>Comment </a:t>
            </a:r>
            <a:r>
              <a:rPr lang="en-US" altLang="ja-JP" dirty="0" smtClean="0"/>
              <a:t>resolution </a:t>
            </a:r>
          </a:p>
          <a:p>
            <a:r>
              <a:rPr lang="en-US" altLang="ja-JP" dirty="0">
                <a:hlinkClick r:id="rId3"/>
              </a:rPr>
              <a:t>https://mentor.ieee.org/802.11/dcn/15/11-15-1196-18-00ai-tgai-comments-from-1st-sb.xlsx</a:t>
            </a:r>
            <a:r>
              <a:rPr lang="en-US" altLang="ja-JP" dirty="0"/>
              <a:t> </a:t>
            </a:r>
            <a:endParaRPr lang="en-US" altLang="ja-JP" dirty="0" smtClean="0"/>
          </a:p>
          <a:p>
            <a:pPr lvl="1"/>
            <a:r>
              <a:rPr lang="en-US" altLang="ja-JP" dirty="0" err="1" smtClean="0"/>
              <a:t>Xiofei</a:t>
            </a:r>
            <a:r>
              <a:rPr lang="en-US" altLang="ja-JP" smtClean="0"/>
              <a:t>?</a:t>
            </a:r>
            <a:endParaRPr lang="en-US" altLang="ja-JP" dirty="0" smtClean="0"/>
          </a:p>
          <a:p>
            <a:r>
              <a:rPr lang="en-US" altLang="ja-JP" dirty="0" smtClean="0"/>
              <a:t>Plan </a:t>
            </a:r>
            <a:r>
              <a:rPr lang="en-US" altLang="ja-JP" dirty="0" smtClean="0"/>
              <a:t>for next week</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8</a:t>
            </a:fld>
            <a:endParaRPr lang="en-US" altLang="ja-JP" smtClean="0">
              <a:latin typeface="Times New Roman" pitchFamily="-84" charset="0"/>
            </a:endParaRPr>
          </a:p>
        </p:txBody>
      </p:sp>
    </p:spTree>
    <p:extLst>
      <p:ext uri="{BB962C8B-B14F-4D97-AF65-F5344CB8AC3E}">
        <p14:creationId xmlns:p14="http://schemas.microsoft.com/office/powerpoint/2010/main" val="10571552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dirty="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a:t>
            </a:r>
            <a:r>
              <a:rPr kumimoji="0" lang="en-US" altLang="ja-JP" sz="1500" u="sng" dirty="0" smtClean="0">
                <a:hlinkClick r:id="rId3"/>
              </a:rPr>
              <a:t>faq.pdf</a:t>
            </a:r>
            <a:endParaRPr kumimoji="0" lang="en-US" altLang="ja-JP" sz="1500" u="sng" dirty="0" smtClean="0"/>
          </a:p>
          <a:p>
            <a:pPr lvl="1">
              <a:lnSpc>
                <a:spcPct val="80000"/>
              </a:lnSpc>
            </a:pPr>
            <a:r>
              <a:rPr kumimoji="0" lang="en-US" altLang="ja-JP" sz="1500" dirty="0" smtClean="0"/>
              <a:t>http://</a:t>
            </a:r>
            <a:r>
              <a:rPr kumimoji="0" lang="en-US" altLang="ja-JP" sz="1500" dirty="0" err="1" smtClean="0"/>
              <a:t>standards.ieee.org/faqs/patents.pdf</a:t>
            </a:r>
            <a:endParaRPr kumimoji="0" lang="en-US" altLang="ja-JP" sz="1500" dirty="0" smtClean="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a:t>
            </a:r>
            <a:r>
              <a:rPr kumimoji="0" lang="en-US" altLang="ja-JP" sz="1500" u="sng" dirty="0" smtClean="0">
                <a:hlinkClick r:id="rId4"/>
              </a:rPr>
              <a:t>loa.pdf</a:t>
            </a:r>
            <a:endParaRPr kumimoji="0" lang="en-US" altLang="ja-JP" sz="1500" u="sng" dirty="0" smtClean="0"/>
          </a:p>
          <a:p>
            <a:pPr lvl="1">
              <a:lnSpc>
                <a:spcPct val="80000"/>
              </a:lnSpc>
            </a:pPr>
            <a:r>
              <a:rPr kumimoji="0" lang="en-US" altLang="ja-JP" sz="1500" dirty="0" err="1" smtClean="0"/>
              <a:t>https://development.standards.ieee.org/myproject/Public/mytools/mob/loa.pdf</a:t>
            </a:r>
            <a:endParaRPr kumimoji="0" lang="en-US" altLang="ja-JP" sz="1500" dirty="0" smtClean="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Nov 2015</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9</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de-DE" altLang="ja-JP" smtClean="0">
                <a:latin typeface="Times New Roman" pitchFamily="-84" charset="0"/>
              </a:rPr>
              <a:t>Hiroshi Mano (KDTI)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1113</TotalTime>
  <Words>1294</Words>
  <Application>Microsoft Macintosh PowerPoint</Application>
  <PresentationFormat>画面に合わせる (4:3)</PresentationFormat>
  <Paragraphs>216</Paragraphs>
  <Slides>14</Slides>
  <Notes>9</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Helvetica</vt:lpstr>
      <vt:lpstr>Monotype Sorts</vt:lpstr>
      <vt:lpstr>ＭＳ Ｐゴシック</vt:lpstr>
      <vt:lpstr>ＭＳ 明朝</vt:lpstr>
      <vt:lpstr>Times New Roman</vt:lpstr>
      <vt:lpstr>Arial</vt:lpstr>
      <vt:lpstr>802-11-Submission</vt:lpstr>
      <vt:lpstr>IEEE 802.11 TGai Fast Initial Link Setup  Teleconference Agenda for Nov 2015 – Jan 2016 </vt:lpstr>
      <vt:lpstr>Abstract</vt:lpstr>
      <vt:lpstr>Meeting Protocol</vt:lpstr>
      <vt:lpstr>Call for Potentially Essential Patents</vt:lpstr>
      <vt:lpstr>Agenda for Nov 24th, 2015</vt:lpstr>
      <vt:lpstr>Agenda for Dec 2nd, 2015</vt:lpstr>
      <vt:lpstr>Agenda for Dec 8th, 2015</vt:lpstr>
      <vt:lpstr>Agenda for Dec 15th, 2015</vt:lpstr>
      <vt:lpstr>Administrative Items</vt:lpstr>
      <vt:lpstr>Patent policy notice</vt:lpstr>
      <vt:lpstr>Participants, Patents, and Duty to Inform</vt:lpstr>
      <vt:lpstr>Patent Related Links</vt:lpstr>
      <vt:lpstr>Other Guidelines for IEEE WG Meetings</vt:lpstr>
      <vt:lpstr> Guidelines for Telcos</vt:lpstr>
    </vt:vector>
  </TitlesOfParts>
  <Manager/>
  <Company>SELF</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Marc Emmelmann</dc:creator>
  <cp:keywords/>
  <dc:description/>
  <cp:lastModifiedBy>h.mano@every-sense.com</cp:lastModifiedBy>
  <cp:revision>421</cp:revision>
  <cp:lastPrinted>1998-02-10T13:28:06Z</cp:lastPrinted>
  <dcterms:created xsi:type="dcterms:W3CDTF">2015-06-09T10:04:35Z</dcterms:created>
  <dcterms:modified xsi:type="dcterms:W3CDTF">2015-12-15T14:13:26Z</dcterms:modified>
  <cp:category/>
</cp:coreProperties>
</file>