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3" r:id="rId6"/>
    <p:sldId id="530" r:id="rId7"/>
    <p:sldId id="414" r:id="rId8"/>
    <p:sldId id="529" r:id="rId9"/>
    <p:sldId id="470" r:id="rId10"/>
    <p:sldId id="471" r:id="rId11"/>
    <p:sldId id="472" r:id="rId12"/>
    <p:sldId id="474" r:id="rId13"/>
    <p:sldId id="499" r:id="rId14"/>
    <p:sldId id="528" r:id="rId15"/>
    <p:sldId id="518" r:id="rId16"/>
    <p:sldId id="430" r:id="rId17"/>
    <p:sldId id="513" r:id="rId18"/>
    <p:sldId id="493" r:id="rId19"/>
    <p:sldId id="517" r:id="rId20"/>
    <p:sldId id="526"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47" autoAdjust="0"/>
    <p:restoredTop sz="98109" autoAdjust="0"/>
  </p:normalViewPr>
  <p:slideViewPr>
    <p:cSldViewPr>
      <p:cViewPr varScale="1">
        <p:scale>
          <a:sx n="85" d="100"/>
          <a:sy n="85" d="100"/>
        </p:scale>
        <p:origin x="-96" y="-22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P802.11-15/1473r2</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P802.11-15/1473r2</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P802.11-15/1473r2</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274764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P802.11-15/1473r2</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1473r2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2015-12</a:t>
            </a:r>
            <a:r>
              <a:rPr lang="en-US" sz="1800" b="0" dirty="0" smtClean="0">
                <a:latin typeface="Arial" charset="0"/>
              </a:rPr>
              <a:t>-</a:t>
            </a:r>
            <a:r>
              <a:rPr lang="en-US" sz="1800" b="0" dirty="0" smtClean="0">
                <a:latin typeface="Arial" charset="0"/>
              </a:rPr>
              <a:t>10</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a:t>
            </a:r>
            <a:r>
              <a:rPr lang="en-US" dirty="0">
                <a:latin typeface="Arial" charset="0"/>
                <a:cs typeface="Arial" charset="0"/>
              </a:rPr>
              <a:t>Room </a:t>
            </a:r>
            <a:r>
              <a:rPr lang="en-US" dirty="0" smtClean="0">
                <a:latin typeface="Arial" charset="0"/>
                <a:cs typeface="Arial" charset="0"/>
              </a:rPr>
              <a:t>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a:lnSpc>
                <a:spcPct val="80000"/>
              </a:lnSpc>
            </a:pPr>
            <a:r>
              <a:rPr lang="en-US" b="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19 January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16:00 – 18:00, </a:t>
            </a:r>
            <a:r>
              <a:rPr lang="en-US" dirty="0">
                <a:latin typeface="Arial" charset="0"/>
                <a:cs typeface="Arial" charset="0"/>
              </a:rPr>
              <a:t>Room </a:t>
            </a:r>
            <a:r>
              <a:rPr lang="en-US" dirty="0" smtClean="0">
                <a:latin typeface="Arial" charset="0"/>
                <a:cs typeface="Arial" charset="0"/>
              </a:rPr>
              <a:t>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p>
          <a:p>
            <a:pPr>
              <a:lnSpc>
                <a:spcPct val="80000"/>
              </a:lnSpc>
            </a:pPr>
            <a:r>
              <a:rPr lang="en-US" b="0" dirty="0"/>
              <a:t>Recess until </a:t>
            </a:r>
            <a:r>
              <a:rPr lang="en-US" b="0" dirty="0" smtClean="0"/>
              <a:t>19:30.</a:t>
            </a: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Room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a:lnSpc>
                <a:spcPct val="80000"/>
              </a:lnSpc>
            </a:pPr>
            <a:r>
              <a:rPr lang="en-US" b="0" dirty="0" smtClean="0"/>
              <a:t>Discussion of agenda for Thursday morning joint meeting.</a:t>
            </a:r>
            <a:endParaRPr lang="en-US" b="0" dirty="0"/>
          </a:p>
          <a:p>
            <a:pPr>
              <a:lnSpc>
                <a:spcPct val="80000"/>
              </a:lnSpc>
            </a:pPr>
            <a:r>
              <a:rPr lang="en-US" b="0" dirty="0"/>
              <a:t>Recess until </a:t>
            </a:r>
            <a:r>
              <a:rPr lang="en-US" b="0" dirty="0" smtClean="0"/>
              <a:t>08:00 Thursday morning.</a:t>
            </a: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21 </a:t>
            </a:r>
            <a:r>
              <a:rPr lang="en-US" sz="4000" dirty="0">
                <a:latin typeface="Arial" charset="0"/>
                <a:cs typeface="Arial" charset="0"/>
              </a:rPr>
              <a:t>January </a:t>
            </a:r>
            <a:r>
              <a:rPr lang="en-US" sz="4000" dirty="0" smtClean="0">
                <a:latin typeface="Arial" charset="0"/>
                <a:cs typeface="Arial" charset="0"/>
              </a:rPr>
              <a:t>2016</a:t>
            </a:r>
            <a:br>
              <a:rPr lang="en-US" sz="4000" dirty="0" smtClean="0">
                <a:latin typeface="Arial" charset="0"/>
                <a:cs typeface="Arial" charset="0"/>
              </a:rPr>
            </a:br>
            <a:r>
              <a:rPr lang="en-US" dirty="0" smtClean="0">
                <a:latin typeface="Arial" charset="0"/>
                <a:cs typeface="Arial" charset="0"/>
              </a:rPr>
              <a:t>08:00 – 10:00, Room 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21 January 2016</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March 2016 802.11 </a:t>
            </a:r>
            <a:r>
              <a:rPr lang="en-US" dirty="0"/>
              <a:t>meeting on Thursday, </a:t>
            </a:r>
            <a:r>
              <a:rPr lang="en-US" dirty="0" smtClean="0"/>
              <a:t>TBD at </a:t>
            </a:r>
            <a:r>
              <a:rPr lang="en-US" dirty="0"/>
              <a:t>10am Eastern US time.</a:t>
            </a:r>
          </a:p>
          <a:p>
            <a:pPr lvl="1">
              <a:lnSpc>
                <a:spcPct val="80000"/>
              </a:lnSpc>
            </a:pPr>
            <a:r>
              <a:rPr lang="en-US" dirty="0" smtClean="0"/>
              <a:t>Mover:    Seconder: </a:t>
            </a:r>
          </a:p>
          <a:p>
            <a:pPr lvl="1">
              <a:lnSpc>
                <a:spcPct val="80000"/>
              </a:lnSpc>
            </a:pPr>
            <a:r>
              <a:rPr lang="en-US" dirty="0" smtClean="0"/>
              <a:t>Yes:    No:    Abstain: </a:t>
            </a:r>
          </a:p>
          <a:p>
            <a:pPr>
              <a:lnSpc>
                <a:spcPct val="80000"/>
              </a:lnSpc>
            </a:pPr>
            <a:r>
              <a:rPr lang="en-US" b="0" dirty="0" smtClean="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Presentations, discussion, and motions </a:t>
            </a:r>
            <a:r>
              <a:rPr lang="en-US" b="0" dirty="0"/>
              <a:t>to resolve comments from LB 212 and improve the </a:t>
            </a:r>
            <a:r>
              <a:rPr lang="en-US" b="0" dirty="0" err="1"/>
              <a:t>TGak</a:t>
            </a:r>
            <a:r>
              <a:rPr lang="en-US" b="0" dirty="0"/>
              <a:t> Draft.</a:t>
            </a:r>
          </a:p>
          <a:p>
            <a:pPr>
              <a:lnSpc>
                <a:spcPct val="80000"/>
              </a:lnSpc>
            </a:pPr>
            <a:r>
              <a:rPr lang="en-US" b="0" dirty="0"/>
              <a:t>Recess until </a:t>
            </a:r>
            <a:r>
              <a:rPr lang="en-US" b="0" dirty="0" smtClean="0"/>
              <a:t>16:00 today.</a:t>
            </a: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b="0" dirty="0"/>
              <a:t>Presentations, discussion, and motions to resolve comments from LB 212 and improve the </a:t>
            </a:r>
            <a:r>
              <a:rPr lang="en-US" b="0" dirty="0" err="1"/>
              <a:t>TGak</a:t>
            </a:r>
            <a:r>
              <a:rPr lang="en-US" b="0" dirty="0"/>
              <a:t> Draft.</a:t>
            </a:r>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p>
          <a:p>
            <a:pPr algn="ctr">
              <a:lnSpc>
                <a:spcPct val="90000"/>
              </a:lnSpc>
              <a:buFontTx/>
              <a:buNone/>
            </a:pPr>
            <a:r>
              <a:rPr lang="en-US" sz="2800" dirty="0" smtClean="0">
                <a:latin typeface="Arial" charset="0"/>
              </a:rPr>
              <a:t>18-21 January,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LB212 on </a:t>
            </a:r>
            <a:r>
              <a:rPr lang="en-US" b="0" dirty="0" err="1"/>
              <a:t>Tgak</a:t>
            </a:r>
            <a:r>
              <a:rPr lang="en-US" b="0" dirty="0"/>
              <a:t> Draft_D1.0 as contained in document 11-15/0556rTBD,</a:t>
            </a:r>
          </a:p>
          <a:p>
            <a:pPr lvl="1"/>
            <a:r>
              <a:rPr lang="en-US" dirty="0"/>
              <a:t>[Instruct the editor to prepare Draft </a:t>
            </a:r>
            <a:r>
              <a:rPr lang="en-US" dirty="0" smtClean="0"/>
              <a:t>D2.0 incorporating </a:t>
            </a:r>
            <a:r>
              <a:rPr lang="en-US" dirty="0"/>
              <a:t>these resolutions and,]</a:t>
            </a:r>
          </a:p>
          <a:p>
            <a:pPr lvl="1"/>
            <a:r>
              <a:rPr lang="en-US" dirty="0"/>
              <a:t>Approve a 15 day Working Group Recirculation Ballot asking the question “Should </a:t>
            </a:r>
            <a:r>
              <a:rPr lang="en-US" dirty="0" err="1" smtClean="0"/>
              <a:t>TGak</a:t>
            </a:r>
            <a:r>
              <a:rPr lang="en-US" dirty="0" smtClean="0"/>
              <a:t> </a:t>
            </a:r>
            <a:r>
              <a:rPr lang="en-US" dirty="0"/>
              <a:t>Draft_D2.0 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r>
              <a:rPr lang="en-US" dirty="0" smtClean="0"/>
              <a:t>Adjourn </a:t>
            </a:r>
            <a:r>
              <a:rPr lang="en-US" dirty="0" err="1"/>
              <a:t>TGak</a:t>
            </a:r>
            <a:endParaRPr lang="en-US" altLang="ja-JP" dirty="0">
              <a:cs typeface="ＭＳ Ｐゴシック" charset="0"/>
            </a:endParaRPr>
          </a:p>
          <a:p>
            <a:pPr lvl="1"/>
            <a:endParaRPr lang="en-US" b="0" dirty="0" smtClean="0"/>
          </a:p>
          <a:p>
            <a:endParaRPr lang="en-US" b="0" dirty="0"/>
          </a:p>
        </p:txBody>
      </p:sp>
    </p:spTree>
    <p:extLst>
      <p:ext uri="{BB962C8B-B14F-4D97-AF65-F5344CB8AC3E}">
        <p14:creationId xmlns:p14="http://schemas.microsoft.com/office/powerpoint/2010/main" val="170806129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Atlanta, Georgia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762000" y="1371600"/>
            <a:ext cx="7620000" cy="4267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January 2016 – </a:t>
            </a:r>
            <a:r>
              <a:rPr lang="en-US" sz="2400" dirty="0"/>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47795773"/>
              </p:ext>
            </p:extLst>
          </p:nvPr>
        </p:nvGraphicFramePr>
        <p:xfrm>
          <a:off x="685800" y="1905000"/>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r h="438695">
                <a:tc>
                  <a:txBody>
                    <a:bodyPr/>
                    <a:lstStyle/>
                    <a:p>
                      <a:r>
                        <a:rPr lang="en-US" sz="2000" dirty="0" smtClean="0"/>
                        <a:t>Thursday</a:t>
                      </a:r>
                      <a:endParaRPr lang="en-US" sz="2000" dirty="0"/>
                    </a:p>
                  </a:txBody>
                  <a:tcPr/>
                </a:tc>
                <a:tc>
                  <a:txBody>
                    <a:bodyPr/>
                    <a:lstStyle/>
                    <a:p>
                      <a:r>
                        <a:rPr lang="en-US" sz="2000" dirty="0" smtClean="0"/>
                        <a:t>AM1- joint with ARC and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bl>
          </a:graphicData>
        </a:graphic>
      </p:graphicFrame>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Issues list</a:t>
            </a:r>
            <a:br>
              <a:rPr lang="en-US" sz="4000" dirty="0" smtClean="0"/>
            </a:br>
            <a:r>
              <a:rPr lang="en-US" sz="4000" dirty="0" smtClean="0"/>
              <a:t>Compiled at November meeting</a:t>
            </a:r>
            <a:endParaRPr lang="en-US" sz="4000" dirty="0"/>
          </a:p>
        </p:txBody>
      </p:sp>
      <p:sp>
        <p:nvSpPr>
          <p:cNvPr id="7" name="Text Placeholder 6"/>
          <p:cNvSpPr>
            <a:spLocks noGrp="1"/>
          </p:cNvSpPr>
          <p:nvPr>
            <p:ph type="body" sz="half" idx="1"/>
          </p:nvPr>
        </p:nvSpPr>
        <p:spPr>
          <a:xfrm>
            <a:off x="685800" y="2133600"/>
            <a:ext cx="3810000" cy="3962400"/>
          </a:xfrm>
        </p:spPr>
        <p:txBody>
          <a:bodyPr/>
          <a:lstStyle/>
          <a:p>
            <a:r>
              <a:rPr lang="en-US" dirty="0" smtClean="0"/>
              <a:t>11ah Relay</a:t>
            </a:r>
          </a:p>
          <a:p>
            <a:r>
              <a:rPr lang="en-US" dirty="0" smtClean="0"/>
              <a:t>11ad Relay</a:t>
            </a:r>
          </a:p>
          <a:p>
            <a:r>
              <a:rPr lang="en-US" dirty="0" smtClean="0"/>
              <a:t>DLS/TDLS (CID 50)</a:t>
            </a:r>
          </a:p>
          <a:p>
            <a:r>
              <a:rPr lang="en-US" dirty="0" smtClean="0"/>
              <a:t>Mesh</a:t>
            </a:r>
          </a:p>
          <a:p>
            <a:r>
              <a:rPr lang="en-US" dirty="0" smtClean="0"/>
              <a:t>Communication of priority with bridge</a:t>
            </a:r>
          </a:p>
          <a:p>
            <a:r>
              <a:rPr lang="en-US" dirty="0" smtClean="0"/>
              <a:t>Re-associate between GLK and non-GLK?</a:t>
            </a:r>
          </a:p>
          <a:p>
            <a:endParaRPr lang="en-US" dirty="0" smtClean="0"/>
          </a:p>
          <a:p>
            <a:endParaRPr lang="en-US" dirty="0"/>
          </a:p>
        </p:txBody>
      </p:sp>
      <p:sp>
        <p:nvSpPr>
          <p:cNvPr id="8" name="Content Placeholder 7"/>
          <p:cNvSpPr>
            <a:spLocks noGrp="1"/>
          </p:cNvSpPr>
          <p:nvPr>
            <p:ph sz="half" idx="2"/>
          </p:nvPr>
        </p:nvSpPr>
        <p:spPr>
          <a:xfrm>
            <a:off x="4648200" y="2133600"/>
            <a:ext cx="3810000" cy="3962400"/>
          </a:xfrm>
        </p:spPr>
        <p:txBody>
          <a:bodyPr/>
          <a:lstStyle/>
          <a:p>
            <a:r>
              <a:rPr lang="en-US" dirty="0" smtClean="0"/>
              <a:t>“</a:t>
            </a:r>
            <a:r>
              <a:rPr lang="en-US" dirty="0"/>
              <a:t>GLK convergence </a:t>
            </a:r>
            <a:r>
              <a:rPr lang="en-US" dirty="0" smtClean="0"/>
              <a:t>function” versus “IEEE 802.11 general link convergence function”</a:t>
            </a:r>
            <a:endParaRPr lang="en-US" dirty="0"/>
          </a:p>
          <a:p>
            <a:endParaRPr lang="en-US"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994589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Room </a:t>
            </a:r>
            <a:r>
              <a:rPr lang="en-US" dirty="0" smtClean="0">
                <a:latin typeface="Arial" charset="0"/>
                <a:cs typeface="Arial" charset="0"/>
              </a:rPr>
              <a:t>TBD</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Order.</a:t>
            </a:r>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b="0" dirty="0"/>
              <a:t>Moved, to approve the Minutes of the </a:t>
            </a:r>
            <a:r>
              <a:rPr lang="en-US" b="0" dirty="0" smtClean="0"/>
              <a:t>November 802.11ak </a:t>
            </a:r>
            <a:r>
              <a:rPr lang="en-US" b="0" dirty="0"/>
              <a:t>Meeting in </a:t>
            </a:r>
            <a:r>
              <a:rPr lang="en-US" b="0" dirty="0" smtClean="0"/>
              <a:t>Dallas, Texas: </a:t>
            </a:r>
            <a:r>
              <a:rPr lang="en-US" b="0" dirty="0"/>
              <a:t>11-15/</a:t>
            </a:r>
            <a:r>
              <a:rPr lang="en-US" b="0" dirty="0" smtClean="0"/>
              <a:t>1452r0</a:t>
            </a:r>
            <a:r>
              <a:rPr lang="en-US" b="0" dirty="0"/>
              <a:t>.</a:t>
            </a:r>
          </a:p>
          <a:p>
            <a:pPr lvl="1">
              <a:lnSpc>
                <a:spcPct val="80000"/>
              </a:lnSpc>
            </a:pPr>
            <a:r>
              <a:rPr lang="en-US" dirty="0"/>
              <a:t>Mover: </a:t>
            </a:r>
            <a:r>
              <a:rPr lang="en-US" dirty="0" smtClean="0"/>
              <a:t>   Seconder</a:t>
            </a:r>
            <a:r>
              <a:rPr lang="en-US" dirty="0"/>
              <a:t>: </a:t>
            </a:r>
            <a:endParaRPr lang="en-US" dirty="0" smtClean="0"/>
          </a:p>
          <a:p>
            <a:pPr lvl="1">
              <a:lnSpc>
                <a:spcPct val="80000"/>
              </a:lnSpc>
            </a:pPr>
            <a:r>
              <a:rPr lang="en-US" dirty="0" smtClean="0"/>
              <a:t>Yes:    No:    Abstain: </a:t>
            </a: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Room </a:t>
            </a:r>
            <a:r>
              <a:rPr lang="en-US" dirty="0" smtClean="0">
                <a:latin typeface="Arial" charset="0"/>
                <a:cs typeface="Arial" charset="0"/>
              </a:rPr>
              <a:t>TBD</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Moved</a:t>
            </a:r>
            <a:r>
              <a:rPr lang="en-US" b="0" dirty="0"/>
              <a:t>, to approve the Minutes of </a:t>
            </a:r>
            <a:r>
              <a:rPr lang="en-US" b="0" dirty="0" smtClean="0"/>
              <a:t>teleconferences held since the November 802.11ak </a:t>
            </a:r>
            <a:r>
              <a:rPr lang="en-US" b="0" dirty="0"/>
              <a:t>Meeting in </a:t>
            </a:r>
            <a:r>
              <a:rPr lang="en-US" b="0" dirty="0" smtClean="0"/>
              <a:t>Dallas, Texas:</a:t>
            </a:r>
          </a:p>
          <a:p>
            <a:pPr lvl="1">
              <a:lnSpc>
                <a:spcPct val="80000"/>
              </a:lnSpc>
            </a:pPr>
            <a:r>
              <a:rPr lang="en-US" b="0" dirty="0" smtClean="0"/>
              <a:t>3 December 2015, </a:t>
            </a:r>
            <a:r>
              <a:rPr lang="en-US" b="0" dirty="0" err="1" smtClean="0"/>
              <a:t>tbd</a:t>
            </a:r>
            <a:endParaRPr lang="en-US" b="0" dirty="0" smtClean="0"/>
          </a:p>
          <a:p>
            <a:pPr lvl="1">
              <a:lnSpc>
                <a:spcPct val="80000"/>
              </a:lnSpc>
            </a:pPr>
            <a:r>
              <a:rPr lang="en-US" dirty="0" smtClean="0"/>
              <a:t>10 December 2015, </a:t>
            </a:r>
            <a:r>
              <a:rPr lang="en-US" dirty="0" err="1" smtClean="0"/>
              <a:t>tbd</a:t>
            </a:r>
            <a:endParaRPr lang="en-US" dirty="0" smtClean="0"/>
          </a:p>
          <a:p>
            <a:pPr lvl="1">
              <a:lnSpc>
                <a:spcPct val="80000"/>
              </a:lnSpc>
            </a:pPr>
            <a:r>
              <a:rPr lang="en-US" b="0" dirty="0" smtClean="0"/>
              <a:t>17 December 2015, </a:t>
            </a:r>
            <a:r>
              <a:rPr lang="en-US" b="0" dirty="0" err="1" smtClean="0"/>
              <a:t>tbd</a:t>
            </a:r>
            <a:endParaRPr lang="en-US" b="0" dirty="0" smtClean="0"/>
          </a:p>
          <a:p>
            <a:pPr lvl="1">
              <a:lnSpc>
                <a:spcPct val="80000"/>
              </a:lnSpc>
            </a:pPr>
            <a:r>
              <a:rPr lang="en-US" dirty="0" smtClean="0"/>
              <a:t>24 December 2015, </a:t>
            </a:r>
            <a:r>
              <a:rPr lang="en-US" dirty="0" err="1" smtClean="0"/>
              <a:t>tbd</a:t>
            </a:r>
            <a:endParaRPr lang="en-US" b="0" dirty="0"/>
          </a:p>
          <a:p>
            <a:pPr lvl="1">
              <a:lnSpc>
                <a:spcPct val="80000"/>
              </a:lnSpc>
            </a:pPr>
            <a:r>
              <a:rPr lang="en-US" dirty="0"/>
              <a:t>Mover: </a:t>
            </a:r>
            <a:r>
              <a:rPr lang="en-US" dirty="0" smtClean="0"/>
              <a:t>   Seconder</a:t>
            </a:r>
            <a:r>
              <a:rPr lang="en-US" dirty="0"/>
              <a:t>: </a:t>
            </a:r>
            <a:endParaRPr lang="en-US" dirty="0" smtClean="0"/>
          </a:p>
          <a:p>
            <a:pPr lvl="1">
              <a:lnSpc>
                <a:spcPct val="80000"/>
              </a:lnSpc>
            </a:pPr>
            <a:r>
              <a:rPr lang="en-US" dirty="0" smtClean="0"/>
              <a:t>Yes:    No:    Abstain: </a:t>
            </a:r>
            <a:endParaRPr lang="en-US" dirty="0"/>
          </a:p>
          <a:p>
            <a:pPr>
              <a:lnSpc>
                <a:spcPct val="80000"/>
              </a:lnSpc>
            </a:pPr>
            <a:r>
              <a:rPr lang="en-US" b="0" dirty="0" smtClean="0"/>
              <a:t>Discussion of schedule and remaining open comments.</a:t>
            </a:r>
            <a:endParaRPr lang="en-US" b="0" dirty="0"/>
          </a:p>
          <a:p>
            <a:pPr>
              <a:lnSpc>
                <a:spcPct val="80000"/>
              </a:lnSpc>
            </a:pPr>
            <a:r>
              <a:rPr lang="en-US" b="0" dirty="0" smtClean="0"/>
              <a:t>Recess until 19:30</a:t>
            </a:r>
            <a:endParaRPr lang="en-US" b="0" dirty="0"/>
          </a:p>
          <a:p>
            <a:pPr>
              <a:lnSpc>
                <a:spcPct val="80000"/>
              </a:lnSpc>
            </a:pPr>
            <a:endParaRPr lang="en-US" b="0" dirty="0"/>
          </a:p>
        </p:txBody>
      </p:sp>
    </p:spTree>
    <p:extLst>
      <p:ext uri="{BB962C8B-B14F-4D97-AF65-F5344CB8AC3E}">
        <p14:creationId xmlns:p14="http://schemas.microsoft.com/office/powerpoint/2010/main" val="355917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83277</TotalTime>
  <Words>2125</Words>
  <Application>Microsoft Macintosh PowerPoint</Application>
  <PresentationFormat>On-screen Show (4:3)</PresentationFormat>
  <Paragraphs>335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January 2016 802.11ak Agenda</vt:lpstr>
      <vt:lpstr>IEEE 802.11ak/GLK: Enhancements For Transit Links Within Bridged Networks</vt:lpstr>
      <vt:lpstr>Venue</vt:lpstr>
      <vt:lpstr>TGak Timeline At Start of Meeting</vt:lpstr>
      <vt:lpstr>Sessions</vt:lpstr>
      <vt:lpstr>Issues list Compiled at November meeting</vt:lpstr>
      <vt:lpstr>Monday, 18 January 2016  10:30 – 12:30, Room TBD</vt:lpstr>
      <vt:lpstr>Monday, 18 January 2016  10:30 – 12:30, Room TBD</vt:lpstr>
      <vt:lpstr>Participants, Patents, and Duty to Inform</vt:lpstr>
      <vt:lpstr>Patent Related Links</vt:lpstr>
      <vt:lpstr>Call for Potentially Essential Patents</vt:lpstr>
      <vt:lpstr>Other Guidelines for IEEE WG Meetings</vt:lpstr>
      <vt:lpstr>Monday, 18 January 2016 19:30 – 21:30, Room TBD</vt:lpstr>
      <vt:lpstr>Tuesday, 19 January 2016 16:00 – 18:00, Room TBD</vt:lpstr>
      <vt:lpstr>Tuesday, 19 January 2016 19:30 – 21:30, Room TBD</vt:lpstr>
      <vt:lpstr>Thursday, 21 January 2016 08:00 – 10:00, Room TBD</vt:lpstr>
      <vt:lpstr>Thursday, 21 January 2016 08:00 – 10:00, Landmark B</vt:lpstr>
      <vt:lpstr>Thursday, 21 January 2016 10:30 – 12:30, Room TBD</vt:lpstr>
      <vt:lpstr>Thursday, 21 January 2016 16:00 – 18:00, Room TBD</vt:lpstr>
      <vt:lpstr>Thursday, 21 January 2016 16:00 – 18:00, Room TBD</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1028</cp:revision>
  <cp:lastPrinted>1998-02-10T13:28:06Z</cp:lastPrinted>
  <dcterms:created xsi:type="dcterms:W3CDTF">2006-12-04T03:46:13Z</dcterms:created>
  <dcterms:modified xsi:type="dcterms:W3CDTF">2015-12-11T03:29:36Z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