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443" r:id="rId6"/>
    <p:sldId id="527" r:id="rId7"/>
    <p:sldId id="530" r:id="rId8"/>
    <p:sldId id="414" r:id="rId9"/>
    <p:sldId id="529" r:id="rId10"/>
    <p:sldId id="470" r:id="rId11"/>
    <p:sldId id="471" r:id="rId12"/>
    <p:sldId id="472" r:id="rId13"/>
    <p:sldId id="474" r:id="rId14"/>
    <p:sldId id="499" r:id="rId15"/>
    <p:sldId id="528" r:id="rId16"/>
    <p:sldId id="518" r:id="rId17"/>
    <p:sldId id="430" r:id="rId18"/>
    <p:sldId id="513" r:id="rId19"/>
    <p:sldId id="493" r:id="rId20"/>
    <p:sldId id="517" r:id="rId21"/>
    <p:sldId id="526"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92" d="100"/>
          <a:sy n="92" d="100"/>
        </p:scale>
        <p:origin x="-57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414247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P802.11-15/1473r0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2015-11</a:t>
            </a:r>
            <a:r>
              <a:rPr lang="en-US" sz="1800" b="0" dirty="0" smtClean="0">
                <a:latin typeface="Arial" charset="0"/>
              </a:rPr>
              <a:t>-</a:t>
            </a:r>
            <a:r>
              <a:rPr lang="en-US" sz="1800" b="0" dirty="0" smtClean="0">
                <a:latin typeface="Arial" charset="0"/>
              </a:rPr>
              <a:t>28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16:00 tomorrow.</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 </a:t>
            </a:r>
            <a:r>
              <a:rPr lang="en-US" dirty="0" smtClean="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Room 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r>
              <a:rPr lang="en-GB" b="0" dirty="0" smtClean="0"/>
              <a:t>.</a:t>
            </a:r>
          </a:p>
          <a:p>
            <a:pPr>
              <a:lnSpc>
                <a:spcPct val="80000"/>
              </a:lnSpc>
            </a:pPr>
            <a:r>
              <a:rPr lang="en-GB" b="0" dirty="0" smtClean="0"/>
              <a:t>802.1AC status</a:t>
            </a:r>
            <a:endParaRPr lang="en-GB" b="0" dirty="0" smtClean="0"/>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a:t>
            </a:r>
            <a:r>
              <a:rPr lang="en-US" dirty="0" smtClean="0"/>
              <a:t>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endParaRPr lang="en-US" dirty="0" smtClean="0"/>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LB21 2on </a:t>
            </a:r>
            <a:r>
              <a:rPr lang="en-US" b="0" dirty="0" err="1"/>
              <a:t>Tgak</a:t>
            </a:r>
            <a:r>
              <a:rPr lang="en-US" b="0" dirty="0"/>
              <a:t> Draft_D1.0 as contained in document 11-15/0556rTBD,</a:t>
            </a:r>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a:t>Tgak</a:t>
            </a:r>
            <a:r>
              <a:rPr lang="en-US" dirty="0"/>
              <a:t> 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
            </a:r>
            <a:r>
              <a:rPr lang="en-US" dirty="0" smtClean="0">
                <a:latin typeface="Arial"/>
                <a:cs typeface="Arial"/>
              </a:rPr>
              <a:t>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7795773"/>
              </p:ext>
            </p:extLst>
          </p:nvPr>
        </p:nvGraphicFramePr>
        <p:xfrm>
          <a:off x="685800" y="19050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Comment Statistics</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19214890"/>
              </p:ext>
            </p:extLst>
          </p:nvPr>
        </p:nvGraphicFramePr>
        <p:xfrm>
          <a:off x="685800" y="1981200"/>
          <a:ext cx="7772400" cy="3240696"/>
        </p:xfrm>
        <a:graphic>
          <a:graphicData uri="http://schemas.openxmlformats.org/drawingml/2006/table">
            <a:tbl>
              <a:tblPr firstRow="1" bandRow="1">
                <a:tableStyleId>{7DF18680-E054-41AD-8BC1-D1AEF772440D}</a:tableStyleId>
              </a:tblPr>
              <a:tblGrid>
                <a:gridCol w="1295400"/>
                <a:gridCol w="6477000"/>
              </a:tblGrid>
              <a:tr h="402504">
                <a:tc>
                  <a:txBody>
                    <a:bodyPr/>
                    <a:lstStyle/>
                    <a:p>
                      <a:pPr algn="r"/>
                      <a:r>
                        <a:rPr lang="en-US" sz="2000" dirty="0" smtClean="0"/>
                        <a:t>437</a:t>
                      </a:r>
                      <a:endParaRPr lang="en-US" sz="2000" dirty="0">
                        <a:solidFill>
                          <a:schemeClr val="tx1"/>
                        </a:solidFill>
                      </a:endParaRPr>
                    </a:p>
                  </a:txBody>
                  <a:tcPr/>
                </a:tc>
                <a:tc>
                  <a:txBody>
                    <a:bodyPr/>
                    <a:lstStyle/>
                    <a:p>
                      <a:r>
                        <a:rPr lang="en-US" sz="2000" dirty="0" smtClean="0"/>
                        <a:t>Total comments</a:t>
                      </a:r>
                      <a:endParaRPr lang="en-US" sz="2000" dirty="0">
                        <a:solidFill>
                          <a:schemeClr val="tx1"/>
                        </a:solidFill>
                      </a:endParaRPr>
                    </a:p>
                  </a:txBody>
                  <a:tcPr/>
                </a:tc>
              </a:tr>
              <a:tr h="435696">
                <a:tc>
                  <a:txBody>
                    <a:bodyPr/>
                    <a:lstStyle/>
                    <a:p>
                      <a:pPr algn="r"/>
                      <a:r>
                        <a:rPr lang="en-US" sz="2000" b="1" dirty="0" smtClean="0"/>
                        <a:t>155</a:t>
                      </a:r>
                      <a:endParaRPr lang="en-US" sz="2000" b="1" dirty="0">
                        <a:solidFill>
                          <a:schemeClr val="tx1"/>
                        </a:solidFill>
                      </a:endParaRPr>
                    </a:p>
                  </a:txBody>
                  <a:tcPr/>
                </a:tc>
                <a:tc>
                  <a:txBody>
                    <a:bodyPr/>
                    <a:lstStyle/>
                    <a:p>
                      <a:r>
                        <a:rPr lang="en-US" sz="2000" b="1" dirty="0" smtClean="0"/>
                        <a:t>Unresolved</a:t>
                      </a:r>
                      <a:r>
                        <a:rPr lang="en-US" sz="2000" b="1" baseline="0" dirty="0" smtClean="0"/>
                        <a:t> going into Dallas meeting</a:t>
                      </a:r>
                    </a:p>
                  </a:txBody>
                  <a:tcPr/>
                </a:tc>
              </a:tr>
              <a:tr h="402504">
                <a:tc>
                  <a:txBody>
                    <a:bodyPr/>
                    <a:lstStyle/>
                    <a:p>
                      <a:pPr algn="r"/>
                      <a:r>
                        <a:rPr lang="en-US" sz="2000" dirty="0" smtClean="0">
                          <a:solidFill>
                            <a:schemeClr val="tx1"/>
                          </a:solidFill>
                        </a:rPr>
                        <a:t>-20</a:t>
                      </a:r>
                      <a:endParaRPr lang="en-US" sz="20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t>Resolved on 10 November (Motion 11)</a:t>
                      </a:r>
                    </a:p>
                  </a:txBody>
                  <a:tcPr/>
                </a:tc>
              </a:tr>
              <a:tr h="359496">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baseline="0" dirty="0" smtClean="0"/>
                        <a:t>Resolved on 10 November (Motion 12)</a:t>
                      </a:r>
                    </a:p>
                  </a:txBody>
                  <a:tcPr/>
                </a:tc>
              </a:tr>
              <a:tr h="268056">
                <a:tc>
                  <a:txBody>
                    <a:bodyPr/>
                    <a:lstStyle/>
                    <a:p>
                      <a:pPr algn="r"/>
                      <a:r>
                        <a:rPr lang="en-US" sz="2000" dirty="0" smtClean="0">
                          <a:solidFill>
                            <a:schemeClr val="tx1"/>
                          </a:solidFill>
                        </a:rPr>
                        <a:t>-5</a:t>
                      </a:r>
                      <a:endParaRPr lang="en-US" sz="2000" dirty="0">
                        <a:solidFill>
                          <a:schemeClr val="tx1"/>
                        </a:solidFill>
                      </a:endParaRPr>
                    </a:p>
                  </a:txBody>
                  <a:tcPr/>
                </a:tc>
                <a:tc>
                  <a:txBody>
                    <a:bodyPr/>
                    <a:lstStyle/>
                    <a:p>
                      <a:r>
                        <a:rPr lang="en-US" sz="2000" baseline="0" dirty="0" smtClean="0"/>
                        <a:t>Resolved on 10 November (Motion 13)</a:t>
                      </a:r>
                    </a:p>
                  </a:txBody>
                  <a:tcPr/>
                </a:tc>
              </a:tr>
              <a:tr h="402504">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dirty="0" smtClean="0">
                          <a:solidFill>
                            <a:schemeClr val="tx1"/>
                          </a:solidFill>
                        </a:rPr>
                        <a:t>Resolved on 12 November (Motion 14)</a:t>
                      </a:r>
                      <a:endParaRPr lang="en-US" sz="2000" dirty="0">
                        <a:solidFill>
                          <a:schemeClr val="tx1"/>
                        </a:solidFill>
                      </a:endParaRPr>
                    </a:p>
                  </a:txBody>
                  <a:tcPr/>
                </a:tc>
              </a:tr>
              <a:tr h="402504">
                <a:tc>
                  <a:txBody>
                    <a:bodyPr/>
                    <a:lstStyle/>
                    <a:p>
                      <a:pPr algn="r"/>
                      <a:r>
                        <a:rPr lang="en-US" sz="2000" b="0" dirty="0" smtClean="0">
                          <a:solidFill>
                            <a:schemeClr val="tx1"/>
                          </a:solidFill>
                        </a:rPr>
                        <a:t>-15</a:t>
                      </a:r>
                      <a:endParaRPr lang="en-US" sz="2000" b="0" dirty="0">
                        <a:solidFill>
                          <a:schemeClr val="tx1"/>
                        </a:solidFill>
                      </a:endParaRPr>
                    </a:p>
                  </a:txBody>
                  <a:tcPr/>
                </a:tc>
                <a:tc>
                  <a:txBody>
                    <a:bodyPr/>
                    <a:lstStyle/>
                    <a:p>
                      <a:r>
                        <a:rPr lang="en-US" sz="2000" b="0" dirty="0" smtClean="0">
                          <a:solidFill>
                            <a:schemeClr val="tx1"/>
                          </a:solidFill>
                        </a:rPr>
                        <a:t>Resolved on 12 November (Motion 15)</a:t>
                      </a:r>
                      <a:endParaRPr lang="en-US" sz="2000" b="0" dirty="0">
                        <a:solidFill>
                          <a:schemeClr val="tx1"/>
                        </a:solidFill>
                      </a:endParaRPr>
                    </a:p>
                  </a:txBody>
                  <a:tcPr/>
                </a:tc>
              </a:tr>
              <a:tr h="402504">
                <a:tc>
                  <a:txBody>
                    <a:bodyPr/>
                    <a:lstStyle/>
                    <a:p>
                      <a:pPr algn="r"/>
                      <a:r>
                        <a:rPr lang="en-US" sz="2000" b="1" dirty="0" smtClean="0">
                          <a:solidFill>
                            <a:schemeClr val="tx1"/>
                          </a:solidFill>
                        </a:rPr>
                        <a:t>43</a:t>
                      </a:r>
                      <a:endParaRPr lang="en-US" sz="2000" b="1" dirty="0">
                        <a:solidFill>
                          <a:schemeClr val="tx1"/>
                        </a:solidFill>
                      </a:endParaRPr>
                    </a:p>
                  </a:txBody>
                  <a:tcPr/>
                </a:tc>
                <a:tc>
                  <a:txBody>
                    <a:bodyPr/>
                    <a:lstStyle/>
                    <a:p>
                      <a:r>
                        <a:rPr lang="en-US" sz="2000" b="1" dirty="0" smtClean="0">
                          <a:solidFill>
                            <a:schemeClr val="tx1"/>
                          </a:solidFill>
                        </a:rPr>
                        <a:t>Unresolved going into Atlanta meeting</a:t>
                      </a:r>
                      <a:endParaRPr lang="en-US" sz="2000" b="1" dirty="0">
                        <a:solidFill>
                          <a:schemeClr val="tx1"/>
                        </a:solidFill>
                      </a:endParaRP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3005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3994589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a:t>Moved,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Moved</a:t>
            </a:r>
            <a:r>
              <a:rPr lang="en-US" b="0" dirty="0"/>
              <a:t>, 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3 December 2015, </a:t>
            </a:r>
            <a:r>
              <a:rPr lang="en-US" b="0" dirty="0" err="1" smtClean="0"/>
              <a:t>tbd</a:t>
            </a:r>
            <a:endParaRPr lang="en-US" b="0" dirty="0" smtClean="0"/>
          </a:p>
          <a:p>
            <a:pPr lvl="1">
              <a:lnSpc>
                <a:spcPct val="80000"/>
              </a:lnSpc>
            </a:pPr>
            <a:r>
              <a:rPr lang="en-US" dirty="0" smtClean="0"/>
              <a:t>10 December 2015, </a:t>
            </a:r>
            <a:r>
              <a:rPr lang="en-US" dirty="0" err="1" smtClean="0"/>
              <a:t>tbd</a:t>
            </a:r>
            <a:endParaRPr lang="en-US" dirty="0" smtClean="0"/>
          </a:p>
          <a:p>
            <a:pPr lvl="1">
              <a:lnSpc>
                <a:spcPct val="80000"/>
              </a:lnSpc>
            </a:pPr>
            <a:r>
              <a:rPr lang="en-US" b="0" dirty="0" smtClean="0"/>
              <a:t>17 December 2015, </a:t>
            </a:r>
            <a:r>
              <a:rPr lang="en-US" b="0" dirty="0" err="1" smtClean="0"/>
              <a:t>tbd</a:t>
            </a:r>
            <a:endParaRPr lang="en-US" b="0" dirty="0" smtClean="0"/>
          </a:p>
          <a:p>
            <a:pPr lvl="1">
              <a:lnSpc>
                <a:spcPct val="80000"/>
              </a:lnSpc>
            </a:pPr>
            <a:r>
              <a:rPr lang="en-US" dirty="0" smtClean="0"/>
              <a:t>24 December 2015, </a:t>
            </a:r>
            <a:r>
              <a:rPr lang="en-US" dirty="0" err="1" smtClean="0"/>
              <a:t>tbd</a:t>
            </a:r>
            <a:endParaRPr lang="en-US" b="0" dirty="0"/>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r>
              <a:rPr lang="en-US" b="0" dirty="0" smtClean="0"/>
              <a:t>Discussion </a:t>
            </a:r>
            <a:r>
              <a:rPr lang="en-US" b="0" dirty="0" smtClean="0"/>
              <a:t>of </a:t>
            </a:r>
            <a:r>
              <a:rPr lang="en-US" b="0" dirty="0" smtClean="0"/>
              <a:t>schedule and remaining </a:t>
            </a:r>
            <a:r>
              <a:rPr lang="en-US" b="0" dirty="0" smtClean="0"/>
              <a:t>open comments.</a:t>
            </a:r>
            <a:endParaRPr lang="en-US" b="0" dirty="0"/>
          </a:p>
          <a:p>
            <a:pPr>
              <a:lnSpc>
                <a:spcPct val="80000"/>
              </a:lnSpc>
            </a:pPr>
            <a:r>
              <a:rPr lang="en-US" b="0" dirty="0" smtClean="0"/>
              <a:t>Recess until 19:30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83242</TotalTime>
  <Words>2195</Words>
  <Application>Microsoft Macintosh PowerPoint</Application>
  <PresentationFormat>On-screen Show (4:3)</PresentationFormat>
  <Paragraphs>354</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January 2016 802.11ak Agenda</vt:lpstr>
      <vt:lpstr>IEEE 802.11ak/GLK: Enhancements For Transit Links Within Bridged Networks</vt:lpstr>
      <vt:lpstr>Venue</vt:lpstr>
      <vt:lpstr>TGak Timeline At Start of Meeting</vt:lpstr>
      <vt:lpstr>Sessions</vt:lpstr>
      <vt:lpstr>Comment Statistics</vt:lpstr>
      <vt:lpstr>Issues list Compiled at November meeting</vt:lpstr>
      <vt:lpstr>Monday, 18 January 2016  10:30 – 12:30, Room TBD</vt:lpstr>
      <vt:lpstr>Monday, 18 January 2016  10:30 – 12:30, Room TBD</vt:lpstr>
      <vt:lpstr>Participants, Patents, and Duty to Inform</vt:lpstr>
      <vt:lpstr>Patent Related Links</vt:lpstr>
      <vt:lpstr>Call for Potentially Essential Patents</vt:lpstr>
      <vt:lpstr>Other Guidelines for IEEE WG Meetings</vt:lpstr>
      <vt:lpstr>Monday, 18 January 2016 19:30 – 21:30, Room TBD</vt:lpstr>
      <vt:lpstr>Tuesday, 19 January 2016 16:00 – 18:00, Room TBD</vt:lpstr>
      <vt:lpstr>Tuesday, 19 January 2016 19:30 – 21:30, Room TBD</vt:lpstr>
      <vt:lpstr>Thursday, 21 January 2016 08:00 – 10:00, Room TBD</vt:lpstr>
      <vt:lpstr>Thursday, 21 January 2016 08:00 – 10:00, Landmark B</vt:lpstr>
      <vt:lpstr>Thursday, 21 January 2016 10:30 – 12:30, Room TBD</vt:lpstr>
      <vt:lpstr>Thursday, 21 January 2016 16:00 – 18:00, Room TBD</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1025</cp:revision>
  <cp:lastPrinted>1998-02-10T13:28:06Z</cp:lastPrinted>
  <dcterms:created xsi:type="dcterms:W3CDTF">2006-12-04T03:46:13Z</dcterms:created>
  <dcterms:modified xsi:type="dcterms:W3CDTF">2015-11-29T03:04:08Z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