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7"/>
  </p:notesMasterIdLst>
  <p:handoutMasterIdLst>
    <p:handoutMasterId r:id="rId18"/>
  </p:handoutMasterIdLst>
  <p:sldIdLst>
    <p:sldId id="427" r:id="rId2"/>
    <p:sldId id="462" r:id="rId3"/>
    <p:sldId id="445" r:id="rId4"/>
    <p:sldId id="446" r:id="rId5"/>
    <p:sldId id="447" r:id="rId6"/>
    <p:sldId id="448" r:id="rId7"/>
    <p:sldId id="480" r:id="rId8"/>
    <p:sldId id="468" r:id="rId9"/>
    <p:sldId id="479" r:id="rId10"/>
    <p:sldId id="487" r:id="rId11"/>
    <p:sldId id="482" r:id="rId12"/>
    <p:sldId id="484" r:id="rId13"/>
    <p:sldId id="476" r:id="rId14"/>
    <p:sldId id="485" r:id="rId15"/>
    <p:sldId id="486" r:id="rId16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CC"/>
    <a:srgbClr val="0000FF"/>
    <a:srgbClr val="CC0000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2" autoAdjust="0"/>
    <p:restoredTop sz="99706" autoAdjust="0"/>
  </p:normalViewPr>
  <p:slideViewPr>
    <p:cSldViewPr showGuides="1">
      <p:cViewPr varScale="1">
        <p:scale>
          <a:sx n="85" d="100"/>
          <a:sy n="85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938" y="-456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__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___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__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6.3967264508603114E-2"/>
          <c:y val="0.14409684745544873"/>
          <c:w val="0.8992596237970254"/>
          <c:h val="0.73832574415654761"/>
        </c:manualLayout>
      </c:layout>
      <c:barChart>
        <c:barDir val="col"/>
        <c:grouping val="clustered"/>
        <c:ser>
          <c:idx val="0"/>
          <c:order val="0"/>
          <c:tx>
            <c:strRef>
              <c:f>'DL Throughput'!$B$1</c:f>
              <c:strCache>
                <c:ptCount val="1"/>
                <c:pt idx="0">
                  <c:v>20 drops</c:v>
                </c:pt>
              </c:strCache>
            </c:strRef>
          </c:tx>
          <c:cat>
            <c:numRef>
              <c:f>'DL Throughput'!$A$2:$A$23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25</c:v>
                </c:pt>
                <c:pt idx="15">
                  <c:v>26</c:v>
                </c:pt>
                <c:pt idx="16">
                  <c:v>28</c:v>
                </c:pt>
                <c:pt idx="17">
                  <c:v>29</c:v>
                </c:pt>
                <c:pt idx="18">
                  <c:v>3</c:v>
                </c:pt>
                <c:pt idx="19">
                  <c:v>9</c:v>
                </c:pt>
                <c:pt idx="20">
                  <c:v>15</c:v>
                </c:pt>
                <c:pt idx="21">
                  <c:v>27</c:v>
                </c:pt>
              </c:numCache>
            </c:numRef>
          </c:cat>
          <c:val>
            <c:numRef>
              <c:f>'DL Throughput'!$B$2:$B$23</c:f>
              <c:numCache>
                <c:formatCode>General</c:formatCode>
                <c:ptCount val="22"/>
                <c:pt idx="0">
                  <c:v>7.9970699999999999</c:v>
                </c:pt>
                <c:pt idx="1">
                  <c:v>4.4466800000000024</c:v>
                </c:pt>
                <c:pt idx="2">
                  <c:v>7.3815200000000001</c:v>
                </c:pt>
                <c:pt idx="3">
                  <c:v>6.7863800000000003</c:v>
                </c:pt>
                <c:pt idx="4">
                  <c:v>6.9253799999999996</c:v>
                </c:pt>
                <c:pt idx="5">
                  <c:v>6.02128</c:v>
                </c:pt>
                <c:pt idx="6">
                  <c:v>6.2082199999999998</c:v>
                </c:pt>
                <c:pt idx="7">
                  <c:v>3.6241900000000049</c:v>
                </c:pt>
                <c:pt idx="8">
                  <c:v>5.7534000000000001</c:v>
                </c:pt>
                <c:pt idx="9">
                  <c:v>5.9398800000000014</c:v>
                </c:pt>
                <c:pt idx="10">
                  <c:v>6.1126899999999909</c:v>
                </c:pt>
                <c:pt idx="11">
                  <c:v>6.9617500000000003</c:v>
                </c:pt>
                <c:pt idx="12">
                  <c:v>6.8208499999999965</c:v>
                </c:pt>
                <c:pt idx="13">
                  <c:v>5.8017700000000003</c:v>
                </c:pt>
                <c:pt idx="14">
                  <c:v>4.7794100000000004</c:v>
                </c:pt>
                <c:pt idx="15">
                  <c:v>5.3684299999999965</c:v>
                </c:pt>
                <c:pt idx="16">
                  <c:v>7.9432500000000088</c:v>
                </c:pt>
                <c:pt idx="17">
                  <c:v>4.4087800000000001</c:v>
                </c:pt>
                <c:pt idx="18">
                  <c:v>26.4129</c:v>
                </c:pt>
                <c:pt idx="19">
                  <c:v>27.197700000000001</c:v>
                </c:pt>
                <c:pt idx="20">
                  <c:v>27.132200000000001</c:v>
                </c:pt>
                <c:pt idx="21">
                  <c:v>26.311699999999988</c:v>
                </c:pt>
              </c:numCache>
            </c:numRef>
          </c:val>
        </c:ser>
        <c:axId val="39391616"/>
        <c:axId val="39393152"/>
      </c:barChart>
      <c:catAx>
        <c:axId val="39391616"/>
        <c:scaling>
          <c:orientation val="minMax"/>
        </c:scaling>
        <c:axPos val="b"/>
        <c:numFmt formatCode="General" sourceLinked="1"/>
        <c:tickLblPos val="nextTo"/>
        <c:crossAx val="39393152"/>
        <c:crosses val="autoZero"/>
        <c:auto val="1"/>
        <c:lblAlgn val="ctr"/>
        <c:lblOffset val="100"/>
      </c:catAx>
      <c:valAx>
        <c:axId val="39393152"/>
        <c:scaling>
          <c:orientation val="minMax"/>
          <c:max val="30"/>
          <c:min val="0"/>
        </c:scaling>
        <c:axPos val="l"/>
        <c:majorGridlines/>
        <c:numFmt formatCode="General" sourceLinked="1"/>
        <c:tickLblPos val="nextTo"/>
        <c:crossAx val="39391616"/>
        <c:crosses val="autoZero"/>
        <c:crossBetween val="between"/>
        <c:majorUnit val="5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6.3967261213400697E-2"/>
          <c:y val="5.9354423280643276E-2"/>
          <c:w val="0.8992596237970254"/>
          <c:h val="0.73832574415654761"/>
        </c:manualLayout>
      </c:layout>
      <c:barChart>
        <c:barDir val="col"/>
        <c:grouping val="clustered"/>
        <c:ser>
          <c:idx val="0"/>
          <c:order val="0"/>
          <c:tx>
            <c:strRef>
              <c:f>'DL Throughput'!$B$1</c:f>
              <c:strCache>
                <c:ptCount val="1"/>
                <c:pt idx="0">
                  <c:v>20 drops</c:v>
                </c:pt>
              </c:strCache>
            </c:strRef>
          </c:tx>
          <c:cat>
            <c:numRef>
              <c:f>'DL Throughput'!$A$2:$A$23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25</c:v>
                </c:pt>
                <c:pt idx="15">
                  <c:v>26</c:v>
                </c:pt>
                <c:pt idx="16">
                  <c:v>28</c:v>
                </c:pt>
                <c:pt idx="17">
                  <c:v>29</c:v>
                </c:pt>
                <c:pt idx="18">
                  <c:v>6</c:v>
                </c:pt>
                <c:pt idx="19">
                  <c:v>12</c:v>
                </c:pt>
                <c:pt idx="20">
                  <c:v>18</c:v>
                </c:pt>
                <c:pt idx="21">
                  <c:v>30</c:v>
                </c:pt>
              </c:numCache>
            </c:numRef>
          </c:cat>
          <c:val>
            <c:numRef>
              <c:f>'DL Throughput'!$B$2:$B$23</c:f>
              <c:numCache>
                <c:formatCode>General</c:formatCode>
                <c:ptCount val="22"/>
                <c:pt idx="0">
                  <c:v>6.8126799999999985</c:v>
                </c:pt>
                <c:pt idx="1">
                  <c:v>6.6854899999999917</c:v>
                </c:pt>
                <c:pt idx="2">
                  <c:v>7.1122999999999985</c:v>
                </c:pt>
                <c:pt idx="3">
                  <c:v>5.4958099999999996</c:v>
                </c:pt>
                <c:pt idx="4">
                  <c:v>4.74796</c:v>
                </c:pt>
                <c:pt idx="5">
                  <c:v>7.209600000000008</c:v>
                </c:pt>
                <c:pt idx="6">
                  <c:v>6.57456</c:v>
                </c:pt>
                <c:pt idx="7">
                  <c:v>6.7421099999999985</c:v>
                </c:pt>
                <c:pt idx="8">
                  <c:v>6.1344899999999916</c:v>
                </c:pt>
                <c:pt idx="9">
                  <c:v>5.7196700000000034</c:v>
                </c:pt>
                <c:pt idx="10">
                  <c:v>6.3404600000000002</c:v>
                </c:pt>
                <c:pt idx="11">
                  <c:v>8.4122000000000003</c:v>
                </c:pt>
                <c:pt idx="12">
                  <c:v>5.7823700000000002</c:v>
                </c:pt>
                <c:pt idx="13">
                  <c:v>6.8120799999999955</c:v>
                </c:pt>
                <c:pt idx="14">
                  <c:v>7.5775899999999945</c:v>
                </c:pt>
                <c:pt idx="15">
                  <c:v>4.8385899999999955</c:v>
                </c:pt>
                <c:pt idx="16">
                  <c:v>4.9187500000000002</c:v>
                </c:pt>
                <c:pt idx="17">
                  <c:v>5.4144399999999955</c:v>
                </c:pt>
                <c:pt idx="18">
                  <c:v>24.37</c:v>
                </c:pt>
                <c:pt idx="19">
                  <c:v>24.091000000000001</c:v>
                </c:pt>
                <c:pt idx="20">
                  <c:v>23.257899999999999</c:v>
                </c:pt>
                <c:pt idx="21">
                  <c:v>25.929099999999959</c:v>
                </c:pt>
              </c:numCache>
            </c:numRef>
          </c:val>
        </c:ser>
        <c:axId val="39607680"/>
        <c:axId val="39613568"/>
      </c:barChart>
      <c:catAx>
        <c:axId val="39607680"/>
        <c:scaling>
          <c:orientation val="minMax"/>
        </c:scaling>
        <c:axPos val="b"/>
        <c:numFmt formatCode="General" sourceLinked="1"/>
        <c:tickLblPos val="nextTo"/>
        <c:crossAx val="39613568"/>
        <c:crosses val="autoZero"/>
        <c:auto val="1"/>
        <c:lblAlgn val="ctr"/>
        <c:lblOffset val="100"/>
      </c:catAx>
      <c:valAx>
        <c:axId val="39613568"/>
        <c:scaling>
          <c:orientation val="minMax"/>
          <c:max val="30"/>
          <c:min val="0"/>
        </c:scaling>
        <c:axPos val="l"/>
        <c:majorGridlines/>
        <c:numFmt formatCode="General" sourceLinked="1"/>
        <c:tickLblPos val="nextTo"/>
        <c:crossAx val="39607680"/>
        <c:crosses val="autoZero"/>
        <c:crossBetween val="between"/>
        <c:majorUnit val="5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6.3967261213400725E-2"/>
          <c:y val="5.9354423280643318E-2"/>
          <c:w val="0.8992596237970254"/>
          <c:h val="0.73832574415654761"/>
        </c:manualLayout>
      </c:layout>
      <c:barChart>
        <c:barDir val="col"/>
        <c:grouping val="clustered"/>
        <c:ser>
          <c:idx val="0"/>
          <c:order val="0"/>
          <c:tx>
            <c:strRef>
              <c:f>'DL Throughput'!$B$1</c:f>
              <c:strCache>
                <c:ptCount val="1"/>
                <c:pt idx="0">
                  <c:v>20 drops</c:v>
                </c:pt>
              </c:strCache>
            </c:strRef>
          </c:tx>
          <c:cat>
            <c:numRef>
              <c:f>'DL Throughput'!$A$2:$A$9</c:f>
              <c:numCache>
                <c:formatCode>General</c:formatCode>
                <c:ptCount val="8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27</c:v>
                </c:pt>
                <c:pt idx="4">
                  <c:v>6</c:v>
                </c:pt>
                <c:pt idx="5">
                  <c:v>12</c:v>
                </c:pt>
                <c:pt idx="6">
                  <c:v>18</c:v>
                </c:pt>
                <c:pt idx="7">
                  <c:v>30</c:v>
                </c:pt>
              </c:numCache>
            </c:numRef>
          </c:cat>
          <c:val>
            <c:numRef>
              <c:f>'DL Throughput'!$B$2:$B$9</c:f>
              <c:numCache>
                <c:formatCode>General</c:formatCode>
                <c:ptCount val="8"/>
                <c:pt idx="0">
                  <c:v>50.903700000000001</c:v>
                </c:pt>
                <c:pt idx="1">
                  <c:v>50.178500000000057</c:v>
                </c:pt>
                <c:pt idx="2">
                  <c:v>50.401800000000001</c:v>
                </c:pt>
                <c:pt idx="3">
                  <c:v>51.060100000000013</c:v>
                </c:pt>
                <c:pt idx="4">
                  <c:v>49.662700000000065</c:v>
                </c:pt>
                <c:pt idx="5">
                  <c:v>51.132200000000012</c:v>
                </c:pt>
                <c:pt idx="6">
                  <c:v>51.138900000000056</c:v>
                </c:pt>
                <c:pt idx="7">
                  <c:v>50.752100000000013</c:v>
                </c:pt>
              </c:numCache>
            </c:numRef>
          </c:val>
        </c:ser>
        <c:axId val="39644160"/>
        <c:axId val="39658240"/>
      </c:barChart>
      <c:catAx>
        <c:axId val="39644160"/>
        <c:scaling>
          <c:orientation val="minMax"/>
        </c:scaling>
        <c:axPos val="b"/>
        <c:numFmt formatCode="General" sourceLinked="1"/>
        <c:tickLblPos val="nextTo"/>
        <c:crossAx val="39658240"/>
        <c:crosses val="autoZero"/>
        <c:auto val="1"/>
        <c:lblAlgn val="ctr"/>
        <c:lblOffset val="100"/>
      </c:catAx>
      <c:valAx>
        <c:axId val="39658240"/>
        <c:scaling>
          <c:orientation val="minMax"/>
          <c:max val="60"/>
          <c:min val="40"/>
        </c:scaling>
        <c:axPos val="l"/>
        <c:majorGridlines/>
        <c:numFmt formatCode="General" sourceLinked="1"/>
        <c:tickLblPos val="nextTo"/>
        <c:crossAx val="39644160"/>
        <c:crosses val="autoZero"/>
        <c:crossBetween val="between"/>
        <c:majorUnit val="5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6.3967264508603114E-2"/>
          <c:y val="0.14409684745544857"/>
          <c:w val="0.8992596237970254"/>
          <c:h val="0.73832574415654761"/>
        </c:manualLayout>
      </c:layout>
      <c:barChart>
        <c:barDir val="col"/>
        <c:grouping val="clustered"/>
        <c:ser>
          <c:idx val="0"/>
          <c:order val="0"/>
          <c:tx>
            <c:strRef>
              <c:f>'DL Throughput'!$B$1</c:f>
              <c:strCache>
                <c:ptCount val="1"/>
                <c:pt idx="0">
                  <c:v>20 drops</c:v>
                </c:pt>
              </c:strCache>
            </c:strRef>
          </c:tx>
          <c:cat>
            <c:numRef>
              <c:f>'DL Throughput'!$A$2:$A$29</c:f>
              <c:numCache>
                <c:formatCode>General</c:formatCode>
                <c:ptCount val="28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25</c:v>
                </c:pt>
                <c:pt idx="15">
                  <c:v>26</c:v>
                </c:pt>
                <c:pt idx="16">
                  <c:v>28</c:v>
                </c:pt>
                <c:pt idx="17">
                  <c:v>29</c:v>
                </c:pt>
                <c:pt idx="18">
                  <c:v>3</c:v>
                </c:pt>
                <c:pt idx="19">
                  <c:v>9</c:v>
                </c:pt>
                <c:pt idx="20">
                  <c:v>15</c:v>
                </c:pt>
                <c:pt idx="21">
                  <c:v>21</c:v>
                </c:pt>
                <c:pt idx="22">
                  <c:v>27</c:v>
                </c:pt>
                <c:pt idx="23">
                  <c:v>6</c:v>
                </c:pt>
                <c:pt idx="24">
                  <c:v>12</c:v>
                </c:pt>
                <c:pt idx="25">
                  <c:v>18</c:v>
                </c:pt>
                <c:pt idx="26">
                  <c:v>24</c:v>
                </c:pt>
                <c:pt idx="27">
                  <c:v>30</c:v>
                </c:pt>
              </c:numCache>
            </c:numRef>
          </c:cat>
          <c:val>
            <c:numRef>
              <c:f>'DL Throughput'!$B$2:$B$29</c:f>
              <c:numCache>
                <c:formatCode>General</c:formatCode>
                <c:ptCount val="28"/>
                <c:pt idx="0">
                  <c:v>2.5100499999999979</c:v>
                </c:pt>
                <c:pt idx="1">
                  <c:v>4.8024999999999975</c:v>
                </c:pt>
                <c:pt idx="2">
                  <c:v>4.4874099999999997</c:v>
                </c:pt>
                <c:pt idx="3">
                  <c:v>4.2260299999999997</c:v>
                </c:pt>
                <c:pt idx="4">
                  <c:v>2.8689200000000001</c:v>
                </c:pt>
                <c:pt idx="5">
                  <c:v>5.5491599999999996</c:v>
                </c:pt>
                <c:pt idx="6">
                  <c:v>5.19923</c:v>
                </c:pt>
                <c:pt idx="7">
                  <c:v>4.0677099999999964</c:v>
                </c:pt>
                <c:pt idx="8">
                  <c:v>2.31413</c:v>
                </c:pt>
                <c:pt idx="9">
                  <c:v>1.16662</c:v>
                </c:pt>
                <c:pt idx="10">
                  <c:v>1.7331699999999992</c:v>
                </c:pt>
                <c:pt idx="11">
                  <c:v>2.45329</c:v>
                </c:pt>
                <c:pt idx="12">
                  <c:v>4.4481700000000002</c:v>
                </c:pt>
                <c:pt idx="13">
                  <c:v>2.89832</c:v>
                </c:pt>
                <c:pt idx="14">
                  <c:v>4.5439400000000001</c:v>
                </c:pt>
                <c:pt idx="15">
                  <c:v>2.0573999999999999</c:v>
                </c:pt>
                <c:pt idx="16">
                  <c:v>2.6613300000000017</c:v>
                </c:pt>
                <c:pt idx="17">
                  <c:v>3.6198099999999984</c:v>
                </c:pt>
                <c:pt idx="18">
                  <c:v>36.553200000000004</c:v>
                </c:pt>
                <c:pt idx="19">
                  <c:v>36.482900000000001</c:v>
                </c:pt>
                <c:pt idx="20">
                  <c:v>37.214100000000002</c:v>
                </c:pt>
                <c:pt idx="21">
                  <c:v>0</c:v>
                </c:pt>
                <c:pt idx="22">
                  <c:v>38.505100000000013</c:v>
                </c:pt>
                <c:pt idx="23">
                  <c:v>34.771900000000002</c:v>
                </c:pt>
                <c:pt idx="24">
                  <c:v>37.062600000000003</c:v>
                </c:pt>
                <c:pt idx="25">
                  <c:v>35.239300000000028</c:v>
                </c:pt>
                <c:pt idx="26">
                  <c:v>0</c:v>
                </c:pt>
                <c:pt idx="27">
                  <c:v>35.043400000000005</c:v>
                </c:pt>
              </c:numCache>
            </c:numRef>
          </c:val>
        </c:ser>
        <c:axId val="39679488"/>
        <c:axId val="39681024"/>
      </c:barChart>
      <c:catAx>
        <c:axId val="39679488"/>
        <c:scaling>
          <c:orientation val="minMax"/>
        </c:scaling>
        <c:axPos val="b"/>
        <c:numFmt formatCode="General" sourceLinked="1"/>
        <c:tickLblPos val="nextTo"/>
        <c:crossAx val="39681024"/>
        <c:crosses val="autoZero"/>
        <c:auto val="1"/>
        <c:lblAlgn val="ctr"/>
        <c:lblOffset val="100"/>
      </c:catAx>
      <c:valAx>
        <c:axId val="39681024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39679488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6.3967261213400725E-2"/>
          <c:y val="5.9354423280643318E-2"/>
          <c:w val="0.8992596237970254"/>
          <c:h val="0.73832574415654761"/>
        </c:manualLayout>
      </c:layout>
      <c:barChart>
        <c:barDir val="col"/>
        <c:grouping val="clustered"/>
        <c:ser>
          <c:idx val="0"/>
          <c:order val="0"/>
          <c:tx>
            <c:strRef>
              <c:f>'DL Throughput'!$B$1</c:f>
              <c:strCache>
                <c:ptCount val="1"/>
                <c:pt idx="0">
                  <c:v>20 drops</c:v>
                </c:pt>
              </c:strCache>
            </c:strRef>
          </c:tx>
          <c:cat>
            <c:numRef>
              <c:f>'DL Throughput'!$A$2:$A$16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22</c:v>
                </c:pt>
                <c:pt idx="7">
                  <c:v>23</c:v>
                </c:pt>
                <c:pt idx="8">
                  <c:v>25</c:v>
                </c:pt>
                <c:pt idx="9">
                  <c:v>26</c:v>
                </c:pt>
                <c:pt idx="10">
                  <c:v>28</c:v>
                </c:pt>
                <c:pt idx="11">
                  <c:v>29</c:v>
                </c:pt>
                <c:pt idx="12">
                  <c:v>3</c:v>
                </c:pt>
                <c:pt idx="13">
                  <c:v>21</c:v>
                </c:pt>
                <c:pt idx="14">
                  <c:v>27</c:v>
                </c:pt>
              </c:numCache>
            </c:numRef>
          </c:cat>
          <c:val>
            <c:numRef>
              <c:f>'DL Throughput'!$B$2:$B$16</c:f>
              <c:numCache>
                <c:formatCode>General</c:formatCode>
                <c:ptCount val="15"/>
                <c:pt idx="0">
                  <c:v>2.6932499999999981</c:v>
                </c:pt>
                <c:pt idx="1">
                  <c:v>11.688500000000001</c:v>
                </c:pt>
                <c:pt idx="2">
                  <c:v>17.652799999999989</c:v>
                </c:pt>
                <c:pt idx="3">
                  <c:v>14.9178</c:v>
                </c:pt>
                <c:pt idx="4">
                  <c:v>3.1145</c:v>
                </c:pt>
                <c:pt idx="5">
                  <c:v>1.349</c:v>
                </c:pt>
                <c:pt idx="6">
                  <c:v>16.411100000000001</c:v>
                </c:pt>
                <c:pt idx="7">
                  <c:v>12.415600000000007</c:v>
                </c:pt>
                <c:pt idx="8">
                  <c:v>17.111400000000014</c:v>
                </c:pt>
                <c:pt idx="9">
                  <c:v>2.8318199999999973</c:v>
                </c:pt>
                <c:pt idx="10">
                  <c:v>4.6857999999999995</c:v>
                </c:pt>
                <c:pt idx="11">
                  <c:v>22.834399999999999</c:v>
                </c:pt>
                <c:pt idx="12">
                  <c:v>5.2936800000000002</c:v>
                </c:pt>
                <c:pt idx="13">
                  <c:v>65.795599999999993</c:v>
                </c:pt>
                <c:pt idx="14">
                  <c:v>62.9467</c:v>
                </c:pt>
              </c:numCache>
            </c:numRef>
          </c:val>
        </c:ser>
        <c:axId val="38995072"/>
        <c:axId val="38996608"/>
      </c:barChart>
      <c:catAx>
        <c:axId val="38995072"/>
        <c:scaling>
          <c:orientation val="minMax"/>
        </c:scaling>
        <c:axPos val="b"/>
        <c:numFmt formatCode="General" sourceLinked="1"/>
        <c:tickLblPos val="nextTo"/>
        <c:crossAx val="38996608"/>
        <c:crosses val="autoZero"/>
        <c:auto val="1"/>
        <c:lblAlgn val="ctr"/>
        <c:lblOffset val="100"/>
      </c:catAx>
      <c:valAx>
        <c:axId val="38996608"/>
        <c:scaling>
          <c:orientation val="minMax"/>
          <c:max val="70"/>
          <c:min val="0"/>
        </c:scaling>
        <c:axPos val="l"/>
        <c:majorGridlines/>
        <c:numFmt formatCode="General" sourceLinked="1"/>
        <c:tickLblPos val="nextTo"/>
        <c:crossAx val="38995072"/>
        <c:crosses val="autoZero"/>
        <c:crossBetween val="between"/>
        <c:majorUnit val="20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6.3967261213400753E-2"/>
          <c:y val="5.9354423280643359E-2"/>
          <c:w val="0.8992596237970254"/>
          <c:h val="0.73832574415654761"/>
        </c:manualLayout>
      </c:layout>
      <c:barChart>
        <c:barDir val="col"/>
        <c:grouping val="clustered"/>
        <c:ser>
          <c:idx val="0"/>
          <c:order val="0"/>
          <c:tx>
            <c:strRef>
              <c:f>'DL Throughput'!$B$1</c:f>
              <c:strCache>
                <c:ptCount val="1"/>
                <c:pt idx="0">
                  <c:v>20 drops</c:v>
                </c:pt>
              </c:strCache>
            </c:strRef>
          </c:tx>
          <c:cat>
            <c:numRef>
              <c:f>'DL Throughput'!$A$2:$A$7</c:f>
              <c:numCache>
                <c:formatCode>General</c:formatCode>
                <c:ptCount val="6"/>
                <c:pt idx="0">
                  <c:v>3</c:v>
                </c:pt>
                <c:pt idx="1">
                  <c:v>21</c:v>
                </c:pt>
                <c:pt idx="2">
                  <c:v>27</c:v>
                </c:pt>
                <c:pt idx="3">
                  <c:v>6</c:v>
                </c:pt>
                <c:pt idx="4">
                  <c:v>24</c:v>
                </c:pt>
                <c:pt idx="5">
                  <c:v>30</c:v>
                </c:pt>
              </c:numCache>
            </c:numRef>
          </c:cat>
          <c:val>
            <c:numRef>
              <c:f>'DL Throughput'!$B$2:$B$7</c:f>
              <c:numCache>
                <c:formatCode>General</c:formatCode>
                <c:ptCount val="6"/>
                <c:pt idx="0">
                  <c:v>60.584800000000001</c:v>
                </c:pt>
                <c:pt idx="1">
                  <c:v>61.631400000000006</c:v>
                </c:pt>
                <c:pt idx="2">
                  <c:v>62.742000000000012</c:v>
                </c:pt>
                <c:pt idx="3">
                  <c:v>62.353799999999993</c:v>
                </c:pt>
                <c:pt idx="4">
                  <c:v>64.151899999999998</c:v>
                </c:pt>
                <c:pt idx="5">
                  <c:v>60.444400000000002</c:v>
                </c:pt>
              </c:numCache>
            </c:numRef>
          </c:val>
        </c:ser>
        <c:axId val="39769600"/>
        <c:axId val="39771136"/>
      </c:barChart>
      <c:catAx>
        <c:axId val="39769600"/>
        <c:scaling>
          <c:orientation val="minMax"/>
        </c:scaling>
        <c:axPos val="b"/>
        <c:numFmt formatCode="General" sourceLinked="1"/>
        <c:tickLblPos val="nextTo"/>
        <c:crossAx val="39771136"/>
        <c:crosses val="autoZero"/>
        <c:auto val="1"/>
        <c:lblAlgn val="ctr"/>
        <c:lblOffset val="100"/>
      </c:catAx>
      <c:valAx>
        <c:axId val="39771136"/>
        <c:scaling>
          <c:orientation val="minMax"/>
          <c:max val="70"/>
          <c:min val="0"/>
        </c:scaling>
        <c:axPos val="l"/>
        <c:majorGridlines/>
        <c:numFmt formatCode="General" sourceLinked="1"/>
        <c:tickLblPos val="nextTo"/>
        <c:crossAx val="39769600"/>
        <c:crosses val="autoZero"/>
        <c:crossBetween val="between"/>
        <c:majorUnit val="20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6.3967264508603114E-2"/>
          <c:y val="0.14409684745544879"/>
          <c:w val="0.8992596237970254"/>
          <c:h val="0.73832574415654761"/>
        </c:manualLayout>
      </c:layout>
      <c:barChart>
        <c:barDir val="col"/>
        <c:grouping val="clustered"/>
        <c:ser>
          <c:idx val="0"/>
          <c:order val="0"/>
          <c:tx>
            <c:strRef>
              <c:f>'DL Throughput'!$B$1</c:f>
              <c:strCache>
                <c:ptCount val="1"/>
                <c:pt idx="0">
                  <c:v>20 drops</c:v>
                </c:pt>
              </c:strCache>
            </c:strRef>
          </c:tx>
          <c:cat>
            <c:numRef>
              <c:f>'DL Throughput'!$A$2:$A$19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22</c:v>
                </c:pt>
                <c:pt idx="7">
                  <c:v>23</c:v>
                </c:pt>
                <c:pt idx="8">
                  <c:v>25</c:v>
                </c:pt>
                <c:pt idx="9">
                  <c:v>26</c:v>
                </c:pt>
                <c:pt idx="10">
                  <c:v>28</c:v>
                </c:pt>
                <c:pt idx="11">
                  <c:v>29</c:v>
                </c:pt>
                <c:pt idx="12">
                  <c:v>3</c:v>
                </c:pt>
                <c:pt idx="13">
                  <c:v>21</c:v>
                </c:pt>
                <c:pt idx="14">
                  <c:v>27</c:v>
                </c:pt>
                <c:pt idx="15">
                  <c:v>6</c:v>
                </c:pt>
                <c:pt idx="16">
                  <c:v>24</c:v>
                </c:pt>
                <c:pt idx="17">
                  <c:v>30</c:v>
                </c:pt>
              </c:numCache>
            </c:numRef>
          </c:cat>
          <c:val>
            <c:numRef>
              <c:f>'DL Throughput'!$B$2:$B$19</c:f>
              <c:numCache>
                <c:formatCode>General</c:formatCode>
                <c:ptCount val="18"/>
                <c:pt idx="0">
                  <c:v>0.32245500000000032</c:v>
                </c:pt>
                <c:pt idx="1">
                  <c:v>1.8617199999999998</c:v>
                </c:pt>
                <c:pt idx="2">
                  <c:v>25.305800000000001</c:v>
                </c:pt>
                <c:pt idx="3">
                  <c:v>8.9970200000000009</c:v>
                </c:pt>
                <c:pt idx="4">
                  <c:v>1.3980500000000009</c:v>
                </c:pt>
                <c:pt idx="5">
                  <c:v>0.94747599999999998</c:v>
                </c:pt>
                <c:pt idx="6">
                  <c:v>21.98589999999998</c:v>
                </c:pt>
                <c:pt idx="7">
                  <c:v>5.1708099999999995</c:v>
                </c:pt>
                <c:pt idx="8">
                  <c:v>10.158900000000001</c:v>
                </c:pt>
                <c:pt idx="9">
                  <c:v>0.41919000000000001</c:v>
                </c:pt>
                <c:pt idx="10">
                  <c:v>0.91077799999999998</c:v>
                </c:pt>
                <c:pt idx="11">
                  <c:v>29.645399999999981</c:v>
                </c:pt>
                <c:pt idx="12">
                  <c:v>4.2031499999999999</c:v>
                </c:pt>
                <c:pt idx="13">
                  <c:v>65.843599999999995</c:v>
                </c:pt>
                <c:pt idx="14">
                  <c:v>65.890900000000002</c:v>
                </c:pt>
                <c:pt idx="15">
                  <c:v>47.655000000000001</c:v>
                </c:pt>
                <c:pt idx="16">
                  <c:v>73.957300000000004</c:v>
                </c:pt>
                <c:pt idx="17">
                  <c:v>21.212</c:v>
                </c:pt>
              </c:numCache>
            </c:numRef>
          </c:val>
        </c:ser>
        <c:axId val="39841792"/>
        <c:axId val="39843328"/>
      </c:barChart>
      <c:catAx>
        <c:axId val="39841792"/>
        <c:scaling>
          <c:orientation val="minMax"/>
        </c:scaling>
        <c:axPos val="b"/>
        <c:numFmt formatCode="General" sourceLinked="1"/>
        <c:tickLblPos val="nextTo"/>
        <c:crossAx val="39843328"/>
        <c:crosses val="autoZero"/>
        <c:auto val="1"/>
        <c:lblAlgn val="ctr"/>
        <c:lblOffset val="100"/>
      </c:catAx>
      <c:valAx>
        <c:axId val="39843328"/>
        <c:scaling>
          <c:orientation val="minMax"/>
          <c:max val="70"/>
          <c:min val="0"/>
        </c:scaling>
        <c:axPos val="l"/>
        <c:majorGridlines/>
        <c:numFmt formatCode="General" sourceLinked="1"/>
        <c:tickLblPos val="nextTo"/>
        <c:crossAx val="39841792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6.3261114130461982E-2"/>
          <c:y val="4.8470787613935404E-2"/>
          <c:w val="0.91936168754022329"/>
          <c:h val="0.8318735366083833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DL</c:v>
                </c:pt>
              </c:strCache>
            </c:strRef>
          </c:tx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1.82104</c:v>
                </c:pt>
                <c:pt idx="1">
                  <c:v>1.61426</c:v>
                </c:pt>
                <c:pt idx="2">
                  <c:v>1.9541400000000009</c:v>
                </c:pt>
                <c:pt idx="3">
                  <c:v>2.2130399999999999</c:v>
                </c:pt>
                <c:pt idx="4">
                  <c:v>1.545299999999999</c:v>
                </c:pt>
                <c:pt idx="5">
                  <c:v>1.1902400000000009</c:v>
                </c:pt>
                <c:pt idx="6">
                  <c:v>1.98492</c:v>
                </c:pt>
                <c:pt idx="7">
                  <c:v>2.1845699999999999</c:v>
                </c:pt>
                <c:pt idx="8">
                  <c:v>2.069449999999998</c:v>
                </c:pt>
                <c:pt idx="9">
                  <c:v>1.88856</c:v>
                </c:pt>
                <c:pt idx="10">
                  <c:v>1.7238699999999989</c:v>
                </c:pt>
                <c:pt idx="11">
                  <c:v>2.1649400000000001</c:v>
                </c:pt>
                <c:pt idx="12">
                  <c:v>2.01336</c:v>
                </c:pt>
                <c:pt idx="13">
                  <c:v>2.1232300000000017</c:v>
                </c:pt>
                <c:pt idx="14">
                  <c:v>0</c:v>
                </c:pt>
                <c:pt idx="15">
                  <c:v>0</c:v>
                </c:pt>
                <c:pt idx="16">
                  <c:v>1.7009299999999992</c:v>
                </c:pt>
                <c:pt idx="17">
                  <c:v>1.1894499999999999</c:v>
                </c:pt>
                <c:pt idx="18">
                  <c:v>1.80765</c:v>
                </c:pt>
                <c:pt idx="19">
                  <c:v>2.0644</c:v>
                </c:pt>
                <c:pt idx="20">
                  <c:v>21.4908</c:v>
                </c:pt>
                <c:pt idx="21">
                  <c:v>22.816900000000015</c:v>
                </c:pt>
                <c:pt idx="22">
                  <c:v>22.726659999999981</c:v>
                </c:pt>
                <c:pt idx="23">
                  <c:v>0</c:v>
                </c:pt>
                <c:pt idx="24">
                  <c:v>23.529599999999981</c:v>
                </c:pt>
                <c:pt idx="25">
                  <c:v>19.7361</c:v>
                </c:pt>
                <c:pt idx="26">
                  <c:v>16.286399999999979</c:v>
                </c:pt>
                <c:pt idx="27">
                  <c:v>17.125900000000001</c:v>
                </c:pt>
                <c:pt idx="28">
                  <c:v>0</c:v>
                </c:pt>
                <c:pt idx="29">
                  <c:v>16.864000000000001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UL</c:v>
                </c:pt>
              </c:strCache>
            </c:strRef>
          </c:tx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0">
                  <c:v>0.13082199999999997</c:v>
                </c:pt>
                <c:pt idx="1">
                  <c:v>0.37380300000000022</c:v>
                </c:pt>
                <c:pt idx="2">
                  <c:v>14.542200000000001</c:v>
                </c:pt>
                <c:pt idx="3">
                  <c:v>1.0398499999999991</c:v>
                </c:pt>
                <c:pt idx="4">
                  <c:v>0.35575200000000001</c:v>
                </c:pt>
                <c:pt idx="5">
                  <c:v>4.4299999999999999E-2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3.4343300000000001</c:v>
                </c:pt>
                <c:pt idx="15">
                  <c:v>0.7772100000000004</c:v>
                </c:pt>
                <c:pt idx="16">
                  <c:v>0.91335</c:v>
                </c:pt>
                <c:pt idx="17">
                  <c:v>0.14570000000000011</c:v>
                </c:pt>
                <c:pt idx="18">
                  <c:v>0.28130000000000022</c:v>
                </c:pt>
                <c:pt idx="19">
                  <c:v>22.7499</c:v>
                </c:pt>
                <c:pt idx="20">
                  <c:v>1.7350299999999992</c:v>
                </c:pt>
                <c:pt idx="21">
                  <c:v>0</c:v>
                </c:pt>
                <c:pt idx="22">
                  <c:v>0</c:v>
                </c:pt>
                <c:pt idx="23">
                  <c:v>19.491800000000001</c:v>
                </c:pt>
                <c:pt idx="24">
                  <c:v>18.577300000000001</c:v>
                </c:pt>
                <c:pt idx="25">
                  <c:v>19.107500000000005</c:v>
                </c:pt>
                <c:pt idx="26">
                  <c:v>0</c:v>
                </c:pt>
                <c:pt idx="27">
                  <c:v>0</c:v>
                </c:pt>
                <c:pt idx="28">
                  <c:v>29.626300000000001</c:v>
                </c:pt>
                <c:pt idx="29">
                  <c:v>6.3234999999999975</c:v>
                </c:pt>
              </c:numCache>
            </c:numRef>
          </c:val>
        </c:ser>
        <c:axId val="39959936"/>
        <c:axId val="39965824"/>
      </c:barChart>
      <c:catAx>
        <c:axId val="39959936"/>
        <c:scaling>
          <c:orientation val="minMax"/>
        </c:scaling>
        <c:axPos val="b"/>
        <c:numFmt formatCode="General" sourceLinked="1"/>
        <c:tickLblPos val="nextTo"/>
        <c:crossAx val="39965824"/>
        <c:crosses val="autoZero"/>
        <c:lblAlgn val="ctr"/>
        <c:lblOffset val="100"/>
      </c:catAx>
      <c:valAx>
        <c:axId val="39965824"/>
        <c:scaling>
          <c:orientation val="minMax"/>
        </c:scaling>
        <c:axPos val="l"/>
        <c:majorGridlines/>
        <c:numFmt formatCode="General" sourceLinked="1"/>
        <c:tickLblPos val="nextTo"/>
        <c:crossAx val="39959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85897663022464"/>
          <c:y val="1.6298238621628998E-2"/>
          <c:w val="7.3517676779874697E-2"/>
          <c:h val="0.16856688339099798"/>
        </c:manualLayout>
      </c:layout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CN" sz="1600" b="1" dirty="0" smtClean="0"/>
            <a:t>A-C</a:t>
          </a:r>
          <a:endParaRPr lang="zh-CN" altLang="en-US" sz="1600" b="1" dirty="0"/>
        </a:p>
      </cdr:txBody>
    </cdr:sp>
  </cdr:relSizeAnchor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CN" sz="1600" b="1" dirty="0" smtClean="0"/>
            <a:t>A-C</a:t>
          </a:r>
          <a:endParaRPr lang="zh-CN" altLang="en-US" sz="1600" b="1" dirty="0"/>
        </a:p>
      </cdr:txBody>
    </cdr:sp>
  </cdr:relSizeAnchor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CN" sz="1600" b="1" dirty="0" smtClean="0"/>
            <a:t>A-C</a:t>
          </a:r>
          <a:endParaRPr lang="zh-CN" altLang="en-US" sz="1600" b="1" dirty="0"/>
        </a:p>
      </cdr:txBody>
    </cdr:sp>
  </cdr:relSizeAnchor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CN" sz="1600" b="1" dirty="0" smtClean="0"/>
            <a:t>A-C</a:t>
          </a:r>
          <a:endParaRPr lang="zh-CN" altLang="en-US" sz="16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CN" sz="1600" b="1" dirty="0"/>
            <a:t>B</a:t>
          </a:r>
          <a:r>
            <a:rPr lang="en-US" altLang="zh-CN" sz="1600" b="1" dirty="0" smtClean="0"/>
            <a:t>-C</a:t>
          </a:r>
          <a:endParaRPr lang="zh-CN" altLang="en-US" sz="1600" b="1" dirty="0"/>
        </a:p>
      </cdr:txBody>
    </cdr:sp>
  </cdr:relSizeAnchor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CN" altLang="en-US" sz="16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CN" sz="1600" b="1" dirty="0" smtClean="0"/>
            <a:t>A-C</a:t>
          </a:r>
          <a:endParaRPr lang="zh-CN" altLang="en-US" sz="1600" b="1" dirty="0"/>
        </a:p>
      </cdr:txBody>
    </cdr:sp>
  </cdr:relSizeAnchor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CN" sz="1600" b="1" dirty="0" smtClean="0"/>
            <a:t>A-C</a:t>
          </a:r>
          <a:endParaRPr lang="zh-CN" altLang="en-US" sz="1600" b="1" dirty="0"/>
        </a:p>
      </cdr:txBody>
    </cdr:sp>
  </cdr:relSizeAnchor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CN" sz="1600" b="1" dirty="0" smtClean="0"/>
            <a:t>A-C</a:t>
          </a:r>
          <a:endParaRPr lang="zh-CN" altLang="en-US" sz="1600" b="1" dirty="0"/>
        </a:p>
      </cdr:txBody>
    </cdr:sp>
  </cdr:relSizeAnchor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CN" sz="1600" b="1" dirty="0" smtClean="0"/>
            <a:t>A-C</a:t>
          </a:r>
          <a:endParaRPr lang="zh-CN" altLang="en-US" sz="16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CN" sz="1600" b="1" dirty="0"/>
            <a:t>B</a:t>
          </a:r>
          <a:r>
            <a:rPr lang="en-US" altLang="zh-CN" sz="1600" b="1" dirty="0" smtClean="0"/>
            <a:t>-C</a:t>
          </a:r>
          <a:endParaRPr lang="zh-CN" altLang="en-US" sz="1600" b="1" dirty="0"/>
        </a:p>
      </cdr:txBody>
    </cdr:sp>
  </cdr:relSizeAnchor>
  <cdr:relSizeAnchor xmlns:cdr="http://schemas.openxmlformats.org/drawingml/2006/chartDrawing">
    <cdr:from>
      <cdr:x>0.45997</cdr:x>
      <cdr:y>0.03226</cdr:y>
    </cdr:from>
    <cdr:to>
      <cdr:x>0.5231</cdr:x>
      <cdr:y>0.16129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643338" y="714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CN" altLang="en-US" sz="1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42825728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8262584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" name="页眉占位符 7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530482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Ke</a:t>
            </a:r>
            <a:r>
              <a:rPr lang="en-GB" dirty="0" smtClean="0"/>
              <a:t> Yao, et, al. (ZTE)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60695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Slide </a:t>
            </a:r>
            <a:fld id="{B072CE22-775B-4138-A23F-292E5F1A82BD}" type="slidenum">
              <a:rPr lang="en-GB" altLang="zh-CN" smtClean="0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Ke Yao, et, al. (ZTE)</a:t>
            </a:r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58FF5E6B-8C41-4189-AFF4-8FCFEEA0F61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8696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430" y="100488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A3847CA5-78F2-41DB-A194-DE299DF68D4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405283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EA140C-4E27-489C-98A5-07923F3BD58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242178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B23258B-CF05-4EDF-AF14-0E8224FD807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87886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A4E6F87-DDA7-426D-BDE1-320829D0F29E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78782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A37392D-61D9-496A-BEC9-1A038D1CBA61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4289663979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463CD31A-87B8-4000-A2BD-5D83788C38D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12082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CA144540-C88A-4C44-8F33-1AE2F44D534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94183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5" y="238939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802.11-15/1471r0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015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Nov 2015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smtClean="0"/>
              <a:t>Ke Yao,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01" r:id="rId2"/>
    <p:sldLayoutId id="2147485402" r:id="rId3"/>
    <p:sldLayoutId id="2147485403" r:id="rId4"/>
    <p:sldLayoutId id="2147485404" r:id="rId5"/>
    <p:sldLayoutId id="2147485405" r:id="rId6"/>
    <p:sldLayoutId id="2147485406" r:id="rId7"/>
    <p:sldLayoutId id="2147485407" r:id="rId8"/>
    <p:sldLayoutId id="2147485409" r:id="rId9"/>
    <p:sldLayoutId id="2147485410" r:id="rId10"/>
    <p:sldLayoutId id="2147485411" r:id="rId11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Updated Simulation Results for Box5</a:t>
            </a:r>
            <a:endParaRPr lang="sq-AL" altLang="zh-CN" sz="2800" dirty="0" smtClean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2015-11-05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Zhiqiang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han.zhiqiang1@zte.com.cn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lv.kaiying@zte.com.cn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3"/>
          <p:cNvGraphicFramePr>
            <a:graphicFrameLocks/>
          </p:cNvGraphicFramePr>
          <p:nvPr/>
        </p:nvGraphicFramePr>
        <p:xfrm>
          <a:off x="755576" y="2564904"/>
          <a:ext cx="7920880" cy="39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135390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BSS A: 61.61</a:t>
            </a:r>
          </a:p>
          <a:p>
            <a:pPr lvl="1"/>
            <a:r>
              <a:rPr lang="en-US" altLang="zh-CN" dirty="0" smtClean="0"/>
              <a:t>BSS B:148.755</a:t>
            </a:r>
          </a:p>
          <a:p>
            <a:pPr lvl="1"/>
            <a:r>
              <a:rPr lang="en-US" altLang="zh-CN" dirty="0" smtClean="0"/>
              <a:t>BSS C: 142.117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Because of the similar position of A-C and A-B, the throughput are similar. </a:t>
            </a:r>
          </a:p>
          <a:p>
            <a:r>
              <a:rPr lang="en-US" altLang="zh-CN" dirty="0" smtClean="0"/>
              <a:t>The APs of BSS A and BSS C</a:t>
            </a:r>
            <a:r>
              <a:rPr lang="zh-CN" altLang="en-US" dirty="0" smtClean="0"/>
              <a:t>（</a:t>
            </a:r>
            <a:r>
              <a:rPr lang="en-US" altLang="zh-CN" dirty="0" smtClean="0"/>
              <a:t>or BSS B</a:t>
            </a:r>
            <a:r>
              <a:rPr lang="zh-CN" altLang="en-US" dirty="0" smtClean="0"/>
              <a:t>）</a:t>
            </a:r>
            <a:r>
              <a:rPr lang="en-US" altLang="zh-CN" dirty="0" smtClean="0"/>
              <a:t>can hear each other, they share the channel.</a:t>
            </a:r>
          </a:p>
          <a:p>
            <a:r>
              <a:rPr lang="en-US" altLang="zh-CN" dirty="0" smtClean="0"/>
              <a:t>BSS B and BSS C can not hear each other, BSS B and BSS C can independently occupy the channel all the time.</a:t>
            </a:r>
          </a:p>
          <a:p>
            <a:r>
              <a:rPr lang="en-US" altLang="zh-CN" dirty="0" smtClean="0"/>
              <a:t>For three BSS DL case, BSS B and BSS C have more chance to occupy the channel than two BSS cases (A-B or A-C), thanks to they can transmit separately.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BSSs Test Results -- UL only</a:t>
            </a:r>
            <a:br>
              <a:rPr lang="en-US" altLang="zh-CN" dirty="0" smtClean="0"/>
            </a:br>
            <a:r>
              <a:rPr lang="zh-CN" altLang="en-US" dirty="0" smtClean="0"/>
              <a:t>（</a:t>
            </a:r>
            <a:r>
              <a:rPr lang="en-US" altLang="zh-CN" dirty="0" smtClean="0"/>
              <a:t>A-B and B-C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内容占位符 3"/>
          <p:cNvGraphicFramePr>
            <a:graphicFrameLocks/>
          </p:cNvGraphicFramePr>
          <p:nvPr/>
        </p:nvGraphicFramePr>
        <p:xfrm>
          <a:off x="714348" y="1857364"/>
          <a:ext cx="7920880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内容占位符 3"/>
          <p:cNvGraphicFramePr>
            <a:graphicFrameLocks/>
          </p:cNvGraphicFramePr>
          <p:nvPr/>
        </p:nvGraphicFramePr>
        <p:xfrm>
          <a:off x="785786" y="4214818"/>
          <a:ext cx="7929618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3"/>
          <p:cNvGraphicFramePr>
            <a:graphicFrameLocks/>
          </p:cNvGraphicFramePr>
          <p:nvPr/>
        </p:nvGraphicFramePr>
        <p:xfrm>
          <a:off x="714348" y="1571612"/>
          <a:ext cx="8034116" cy="3009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Three BSSs Test Result -- UL only</a:t>
            </a:r>
            <a:br>
              <a:rPr lang="en-US" altLang="zh-CN" dirty="0" smtClean="0"/>
            </a:br>
            <a:r>
              <a:rPr lang="zh-CN" altLang="en-US" dirty="0" smtClean="0"/>
              <a:t>（</a:t>
            </a:r>
            <a:r>
              <a:rPr lang="en-US" altLang="zh-CN" dirty="0" smtClean="0"/>
              <a:t>A-B-C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827584" y="4797152"/>
            <a:ext cx="7772400" cy="143986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pl-PL" altLang="zh-CN" dirty="0" smtClean="0"/>
              <a:t>BSS A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107.124</a:t>
            </a:r>
            <a:endParaRPr lang="pl-PL" altLang="zh-CN" dirty="0" smtClean="0"/>
          </a:p>
          <a:p>
            <a:pPr lvl="1"/>
            <a:r>
              <a:rPr lang="pl-PL" altLang="zh-CN" dirty="0" smtClean="0"/>
              <a:t>BSS B</a:t>
            </a:r>
            <a:r>
              <a:rPr lang="zh-CN" altLang="pl-PL" dirty="0" smtClean="0"/>
              <a:t>：</a:t>
            </a:r>
            <a:r>
              <a:rPr lang="en-US" altLang="zh-CN" dirty="0" smtClean="0"/>
              <a:t>135.938</a:t>
            </a:r>
            <a:endParaRPr lang="pl-PL" altLang="zh-CN" dirty="0" smtClean="0"/>
          </a:p>
          <a:p>
            <a:pPr lvl="1"/>
            <a:r>
              <a:rPr lang="pl-PL" altLang="zh-CN" dirty="0" smtClean="0"/>
              <a:t>BSS C</a:t>
            </a:r>
            <a:r>
              <a:rPr lang="zh-CN" altLang="pl-PL" dirty="0" smtClean="0"/>
              <a:t>：</a:t>
            </a:r>
            <a:r>
              <a:rPr lang="en-US" altLang="zh-CN" dirty="0" smtClean="0"/>
              <a:t>142.824</a:t>
            </a:r>
            <a:endParaRPr lang="pl-PL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Three BSSs Test Result -- DL&amp;UL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357298"/>
            <a:ext cx="7772400" cy="143986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pl-PL" altLang="zh-CN" dirty="0" smtClean="0"/>
              <a:t>BSS A</a:t>
            </a:r>
            <a:r>
              <a:rPr lang="zh-CN" altLang="en-US" dirty="0" smtClean="0"/>
              <a:t>：</a:t>
            </a:r>
            <a:r>
              <a:rPr lang="en-US" altLang="zh-CN" dirty="0" smtClean="0"/>
              <a:t>77.95</a:t>
            </a:r>
            <a:r>
              <a:rPr lang="pl-PL" altLang="zh-CN" dirty="0" smtClean="0"/>
              <a:t>(DL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33.16</a:t>
            </a:r>
            <a:r>
              <a:rPr lang="pl-PL" altLang="zh-CN" dirty="0" smtClean="0"/>
              <a:t>, UL:</a:t>
            </a:r>
            <a:r>
              <a:rPr lang="en-US" altLang="zh-CN" dirty="0" smtClean="0"/>
              <a:t>44.79</a:t>
            </a:r>
            <a:r>
              <a:rPr lang="pl-PL" altLang="zh-CN" dirty="0" smtClean="0"/>
              <a:t>)</a:t>
            </a:r>
          </a:p>
          <a:p>
            <a:pPr lvl="1"/>
            <a:r>
              <a:rPr lang="pl-PL" altLang="zh-CN" dirty="0" smtClean="0"/>
              <a:t>BSS B</a:t>
            </a:r>
            <a:r>
              <a:rPr lang="zh-CN" altLang="pl-PL" dirty="0" smtClean="0"/>
              <a:t>：</a:t>
            </a:r>
            <a:r>
              <a:rPr lang="en-US" altLang="zh-CN" dirty="0" smtClean="0"/>
              <a:t>130.37</a:t>
            </a:r>
            <a:r>
              <a:rPr lang="pl-PL" altLang="zh-CN" dirty="0" smtClean="0"/>
              <a:t> (DL:</a:t>
            </a:r>
            <a:r>
              <a:rPr lang="en-US" altLang="zh-CN" dirty="0" smtClean="0"/>
              <a:t>90.56</a:t>
            </a:r>
            <a:r>
              <a:rPr lang="pl-PL" altLang="zh-CN" dirty="0" smtClean="0"/>
              <a:t>, UL:</a:t>
            </a:r>
            <a:r>
              <a:rPr lang="en-US" altLang="zh-CN" dirty="0" smtClean="0"/>
              <a:t>39.80</a:t>
            </a:r>
            <a:r>
              <a:rPr lang="pl-PL" altLang="zh-CN" dirty="0" smtClean="0"/>
              <a:t>)</a:t>
            </a:r>
          </a:p>
          <a:p>
            <a:pPr lvl="1"/>
            <a:r>
              <a:rPr lang="pl-PL" altLang="zh-CN" dirty="0" smtClean="0"/>
              <a:t>BSS C</a:t>
            </a:r>
            <a:r>
              <a:rPr lang="zh-CN" altLang="pl-PL" dirty="0" smtClean="0"/>
              <a:t>：</a:t>
            </a:r>
            <a:r>
              <a:rPr lang="en-US" altLang="zh-CN" dirty="0" smtClean="0"/>
              <a:t>125.07</a:t>
            </a:r>
            <a:r>
              <a:rPr lang="pl-PL" altLang="zh-CN" dirty="0" smtClean="0"/>
              <a:t> (DL:</a:t>
            </a:r>
            <a:r>
              <a:rPr lang="en-US" altLang="zh-CN" dirty="0" smtClean="0"/>
              <a:t>70.01</a:t>
            </a:r>
            <a:r>
              <a:rPr lang="pl-PL" altLang="zh-CN" dirty="0" smtClean="0"/>
              <a:t>, UL:</a:t>
            </a:r>
            <a:r>
              <a:rPr lang="en-US" altLang="zh-CN" dirty="0" smtClean="0"/>
              <a:t>55.06</a:t>
            </a:r>
            <a:r>
              <a:rPr lang="pl-PL" altLang="zh-CN" dirty="0" smtClean="0"/>
              <a:t>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/>
        </p:nvGraphicFramePr>
        <p:xfrm>
          <a:off x="539552" y="2636912"/>
          <a:ext cx="8280920" cy="387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[1] 11-15-0053-00-00ax-box5-results-of-11ac-ss6.</a:t>
            </a:r>
          </a:p>
          <a:p>
            <a:r>
              <a:rPr lang="en-US" altLang="zh-CN" dirty="0" smtClean="0"/>
              <a:t>[2] 11-15-1149-00-00ax-updated-simulation-results-for-box5-calibration</a:t>
            </a:r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The submission provides updated simulation results for Box-5 calibration.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Applying the assumptions about preamble detection and other issues like receiving procedure in . </a:t>
            </a:r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r>
              <a:rPr lang="en-US" altLang="zh-CN" dirty="0" smtClean="0"/>
              <a:t>Some further details in our simulation are listed in the following slides.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Box5 Calibration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00174"/>
            <a:ext cx="7700962" cy="571504"/>
          </a:xfrm>
        </p:spPr>
        <p:txBody>
          <a:bodyPr/>
          <a:lstStyle/>
          <a:p>
            <a:r>
              <a:rPr lang="fr-FR" altLang="zh-CN" dirty="0" smtClean="0"/>
              <a:t>11ac SS6 – OBSS Enterprise [1]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6482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705600" y="2362200"/>
          <a:ext cx="1371600" cy="4000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43600" y="1600200"/>
            <a:ext cx="2514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762000" y="54483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25146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2060848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11ac SS6 Traffic Flow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511168"/>
          </a:xfrm>
        </p:spPr>
        <p:txBody>
          <a:bodyPr/>
          <a:lstStyle/>
          <a:p>
            <a:pPr lvl="0"/>
            <a:r>
              <a:rPr lang="en-US" altLang="zh-CN" b="0" dirty="0" smtClean="0"/>
              <a:t>DL/UL traffic assigned for each STA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14400" y="2214554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857224" y="5989666"/>
            <a:ext cx="7558086" cy="3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kern="0" dirty="0" smtClean="0">
                <a:latin typeface="+mn-lt"/>
                <a:ea typeface="+mn-ea"/>
              </a:rPr>
              <a:t>“y” means having DL/UL traffic flow;  “no” means not having DL/UL traffic flow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642942"/>
          </a:xfrm>
        </p:spPr>
        <p:txBody>
          <a:bodyPr/>
          <a:lstStyle/>
          <a:p>
            <a:r>
              <a:rPr lang="en-US" altLang="zh-CN" dirty="0" smtClean="0"/>
              <a:t>Box-5 PHY Details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1930585"/>
              </p:ext>
            </p:extLst>
          </p:nvPr>
        </p:nvGraphicFramePr>
        <p:xfrm>
          <a:off x="642910" y="1142984"/>
          <a:ext cx="7858180" cy="5246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5572"/>
                <a:gridCol w="5232608"/>
              </a:tblGrid>
              <a:tr h="22429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PHY parameters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always decoded correctly after successful reception,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Capture Window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[0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ns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800ns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preemption window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[0 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ns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CCA-SD)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-76dBm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(measured across the entire bandwidth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after 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threshold (CCA-ED)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-56dBm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  (292.5Mbps)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[1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5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Independent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or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time-correlated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channel per packet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Parameters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7506586"/>
              </p:ext>
            </p:extLst>
          </p:nvPr>
        </p:nvGraphicFramePr>
        <p:xfrm>
          <a:off x="714348" y="1928802"/>
          <a:ext cx="7820052" cy="3886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3345"/>
                <a:gridCol w="6056707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Access </a:t>
                      </a:r>
                      <a:r>
                        <a:rPr lang="en-US" sz="1300" dirty="0" smtClean="0">
                          <a:effectLst/>
                        </a:rPr>
                        <a:t>protocol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</a:t>
                      </a:r>
                      <a:r>
                        <a:rPr lang="en-US" sz="1300" dirty="0" smtClean="0">
                          <a:effectLst/>
                        </a:rPr>
                        <a:t>EDCA, </a:t>
                      </a:r>
                      <a:r>
                        <a:rPr lang="en-US" altLang="zh-CN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sz="1300" dirty="0" smtClean="0">
                          <a:effectLst/>
                        </a:rPr>
                        <a:t> </a:t>
                      </a:r>
                      <a:r>
                        <a:rPr lang="en-US" sz="1300" dirty="0">
                          <a:effectLst/>
                        </a:rPr>
                        <a:t>with default parameters</a:t>
                      </a:r>
                      <a:r>
                        <a:rPr lang="en-US" sz="1300" dirty="0" smtClean="0">
                          <a:effectLst/>
                        </a:rPr>
                        <a:t>] 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2000 packets length  multiplied by the  STA number inside AP; 2000 packets length inside STA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10^8bps.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300" dirty="0" smtClean="0"/>
                        <a:t>The same traffic is attached to each STA or AP</a:t>
                      </a:r>
                      <a:r>
                        <a:rPr lang="en-US" altLang="zh-CN" sz="1300" dirty="0"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en-US" altLang="zh-CN" sz="1300" dirty="0" smtClean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1530 Bytes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MSDU + 36 UDP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LLC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header + 30 MAC header)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Aggregation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[A-MPDU / max aggregation size / BA window size, No  </a:t>
                      </a:r>
                      <a:r>
                        <a:rPr lang="en-US" sz="1300" dirty="0" smtClean="0">
                          <a:effectLst/>
                        </a:rPr>
                        <a:t>A-MSDU </a:t>
                      </a:r>
                      <a:r>
                        <a:rPr lang="en-US" sz="1300" dirty="0">
                          <a:effectLst/>
                        </a:rPr>
                        <a:t>with immediate </a:t>
                      </a:r>
                      <a:r>
                        <a:rPr lang="en-US" sz="1300" dirty="0" smtClean="0">
                          <a:effectLst/>
                        </a:rPr>
                        <a:t>BA],</a:t>
                      </a:r>
                      <a:r>
                        <a:rPr lang="en-US" sz="1300" baseline="0" dirty="0" smtClean="0">
                          <a:effectLst/>
                        </a:rPr>
                        <a:t> Max aggregation: 32 MPDUs with 4-byte MPDU delimiter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</a:rPr>
                        <a:t>with 2 bytes padding)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Max number of retries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</a:rPr>
                        <a:t>10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altLang="zh-CN" sz="1300" dirty="0" smtClean="0"/>
                        <a:t>UL Only,</a:t>
                      </a:r>
                      <a:r>
                        <a:rPr lang="en-US" altLang="zh-CN" sz="1300" baseline="0" dirty="0" smtClean="0"/>
                        <a:t> D</a:t>
                      </a:r>
                      <a:r>
                        <a:rPr lang="en-US" altLang="zh-CN" sz="1300" dirty="0" smtClean="0"/>
                        <a:t>L only, Mixed DL &amp; UL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CDF or Histogram of per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BSS Test Result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84213" y="1989138"/>
          <a:ext cx="777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844535"/>
                <a:gridCol w="1000132"/>
                <a:gridCol w="1069983"/>
                <a:gridCol w="971550"/>
                <a:gridCol w="971550"/>
                <a:gridCol w="971550"/>
                <a:gridCol w="971550"/>
              </a:tblGrid>
              <a:tr h="74168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 3</a:t>
                      </a:r>
                      <a:endParaRPr lang="zh-CN" altLang="en-US" dirty="0"/>
                    </a:p>
                    <a:p>
                      <a:r>
                        <a:rPr lang="en-US" altLang="zh-CN" dirty="0" smtClean="0"/>
                        <a:t>(Mbps)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  9</a:t>
                      </a:r>
                      <a:endParaRPr lang="zh-CN" altLang="en-US" dirty="0"/>
                    </a:p>
                    <a:p>
                      <a:r>
                        <a:rPr lang="en-US" altLang="zh-CN" dirty="0" smtClean="0"/>
                        <a:t>(Mbps)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STA15</a:t>
                      </a:r>
                      <a:endParaRPr lang="zh-CN" altLang="en-US" dirty="0"/>
                    </a:p>
                    <a:p>
                      <a:r>
                        <a:rPr lang="en-US" altLang="zh-CN" dirty="0" smtClean="0"/>
                        <a:t>(Mbps)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STA21</a:t>
                      </a:r>
                      <a:endParaRPr lang="zh-CN" altLang="en-US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(Mbps)</a:t>
                      </a:r>
                      <a:endParaRPr lang="zh-CN" altLang="en-US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STA27</a:t>
                      </a:r>
                      <a:endParaRPr lang="zh-CN" altLang="en-US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(Mbps)</a:t>
                      </a:r>
                      <a:endParaRPr lang="zh-CN" altLang="en-US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SUM</a:t>
                      </a:r>
                      <a:endParaRPr lang="zh-CN" altLang="en-US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(Mbps)</a:t>
                      </a:r>
                      <a:endParaRPr lang="zh-CN" altLang="en-US" dirty="0" smtClean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38.95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40.62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40.19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40.61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38.95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199.32</a:t>
                      </a:r>
                      <a:endParaRPr lang="zh-CN" altLang="en-US" dirty="0"/>
                    </a:p>
                  </a:txBody>
                  <a:tcPr anchor="ctr" anchorCtr="1"/>
                </a:tc>
              </a:tr>
              <a:tr h="370840">
                <a:tc rowSpan="6">
                  <a:txBody>
                    <a:bodyPr/>
                    <a:lstStyle/>
                    <a:p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 STA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100.51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100.52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100.50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100.52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100.51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altLang="zh-CN" dirty="0" smtClean="0"/>
                        <a:t>2 STA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92.53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93.76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186.29</a:t>
                      </a:r>
                      <a:endParaRPr lang="zh-CN" altLang="en-US" dirty="0"/>
                    </a:p>
                  </a:txBody>
                  <a:tcPr anchor="ctr" anchorCtr="1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92.938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93.46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186.40</a:t>
                      </a:r>
                      <a:endParaRPr lang="zh-CN" altLang="en-US" dirty="0"/>
                    </a:p>
                  </a:txBody>
                  <a:tcPr anchor="ctr" anchorCtr="1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92.96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93.69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186.65</a:t>
                      </a:r>
                      <a:endParaRPr lang="zh-CN" altLang="en-US" dirty="0"/>
                    </a:p>
                  </a:txBody>
                  <a:tcPr anchor="ctr" anchorCtr="1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r>
                        <a:rPr lang="en-US" altLang="zh-CN" baseline="0" dirty="0" smtClean="0"/>
                        <a:t> STA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60.89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61.87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58.57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181.33</a:t>
                      </a:r>
                      <a:endParaRPr lang="zh-CN" altLang="en-US" dirty="0"/>
                    </a:p>
                  </a:txBody>
                  <a:tcPr anchor="ctr" anchorCtr="1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58.86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59.15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 anchorCtr="1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62.71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180.71</a:t>
                      </a:r>
                      <a:endParaRPr lang="zh-CN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3"/>
          <p:cNvGraphicFramePr>
            <a:graphicFrameLocks/>
          </p:cNvGraphicFramePr>
          <p:nvPr/>
        </p:nvGraphicFramePr>
        <p:xfrm>
          <a:off x="611560" y="1628800"/>
          <a:ext cx="820891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Two BSSs Test Result -- DL only</a:t>
            </a:r>
            <a:br>
              <a:rPr lang="en-US" altLang="zh-CN" dirty="0" smtClean="0"/>
            </a:br>
            <a:r>
              <a:rPr lang="zh-CN" altLang="en-US" dirty="0" smtClean="0"/>
              <a:t>（</a:t>
            </a:r>
            <a:r>
              <a:rPr lang="en-US" altLang="zh-CN" dirty="0" smtClean="0"/>
              <a:t>A-B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785786" y="4754566"/>
            <a:ext cx="7772400" cy="2103434"/>
          </a:xfrm>
        </p:spPr>
        <p:txBody>
          <a:bodyPr/>
          <a:lstStyle/>
          <a:p>
            <a:r>
              <a:rPr lang="en-US" altLang="zh-CN" dirty="0" smtClean="0"/>
              <a:t>2-BSS DL-only results  show similar trend  and value with [2]. </a:t>
            </a:r>
          </a:p>
          <a:p>
            <a:r>
              <a:rPr lang="en-US" altLang="zh-CN" sz="2000" dirty="0" smtClean="0"/>
              <a:t>AP A and AP B can listen to each other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the Transition of A and B interact each other. </a:t>
            </a:r>
            <a:endParaRPr lang="zh-CN" altLang="en-US" sz="20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BSSs Test Results-DL only</a:t>
            </a:r>
            <a:br>
              <a:rPr lang="en-US" altLang="zh-CN" dirty="0" smtClean="0"/>
            </a:br>
            <a:r>
              <a:rPr lang="zh-CN" altLang="en-US" dirty="0" smtClean="0"/>
              <a:t>（</a:t>
            </a:r>
            <a:r>
              <a:rPr lang="en-US" altLang="zh-CN" dirty="0" smtClean="0"/>
              <a:t>A-C and B-C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内容占位符 3"/>
          <p:cNvGraphicFramePr>
            <a:graphicFrameLocks/>
          </p:cNvGraphicFramePr>
          <p:nvPr/>
        </p:nvGraphicFramePr>
        <p:xfrm>
          <a:off x="714348" y="1857364"/>
          <a:ext cx="7920880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内容占位符 3"/>
          <p:cNvGraphicFramePr>
            <a:graphicFrameLocks/>
          </p:cNvGraphicFramePr>
          <p:nvPr/>
        </p:nvGraphicFramePr>
        <p:xfrm>
          <a:off x="785786" y="4214818"/>
          <a:ext cx="7929618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37271</TotalTime>
  <Words>1225</Words>
  <Application>Microsoft Office PowerPoint</Application>
  <PresentationFormat>全屏显示(4:3)</PresentationFormat>
  <Paragraphs>378</Paragraphs>
  <Slides>15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Default Design</vt:lpstr>
      <vt:lpstr>Updated Simulation Results for Box5</vt:lpstr>
      <vt:lpstr>Abstract</vt:lpstr>
      <vt:lpstr>Box5 Calibration Scenario</vt:lpstr>
      <vt:lpstr>11ac SS6 Traffic Flow Model</vt:lpstr>
      <vt:lpstr>Box-5 PHY Details</vt:lpstr>
      <vt:lpstr>MAC Parameters</vt:lpstr>
      <vt:lpstr>Single BSS Test Result</vt:lpstr>
      <vt:lpstr>Two BSSs Test Result -- DL only （A-B） </vt:lpstr>
      <vt:lpstr>Two BSSs Test Results-DL only （A-C and B-C）</vt:lpstr>
      <vt:lpstr>Three BSSs Test Result -- DL only </vt:lpstr>
      <vt:lpstr>Analysis</vt:lpstr>
      <vt:lpstr>Two BSSs Test Results -- UL only （A-B and B-C）</vt:lpstr>
      <vt:lpstr>Three BSSs Test Result -- UL only （A-B-C） </vt:lpstr>
      <vt:lpstr>Three BSSs Test Result -- DL&amp;UL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duanjuli</cp:lastModifiedBy>
  <cp:revision>1829</cp:revision>
  <dcterms:created xsi:type="dcterms:W3CDTF">2006-02-24T01:46:22Z</dcterms:created>
  <dcterms:modified xsi:type="dcterms:W3CDTF">2015-11-14T14:47:17Z</dcterms:modified>
</cp:coreProperties>
</file>