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1" r:id="rId13"/>
    <p:sldId id="283" r:id="rId14"/>
    <p:sldId id="280" r:id="rId15"/>
    <p:sldId id="282" r:id="rId16"/>
    <p:sldId id="284" r:id="rId1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242015-E80A-4463-8F52-E9AD4D20C864}">
          <p14:sldIdLst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1"/>
            <p14:sldId id="283"/>
            <p14:sldId id="280"/>
            <p14:sldId id="282"/>
            <p14:sldId id="28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CCFF"/>
    <a:srgbClr val="66FF99"/>
    <a:srgbClr val="FF9966"/>
    <a:srgbClr val="FF9933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29" autoAdjust="0"/>
    <p:restoredTop sz="97842" autoAdjust="0"/>
  </p:normalViewPr>
  <p:slideViewPr>
    <p:cSldViewPr>
      <p:cViewPr>
        <p:scale>
          <a:sx n="80" d="100"/>
          <a:sy n="80" d="100"/>
        </p:scale>
        <p:origin x="-1362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2466" y="72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64524" y="175081"/>
            <a:ext cx="210608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802.11-15/1226r0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5081"/>
            <a:ext cx="9200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Dorothy Stanley (HP-Aruba Networks)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F771502A-6538-410D-9F92-7BE935D2C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077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802.11-15/1226r0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Dorothy Stanley (HP-Aruba Networks)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51B966A9-53E8-431F-AD94-BCA61E341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568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802.11-15/1226r0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2015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Dorothy Stanley (HP-Aruba Networks)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0B8B295-F92D-467A-B866-1ED57ECAAB6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4823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802.11-15/1226r0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2015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Dorothy Stanley (HP-Aruba Networks)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E7628765-BB07-4236-84F8-D507B9C5330C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8734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024278" y="6475413"/>
            <a:ext cx="1519647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Knut Odman, Broadcom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E5CBE4F-402A-49FC-A06A-9C974296C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5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Knut Odman, Broadcom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2E031F0-8644-40AC-ABB2-532CF6186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1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Knut Odman, Broadcom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49AE03E-796B-4873-946A-B6AA9F6A9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24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Knut Odman, Broadcom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035A483-3080-47E4-BD07-3D33495BC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7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Knut Odman, Broadcom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A664691-56C7-4D38-BFF3-A32E09E0A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65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Knut Odman, Broadcom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FDD5300-2866-4D79-87F5-BB55E78B9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3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Knut Odman, Broadcom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338C2F6-F105-433A-AAB6-76B0B679D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4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Knut Odman, Broadcom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9B25F80-8C11-467D-8E41-C1B0ECCD1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1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Knut Odman, Broadcom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F89681A-9631-497E-ACB4-B757B377D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1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Knut Odman, Broadcom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979DB56-C54D-4700-A77E-3F886BE74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1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Knut Odman, Broadcom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EA2AD29-FE18-41FA-84E3-53BD235C0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4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Knut Odman, Broadcom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5375AF5-85D9-46A1-B7D8-F799CB6B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7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smtClean="0"/>
            </a:lvl1pPr>
          </a:lstStyle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24278" y="6475413"/>
            <a:ext cx="151964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dirty="0" smtClean="0"/>
              <a:t>Knut Odman, Broadcom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31D45EC1-4C6A-4C4C-A230-3BDF24B58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802.11-15/1468r2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November 2015</a:t>
            </a:r>
            <a:endParaRPr lang="en-US" sz="1800" dirty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Response to 16/0025r0</a:t>
            </a:r>
            <a:endParaRPr lang="en-US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</a:t>
            </a:r>
            <a:r>
              <a:rPr lang="en-US" sz="2000" b="0" dirty="0" smtClean="0"/>
              <a:t>2016-01-20</a:t>
            </a:r>
            <a:endParaRPr lang="en-US" sz="2000" b="0" dirty="0" smtClean="0"/>
          </a:p>
          <a:p>
            <a:pPr algn="ctr">
              <a:lnSpc>
                <a:spcPct val="90000"/>
              </a:lnSpc>
              <a:buFontTx/>
              <a:buNone/>
            </a:pPr>
            <a:endParaRPr lang="en-US" sz="2000" b="0" dirty="0" smtClean="0"/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553599"/>
              </p:ext>
            </p:extLst>
          </p:nvPr>
        </p:nvGraphicFramePr>
        <p:xfrm>
          <a:off x="665163" y="2457450"/>
          <a:ext cx="7861300" cy="258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" name="Document" r:id="rId4" imgW="8540406" imgH="2800361" progId="Word.Document.8">
                  <p:embed/>
                </p:oleObj>
              </mc:Choice>
              <mc:Fallback>
                <p:oleObj name="Document" r:id="rId4" imgW="8540406" imgH="2800361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2457450"/>
                        <a:ext cx="7861300" cy="258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024278" y="6475413"/>
            <a:ext cx="151964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Knut Odman, Broadcom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Knut Odman,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609600"/>
            <a:ext cx="7521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WG 802.11 Operations Manual  11-13/0001r4, clause 7.1.4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0" t="50000" r="18820" b="22649"/>
          <a:stretch/>
        </p:blipFill>
        <p:spPr bwMode="auto">
          <a:xfrm>
            <a:off x="304799" y="1619496"/>
            <a:ext cx="8388397" cy="264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4973729" y="4250376"/>
            <a:ext cx="3234002" cy="2150424"/>
          </a:xfrm>
          <a:prstGeom prst="borderCallout1">
            <a:avLst>
              <a:gd name="adj1" fmla="val 40450"/>
              <a:gd name="adj2" fmla="val -122"/>
              <a:gd name="adj3" fmla="val -2677"/>
              <a:gd name="adj4" fmla="val -801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Again, no superior rules force us to do anything. It’s a “may”. This rule is also very counter-productive as it forces members with no knowledge or interest to vote yes to avoid penalty.</a:t>
            </a:r>
          </a:p>
          <a:p>
            <a:r>
              <a:rPr lang="en-US" sz="1800" b="0" dirty="0" smtClean="0">
                <a:solidFill>
                  <a:schemeClr val="tx1"/>
                </a:solidFill>
              </a:rPr>
              <a:t>At a minimum, remove second bullet.</a:t>
            </a:r>
          </a:p>
        </p:txBody>
      </p:sp>
    </p:spTree>
    <p:extLst>
      <p:ext uri="{BB962C8B-B14F-4D97-AF65-F5344CB8AC3E}">
        <p14:creationId xmlns:p14="http://schemas.microsoft.com/office/powerpoint/2010/main" val="151538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Knut Odman,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778283"/>
            <a:ext cx="321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this really is about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524000"/>
            <a:ext cx="7391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are all senior professionals. We are not school children to reprimand for skipping class.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are here mainly for two reasons: to learn about new technologies and to define standards that ultimately enable us to produce or buy better products.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give up time and money to be here.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IEEE is a member driven organization. How would we have created the most successful wireless standard in history without the hard work of our members?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power is on the floor. It’s with 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143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4648200"/>
          </a:xfrm>
        </p:spPr>
        <p:txBody>
          <a:bodyPr/>
          <a:lstStyle/>
          <a:p>
            <a:r>
              <a:rPr lang="en-US" dirty="0" smtClean="0"/>
              <a:t>Attendance </a:t>
            </a:r>
            <a:r>
              <a:rPr lang="en-US" dirty="0" smtClean="0"/>
              <a:t>for the purpose of voting rights shall </a:t>
            </a:r>
            <a:r>
              <a:rPr lang="en-US" dirty="0" smtClean="0"/>
              <a:t>be considered satisfied by attendee picking up </a:t>
            </a:r>
            <a:r>
              <a:rPr lang="en-US" dirty="0" smtClean="0"/>
              <a:t>badge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Y/N/A:</a:t>
            </a:r>
          </a:p>
          <a:p>
            <a:pPr marL="0" indent="0">
              <a:buNone/>
            </a:pPr>
            <a:r>
              <a:rPr lang="en-US" dirty="0"/>
              <a:t>Moved: Knut Odman    </a:t>
            </a:r>
          </a:p>
          <a:p>
            <a:pPr marL="0" indent="0">
              <a:buNone/>
            </a:pPr>
            <a:r>
              <a:rPr lang="en-US" dirty="0"/>
              <a:t>Seconded: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Knut Odman,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69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punitive revocation of voting rights due to not participating in WG ballots shall stop effective </a:t>
            </a:r>
            <a:r>
              <a:rPr lang="en-US" dirty="0" smtClean="0"/>
              <a:t>immediately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Y/N/A:</a:t>
            </a:r>
          </a:p>
          <a:p>
            <a:pPr marL="0" indent="0">
              <a:buNone/>
            </a:pPr>
            <a:r>
              <a:rPr lang="en-US" dirty="0"/>
              <a:t>Moved: Knut Odman    </a:t>
            </a:r>
          </a:p>
          <a:p>
            <a:pPr marL="0" indent="0">
              <a:buNone/>
            </a:pPr>
            <a:r>
              <a:rPr lang="en-US" dirty="0"/>
              <a:t>Seconded: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Knut Odman,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89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Knut Odman,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685800"/>
            <a:ext cx="5943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IEEE 802 LMSC Operations Manual, clause 6.2 </a:t>
            </a:r>
            <a:endParaRPr lang="en-US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33833" r="24992" b="25281"/>
          <a:stretch/>
        </p:blipFill>
        <p:spPr bwMode="auto">
          <a:xfrm>
            <a:off x="457199" y="1219200"/>
            <a:ext cx="831855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199" y="3886200"/>
            <a:ext cx="8318553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26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motion I </a:t>
            </a:r>
            <a:r>
              <a:rPr lang="en-US" dirty="0" smtClean="0"/>
              <a:t>passes, </a:t>
            </a:r>
            <a:r>
              <a:rPr lang="en-US" dirty="0"/>
              <a:t>the resolution shall be the Directed Position of the 802.11 Working Group.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Y/N/A: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Moved: Knut Odman</a:t>
            </a:r>
          </a:p>
          <a:p>
            <a:pPr marL="0" indent="0">
              <a:buNone/>
            </a:pPr>
            <a:r>
              <a:rPr lang="en-US" dirty="0" smtClean="0"/>
              <a:t>Seconded: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Knut Odman,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30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</a:t>
            </a:r>
            <a:r>
              <a:rPr lang="en-US" dirty="0" smtClean="0"/>
              <a:t>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motion </a:t>
            </a:r>
            <a:r>
              <a:rPr lang="en-US" dirty="0" smtClean="0"/>
              <a:t>II passes, </a:t>
            </a:r>
            <a:r>
              <a:rPr lang="en-US" dirty="0"/>
              <a:t>the resolution shall be the Directed Position of the 802.11 Working Group.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Y/N/A: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Moved: Knut Odman</a:t>
            </a:r>
          </a:p>
          <a:p>
            <a:pPr marL="0" indent="0">
              <a:buNone/>
            </a:pPr>
            <a:r>
              <a:rPr lang="en-US" dirty="0" smtClean="0"/>
              <a:t>Seconded: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Knut Odman,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3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2015</a:t>
            </a:r>
            <a:endParaRPr lang="en-US" sz="180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572000"/>
          </a:xfrm>
        </p:spPr>
        <p:txBody>
          <a:bodyPr/>
          <a:lstStyle/>
          <a:p>
            <a:r>
              <a:rPr lang="en-US" b="0" dirty="0" smtClean="0"/>
              <a:t>Stepping through the hierarchy of documents, we will find that superior documents, except one line in LMSC, leave details to the WG</a:t>
            </a:r>
          </a:p>
          <a:p>
            <a:r>
              <a:rPr lang="en-US" b="0" dirty="0" smtClean="0"/>
              <a:t>We can disconnect voting rights from attendance and ballot response. Both can exist but one does not have to depend on the other.</a:t>
            </a:r>
            <a:endParaRPr lang="en-US" b="0" dirty="0" smtClean="0"/>
          </a:p>
          <a:p>
            <a:endParaRPr lang="en-US" b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Knut Odman, Broadcom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Knut Odman,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655011"/>
            <a:ext cx="7057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WG 802.11 Operations Manual  11-13/0001r4, clause 1</a:t>
            </a:r>
            <a:endParaRPr lang="en-US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4" t="23865" r="20764" b="4704"/>
          <a:stretch/>
        </p:blipFill>
        <p:spPr bwMode="auto">
          <a:xfrm>
            <a:off x="304799" y="1089450"/>
            <a:ext cx="6477001" cy="538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Brace 9"/>
          <p:cNvSpPr/>
          <p:nvPr/>
        </p:nvSpPr>
        <p:spPr>
          <a:xfrm>
            <a:off x="4876800" y="1828800"/>
            <a:ext cx="914400" cy="29718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2057400"/>
            <a:ext cx="33587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 mention of attendance</a:t>
            </a:r>
            <a:br>
              <a:rPr lang="en-US" sz="1800" dirty="0" smtClean="0"/>
            </a:br>
            <a:r>
              <a:rPr lang="en-US" sz="1800" dirty="0" smtClean="0"/>
              <a:t>requirement for voting rights</a:t>
            </a:r>
          </a:p>
          <a:p>
            <a:endParaRPr lang="en-US" sz="1800" dirty="0"/>
          </a:p>
          <a:p>
            <a:r>
              <a:rPr lang="en-US" sz="1800" dirty="0" smtClean="0"/>
              <a:t>SA </a:t>
            </a:r>
            <a:r>
              <a:rPr lang="en-US" sz="1800" dirty="0" err="1" smtClean="0"/>
              <a:t>AudCom</a:t>
            </a:r>
            <a:r>
              <a:rPr lang="en-US" sz="1800" dirty="0" smtClean="0"/>
              <a:t> Baseline Operating</a:t>
            </a:r>
            <a:br>
              <a:rPr lang="en-US" sz="1800" dirty="0" smtClean="0"/>
            </a:br>
            <a:r>
              <a:rPr lang="en-US" sz="1800" dirty="0" smtClean="0"/>
              <a:t>Procedures for Individual</a:t>
            </a:r>
            <a:br>
              <a:rPr lang="en-US" sz="1800" dirty="0" smtClean="0"/>
            </a:br>
            <a:r>
              <a:rPr lang="en-US" sz="1800" dirty="0" smtClean="0"/>
              <a:t>Working Groups has some</a:t>
            </a:r>
            <a:br>
              <a:rPr lang="en-US" sz="1800" dirty="0" smtClean="0"/>
            </a:br>
            <a:r>
              <a:rPr lang="en-US" sz="1800" dirty="0" smtClean="0"/>
              <a:t>guidelines, see next page.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0116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Knut Odman,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685800"/>
            <a:ext cx="7343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SA </a:t>
            </a:r>
            <a:r>
              <a:rPr lang="en-US" sz="2000" dirty="0" err="1" smtClean="0"/>
              <a:t>AudCom</a:t>
            </a:r>
            <a:r>
              <a:rPr lang="en-US" sz="2000" dirty="0" smtClean="0"/>
              <a:t> Baseline Operating Procedures for WG, clause 4.1.1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1" y="1295400"/>
            <a:ext cx="48005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…membership </a:t>
            </a:r>
            <a:r>
              <a:rPr lang="en-US" sz="2000" b="0" dirty="0"/>
              <a:t>shall be granted </a:t>
            </a:r>
            <a:r>
              <a:rPr lang="en-US" sz="2000" b="0" u="sng" dirty="0">
                <a:solidFill>
                  <a:srgbClr val="FF0000"/>
                </a:solidFill>
              </a:rPr>
              <a:t>after the participant attends two consecutive meetings</a:t>
            </a:r>
            <a:r>
              <a:rPr lang="en-US" sz="2000" b="0" dirty="0"/>
              <a:t> of an existing Working Group, and also requests membership status.</a:t>
            </a:r>
          </a:p>
          <a:p>
            <a:r>
              <a:rPr lang="en-US" sz="2000" b="0" dirty="0"/>
              <a:t> </a:t>
            </a:r>
          </a:p>
          <a:p>
            <a:r>
              <a:rPr lang="en-US" sz="2000" b="0" dirty="0" smtClean="0"/>
              <a:t>Attendance </a:t>
            </a:r>
            <a:r>
              <a:rPr lang="en-US" sz="2000" b="0" dirty="0"/>
              <a:t>credit is granted to those who attend at least </a:t>
            </a:r>
            <a:r>
              <a:rPr lang="en-US" sz="2000" b="0" dirty="0">
                <a:solidFill>
                  <a:srgbClr val="FF0000"/>
                </a:solidFill>
              </a:rPr>
              <a:t>50% of a meeting’s duration</a:t>
            </a:r>
            <a:r>
              <a:rPr lang="en-US" sz="2000" b="0" dirty="0"/>
              <a:t>. Attendance at a meeting via teleconferencing and/or electronic means, e.g., Internet conferencing, shall count towards the attendance requirements.</a:t>
            </a:r>
          </a:p>
          <a:p>
            <a:r>
              <a:rPr lang="en-US" sz="2000" b="0" dirty="0"/>
              <a:t> </a:t>
            </a:r>
          </a:p>
          <a:p>
            <a:r>
              <a:rPr lang="en-US" sz="2000" b="0" dirty="0" smtClean="0"/>
              <a:t>If </a:t>
            </a:r>
            <a:r>
              <a:rPr lang="en-US" sz="2000" b="0" dirty="0"/>
              <a:t>a Working Group member misses two consecutive meetings, or two consecutive Working Group letter ballots, his or her voting privilege </a:t>
            </a:r>
            <a:r>
              <a:rPr lang="en-US" sz="2000" b="0" u="sng" dirty="0">
                <a:solidFill>
                  <a:srgbClr val="FF0000"/>
                </a:solidFill>
              </a:rPr>
              <a:t>may </a:t>
            </a:r>
            <a:r>
              <a:rPr lang="en-US" sz="2000" b="0" dirty="0"/>
              <a:t>be revoked. 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5715000" y="1085910"/>
            <a:ext cx="2819400" cy="1581090"/>
          </a:xfrm>
          <a:prstGeom prst="borderCallout1">
            <a:avLst>
              <a:gd name="adj1" fmla="val 40450"/>
              <a:gd name="adj2" fmla="val -122"/>
              <a:gd name="adj3" fmla="val 54996"/>
              <a:gd name="adj4" fmla="val -235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No requirement to wait for a third meeting. Note that SA uses the word “meeting” in the meaning of “session”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5748759" y="2895600"/>
            <a:ext cx="2819400" cy="1523999"/>
          </a:xfrm>
          <a:prstGeom prst="borderCallout1">
            <a:avLst>
              <a:gd name="adj1" fmla="val 40450"/>
              <a:gd name="adj2" fmla="val -122"/>
              <a:gd name="adj3" fmla="val 54996"/>
              <a:gd name="adj4" fmla="val -235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By meeting means the whole week. No requirement of being in a room for a certain amount of time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5715000" y="4572000"/>
            <a:ext cx="2819400" cy="1740158"/>
          </a:xfrm>
          <a:prstGeom prst="borderCallout1">
            <a:avLst>
              <a:gd name="adj1" fmla="val 40450"/>
              <a:gd name="adj2" fmla="val -122"/>
              <a:gd name="adj3" fmla="val 54996"/>
              <a:gd name="adj4" fmla="val -235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“May” means that the WG  is allowed to introduce this rule if we let them. There is no requirement!</a:t>
            </a:r>
          </a:p>
        </p:txBody>
      </p:sp>
    </p:spTree>
    <p:extLst>
      <p:ext uri="{BB962C8B-B14F-4D97-AF65-F5344CB8AC3E}">
        <p14:creationId xmlns:p14="http://schemas.microsoft.com/office/powerpoint/2010/main" val="467136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Knut Odman,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4810" y="685800"/>
            <a:ext cx="2656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LMSC documents - I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4" t="74016" r="20764" b="12809"/>
          <a:stretch/>
        </p:blipFill>
        <p:spPr bwMode="auto">
          <a:xfrm>
            <a:off x="76200" y="1715984"/>
            <a:ext cx="6846775" cy="105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2" t="25394" r="28280" b="41512"/>
          <a:stretch/>
        </p:blipFill>
        <p:spPr bwMode="auto">
          <a:xfrm>
            <a:off x="304800" y="3239984"/>
            <a:ext cx="8217725" cy="239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10400" y="2766424"/>
            <a:ext cx="1752600" cy="930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4799" y="4687784"/>
            <a:ext cx="7870785" cy="8382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5410200" y="1868384"/>
            <a:ext cx="2667000" cy="2209800"/>
          </a:xfrm>
          <a:prstGeom prst="arc">
            <a:avLst>
              <a:gd name="adj1" fmla="val 16200000"/>
              <a:gd name="adj2" fmla="val 220846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096000" y="2241204"/>
            <a:ext cx="826975" cy="2367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75733" y="2393391"/>
            <a:ext cx="1747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 requirement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10182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Knut Odman,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1164" y="685800"/>
            <a:ext cx="2733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LMSC documents - II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2" t="50000" r="26177" b="3484"/>
          <a:stretch/>
        </p:blipFill>
        <p:spPr bwMode="auto">
          <a:xfrm>
            <a:off x="304799" y="1725216"/>
            <a:ext cx="6964415" cy="21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1524001" y="3429000"/>
            <a:ext cx="6705599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Callout 1 9"/>
          <p:cNvSpPr/>
          <p:nvPr/>
        </p:nvSpPr>
        <p:spPr>
          <a:xfrm>
            <a:off x="5486400" y="3733800"/>
            <a:ext cx="3505200" cy="2590800"/>
          </a:xfrm>
          <a:prstGeom prst="borderCallout1">
            <a:avLst>
              <a:gd name="adj1" fmla="val 40450"/>
              <a:gd name="adj2" fmla="val -122"/>
              <a:gd name="adj3" fmla="val 7424"/>
              <a:gd name="adj4" fmla="val -183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Meeting or Session?</a:t>
            </a:r>
          </a:p>
          <a:p>
            <a:r>
              <a:rPr lang="en-US" sz="1800" b="0" dirty="0" smtClean="0">
                <a:solidFill>
                  <a:schemeClr val="tx1"/>
                </a:solidFill>
              </a:rPr>
              <a:t>See SA </a:t>
            </a:r>
            <a:r>
              <a:rPr lang="en-US" sz="1800" b="0" dirty="0" err="1" smtClean="0">
                <a:solidFill>
                  <a:schemeClr val="tx1"/>
                </a:solidFill>
              </a:rPr>
              <a:t>Audcom</a:t>
            </a:r>
            <a:r>
              <a:rPr lang="en-US" sz="1800" b="0" dirty="0" smtClean="0">
                <a:solidFill>
                  <a:schemeClr val="tx1"/>
                </a:solidFill>
              </a:rPr>
              <a:t> Baseline OP</a:t>
            </a:r>
          </a:p>
          <a:p>
            <a:r>
              <a:rPr lang="en-US" sz="1800" b="0" dirty="0" smtClean="0">
                <a:solidFill>
                  <a:schemeClr val="tx1"/>
                </a:solidFill>
              </a:rPr>
              <a:t>This document swap terms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as defined by SA. Terms as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used here are consistent with RROR</a:t>
            </a:r>
            <a:r>
              <a:rPr lang="en-US" sz="1800" b="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800" b="0" dirty="0" smtClean="0">
                <a:solidFill>
                  <a:schemeClr val="tx1"/>
                </a:solidFill>
              </a:rPr>
              <a:t>Note that this is to gain and not 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to maintain voting rights. Needs challenge!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6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Knut Odman,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1060" y="685800"/>
            <a:ext cx="2810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LMSC documents - III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3" t="43166" r="24787" b="3960"/>
          <a:stretch/>
        </p:blipFill>
        <p:spPr bwMode="auto">
          <a:xfrm>
            <a:off x="228600" y="2438400"/>
            <a:ext cx="7728236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Callout 1 9"/>
          <p:cNvSpPr/>
          <p:nvPr/>
        </p:nvSpPr>
        <p:spPr>
          <a:xfrm>
            <a:off x="5638800" y="4953000"/>
            <a:ext cx="2819400" cy="1524000"/>
          </a:xfrm>
          <a:prstGeom prst="borderCallout1">
            <a:avLst>
              <a:gd name="adj1" fmla="val 40450"/>
              <a:gd name="adj2" fmla="val -122"/>
              <a:gd name="adj3" fmla="val -48730"/>
              <a:gd name="adj4" fmla="val -306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“May lose” = optional for not returning ballots.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No provision for losing voting rights based on attendance!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4" t="80603" r="20764" b="12809"/>
          <a:stretch/>
        </p:blipFill>
        <p:spPr bwMode="auto">
          <a:xfrm>
            <a:off x="167089" y="1300974"/>
            <a:ext cx="6846775" cy="52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6019800" y="1826194"/>
            <a:ext cx="2819400" cy="917006"/>
          </a:xfrm>
          <a:prstGeom prst="borderCallout1">
            <a:avLst>
              <a:gd name="adj1" fmla="val 40450"/>
              <a:gd name="adj2" fmla="val -122"/>
              <a:gd name="adj3" fmla="val 104651"/>
              <a:gd name="adj4" fmla="val -8649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No requirement beyond “participating”</a:t>
            </a:r>
          </a:p>
        </p:txBody>
      </p:sp>
    </p:spTree>
    <p:extLst>
      <p:ext uri="{BB962C8B-B14F-4D97-AF65-F5344CB8AC3E}">
        <p14:creationId xmlns:p14="http://schemas.microsoft.com/office/powerpoint/2010/main" val="3737758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Knut Odman,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685800"/>
            <a:ext cx="7754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WG 802.11 Operations Manual  11-13/0001r4, clause 3.6.4.1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5" t="30843" r="23069" b="43775"/>
          <a:stretch/>
        </p:blipFill>
        <p:spPr bwMode="auto">
          <a:xfrm>
            <a:off x="77363" y="1600200"/>
            <a:ext cx="8304636" cy="255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5255821" y="4267200"/>
            <a:ext cx="2819400" cy="1524000"/>
          </a:xfrm>
          <a:prstGeom prst="borderCallout1">
            <a:avLst>
              <a:gd name="adj1" fmla="val 40450"/>
              <a:gd name="adj2" fmla="val -122"/>
              <a:gd name="adj3" fmla="val -14444"/>
              <a:gd name="adj4" fmla="val -900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These rules are made up inside this WG, so we can modify them at will.</a:t>
            </a:r>
          </a:p>
        </p:txBody>
      </p:sp>
    </p:spTree>
    <p:extLst>
      <p:ext uri="{BB962C8B-B14F-4D97-AF65-F5344CB8AC3E}">
        <p14:creationId xmlns:p14="http://schemas.microsoft.com/office/powerpoint/2010/main" val="1043310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Knut Odman,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609600"/>
            <a:ext cx="7521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WG 802.11 Operations Manual  11-13/0001r4, clause 7.1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2" t="35969" r="20894" b="41348"/>
          <a:stretch/>
        </p:blipFill>
        <p:spPr bwMode="auto">
          <a:xfrm>
            <a:off x="457200" y="1447800"/>
            <a:ext cx="822960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1981202" y="2819400"/>
            <a:ext cx="6705599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Callout 1 9"/>
          <p:cNvSpPr/>
          <p:nvPr/>
        </p:nvSpPr>
        <p:spPr>
          <a:xfrm>
            <a:off x="3124200" y="3886200"/>
            <a:ext cx="4895609" cy="2527139"/>
          </a:xfrm>
          <a:prstGeom prst="borderCallout1">
            <a:avLst>
              <a:gd name="adj1" fmla="val -1322"/>
              <a:gd name="adj2" fmla="val 49142"/>
              <a:gd name="adj3" fmla="val -41914"/>
              <a:gd name="adj4" fmla="val 1116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Naming confusion meeting/session aside, not even 802.11 WG states that you have to be inside a room 75% of the time. The second bullet, at the very least, needs to be removed.</a:t>
            </a:r>
          </a:p>
        </p:txBody>
      </p:sp>
    </p:spTree>
    <p:extLst>
      <p:ext uri="{BB962C8B-B14F-4D97-AF65-F5344CB8AC3E}">
        <p14:creationId xmlns:p14="http://schemas.microsoft.com/office/powerpoint/2010/main" val="281110592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99829</TotalTime>
  <Words>713</Words>
  <Application>Microsoft Office PowerPoint</Application>
  <PresentationFormat>On-screen Show (4:3)</PresentationFormat>
  <Paragraphs>125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Document</vt:lpstr>
      <vt:lpstr>Response to 16/0025r0</vt:lpstr>
      <vt:lpstr>Abstract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Motion I</vt:lpstr>
      <vt:lpstr>Motion II</vt:lpstr>
      <vt:lpstr>PowerPoint Presentation</vt:lpstr>
      <vt:lpstr>Motion III</vt:lpstr>
      <vt:lpstr>Motion IV</vt:lpstr>
    </vt:vector>
  </TitlesOfParts>
  <Company>HPE-Aruba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Plenary Motions</dc:title>
  <dc:creator>dstanley@arubanetworks.com</dc:creator>
  <cp:keywords>November 2015</cp:keywords>
  <cp:lastModifiedBy>Knut Odman</cp:lastModifiedBy>
  <cp:revision>1869</cp:revision>
  <cp:lastPrinted>1998-02-10T13:28:06Z</cp:lastPrinted>
  <dcterms:created xsi:type="dcterms:W3CDTF">1998-02-10T13:07:52Z</dcterms:created>
  <dcterms:modified xsi:type="dcterms:W3CDTF">2016-01-20T15:22:13Z</dcterms:modified>
</cp:coreProperties>
</file>