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2" r:id="rId2"/>
    <p:sldId id="273" r:id="rId3"/>
    <p:sldId id="270" r:id="rId4"/>
    <p:sldId id="276" r:id="rId5"/>
    <p:sldId id="274" r:id="rId6"/>
    <p:sldId id="275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30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2832" y="13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534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6181" y="8982075"/>
            <a:ext cx="21720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 smtClean="0"/>
              <a:t>Jonathan </a:t>
            </a:r>
            <a:r>
              <a:rPr lang="en-US" dirty="0" err="1" smtClean="0"/>
              <a:t>Segev</a:t>
            </a:r>
            <a:r>
              <a:rPr lang="en-US" dirty="0" smtClean="0"/>
              <a:t> (Intel Corporation)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04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8004" y="8985250"/>
            <a:ext cx="263373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 smtClean="0"/>
              <a:t>Jonathan </a:t>
            </a:r>
            <a:r>
              <a:rPr lang="en-US" dirty="0" err="1" smtClean="0"/>
              <a:t>Segev</a:t>
            </a:r>
            <a:r>
              <a:rPr lang="en-US" dirty="0" smtClean="0"/>
              <a:t> (Intel Corporation)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52626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62368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32598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648004" y="8985250"/>
            <a:ext cx="2633734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</a:t>
            </a:r>
            <a:r>
              <a:rPr lang="en-US" dirty="0" err="1" smtClean="0"/>
              <a:t>Segev</a:t>
            </a:r>
            <a:r>
              <a:rPr lang="en-US" dirty="0" smtClean="0"/>
              <a:t> (Intel Corporation)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648004" y="8985250"/>
            <a:ext cx="2633734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</a:t>
            </a:r>
            <a:r>
              <a:rPr lang="en-US" dirty="0" err="1" smtClean="0"/>
              <a:t>Segev</a:t>
            </a:r>
            <a:r>
              <a:rPr lang="en-US" dirty="0" smtClean="0"/>
              <a:t> (Intel Corporation)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4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648004" y="8985250"/>
            <a:ext cx="2633734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</a:t>
            </a:r>
            <a:r>
              <a:rPr lang="en-US" dirty="0" err="1" smtClean="0"/>
              <a:t>Segev</a:t>
            </a:r>
            <a:r>
              <a:rPr lang="en-US" dirty="0" smtClean="0"/>
              <a:t> (Intel Corporation)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985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Jan.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1856" y="6475413"/>
            <a:ext cx="217206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</a:t>
            </a:r>
            <a:r>
              <a:rPr lang="en-US" dirty="0" err="1" smtClean="0"/>
              <a:t>Segev</a:t>
            </a:r>
            <a:r>
              <a:rPr lang="en-US" dirty="0" smtClean="0"/>
              <a:t> (Intel Corporation)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1856" y="6475413"/>
            <a:ext cx="217206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</a:t>
            </a:r>
            <a:r>
              <a:rPr lang="en-US" dirty="0" err="1" smtClean="0"/>
              <a:t>Segev</a:t>
            </a:r>
            <a:r>
              <a:rPr lang="en-US" dirty="0" smtClean="0"/>
              <a:t> (Intel Corporation)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1856" y="6475413"/>
            <a:ext cx="217206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</a:t>
            </a:r>
            <a:r>
              <a:rPr lang="en-US" dirty="0" err="1" smtClean="0"/>
              <a:t>Segev</a:t>
            </a:r>
            <a:r>
              <a:rPr lang="en-US" dirty="0" smtClean="0"/>
              <a:t> (Intel Corporation)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Jan.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1856" y="6475413"/>
            <a:ext cx="217206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</a:t>
            </a:r>
            <a:r>
              <a:rPr lang="en-US" dirty="0" err="1" smtClean="0"/>
              <a:t>Segev</a:t>
            </a:r>
            <a:r>
              <a:rPr lang="en-US" dirty="0" smtClean="0"/>
              <a:t> (Intel Corporation)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Jan.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1856" y="6475413"/>
            <a:ext cx="217206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</a:t>
            </a:r>
            <a:r>
              <a:rPr lang="en-US" dirty="0" err="1" smtClean="0"/>
              <a:t>Segev</a:t>
            </a:r>
            <a:r>
              <a:rPr lang="en-US" dirty="0" smtClean="0"/>
              <a:t> (Intel Corporation)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1856" y="6475413"/>
            <a:ext cx="217206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</a:t>
            </a:r>
            <a:r>
              <a:rPr lang="en-US" dirty="0" err="1" smtClean="0"/>
              <a:t>Segev</a:t>
            </a:r>
            <a:r>
              <a:rPr lang="en-US" dirty="0" smtClean="0"/>
              <a:t> (Intel Corporation)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1856" y="6475413"/>
            <a:ext cx="217206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</a:t>
            </a:r>
            <a:r>
              <a:rPr lang="en-US" dirty="0" err="1" smtClean="0"/>
              <a:t>Segev</a:t>
            </a:r>
            <a:r>
              <a:rPr lang="en-US" dirty="0" smtClean="0"/>
              <a:t> (Intel Corporation)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1856" y="6475413"/>
            <a:ext cx="217206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</a:t>
            </a:r>
            <a:r>
              <a:rPr lang="en-US" dirty="0" err="1" smtClean="0"/>
              <a:t>Segev</a:t>
            </a:r>
            <a:r>
              <a:rPr lang="en-US" dirty="0" smtClean="0"/>
              <a:t> (Intel Corporation)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1856" y="6475413"/>
            <a:ext cx="217206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</a:t>
            </a:r>
            <a:r>
              <a:rPr lang="en-US" dirty="0" err="1" smtClean="0"/>
              <a:t>Segev</a:t>
            </a:r>
            <a:r>
              <a:rPr lang="en-US" dirty="0" smtClean="0"/>
              <a:t> (Intel Corporation)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1856" y="6475413"/>
            <a:ext cx="217206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</a:t>
            </a:r>
            <a:r>
              <a:rPr lang="en-US" dirty="0" err="1" smtClean="0"/>
              <a:t>Segev</a:t>
            </a:r>
            <a:r>
              <a:rPr lang="en-US" dirty="0" smtClean="0"/>
              <a:t> (Intel Corporation)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1856" y="6475413"/>
            <a:ext cx="217206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</a:t>
            </a:r>
            <a:r>
              <a:rPr lang="en-US" dirty="0" err="1" smtClean="0"/>
              <a:t>Segev</a:t>
            </a:r>
            <a:r>
              <a:rPr lang="en-US" dirty="0" smtClean="0"/>
              <a:t> (Intel Corporation)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Jan.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642" y="6475413"/>
            <a:ext cx="20642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Jonathan </a:t>
            </a:r>
            <a:r>
              <a:rPr lang="en-US" dirty="0" err="1" smtClean="0"/>
              <a:t>Segev</a:t>
            </a:r>
            <a:r>
              <a:rPr lang="en-US" dirty="0" smtClean="0"/>
              <a:t>, Intel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93303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ct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802.11-15/1467r1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36154" cy="276999"/>
          </a:xfrm>
          <a:noFill/>
        </p:spPr>
        <p:txBody>
          <a:bodyPr/>
          <a:lstStyle/>
          <a:p>
            <a:r>
              <a:rPr lang="en-US" dirty="0" smtClean="0"/>
              <a:t>Jan. 2016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Jonathan Segev (Intel Corporation)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7772400" cy="1066800"/>
          </a:xfrm>
        </p:spPr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Next Generation Positioning</a:t>
            </a:r>
            <a:br>
              <a:rPr lang="en-US" dirty="0" smtClean="0"/>
            </a:br>
            <a:r>
              <a:rPr lang="en-US" dirty="0" smtClean="0"/>
              <a:t>Jan. 2016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69324" y="2207741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2016-01-21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8205645"/>
              </p:ext>
            </p:extLst>
          </p:nvPr>
        </p:nvGraphicFramePr>
        <p:xfrm>
          <a:off x="708025" y="3094037"/>
          <a:ext cx="8243888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Document" r:id="rId5" imgW="8620208" imgH="996595" progId="Word.Document.8">
                  <p:embed/>
                </p:oleObj>
              </mc:Choice>
              <mc:Fallback>
                <p:oleObj name="Document" r:id="rId5" imgW="8620208" imgH="99659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025" y="3094037"/>
                        <a:ext cx="8243888" cy="9445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85800" y="2484437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1487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 smtClean="0"/>
              <a:t>This document is the Next Generation Positioning </a:t>
            </a:r>
            <a:r>
              <a:rPr lang="en-US" dirty="0" err="1" smtClean="0"/>
              <a:t>TGaz</a:t>
            </a:r>
            <a:r>
              <a:rPr lang="en-US" dirty="0" smtClean="0"/>
              <a:t> closing report for the Atlanta meeting, Jan. 2016.</a:t>
            </a:r>
          </a:p>
          <a:p>
            <a:pPr marL="0" algn="just">
              <a:buFontTx/>
              <a:buNone/>
            </a:pPr>
            <a:endParaRPr lang="en-US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smtClean="0"/>
              <a:t>Jonathan Segev (Intel Corporation)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36154" cy="276999"/>
          </a:xfrm>
          <a:noFill/>
        </p:spPr>
        <p:txBody>
          <a:bodyPr/>
          <a:lstStyle/>
          <a:p>
            <a:r>
              <a:rPr lang="en-US" dirty="0" smtClean="0"/>
              <a:t>Jan. 2016</a:t>
            </a:r>
          </a:p>
        </p:txBody>
      </p:sp>
    </p:spTree>
    <p:extLst>
      <p:ext uri="{BB962C8B-B14F-4D97-AF65-F5344CB8AC3E}">
        <p14:creationId xmlns:p14="http://schemas.microsoft.com/office/powerpoint/2010/main" val="299173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CA" dirty="0"/>
              <a:t>Work Completed</a:t>
            </a:r>
            <a:endParaRPr lang="en-US" sz="20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229600" cy="4114800"/>
          </a:xfrm>
        </p:spPr>
        <p:txBody>
          <a:bodyPr/>
          <a:lstStyle/>
          <a:p>
            <a:pPr marL="609600" indent="-609600"/>
            <a:r>
              <a:rPr lang="en-US" b="0" dirty="0" smtClean="0"/>
              <a:t>Use case document completed and motioned.</a:t>
            </a:r>
          </a:p>
          <a:p>
            <a:pPr marL="609600" indent="-609600"/>
            <a:r>
              <a:rPr lang="en-US" b="0" dirty="0" smtClean="0"/>
              <a:t>Initiated the functional requirements document and approved accuracy/coverage  and </a:t>
            </a:r>
            <a:r>
              <a:rPr lang="en-US" b="0" dirty="0" err="1" smtClean="0"/>
              <a:t>millimeteric</a:t>
            </a:r>
            <a:r>
              <a:rPr lang="en-US" b="0" dirty="0" smtClean="0"/>
              <a:t> wave positioning requirements.</a:t>
            </a:r>
          </a:p>
          <a:p>
            <a:pPr marL="609600" indent="-609600"/>
            <a:r>
              <a:rPr lang="en-US" b="0" dirty="0" smtClean="0"/>
              <a:t>Entertained SFD and Technical editor and SFD editor elections. </a:t>
            </a:r>
          </a:p>
          <a:p>
            <a:pPr marL="609600" indent="-609600"/>
            <a:r>
              <a:rPr lang="en-US" b="0" dirty="0" smtClean="0"/>
              <a:t>Agenda: See 11-15/1467r3.</a:t>
            </a:r>
          </a:p>
          <a:p>
            <a:pPr marL="0" indent="0">
              <a:buNone/>
            </a:pPr>
            <a:endParaRPr lang="en-US" b="0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1866" cy="276999"/>
          </a:xfrm>
          <a:noFill/>
        </p:spPr>
        <p:txBody>
          <a:bodyPr/>
          <a:lstStyle/>
          <a:p>
            <a:r>
              <a:rPr lang="en-US" dirty="0" smtClean="0"/>
              <a:t>Jan. 2016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dirty="0" smtClean="0"/>
              <a:t>Jonathan Segev, Intel Corporation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Jan.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71856" y="6475413"/>
            <a:ext cx="217206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Jonathan </a:t>
            </a:r>
            <a:r>
              <a:rPr lang="en-US" dirty="0" err="1" smtClean="0"/>
              <a:t>Segev</a:t>
            </a:r>
            <a:r>
              <a:rPr lang="en-US" dirty="0" smtClean="0"/>
              <a:t> (Intel Corporation)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3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210535"/>
          </a:xfrm>
        </p:spPr>
        <p:txBody>
          <a:bodyPr/>
          <a:lstStyle/>
          <a:p>
            <a:r>
              <a:rPr lang="en-US" dirty="0" smtClean="0"/>
              <a:t>Activity timelines</a:t>
            </a:r>
            <a:endParaRPr lang="en-US" dirty="0"/>
          </a:p>
        </p:txBody>
      </p:sp>
      <p:sp>
        <p:nvSpPr>
          <p:cNvPr id="64" name="Line 15"/>
          <p:cNvSpPr>
            <a:spLocks noChangeShapeType="1"/>
          </p:cNvSpPr>
          <p:nvPr/>
        </p:nvSpPr>
        <p:spPr bwMode="auto">
          <a:xfrm flipH="1">
            <a:off x="6572543" y="1167606"/>
            <a:ext cx="3175" cy="522000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endParaRPr lang="en-US"/>
          </a:p>
        </p:txBody>
      </p:sp>
      <p:sp>
        <p:nvSpPr>
          <p:cNvPr id="65" name="Line 14"/>
          <p:cNvSpPr>
            <a:spLocks noChangeShapeType="1"/>
          </p:cNvSpPr>
          <p:nvPr/>
        </p:nvSpPr>
        <p:spPr bwMode="auto">
          <a:xfrm flipH="1">
            <a:off x="3982088" y="1167606"/>
            <a:ext cx="7937" cy="522000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endParaRPr lang="en-US"/>
          </a:p>
        </p:txBody>
      </p:sp>
      <p:sp>
        <p:nvSpPr>
          <p:cNvPr id="66" name="Line 10"/>
          <p:cNvSpPr>
            <a:spLocks noChangeShapeType="1"/>
          </p:cNvSpPr>
          <p:nvPr/>
        </p:nvSpPr>
        <p:spPr bwMode="auto">
          <a:xfrm>
            <a:off x="1308721" y="1167606"/>
            <a:ext cx="0" cy="522000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endParaRPr lang="en-US"/>
          </a:p>
        </p:txBody>
      </p:sp>
      <p:sp>
        <p:nvSpPr>
          <p:cNvPr id="67" name="Line 11"/>
          <p:cNvSpPr>
            <a:spLocks noChangeShapeType="1"/>
          </p:cNvSpPr>
          <p:nvPr/>
        </p:nvSpPr>
        <p:spPr bwMode="auto">
          <a:xfrm>
            <a:off x="2677035" y="1167606"/>
            <a:ext cx="0" cy="522000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endParaRPr lang="en-US"/>
          </a:p>
        </p:txBody>
      </p:sp>
      <p:sp>
        <p:nvSpPr>
          <p:cNvPr id="68" name="Rectangle 67"/>
          <p:cNvSpPr>
            <a:spLocks noChangeArrowheads="1"/>
          </p:cNvSpPr>
          <p:nvPr/>
        </p:nvSpPr>
        <p:spPr bwMode="auto">
          <a:xfrm>
            <a:off x="6480968" y="1131412"/>
            <a:ext cx="1304652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endParaRPr lang="en-US" alt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Rectangle 68"/>
          <p:cNvSpPr>
            <a:spLocks noChangeArrowheads="1"/>
          </p:cNvSpPr>
          <p:nvPr/>
        </p:nvSpPr>
        <p:spPr bwMode="auto">
          <a:xfrm>
            <a:off x="5215474" y="1142523"/>
            <a:ext cx="1265494" cy="362241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endParaRPr lang="en-US" alt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Rectangle 69"/>
          <p:cNvSpPr>
            <a:spLocks noChangeArrowheads="1"/>
          </p:cNvSpPr>
          <p:nvPr/>
        </p:nvSpPr>
        <p:spPr bwMode="auto">
          <a:xfrm>
            <a:off x="2677366" y="1142523"/>
            <a:ext cx="1272613" cy="362241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endParaRPr lang="en-US" alt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1362034" y="1124744"/>
            <a:ext cx="1315332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  <a:endParaRPr lang="en-US" alt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89421" y="1124744"/>
            <a:ext cx="1272613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en-US" alt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Rectangle 72"/>
          <p:cNvSpPr>
            <a:spLocks noChangeArrowheads="1"/>
          </p:cNvSpPr>
          <p:nvPr/>
        </p:nvSpPr>
        <p:spPr bwMode="auto">
          <a:xfrm>
            <a:off x="3941080" y="1124744"/>
            <a:ext cx="1288633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endParaRPr lang="en-US" alt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Line 15"/>
          <p:cNvSpPr>
            <a:spLocks noChangeShapeType="1"/>
          </p:cNvSpPr>
          <p:nvPr/>
        </p:nvSpPr>
        <p:spPr bwMode="auto">
          <a:xfrm>
            <a:off x="5240826" y="1167606"/>
            <a:ext cx="0" cy="522000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endParaRPr lang="en-US"/>
          </a:p>
        </p:txBody>
      </p:sp>
      <p:sp>
        <p:nvSpPr>
          <p:cNvPr id="75" name="Rectangle 74"/>
          <p:cNvSpPr>
            <a:spLocks noChangeArrowheads="1"/>
          </p:cNvSpPr>
          <p:nvPr/>
        </p:nvSpPr>
        <p:spPr bwMode="auto">
          <a:xfrm>
            <a:off x="89422" y="1124744"/>
            <a:ext cx="8989276" cy="5262862"/>
          </a:xfrm>
          <a:prstGeom prst="rect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Text Box 26"/>
          <p:cNvSpPr txBox="1">
            <a:spLocks noChangeArrowheads="1"/>
          </p:cNvSpPr>
          <p:nvPr/>
        </p:nvSpPr>
        <p:spPr bwMode="auto">
          <a:xfrm flipH="1">
            <a:off x="4128847" y="1504511"/>
            <a:ext cx="703263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alt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11az</a:t>
            </a:r>
            <a:r>
              <a:rPr lang="en-US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Draft 2.0</a:t>
            </a:r>
            <a:br>
              <a:rPr lang="en-US" altLang="en-US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(Mar </a:t>
            </a:r>
            <a:r>
              <a:rPr lang="en-US" alt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2018)</a:t>
            </a:r>
            <a:endParaRPr lang="en-US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 Box 29"/>
          <p:cNvSpPr txBox="1">
            <a:spLocks noChangeArrowheads="1"/>
          </p:cNvSpPr>
          <p:nvPr/>
        </p:nvSpPr>
        <p:spPr bwMode="auto">
          <a:xfrm flipH="1">
            <a:off x="6005060" y="1514070"/>
            <a:ext cx="782637" cy="452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defPPr>
              <a:defRPr lang="en-GB"/>
            </a:defPPr>
            <a:lvl1pPr algn="ctr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b="0" dirty="0"/>
              <a:t>.11az</a:t>
            </a:r>
            <a:br>
              <a:rPr lang="en-US" altLang="en-US" b="0" dirty="0"/>
            </a:br>
            <a:r>
              <a:rPr lang="en-US" altLang="en-US" b="0" dirty="0"/>
              <a:t> Final</a:t>
            </a:r>
          </a:p>
          <a:p>
            <a:r>
              <a:rPr lang="en-US" altLang="en-US" b="0" dirty="0" smtClean="0"/>
              <a:t>(Mar.. 2020)</a:t>
            </a:r>
            <a:endParaRPr lang="en-US" altLang="en-US" b="0" dirty="0"/>
          </a:p>
        </p:txBody>
      </p:sp>
      <p:sp>
        <p:nvSpPr>
          <p:cNvPr id="78" name="Isosceles Triangle 77"/>
          <p:cNvSpPr>
            <a:spLocks noChangeArrowheads="1"/>
          </p:cNvSpPr>
          <p:nvPr/>
        </p:nvSpPr>
        <p:spPr bwMode="auto">
          <a:xfrm>
            <a:off x="771983" y="1532657"/>
            <a:ext cx="201612" cy="22701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Isosceles Triangle 78"/>
          <p:cNvSpPr>
            <a:spLocks noChangeArrowheads="1"/>
          </p:cNvSpPr>
          <p:nvPr/>
        </p:nvSpPr>
        <p:spPr bwMode="auto">
          <a:xfrm flipH="1">
            <a:off x="4727102" y="1525750"/>
            <a:ext cx="190500" cy="217487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Text Box 24"/>
          <p:cNvSpPr txBox="1">
            <a:spLocks noChangeArrowheads="1"/>
          </p:cNvSpPr>
          <p:nvPr/>
        </p:nvSpPr>
        <p:spPr bwMode="auto">
          <a:xfrm>
            <a:off x="2763445" y="1504764"/>
            <a:ext cx="710729" cy="452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alt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11az</a:t>
            </a:r>
            <a:r>
              <a:rPr lang="en-US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Draft 1.0</a:t>
            </a:r>
            <a:br>
              <a:rPr lang="en-US" altLang="en-US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(Sep. 2017)</a:t>
            </a:r>
            <a:endParaRPr lang="en-US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Isosceles Triangle 80"/>
          <p:cNvSpPr>
            <a:spLocks noChangeArrowheads="1"/>
          </p:cNvSpPr>
          <p:nvPr/>
        </p:nvSpPr>
        <p:spPr bwMode="auto">
          <a:xfrm>
            <a:off x="3404196" y="1520988"/>
            <a:ext cx="201612" cy="227013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Isosceles Triangle 81"/>
          <p:cNvSpPr>
            <a:spLocks noChangeArrowheads="1"/>
          </p:cNvSpPr>
          <p:nvPr/>
        </p:nvSpPr>
        <p:spPr bwMode="auto">
          <a:xfrm>
            <a:off x="136458" y="1526931"/>
            <a:ext cx="203200" cy="22701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Text Box 24"/>
          <p:cNvSpPr txBox="1">
            <a:spLocks noChangeArrowheads="1"/>
          </p:cNvSpPr>
          <p:nvPr/>
        </p:nvSpPr>
        <p:spPr bwMode="auto">
          <a:xfrm>
            <a:off x="43796" y="1512033"/>
            <a:ext cx="855796" cy="452185"/>
          </a:xfrm>
          <a:prstGeom prst="rect">
            <a:avLst/>
          </a:prstGeom>
          <a:noFill/>
          <a:ln>
            <a:noFill/>
          </a:ln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SG </a:t>
            </a:r>
          </a:p>
          <a:p>
            <a:pPr algn="ctr"/>
            <a:r>
              <a:rPr lang="en-US" alt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Formation</a:t>
            </a:r>
          </a:p>
          <a:p>
            <a:pPr algn="ctr"/>
            <a:r>
              <a:rPr lang="en-US" alt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1-15</a:t>
            </a:r>
            <a:endParaRPr lang="en-US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Text Box 24"/>
          <p:cNvSpPr txBox="1">
            <a:spLocks noChangeArrowheads="1"/>
          </p:cNvSpPr>
          <p:nvPr/>
        </p:nvSpPr>
        <p:spPr bwMode="auto">
          <a:xfrm>
            <a:off x="1002000" y="2240169"/>
            <a:ext cx="1008949" cy="1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1026" rIns="0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11/15-5/16</a:t>
            </a:r>
            <a:endParaRPr lang="en-US" altLang="en-US" sz="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Isosceles Triangle 84"/>
          <p:cNvSpPr>
            <a:spLocks noChangeArrowheads="1"/>
          </p:cNvSpPr>
          <p:nvPr/>
        </p:nvSpPr>
        <p:spPr bwMode="auto">
          <a:xfrm>
            <a:off x="6629917" y="1536499"/>
            <a:ext cx="174796" cy="22225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1837260" y="1987657"/>
            <a:ext cx="1112905" cy="2651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/>
              <a:t>11az </a:t>
            </a:r>
            <a:r>
              <a:rPr lang="en-US" sz="1400" dirty="0"/>
              <a:t>SFD</a:t>
            </a:r>
          </a:p>
        </p:txBody>
      </p:sp>
      <p:sp>
        <p:nvSpPr>
          <p:cNvPr id="87" name="Text Box 24"/>
          <p:cNvSpPr txBox="1">
            <a:spLocks noChangeArrowheads="1"/>
          </p:cNvSpPr>
          <p:nvPr/>
        </p:nvSpPr>
        <p:spPr bwMode="auto">
          <a:xfrm>
            <a:off x="982469" y="1514015"/>
            <a:ext cx="810114" cy="3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TG </a:t>
            </a:r>
            <a:r>
              <a:rPr lang="en-US" alt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formation </a:t>
            </a:r>
          </a:p>
          <a:p>
            <a:pPr algn="ctr"/>
            <a:r>
              <a:rPr lang="en-US" alt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9-15</a:t>
            </a:r>
            <a:endParaRPr lang="en-US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Isosceles Triangle 87"/>
          <p:cNvSpPr>
            <a:spLocks noChangeArrowheads="1"/>
          </p:cNvSpPr>
          <p:nvPr/>
        </p:nvSpPr>
        <p:spPr bwMode="auto">
          <a:xfrm>
            <a:off x="835832" y="1532657"/>
            <a:ext cx="201612" cy="22701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44626" y="1987657"/>
            <a:ext cx="710728" cy="2651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400" dirty="0" smtClean="0"/>
              <a:t>UCD</a:t>
            </a:r>
            <a:endParaRPr lang="en-US" sz="1400" dirty="0"/>
          </a:p>
        </p:txBody>
      </p:sp>
      <p:sp>
        <p:nvSpPr>
          <p:cNvPr id="90" name="Rectangle 89"/>
          <p:cNvSpPr/>
          <p:nvPr/>
        </p:nvSpPr>
        <p:spPr>
          <a:xfrm>
            <a:off x="2947114" y="1986005"/>
            <a:ext cx="3767148" cy="26779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/>
              <a:t>Amendment text</a:t>
            </a:r>
            <a:endParaRPr lang="en-US" sz="1400" dirty="0"/>
          </a:p>
        </p:txBody>
      </p:sp>
      <p:sp>
        <p:nvSpPr>
          <p:cNvPr id="91" name="Rectangle 90"/>
          <p:cNvSpPr/>
          <p:nvPr/>
        </p:nvSpPr>
        <p:spPr>
          <a:xfrm>
            <a:off x="1155353" y="1987658"/>
            <a:ext cx="690122" cy="2651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/>
              <a:t>FRD</a:t>
            </a:r>
            <a:endParaRPr lang="en-US" sz="1400" dirty="0"/>
          </a:p>
        </p:txBody>
      </p:sp>
      <p:sp>
        <p:nvSpPr>
          <p:cNvPr id="92" name="Text Box 24"/>
          <p:cNvSpPr txBox="1">
            <a:spLocks noChangeArrowheads="1"/>
          </p:cNvSpPr>
          <p:nvPr/>
        </p:nvSpPr>
        <p:spPr bwMode="auto">
          <a:xfrm>
            <a:off x="1814377" y="2227866"/>
            <a:ext cx="1102664" cy="1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5/16-3/17 (10M)</a:t>
            </a:r>
            <a:endParaRPr lang="en-US" altLang="en-US" sz="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Text Box 24"/>
          <p:cNvSpPr txBox="1">
            <a:spLocks noChangeArrowheads="1"/>
          </p:cNvSpPr>
          <p:nvPr/>
        </p:nvSpPr>
        <p:spPr bwMode="auto">
          <a:xfrm>
            <a:off x="217171" y="2246470"/>
            <a:ext cx="1102664" cy="1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5/15-11/15</a:t>
            </a:r>
            <a:endParaRPr lang="en-US" altLang="en-US" sz="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1053791" y="2494802"/>
            <a:ext cx="342399" cy="32363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dirty="0" smtClean="0"/>
              <a:t>Set targets</a:t>
            </a:r>
            <a:endParaRPr lang="en-US" sz="900" dirty="0"/>
          </a:p>
        </p:txBody>
      </p:sp>
      <p:sp>
        <p:nvSpPr>
          <p:cNvPr id="95" name="Rectangle 94"/>
          <p:cNvSpPr/>
          <p:nvPr/>
        </p:nvSpPr>
        <p:spPr>
          <a:xfrm>
            <a:off x="1287539" y="2818437"/>
            <a:ext cx="710567" cy="32363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dirty="0" smtClean="0"/>
              <a:t>FRD/tech</a:t>
            </a:r>
          </a:p>
          <a:p>
            <a:pPr algn="ctr">
              <a:defRPr/>
            </a:pPr>
            <a:r>
              <a:rPr lang="en-US" sz="900" dirty="0" smtClean="0"/>
              <a:t>approach</a:t>
            </a:r>
            <a:endParaRPr lang="en-US" sz="900" dirty="0"/>
          </a:p>
        </p:txBody>
      </p:sp>
      <p:sp>
        <p:nvSpPr>
          <p:cNvPr id="96" name="Rectangle 95"/>
          <p:cNvSpPr/>
          <p:nvPr/>
        </p:nvSpPr>
        <p:spPr>
          <a:xfrm>
            <a:off x="1477523" y="3141770"/>
            <a:ext cx="889538" cy="32363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dirty="0" smtClean="0"/>
              <a:t>Spec. frame work</a:t>
            </a:r>
          </a:p>
        </p:txBody>
      </p:sp>
      <p:sp>
        <p:nvSpPr>
          <p:cNvPr id="97" name="Rectangle 96"/>
          <p:cNvSpPr/>
          <p:nvPr/>
        </p:nvSpPr>
        <p:spPr>
          <a:xfrm>
            <a:off x="2364745" y="3465405"/>
            <a:ext cx="3778107" cy="32363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dirty="0" smtClean="0"/>
              <a:t>Amendment text development</a:t>
            </a:r>
            <a:endParaRPr lang="en-US" sz="900" dirty="0"/>
          </a:p>
        </p:txBody>
      </p:sp>
      <p:sp>
        <p:nvSpPr>
          <p:cNvPr id="98" name="TextBox 97"/>
          <p:cNvSpPr txBox="1"/>
          <p:nvPr/>
        </p:nvSpPr>
        <p:spPr>
          <a:xfrm>
            <a:off x="155334" y="2824157"/>
            <a:ext cx="8719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Accuracy</a:t>
            </a:r>
          </a:p>
          <a:p>
            <a:r>
              <a:rPr lang="en-US" sz="1100" dirty="0" smtClean="0"/>
              <a:t>Coverage 2.4Ghz &amp; 5Ghz</a:t>
            </a:r>
            <a:endParaRPr lang="en-US" sz="1100" dirty="0"/>
          </a:p>
        </p:txBody>
      </p:sp>
      <p:sp>
        <p:nvSpPr>
          <p:cNvPr id="99" name="TextBox 98"/>
          <p:cNvSpPr txBox="1"/>
          <p:nvPr/>
        </p:nvSpPr>
        <p:spPr>
          <a:xfrm>
            <a:off x="194881" y="3868322"/>
            <a:ext cx="8719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60Ghz</a:t>
            </a:r>
            <a:endParaRPr lang="en-US" dirty="0"/>
          </a:p>
        </p:txBody>
      </p:sp>
      <p:sp>
        <p:nvSpPr>
          <p:cNvPr id="100" name="Rectangle 99"/>
          <p:cNvSpPr/>
          <p:nvPr/>
        </p:nvSpPr>
        <p:spPr>
          <a:xfrm>
            <a:off x="1059139" y="3789040"/>
            <a:ext cx="342399" cy="32363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dirty="0" smtClean="0"/>
              <a:t>Set targets</a:t>
            </a:r>
            <a:endParaRPr lang="en-US" sz="900" dirty="0"/>
          </a:p>
        </p:txBody>
      </p:sp>
      <p:sp>
        <p:nvSpPr>
          <p:cNvPr id="101" name="Rectangle 100"/>
          <p:cNvSpPr/>
          <p:nvPr/>
        </p:nvSpPr>
        <p:spPr>
          <a:xfrm>
            <a:off x="1292887" y="3879620"/>
            <a:ext cx="710567" cy="32363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dirty="0" smtClean="0"/>
              <a:t>FRD/tech</a:t>
            </a:r>
          </a:p>
          <a:p>
            <a:pPr algn="ctr">
              <a:defRPr/>
            </a:pPr>
            <a:r>
              <a:rPr lang="en-US" sz="900" dirty="0" smtClean="0"/>
              <a:t>approach</a:t>
            </a:r>
            <a:endParaRPr lang="en-US" sz="900" dirty="0"/>
          </a:p>
        </p:txBody>
      </p:sp>
      <p:sp>
        <p:nvSpPr>
          <p:cNvPr id="102" name="Rectangle 101"/>
          <p:cNvSpPr/>
          <p:nvPr/>
        </p:nvSpPr>
        <p:spPr>
          <a:xfrm>
            <a:off x="1482871" y="3987231"/>
            <a:ext cx="889538" cy="32363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dirty="0" smtClean="0"/>
              <a:t>Spec. frame work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2370093" y="4059239"/>
            <a:ext cx="3778107" cy="32363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dirty="0" smtClean="0"/>
              <a:t>Amendment text development</a:t>
            </a:r>
            <a:endParaRPr lang="en-US" sz="900" dirty="0"/>
          </a:p>
        </p:txBody>
      </p:sp>
      <p:sp>
        <p:nvSpPr>
          <p:cNvPr id="104" name="Rectangle 103"/>
          <p:cNvSpPr>
            <a:spLocks noChangeArrowheads="1"/>
          </p:cNvSpPr>
          <p:nvPr/>
        </p:nvSpPr>
        <p:spPr bwMode="auto">
          <a:xfrm>
            <a:off x="7774046" y="1131412"/>
            <a:ext cx="1304652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endParaRPr lang="en-US" alt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Line 15"/>
          <p:cNvSpPr>
            <a:spLocks noChangeShapeType="1"/>
          </p:cNvSpPr>
          <p:nvPr/>
        </p:nvSpPr>
        <p:spPr bwMode="auto">
          <a:xfrm flipH="1">
            <a:off x="7808703" y="1124744"/>
            <a:ext cx="3175" cy="522000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endParaRPr lang="en-US"/>
          </a:p>
        </p:txBody>
      </p:sp>
      <p:sp>
        <p:nvSpPr>
          <p:cNvPr id="106" name="Arc 105"/>
          <p:cNvSpPr/>
          <p:nvPr/>
        </p:nvSpPr>
        <p:spPr bwMode="auto">
          <a:xfrm>
            <a:off x="1469741" y="2679797"/>
            <a:ext cx="745884" cy="582416"/>
          </a:xfrm>
          <a:prstGeom prst="arc">
            <a:avLst>
              <a:gd name="adj1" fmla="val 12687140"/>
              <a:gd name="adj2" fmla="val 128771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stealth" w="lg" len="med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7" name="Arc 106"/>
          <p:cNvSpPr/>
          <p:nvPr/>
        </p:nvSpPr>
        <p:spPr bwMode="auto">
          <a:xfrm>
            <a:off x="1313292" y="2980254"/>
            <a:ext cx="745884" cy="582416"/>
          </a:xfrm>
          <a:prstGeom prst="arc">
            <a:avLst>
              <a:gd name="adj1" fmla="val 2404661"/>
              <a:gd name="adj2" fmla="val 11682246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stealth" w="lg" len="med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8" name="Isosceles Triangle 107"/>
          <p:cNvSpPr>
            <a:spLocks noChangeArrowheads="1"/>
          </p:cNvSpPr>
          <p:nvPr/>
        </p:nvSpPr>
        <p:spPr bwMode="auto">
          <a:xfrm>
            <a:off x="1773196" y="1511397"/>
            <a:ext cx="201612" cy="227013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9" name="Straight Connector 108"/>
          <p:cNvCxnSpPr>
            <a:stCxn id="94" idx="1"/>
            <a:endCxn id="94" idx="3"/>
          </p:cNvCxnSpPr>
          <p:nvPr/>
        </p:nvCxnSpPr>
        <p:spPr bwMode="auto">
          <a:xfrm>
            <a:off x="1053791" y="2656620"/>
            <a:ext cx="342399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Straight Connector 109"/>
          <p:cNvCxnSpPr>
            <a:stCxn id="95" idx="1"/>
          </p:cNvCxnSpPr>
          <p:nvPr/>
        </p:nvCxnSpPr>
        <p:spPr bwMode="auto">
          <a:xfrm flipV="1">
            <a:off x="1287539" y="2980254"/>
            <a:ext cx="182202" cy="1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Straight Connector 110"/>
          <p:cNvCxnSpPr>
            <a:stCxn id="89" idx="1"/>
            <a:endCxn id="91" idx="1"/>
          </p:cNvCxnSpPr>
          <p:nvPr/>
        </p:nvCxnSpPr>
        <p:spPr bwMode="auto">
          <a:xfrm>
            <a:off x="444626" y="2120214"/>
            <a:ext cx="710727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flipV="1">
            <a:off x="1057785" y="3949479"/>
            <a:ext cx="147111" cy="138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Straight Connector 112"/>
          <p:cNvCxnSpPr/>
          <p:nvPr/>
        </p:nvCxnSpPr>
        <p:spPr bwMode="auto">
          <a:xfrm flipV="1">
            <a:off x="1286536" y="4075554"/>
            <a:ext cx="147111" cy="138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/>
          <p:nvPr/>
        </p:nvCxnSpPr>
        <p:spPr bwMode="auto">
          <a:xfrm>
            <a:off x="1145050" y="2119900"/>
            <a:ext cx="163671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50526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Mar. meeting</a:t>
            </a:r>
            <a:endParaRPr lang="en-US" sz="20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229600" cy="4114800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b="0" dirty="0" smtClean="0"/>
              <a:t>Continue Functional Requirement Document.</a:t>
            </a:r>
          </a:p>
          <a:p>
            <a:pPr>
              <a:buFont typeface="Times New Roman" pitchFamily="16" charset="0"/>
              <a:buChar char="•"/>
            </a:pPr>
            <a:r>
              <a:rPr lang="en-US" b="0" dirty="0" smtClean="0"/>
              <a:t>Continue r</a:t>
            </a:r>
            <a:r>
              <a:rPr lang="en-US" altLang="en-US" b="0" dirty="0" smtClean="0"/>
              <a:t>eview of technical submissions (performance analysis, positioning techniques, challenges etc.) </a:t>
            </a:r>
            <a:r>
              <a:rPr lang="en-US" altLang="en-US" b="0" smtClean="0"/>
              <a:t>as needed.</a:t>
            </a:r>
            <a:endParaRPr lang="en-US" altLang="en-US" b="0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1866" cy="276999"/>
          </a:xfrm>
          <a:noFill/>
        </p:spPr>
        <p:txBody>
          <a:bodyPr/>
          <a:lstStyle/>
          <a:p>
            <a:r>
              <a:rPr lang="en-US" dirty="0" smtClean="0"/>
              <a:t>Jan. 2016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dirty="0" smtClean="0"/>
              <a:t>Jonathan Segev, Intel Corporation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5239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Teleconference Schedule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229600" cy="4114800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en-US" dirty="0" smtClean="0"/>
              <a:t>Feb. </a:t>
            </a:r>
            <a:r>
              <a:rPr lang="en-US" altLang="en-US" dirty="0"/>
              <a:t>2</a:t>
            </a:r>
            <a:r>
              <a:rPr lang="en-US" altLang="en-US" baseline="30000" dirty="0"/>
              <a:t>nd</a:t>
            </a:r>
            <a:r>
              <a:rPr lang="en-US" altLang="en-US" dirty="0"/>
              <a:t> </a:t>
            </a:r>
            <a:r>
              <a:rPr lang="en-US" altLang="en-US" dirty="0" smtClean="0"/>
              <a:t>10:00AM </a:t>
            </a:r>
            <a:r>
              <a:rPr lang="en-US" altLang="en-US" dirty="0"/>
              <a:t>ET for 1hr</a:t>
            </a:r>
            <a:r>
              <a:rPr lang="en-US" altLang="en-US" dirty="0" smtClean="0"/>
              <a:t>.</a:t>
            </a:r>
          </a:p>
          <a:p>
            <a:pPr marL="0" indent="0">
              <a:buNone/>
            </a:pPr>
            <a:r>
              <a:rPr lang="en-US" altLang="en-US" b="0" dirty="0" smtClean="0"/>
              <a:t> 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1866" cy="276999"/>
          </a:xfrm>
          <a:noFill/>
        </p:spPr>
        <p:txBody>
          <a:bodyPr/>
          <a:lstStyle/>
          <a:p>
            <a:r>
              <a:rPr lang="en-US" dirty="0" smtClean="0"/>
              <a:t>Jan. 2016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dirty="0" smtClean="0"/>
              <a:t>Jonathan Segev, Intel Corporation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591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17753</TotalTime>
  <Words>286</Words>
  <Application>Microsoft Office PowerPoint</Application>
  <PresentationFormat>On-screen Show (4:3)</PresentationFormat>
  <Paragraphs>90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MS PGothic</vt:lpstr>
      <vt:lpstr>Arial</vt:lpstr>
      <vt:lpstr>Times</vt:lpstr>
      <vt:lpstr>Times New Roman</vt:lpstr>
      <vt:lpstr>802-11-PathProtection</vt:lpstr>
      <vt:lpstr>Document</vt:lpstr>
      <vt:lpstr>TGaz Next Generation Positioning Jan. 2016 Closing Report</vt:lpstr>
      <vt:lpstr>Abstract</vt:lpstr>
      <vt:lpstr>Work Completed</vt:lpstr>
      <vt:lpstr>Activity timelines</vt:lpstr>
      <vt:lpstr>Goals for Mar. meeting</vt:lpstr>
      <vt:lpstr>Teleconference Schedule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</dc:title>
  <dc:creator>Jonathan Segev</dc:creator>
  <cp:lastModifiedBy>Segev, Jonathan</cp:lastModifiedBy>
  <cp:revision>179</cp:revision>
  <cp:lastPrinted>1998-02-10T13:28:06Z</cp:lastPrinted>
  <dcterms:created xsi:type="dcterms:W3CDTF">2009-11-09T00:32:22Z</dcterms:created>
  <dcterms:modified xsi:type="dcterms:W3CDTF">2016-02-02T07:02:50Z</dcterms:modified>
</cp:coreProperties>
</file>