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265" r:id="rId3"/>
    <p:sldId id="257" r:id="rId4"/>
    <p:sldId id="266" r:id="rId5"/>
    <p:sldId id="267" r:id="rId6"/>
    <p:sldId id="299" r:id="rId7"/>
    <p:sldId id="300" r:id="rId8"/>
    <p:sldId id="301" r:id="rId9"/>
    <p:sldId id="302" r:id="rId10"/>
    <p:sldId id="303" r:id="rId11"/>
    <p:sldId id="304" r:id="rId12"/>
    <p:sldId id="273" r:id="rId13"/>
    <p:sldId id="274" r:id="rId14"/>
    <p:sldId id="278" r:id="rId15"/>
    <p:sldId id="275" r:id="rId16"/>
    <p:sldId id="276" r:id="rId17"/>
    <p:sldId id="277" r:id="rId18"/>
    <p:sldId id="309" r:id="rId19"/>
    <p:sldId id="346" r:id="rId20"/>
    <p:sldId id="347" r:id="rId21"/>
    <p:sldId id="348" r:id="rId22"/>
    <p:sldId id="349" r:id="rId23"/>
    <p:sldId id="330" r:id="rId24"/>
    <p:sldId id="342" r:id="rId25"/>
    <p:sldId id="353" r:id="rId26"/>
    <p:sldId id="351" r:id="rId27"/>
    <p:sldId id="294" r:id="rId28"/>
    <p:sldId id="295" r:id="rId29"/>
    <p:sldId id="296" r:id="rId30"/>
    <p:sldId id="297" r:id="rId31"/>
    <p:sldId id="298" r:id="rId32"/>
    <p:sldId id="332" r:id="rId33"/>
    <p:sldId id="355" r:id="rId34"/>
    <p:sldId id="328" r:id="rId35"/>
    <p:sldId id="350" r:id="rId36"/>
    <p:sldId id="291" r:id="rId37"/>
    <p:sldId id="289" r:id="rId38"/>
    <p:sldId id="288" r:id="rId39"/>
    <p:sldId id="335" r:id="rId40"/>
    <p:sldId id="354" r:id="rId41"/>
    <p:sldId id="343" r:id="rId42"/>
    <p:sldId id="344" r:id="rId43"/>
    <p:sldId id="345" r:id="rId44"/>
    <p:sldId id="352" r:id="rId45"/>
    <p:sldId id="341" r:id="rId46"/>
    <p:sldId id="340" r:id="rId47"/>
    <p:sldId id="339" r:id="rId48"/>
    <p:sldId id="258" r:id="rId49"/>
    <p:sldId id="259" r:id="rId50"/>
    <p:sldId id="260" r:id="rId51"/>
    <p:sldId id="261" r:id="rId52"/>
    <p:sldId id="262" r:id="rId53"/>
    <p:sldId id="263" r:id="rId5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265"/>
            <p14:sldId id="257"/>
            <p14:sldId id="266"/>
            <p14:sldId id="267"/>
            <p14:sldId id="299"/>
            <p14:sldId id="300"/>
            <p14:sldId id="301"/>
            <p14:sldId id="302"/>
            <p14:sldId id="303"/>
            <p14:sldId id="304"/>
            <p14:sldId id="273"/>
            <p14:sldId id="274"/>
            <p14:sldId id="278"/>
          </p14:sldIdLst>
        </p14:section>
        <p14:section name="Slot #1" id="{8011746D-81A9-49E2-ACB8-98A4477292B3}">
          <p14:sldIdLst>
            <p14:sldId id="275"/>
            <p14:sldId id="276"/>
            <p14:sldId id="277"/>
            <p14:sldId id="309"/>
            <p14:sldId id="346"/>
            <p14:sldId id="347"/>
            <p14:sldId id="348"/>
            <p14:sldId id="349"/>
            <p14:sldId id="330"/>
            <p14:sldId id="342"/>
            <p14:sldId id="353"/>
            <p14:sldId id="351"/>
            <p14:sldId id="294"/>
            <p14:sldId id="295"/>
          </p14:sldIdLst>
        </p14:section>
        <p14:section name="Slot#2" id="{D9FDAC3C-59EC-4F24-A258-990E5A99524B}">
          <p14:sldIdLst>
            <p14:sldId id="296"/>
            <p14:sldId id="297"/>
            <p14:sldId id="298"/>
            <p14:sldId id="332"/>
            <p14:sldId id="355"/>
            <p14:sldId id="328"/>
            <p14:sldId id="350"/>
            <p14:sldId id="291"/>
            <p14:sldId id="289"/>
            <p14:sldId id="288"/>
            <p14:sldId id="335"/>
            <p14:sldId id="354"/>
          </p14:sldIdLst>
        </p14:section>
        <p14:section name="Slot #3" id="{F677F51C-2E55-4E3A-9003-040DB0D8330A}">
          <p14:sldIdLst/>
        </p14:section>
        <p14:section name="Backup" id="{9FBC3677-2CD2-4DE4-B71A-F5EAB5A48DDF}">
          <p14:sldIdLst>
            <p14:sldId id="343"/>
            <p14:sldId id="344"/>
            <p14:sldId id="345"/>
          </p14:sldIdLst>
        </p14:section>
        <p14:section name="Motions' templates" id="{A00CE131-3A42-486E-8953-DA2CA69571D8}">
          <p14:sldIdLst>
            <p14:sldId id="352"/>
            <p14:sldId id="341"/>
            <p14:sldId id="340"/>
            <p14:sldId id="339"/>
          </p14:sldIdLst>
        </p14:section>
        <p14:section name="Template ins." id="{36DBBB44-409E-4E78-B32A-6F729B1C4114}">
          <p14:sldIdLst>
            <p14:sldId id="258"/>
            <p14:sldId id="259"/>
            <p14:sldId id="260"/>
            <p14:sldId id="261"/>
            <p14:sldId id="262"/>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193" autoAdjust="0"/>
    <p:restoredTop sz="94660"/>
  </p:normalViewPr>
  <p:slideViewPr>
    <p:cSldViewPr>
      <p:cViewPr varScale="1">
        <p:scale>
          <a:sx n="71" d="100"/>
          <a:sy n="71" d="100"/>
        </p:scale>
        <p:origin x="1044"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204988528"/>
        <c:axId val="246081040"/>
        <c:axId val="0"/>
      </c:bar3DChart>
      <c:catAx>
        <c:axId val="204988528"/>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246081040"/>
        <c:crosses val="autoZero"/>
        <c:auto val="1"/>
        <c:lblAlgn val="ctr"/>
        <c:lblOffset val="100"/>
        <c:tickLblSkip val="3"/>
        <c:tickMarkSkip val="1"/>
        <c:noMultiLvlLbl val="0"/>
      </c:catAx>
      <c:valAx>
        <c:axId val="246081040"/>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204988528"/>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802.11-15/1466r0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802.11-15/1466r0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Dec.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Jan.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Dec.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48</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50</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Jan.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68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954ED42D-D056-467B-823A-98B3B3BE9EFD}" type="slidenum">
              <a:rPr lang="en-US" altLang="en-US"/>
              <a:pPr/>
              <a:t>6</a:t>
            </a:fld>
            <a:endParaRPr lang="en-US"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574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78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78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78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C4F2CEBB-AF98-4562-A90F-B2F56959C40D}" type="slidenum">
              <a:rPr lang="en-US" altLang="en-US"/>
              <a:pPr/>
              <a:t>7</a:t>
            </a:fld>
            <a:endParaRPr lang="en-US" altLang="en-US"/>
          </a:p>
        </p:txBody>
      </p:sp>
      <p:sp>
        <p:nvSpPr>
          <p:cNvPr id="37894"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37895"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05482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8915"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4C8F9A-5616-4419-A76B-B6BE77CA352E}" type="slidenum">
              <a:rPr lang="en-US" altLang="en-US"/>
              <a:pPr/>
              <a:t>8</a:t>
            </a:fld>
            <a:endParaRPr lang="en-US" altLang="en-US"/>
          </a:p>
        </p:txBody>
      </p:sp>
      <p:sp>
        <p:nvSpPr>
          <p:cNvPr id="38918" name="Rectangle 2"/>
          <p:cNvSpPr>
            <a:spLocks noGrp="1" noRot="1" noChangeAspect="1" noChangeArrowheads="1" noTextEdit="1"/>
          </p:cNvSpPr>
          <p:nvPr>
            <p:ph type="sldImg"/>
          </p:nvPr>
        </p:nvSpPr>
        <p:spPr>
          <a:xfrm>
            <a:off x="1149350" y="696913"/>
            <a:ext cx="4637088" cy="3478212"/>
          </a:xfrm>
          <a:ln/>
        </p:spPr>
      </p:sp>
      <p:sp>
        <p:nvSpPr>
          <p:cNvPr id="38919"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0606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993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99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C949E98-44DF-4ACA-A38E-62CBC32CF9D8}" type="slidenum">
              <a:rPr lang="en-US" altLang="en-US"/>
              <a:pPr/>
              <a:t>9</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44901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4096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4FF3AD7-108E-49C9-8BBE-D022AF9AF718}" type="slidenum">
              <a:rPr lang="en-US" altLang="en-US"/>
              <a:pPr/>
              <a:t>10</a:t>
            </a:fld>
            <a:endParaRPr lang="en-US" alt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08410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4198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19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0B488EA2-B5E1-4352-ACFF-66FBD4827B42}" type="slidenum">
              <a:rPr lang="en-US" altLang="en-US"/>
              <a:pPr/>
              <a:t>11</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0726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smtClean="0"/>
              <a:t>Parallel or sequential</a:t>
            </a:r>
            <a:r>
              <a:rPr lang="en-US" baseline="0" dirty="0" smtClean="0"/>
              <a:t>?</a:t>
            </a:r>
          </a:p>
          <a:p>
            <a:r>
              <a:rPr lang="en-US" baseline="0" dirty="0" smtClean="0"/>
              <a:t>Some of the discussions needs time to mature – suggests parallel development.</a:t>
            </a:r>
          </a:p>
          <a:p>
            <a:r>
              <a:rPr lang="en-US" baseline="0" dirty="0" smtClean="0"/>
              <a:t>Some of the protocol benefit or converge to other protocols – suggest sequential development.</a:t>
            </a:r>
          </a:p>
          <a:p>
            <a:r>
              <a:rPr lang="en-US" baseline="0" dirty="0" smtClean="0"/>
              <a:t>Sequential development also suggests possible slower development – only touch on some of the activities later. Possibly the </a:t>
            </a:r>
            <a:r>
              <a:rPr lang="en-US" baseline="0" dirty="0" err="1" smtClean="0"/>
              <a:t>TGaz</a:t>
            </a:r>
            <a:r>
              <a:rPr lang="en-US" baseline="0" dirty="0" smtClean="0"/>
              <a:t> group may take different approach than that identified, later, by WLS members. Preventing it from retracting. </a:t>
            </a:r>
          </a:p>
          <a:p>
            <a:endParaRPr lang="en-US" baseline="0" dirty="0" smtClean="0"/>
          </a:p>
          <a:p>
            <a:r>
              <a:rPr lang="en-US" baseline="0" dirty="0" smtClean="0"/>
              <a:t>Some dependency with 11ax and 11ay later down the road in order to make progress. </a:t>
            </a:r>
          </a:p>
          <a:p>
            <a:endParaRPr lang="en-US" baseline="0" dirty="0" smtClean="0"/>
          </a:p>
          <a:p>
            <a:r>
              <a:rPr lang="en-US" baseline="0" dirty="0" err="1" smtClean="0"/>
              <a:t>Testplan</a:t>
            </a:r>
            <a:r>
              <a:rPr lang="en-US" baseline="0" dirty="0" smtClean="0"/>
              <a:t> – 36months is what it would probably take to Loc. TTG to complete. Do we have a reason to believe we’re going to do any better?</a:t>
            </a:r>
          </a:p>
          <a:p>
            <a:endParaRPr lang="en-US" baseline="0" dirty="0" smtClean="0"/>
          </a:p>
          <a:p>
            <a:r>
              <a:rPr lang="en-US" baseline="0" dirty="0" smtClean="0"/>
              <a:t>Phased release ( reduced feature set) -</a:t>
            </a:r>
          </a:p>
          <a:p>
            <a:r>
              <a:rPr lang="en-US" baseline="0" dirty="0" err="1" smtClean="0"/>
              <a:t>Bluesky</a:t>
            </a:r>
            <a:r>
              <a:rPr lang="en-US" baseline="0" dirty="0" smtClean="0"/>
              <a:t> assumption (11ax, 11ay timelines, no buffers ) </a:t>
            </a:r>
          </a:p>
          <a:p>
            <a:endParaRPr lang="en-US" baseline="0" dirty="0" smtClean="0"/>
          </a:p>
          <a:p>
            <a:r>
              <a:rPr lang="en-US" baseline="0" dirty="0" smtClean="0"/>
              <a:t>When do we adapt AX and AY (BIG ?) – indicate over the plan.</a:t>
            </a:r>
          </a:p>
          <a:p>
            <a:endParaRPr lang="en-US" baseline="0" dirty="0" smtClean="0"/>
          </a:p>
          <a:p>
            <a:r>
              <a:rPr lang="en-US" baseline="0" dirty="0" smtClean="0"/>
              <a:t>Ask the Q – how do we touch on security and authenticity elements ? Are there new authenticity and security req. coming for R2 project.</a:t>
            </a:r>
          </a:p>
          <a:p>
            <a:r>
              <a:rPr lang="en-US" baseline="0" dirty="0" smtClean="0"/>
              <a:t>Do we create a threat model for positioning. (Paul , Dan, </a:t>
            </a:r>
            <a:r>
              <a:rPr lang="en-US" baseline="0" dirty="0" err="1" smtClean="0"/>
              <a:t>Jounni</a:t>
            </a:r>
            <a:r>
              <a:rPr lang="en-US" baseline="0" dirty="0" smtClean="0"/>
              <a:t>). </a:t>
            </a:r>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r>
              <a:rPr lang="en-US" dirty="0" smtClean="0"/>
              <a:t> </a:t>
            </a:r>
            <a:endParaRPr lang="en-US" dirty="0"/>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Jonathan Segev, Intel</a:t>
            </a:r>
            <a:endParaRPr lang="en-GB" dirty="0"/>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35</a:t>
            </a:fld>
            <a:endParaRPr lang="en-GB"/>
          </a:p>
        </p:txBody>
      </p:sp>
    </p:spTree>
    <p:extLst>
      <p:ext uri="{BB962C8B-B14F-4D97-AF65-F5344CB8AC3E}">
        <p14:creationId xmlns:p14="http://schemas.microsoft.com/office/powerpoint/2010/main" val="3319575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411797"/>
            <a:ext cx="8229600" cy="1158240"/>
          </a:xfrm>
        </p:spPr>
        <p:txBody>
          <a:bodyPr/>
          <a:lstStyle>
            <a:lvl1pPr>
              <a:defRPr b="0" i="0" baseline="0">
                <a:solidFill>
                  <a:srgbClr val="003C71"/>
                </a:solidFill>
                <a:latin typeface="Intel Clear"/>
                <a:cs typeface="Intel Clear"/>
              </a:defRPr>
            </a:lvl1pPr>
          </a:lstStyle>
          <a:p>
            <a:r>
              <a:rPr lang="en-US" dirty="0" smtClean="0"/>
              <a:t>28pt Intel Clear Headline</a:t>
            </a:r>
            <a:endParaRPr lang="en-US" dirty="0"/>
          </a:p>
        </p:txBody>
      </p:sp>
      <p:sp>
        <p:nvSpPr>
          <p:cNvPr id="9" name="Content Placeholder 8"/>
          <p:cNvSpPr>
            <a:spLocks noGrp="1"/>
          </p:cNvSpPr>
          <p:nvPr>
            <p:ph sz="quarter" idx="13" hasCustomPrompt="1"/>
          </p:nvPr>
        </p:nvSpPr>
        <p:spPr>
          <a:xfrm>
            <a:off x="455613" y="1604434"/>
            <a:ext cx="8228012" cy="4567767"/>
          </a:xfrm>
        </p:spPr>
        <p:txBody>
          <a:bodyPr/>
          <a:lstStyle>
            <a:lvl1pPr>
              <a:defRPr>
                <a:solidFill>
                  <a:srgbClr val="0071C5"/>
                </a:solidFill>
              </a:defRPr>
            </a:lvl1pPr>
            <a:lvl2pPr>
              <a:defRPr sz="1800"/>
            </a:lvl2pPr>
            <a:lvl3pPr>
              <a:defRPr sz="1800"/>
            </a:lvl3pPr>
            <a:lvl4pPr>
              <a:defRPr sz="1600"/>
            </a:lvl4pPr>
          </a:lstStyle>
          <a:p>
            <a:pPr lvl="0"/>
            <a:r>
              <a:rPr lang="en-US" dirty="0" smtClean="0"/>
              <a:t>18pt Intel Clear body text</a:t>
            </a:r>
          </a:p>
          <a:p>
            <a:pPr lvl="1"/>
            <a:r>
              <a:rPr lang="en-US" dirty="0" smtClean="0"/>
              <a:t>18pt Intel Clear bullet one</a:t>
            </a:r>
          </a:p>
          <a:p>
            <a:pPr lvl="2"/>
            <a:r>
              <a:rPr lang="en-US" dirty="0" smtClean="0"/>
              <a:t>18pt Intel Clear sub-bullet</a:t>
            </a:r>
          </a:p>
          <a:p>
            <a:pPr lvl="3"/>
            <a:r>
              <a:rPr lang="en-US" dirty="0" smtClean="0"/>
              <a:t>16pt Intel Clear fourth level</a:t>
            </a:r>
          </a:p>
          <a:p>
            <a:pPr lvl="4"/>
            <a:r>
              <a:rPr lang="en-US" dirty="0" err="1" smtClean="0"/>
              <a:t>14pt</a:t>
            </a:r>
            <a:r>
              <a:rPr lang="en-US" dirty="0" smtClean="0"/>
              <a:t> Intel Clear fifth level</a:t>
            </a:r>
            <a:endParaRPr lang="en-US" dirty="0"/>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GB" dirty="0"/>
              <a:t>Slide </a:t>
            </a:r>
            <a:fld id="{C229C781-9868-4EAE-9E92-FD9A8F450C8C}" type="slidenum">
              <a:rPr lang="en-GB"/>
              <a:pPr>
                <a:defRPr/>
              </a:pPr>
              <a:t>‹#›</a:t>
            </a:fld>
            <a:endParaRPr lang="en-GB" dirty="0"/>
          </a:p>
        </p:txBody>
      </p:sp>
      <p:sp>
        <p:nvSpPr>
          <p:cNvPr id="6" name="Footer Placeholder 4"/>
          <p:cNvSpPr>
            <a:spLocks noGrp="1"/>
          </p:cNvSpPr>
          <p:nvPr>
            <p:ph type="ftr" sz="quarter" idx="11"/>
          </p:nvPr>
        </p:nvSpPr>
        <p:spPr>
          <a:xfrm>
            <a:off x="6135189" y="6475413"/>
            <a:ext cx="2408736" cy="184666"/>
          </a:xfrm>
        </p:spPr>
        <p:txBody>
          <a:bodyPr/>
          <a:lstStyle/>
          <a:p>
            <a:r>
              <a:rPr lang="en-CA" dirty="0" smtClean="0"/>
              <a:t>Ganesh </a:t>
            </a:r>
            <a:r>
              <a:rPr lang="en-CA" dirty="0" err="1" smtClean="0"/>
              <a:t>Venkatesan</a:t>
            </a:r>
            <a:r>
              <a:rPr lang="en-CA" dirty="0" smtClean="0"/>
              <a:t> (Intel Corporation)</a:t>
            </a:r>
            <a:endParaRPr lang="en-CA" dirty="0"/>
          </a:p>
        </p:txBody>
      </p:sp>
    </p:spTree>
    <p:extLst>
      <p:ext uri="{BB962C8B-B14F-4D97-AF65-F5344CB8AC3E}">
        <p14:creationId xmlns:p14="http://schemas.microsoft.com/office/powerpoint/2010/main" val="26328851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802.11-15/1466r3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5/11-15-1470-00-00az-nov-dallas-meeting-minute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NGP </a:t>
            </a:r>
            <a:r>
              <a:rPr lang="en-US" altLang="en-US" dirty="0" err="1" smtClean="0"/>
              <a:t>TGaz</a:t>
            </a:r>
            <a:r>
              <a:rPr lang="en-US" altLang="en-US" dirty="0" smtClean="0"/>
              <a:t> Jan. Agenda</a:t>
            </a:r>
            <a:endParaRPr lang="en-GB" dirty="0"/>
          </a:p>
        </p:txBody>
      </p:sp>
      <p:sp>
        <p:nvSpPr>
          <p:cNvPr id="3074" name="Rectangle 2"/>
          <p:cNvSpPr>
            <a:spLocks noGrp="1" noChangeArrowheads="1"/>
          </p:cNvSpPr>
          <p:nvPr>
            <p:ph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2016-01-19</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smtClean="0"/>
              <a:t>Jan. 2016</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80"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Jan. 2016</a:t>
            </a:r>
            <a:endParaRPr lang="en-US" altLang="en-US" sz="1800"/>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2C574D9-590B-4592-B945-C53340F3C18E}" type="slidenum">
              <a:rPr lang="en-US" altLang="en-US"/>
              <a:pPr/>
              <a:t>10</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1270"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a:t>
            </a:r>
            <a:r>
              <a:rPr lang="en-GB" sz="1100" dirty="0" smtClean="0">
                <a:solidFill>
                  <a:schemeClr val="tx1"/>
                </a:solidFill>
              </a:rPr>
              <a:t>Corporation</a:t>
            </a:r>
            <a:endParaRPr lang="en-GB" sz="1200" dirty="0">
              <a:solidFill>
                <a:schemeClr val="tx1"/>
              </a:solidFill>
            </a:endParaRPr>
          </a:p>
        </p:txBody>
      </p:sp>
    </p:spTree>
    <p:extLst>
      <p:ext uri="{BB962C8B-B14F-4D97-AF65-F5344CB8AC3E}">
        <p14:creationId xmlns:p14="http://schemas.microsoft.com/office/powerpoint/2010/main" val="3145680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Jan. 2016</a:t>
            </a:r>
            <a:endParaRPr lang="en-US" altLang="en-US" sz="180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986FA895-9E28-4809-A88E-804690EC3545}" type="slidenum">
              <a:rPr lang="en-US" altLang="en-US"/>
              <a:pPr/>
              <a:t>11</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12294"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#4</a:t>
            </a:r>
            <a:endParaRPr lang="en-US" altLang="en-US" sz="2400"/>
          </a:p>
        </p:txBody>
      </p:sp>
      <p:sp>
        <p:nvSpPr>
          <p:cNvPr id="12295"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Clr>
                <a:srgbClr val="CC3300"/>
              </a:buClr>
              <a:buSzPct val="50000"/>
              <a:buFont typeface="Monotype Sorts"/>
              <a:buChar char="l"/>
            </a:pPr>
            <a:endParaRPr lang="en-US" altLang="en-US" sz="700" u="sng">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b="1">
                <a:solidFill>
                  <a:srgbClr val="000099"/>
                </a:solidFill>
                <a:latin typeface="Arial" panose="020B0604020202020204" pitchFamily="34" charset="0"/>
              </a:rPr>
              <a:t>---------------------------------------------------------------   </a:t>
            </a: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anose="020B0604020202020204" pitchFamily="34" charset="0"/>
              </a:rPr>
              <a:t>See </a:t>
            </a:r>
            <a:r>
              <a:rPr lang="en-US" altLang="en-US" b="1" i="1">
                <a:solidFill>
                  <a:srgbClr val="000099"/>
                </a:solidFill>
                <a:latin typeface="Arial" panose="020B0604020202020204" pitchFamily="34" charset="0"/>
              </a:rPr>
              <a:t>IEEE-SA Standards Board Operations Manual</a:t>
            </a:r>
            <a:r>
              <a:rPr lang="en-US" altLang="en-US" b="1">
                <a:solidFill>
                  <a:srgbClr val="000099"/>
                </a:solidFill>
                <a:latin typeface="Arial" panose="020B0604020202020204" pitchFamily="34" charset="0"/>
              </a:rPr>
              <a:t>, clause 5.3.10 and </a:t>
            </a:r>
            <a:r>
              <a:rPr lang="en-GB" altLang="en-US" b="1">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b="1">
                <a:solidFill>
                  <a:srgbClr val="000099"/>
                </a:solidFill>
                <a:latin typeface="Arial" panose="020B0604020202020204" pitchFamily="34" charset="0"/>
              </a:rPr>
              <a:t> for more details.</a:t>
            </a:r>
          </a:p>
        </p:txBody>
      </p:sp>
      <p:sp>
        <p:nvSpPr>
          <p:cNvPr id="9" name="Footer Placeholder 4"/>
          <p:cNvSpPr>
            <a:spLocks noGrp="1"/>
          </p:cNvSpPr>
          <p:nvPr>
            <p:ph type="ftr" idx="4294967295"/>
          </p:nvPr>
        </p:nvSpPr>
        <p:spPr>
          <a:xfrm>
            <a:off x="5357818" y="6475413"/>
            <a:ext cx="3184520" cy="180975"/>
          </a:xfrm>
          <a:prstGeom prst="rect">
            <a:avLst/>
          </a:prstGeom>
        </p:spPr>
        <p:txBody>
          <a:bodyPr/>
          <a:lstStyle/>
          <a:p>
            <a:pPr algn="r"/>
            <a:r>
              <a:rPr lang="en-GB" dirty="0" smtClean="0">
                <a:solidFill>
                  <a:schemeClr val="tx1"/>
                </a:solidFill>
              </a:rPr>
              <a:t>Jonathan</a:t>
            </a:r>
            <a:r>
              <a:rPr lang="en-GB" sz="1400" dirty="0" smtClean="0">
                <a:solidFill>
                  <a:schemeClr val="tx1"/>
                </a:solidFill>
              </a:rPr>
              <a:t> Segev, Intel </a:t>
            </a:r>
            <a:r>
              <a:rPr lang="en-GB" dirty="0" smtClean="0">
                <a:solidFill>
                  <a:schemeClr val="tx1"/>
                </a:solidFill>
              </a:rPr>
              <a:t>Corporation</a:t>
            </a:r>
            <a:endParaRPr lang="en-GB" sz="1400" dirty="0">
              <a:solidFill>
                <a:schemeClr val="tx1"/>
              </a:solidFill>
            </a:endParaRPr>
          </a:p>
        </p:txBody>
      </p:sp>
    </p:spTree>
    <p:extLst>
      <p:ext uri="{BB962C8B-B14F-4D97-AF65-F5344CB8AC3E}">
        <p14:creationId xmlns:p14="http://schemas.microsoft.com/office/powerpoint/2010/main" val="145085556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solidFill>
                  <a:schemeClr val="tx2"/>
                </a:solidFill>
              </a:rPr>
              <a:t>TGaz</a:t>
            </a:r>
            <a:r>
              <a:rPr lang="en-US" altLang="en-US" dirty="0" smtClean="0">
                <a:solidFill>
                  <a:schemeClr val="tx2"/>
                </a:solidFill>
              </a:rPr>
              <a:t> - Schedule </a:t>
            </a:r>
            <a:r>
              <a:rPr lang="en-US" altLang="en-US" dirty="0">
                <a:solidFill>
                  <a:schemeClr val="tx2"/>
                </a:solidFill>
              </a:rPr>
              <a:t>in a </a:t>
            </a:r>
            <a:r>
              <a:rPr lang="en-US" altLang="en-US" dirty="0" smtClean="0">
                <a:solidFill>
                  <a:schemeClr val="tx2"/>
                </a:solidFill>
              </a:rPr>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502570269"/>
              </p:ext>
            </p:extLst>
          </p:nvPr>
        </p:nvGraphicFramePr>
        <p:xfrm>
          <a:off x="971598" y="1828800"/>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NGP</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NGP</a:t>
                      </a:r>
                    </a:p>
                  </a:txBody>
                  <a:tcPr marT="45746" marB="45746">
                    <a:solidFill>
                      <a:srgbClr val="92D050"/>
                    </a:solidFill>
                  </a:tcPr>
                </a:tc>
                <a:tc>
                  <a:txBody>
                    <a:bodyPr/>
                    <a:lstStyle/>
                    <a:p>
                      <a:pPr algn="ctr"/>
                      <a:endParaRPr lang="en-US" sz="1800" dirty="0"/>
                    </a:p>
                  </a:txBody>
                  <a:tcPr marT="45746" marB="45746"/>
                </a:tc>
                <a:tc>
                  <a:txBody>
                    <a:bodyPr/>
                    <a:lstStyle/>
                    <a:p>
                      <a:pPr algn="ctr"/>
                      <a:r>
                        <a:rPr lang="en-US" sz="1800" dirty="0" smtClean="0"/>
                        <a:t>NGP</a:t>
                      </a:r>
                      <a:endParaRPr lang="en-US" sz="1800" dirty="0"/>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531594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altLang="en-US" dirty="0">
                <a:solidFill>
                  <a:schemeClr val="tx2"/>
                </a:solidFill>
              </a:rPr>
              <a:t>Agenda Items for the </a:t>
            </a:r>
            <a:r>
              <a:rPr lang="en-US" altLang="en-US" dirty="0" smtClean="0">
                <a:solidFill>
                  <a:schemeClr val="tx2"/>
                </a:solidFill>
              </a:rPr>
              <a:t>Week</a:t>
            </a:r>
            <a:endParaRPr lang="en-US" dirty="0"/>
          </a:p>
        </p:txBody>
      </p:sp>
      <p:sp>
        <p:nvSpPr>
          <p:cNvPr id="3" name="Content Placeholder 2"/>
          <p:cNvSpPr>
            <a:spLocks noGrp="1"/>
          </p:cNvSpPr>
          <p:nvPr>
            <p:ph idx="1"/>
          </p:nvPr>
        </p:nvSpPr>
        <p:spPr>
          <a:xfrm>
            <a:off x="685800" y="1628800"/>
            <a:ext cx="7918648" cy="44656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hlinkClick r:id="rId2"/>
              </a:rPr>
              <a:t>11-15/1470</a:t>
            </a:r>
            <a:r>
              <a:rPr lang="en-US" altLang="en-US" sz="1800" b="0" dirty="0" smtClean="0"/>
              <a:t>).  </a:t>
            </a:r>
            <a:endParaRPr lang="en-US" altLang="en-US" sz="1800" b="0" dirty="0"/>
          </a:p>
          <a:p>
            <a:pPr>
              <a:spcBef>
                <a:spcPct val="20000"/>
              </a:spcBef>
              <a:buFontTx/>
              <a:buChar char="•"/>
            </a:pPr>
            <a:r>
              <a:rPr lang="en-US" altLang="en-US" sz="1800" b="0" dirty="0" smtClean="0"/>
              <a:t>Election for TG leadership – FRD editor, </a:t>
            </a:r>
            <a:r>
              <a:rPr lang="en-US" altLang="en-US" sz="1800" b="0" dirty="0" smtClean="0"/>
              <a:t>SFD and TG technical </a:t>
            </a:r>
            <a:r>
              <a:rPr lang="en-US" altLang="en-US" sz="1800" b="0" dirty="0" smtClean="0"/>
              <a:t>editor.</a:t>
            </a:r>
          </a:p>
          <a:p>
            <a:pPr algn="just">
              <a:spcBef>
                <a:spcPct val="20000"/>
              </a:spcBef>
              <a:buFontTx/>
              <a:buChar char="•"/>
            </a:pPr>
            <a:r>
              <a:rPr lang="en-US" altLang="en-US" sz="1800" b="0" dirty="0" smtClean="0"/>
              <a:t>Review TG development process and  documentation status</a:t>
            </a:r>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 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smtClean="0"/>
              <a:t>Completion of use case document development.</a:t>
            </a:r>
            <a:endParaRPr lang="en-US" altLang="en-US" sz="1600" dirty="0"/>
          </a:p>
          <a:p>
            <a:pPr lvl="1" algn="just">
              <a:spcBef>
                <a:spcPct val="20000"/>
              </a:spcBef>
              <a:buFontTx/>
              <a:buChar char="•"/>
            </a:pPr>
            <a:r>
              <a:rPr lang="en-US" altLang="en-US" sz="1600" dirty="0" smtClean="0"/>
              <a:t>Initiation of Functional Requirements Document.</a:t>
            </a:r>
            <a:endParaRPr lang="en-US" altLang="en-US" sz="1600" dirty="0"/>
          </a:p>
          <a:p>
            <a:pPr algn="just">
              <a:spcBef>
                <a:spcPct val="20000"/>
              </a:spcBef>
              <a:buFontTx/>
              <a:buChar char="•"/>
            </a:pPr>
            <a:r>
              <a:rPr lang="en-US" altLang="en-US" sz="1800" b="0" dirty="0" smtClean="0"/>
              <a:t>Schedule </a:t>
            </a:r>
            <a:r>
              <a:rPr lang="en-US" altLang="en-US" sz="1800" b="0" dirty="0"/>
              <a:t>teleconference times as needed</a:t>
            </a:r>
            <a:r>
              <a:rPr lang="en-US" altLang="en-US" sz="1800" b="0" dirty="0" smtClean="0"/>
              <a:t>.</a:t>
            </a:r>
            <a:endParaRPr lang="en-US" alt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167643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a:t>
            </a:r>
            <a:r>
              <a:rPr lang="en-US" altLang="en-US" dirty="0" smtClean="0">
                <a:solidFill>
                  <a:schemeClr val="tx2"/>
                </a:solidFill>
              </a:rPr>
              <a:t>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378331348"/>
              </p:ext>
            </p:extLst>
          </p:nvPr>
        </p:nvGraphicFramePr>
        <p:xfrm>
          <a:off x="395536" y="1724994"/>
          <a:ext cx="8458200" cy="3457846"/>
        </p:xfrm>
        <a:graphic>
          <a:graphicData uri="http://schemas.openxmlformats.org/drawingml/2006/table">
            <a:tbl>
              <a:tblPr firstRow="1" bandRow="1">
                <a:tableStyleId>{21E4AEA4-8DFA-4A89-87EB-49C32662AFE0}</a:tableStyleId>
              </a:tblPr>
              <a:tblGrid>
                <a:gridCol w="1326776"/>
                <a:gridCol w="1645024"/>
                <a:gridCol w="3076872"/>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11-15-1466</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smtClean="0"/>
                        <a:t>NGP </a:t>
                      </a:r>
                      <a:r>
                        <a:rPr lang="en-US" sz="1400" dirty="0" smtClean="0"/>
                        <a:t>Jan. 2016 </a:t>
                      </a:r>
                      <a:r>
                        <a:rPr lang="en-US" sz="1400" dirty="0" smtClean="0"/>
                        <a:t>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11-15-1470</a:t>
                      </a: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Zhou Lan</a:t>
                      </a:r>
                    </a:p>
                  </a:txBody>
                  <a:tcPr marT="45712" marB="45712"/>
                </a:tc>
                <a:tc>
                  <a:txBody>
                    <a:bodyPr/>
                    <a:lstStyle/>
                    <a:p>
                      <a:r>
                        <a:rPr lang="en-US" sz="1400" dirty="0" smtClean="0"/>
                        <a:t>Nov. </a:t>
                      </a:r>
                      <a:r>
                        <a:rPr lang="en-US" sz="1400" dirty="0" smtClean="0"/>
                        <a:t>meeting minutes approval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r>
                        <a:rPr lang="en-US" sz="1400" dirty="0" smtClean="0"/>
                        <a:t>11-15-0388</a:t>
                      </a:r>
                      <a:endParaRPr lang="en-US" sz="1400" dirty="0"/>
                    </a:p>
                  </a:txBody>
                  <a:tcPr marT="45712" marB="45712"/>
                </a:tc>
                <a:tc>
                  <a:txBody>
                    <a:bodyPr/>
                    <a:lstStyle/>
                    <a:p>
                      <a:r>
                        <a:rPr lang="en-US" sz="1400" dirty="0" smtClean="0"/>
                        <a:t>Santosh Pandey</a:t>
                      </a:r>
                    </a:p>
                  </a:txBody>
                  <a:tcPr marT="45712" marB="45712"/>
                </a:tc>
                <a:tc>
                  <a:txBody>
                    <a:bodyPr/>
                    <a:lstStyle/>
                    <a:p>
                      <a:r>
                        <a:rPr lang="en-US" sz="1400" dirty="0" smtClean="0"/>
                        <a:t>Use case document</a:t>
                      </a:r>
                      <a:endParaRPr lang="en-US" sz="1400" dirty="0"/>
                    </a:p>
                  </a:txBody>
                  <a:tcPr marT="45712" marB="45712"/>
                </a:tc>
                <a:tc>
                  <a:txBody>
                    <a:bodyPr/>
                    <a:lstStyle/>
                    <a:p>
                      <a:r>
                        <a:rPr lang="en-US" sz="1400" dirty="0" smtClean="0"/>
                        <a:t>Use case</a:t>
                      </a:r>
                      <a:endParaRPr lang="en-US" sz="1400" dirty="0"/>
                    </a:p>
                  </a:txBody>
                  <a:tcPr marT="45712" marB="45712"/>
                </a:tc>
              </a:tr>
              <a:tr h="492360">
                <a:tc>
                  <a:txBody>
                    <a:bodyPr/>
                    <a:lstStyle/>
                    <a:p>
                      <a:r>
                        <a:rPr lang="en-US" sz="1400" dirty="0" smtClean="0"/>
                        <a:t>11-16-0019</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Assaf Kasher</a:t>
                      </a: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NGP high resolution use cases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a:t>
                      </a:r>
                      <a:r>
                        <a:rPr lang="en-US" sz="1400" kern="1200" baseline="0" dirty="0" smtClean="0">
                          <a:solidFill>
                            <a:schemeClr val="dk1"/>
                          </a:solidFill>
                          <a:latin typeface="+mn-lt"/>
                          <a:ea typeface="+mn-ea"/>
                          <a:cs typeface="+mn-cs"/>
                        </a:rPr>
                        <a:t> case</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11-16-0134</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a:t>
                      </a:r>
                      <a:r>
                        <a:rPr lang="en-US" sz="1400" kern="1200" baseline="0" dirty="0" smtClean="0">
                          <a:solidFill>
                            <a:schemeClr val="dk1"/>
                          </a:solidFill>
                          <a:latin typeface="+mn-lt"/>
                          <a:ea typeface="+mn-ea"/>
                          <a:cs typeface="+mn-cs"/>
                        </a:rPr>
                        <a:t> 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Accuracy and Coverage Functional Requirements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a:t>
                      </a:r>
                      <a:r>
                        <a:rPr lang="en-US" sz="1400" kern="1200" baseline="0" dirty="0" smtClean="0">
                          <a:solidFill>
                            <a:schemeClr val="dk1"/>
                          </a:solidFill>
                          <a:latin typeface="+mn-lt"/>
                          <a:ea typeface="+mn-ea"/>
                          <a:cs typeface="+mn-cs"/>
                        </a:rPr>
                        <a:t> Requirements</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11-16-0148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Alecsander Eitan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60Ghz focus area</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 Requirements</a:t>
                      </a:r>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23417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#1</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685555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a:t>
            </a:r>
            <a:r>
              <a:rPr lang="en-US" altLang="en-US" dirty="0" smtClean="0">
                <a:solidFill>
                  <a:schemeClr val="tx2"/>
                </a:solidFill>
              </a:rPr>
              <a:t>Agenda</a:t>
            </a:r>
            <a:endParaRPr lang="en-US" dirty="0"/>
          </a:p>
        </p:txBody>
      </p:sp>
      <p:sp>
        <p:nvSpPr>
          <p:cNvPr id="3" name="Content Placeholder 2"/>
          <p:cNvSpPr>
            <a:spLocks noGrp="1"/>
          </p:cNvSpPr>
          <p:nvPr>
            <p:ph idx="1"/>
          </p:nvPr>
        </p:nvSpPr>
        <p:spPr>
          <a:xfrm>
            <a:off x="685800" y="1830388"/>
            <a:ext cx="7990656" cy="4406924"/>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Last call </a:t>
            </a:r>
            <a:r>
              <a:rPr lang="en-US" altLang="en-US" sz="2000" b="0" dirty="0"/>
              <a:t>for Submission </a:t>
            </a:r>
            <a:r>
              <a:rPr lang="en-US" altLang="en-US" sz="2000" b="0" dirty="0" smtClean="0"/>
              <a:t>(0min</a:t>
            </a:r>
            <a:r>
              <a:rPr lang="en-US" altLang="en-US" sz="2000" b="0" dirty="0"/>
              <a:t>)</a:t>
            </a:r>
          </a:p>
          <a:p>
            <a:pPr algn="just">
              <a:spcBef>
                <a:spcPct val="20000"/>
              </a:spcBef>
              <a:buFontTx/>
              <a:buChar char="•"/>
            </a:pPr>
            <a:r>
              <a:rPr lang="en-US" altLang="en-US" sz="2000" b="0" dirty="0"/>
              <a:t>Agenda Setting (4min</a:t>
            </a:r>
            <a:r>
              <a:rPr lang="en-US" altLang="en-US" sz="2000" b="0" dirty="0" smtClean="0"/>
              <a:t>)</a:t>
            </a:r>
          </a:p>
          <a:p>
            <a:pPr algn="just">
              <a:spcBef>
                <a:spcPct val="20000"/>
              </a:spcBef>
              <a:buFontTx/>
              <a:buChar char="•"/>
            </a:pPr>
            <a:r>
              <a:rPr lang="en-US" altLang="en-US" sz="2000" b="0" dirty="0" smtClean="0"/>
              <a:t>Approval of previous meeting minutes (3min - Chair</a:t>
            </a:r>
            <a:r>
              <a:rPr lang="en-US" altLang="en-US" sz="2000" b="0" dirty="0" smtClean="0"/>
              <a:t>)</a:t>
            </a:r>
          </a:p>
          <a:p>
            <a:pPr algn="just">
              <a:spcBef>
                <a:spcPct val="20000"/>
              </a:spcBef>
              <a:buFontTx/>
              <a:buChar char="•"/>
            </a:pPr>
            <a:r>
              <a:rPr lang="en-US" altLang="en-US" sz="2000" b="0" dirty="0" smtClean="0"/>
              <a:t>Leadership elections: (10min - chair)</a:t>
            </a:r>
          </a:p>
          <a:p>
            <a:pPr lvl="1" algn="just">
              <a:spcBef>
                <a:spcPct val="20000"/>
              </a:spcBef>
              <a:buFontTx/>
              <a:buChar char="•"/>
            </a:pPr>
            <a:r>
              <a:rPr lang="en-US" altLang="en-US" sz="1600" dirty="0" smtClean="0"/>
              <a:t>Technical and SFD Editor</a:t>
            </a:r>
          </a:p>
          <a:p>
            <a:pPr lvl="1" algn="just">
              <a:spcBef>
                <a:spcPct val="20000"/>
              </a:spcBef>
              <a:buFontTx/>
              <a:buChar char="•"/>
            </a:pPr>
            <a:r>
              <a:rPr lang="en-US" altLang="en-US" sz="1600" b="0" dirty="0" smtClean="0"/>
              <a:t>FRD editor.</a:t>
            </a:r>
            <a:endParaRPr lang="en-US" altLang="en-US" sz="1600" b="0" dirty="0"/>
          </a:p>
          <a:p>
            <a:pPr algn="just">
              <a:spcBef>
                <a:spcPct val="20000"/>
              </a:spcBef>
              <a:buFontTx/>
              <a:buChar char="•"/>
            </a:pPr>
            <a:r>
              <a:rPr lang="en-US" altLang="en-US" sz="2000" b="0" dirty="0" smtClean="0"/>
              <a:t>Presentation to inform </a:t>
            </a:r>
            <a:r>
              <a:rPr lang="en-US" altLang="en-US" sz="2000" b="0" dirty="0" smtClean="0"/>
              <a:t>TG:</a:t>
            </a:r>
          </a:p>
          <a:p>
            <a:pPr lvl="1" algn="just">
              <a:spcBef>
                <a:spcPct val="20000"/>
              </a:spcBef>
              <a:buFontTx/>
              <a:buChar char="•"/>
            </a:pPr>
            <a:r>
              <a:rPr lang="en-US" altLang="en-US" sz="1600" dirty="0" smtClean="0"/>
              <a:t>Use case document development (20 min - Assaf K.)</a:t>
            </a:r>
          </a:p>
          <a:p>
            <a:pPr lvl="1" algn="just">
              <a:spcBef>
                <a:spcPct val="20000"/>
              </a:spcBef>
              <a:buFontTx/>
              <a:buChar char="•"/>
            </a:pPr>
            <a:r>
              <a:rPr lang="en-US" altLang="en-US" sz="1600" dirty="0" smtClean="0"/>
              <a:t>Accuracy and Coverage Functional Requirement development (20 min – Ganesh)</a:t>
            </a:r>
          </a:p>
          <a:p>
            <a:pPr lvl="1" algn="just">
              <a:spcBef>
                <a:spcPct val="20000"/>
              </a:spcBef>
              <a:buFontTx/>
              <a:buChar char="•"/>
            </a:pPr>
            <a:r>
              <a:rPr lang="en-US" altLang="en-US" sz="1600" dirty="0" smtClean="0"/>
              <a:t>60Ghz focus topic functional requirements (20 min)</a:t>
            </a:r>
          </a:p>
          <a:p>
            <a:pPr marL="457200" lvl="1" indent="0">
              <a:spcBef>
                <a:spcPct val="20000"/>
              </a:spcBef>
            </a:pPr>
            <a:r>
              <a:rPr lang="en-US" altLang="en-US" dirty="0" smtClean="0"/>
              <a:t/>
            </a:r>
            <a:br>
              <a:rPr lang="en-US" altLang="en-US" dirty="0" smtClean="0"/>
            </a:br>
            <a:endParaRPr lang="en-US" altLang="en-US" dirty="0" smtClean="0"/>
          </a:p>
          <a:p>
            <a:pPr lvl="1" algn="just">
              <a:spcBef>
                <a:spcPct val="20000"/>
              </a:spcBef>
              <a:buFontTx/>
              <a:buChar char="•"/>
            </a:pPr>
            <a:endParaRPr lang="en-US" altLang="en-US" sz="1600" b="0" dirty="0" smtClean="0"/>
          </a:p>
          <a:p>
            <a:pPr lvl="1" algn="just">
              <a:spcBef>
                <a:spcPct val="20000"/>
              </a:spcBef>
              <a:buFontTx/>
              <a:buChar char="•"/>
            </a:pPr>
            <a:endParaRPr lang="en-US" altLang="en-US" sz="1600" b="0" dirty="0">
              <a:solidFill>
                <a:srgbClr val="FF33CC"/>
              </a:solidFill>
            </a:endParaRP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4227729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678268262"/>
              </p:ext>
            </p:extLst>
          </p:nvPr>
        </p:nvGraphicFramePr>
        <p:xfrm>
          <a:off x="669345" y="1988840"/>
          <a:ext cx="7772404" cy="2271288"/>
        </p:xfrm>
        <a:graphic>
          <a:graphicData uri="http://schemas.openxmlformats.org/drawingml/2006/table">
            <a:tbl>
              <a:tblPr firstRow="1" bandRow="1">
                <a:tableStyleId>{21E4AEA4-8DFA-4A89-87EB-49C32662AFE0}</a:tableStyleId>
              </a:tblPr>
              <a:tblGrid>
                <a:gridCol w="1380624"/>
                <a:gridCol w="2124576"/>
                <a:gridCol w="2667000"/>
                <a:gridCol w="1600204"/>
              </a:tblGrid>
              <a:tr h="305408">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05408">
                <a:tc>
                  <a:txBody>
                    <a:bodyPr/>
                    <a:lstStyle/>
                    <a:p>
                      <a:r>
                        <a:rPr lang="en-US" sz="1400" dirty="0" smtClean="0"/>
                        <a:t>11-15/1466</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smtClean="0"/>
                        <a:t>Next Gen.</a:t>
                      </a:r>
                      <a:r>
                        <a:rPr lang="en-US" sz="1400" baseline="0" dirty="0" smtClean="0"/>
                        <a:t> Positioning </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789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11-15-1470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Zhou Lan</a:t>
                      </a:r>
                    </a:p>
                  </a:txBody>
                  <a:tcPr marT="45712" marB="45712"/>
                </a:tc>
                <a:tc>
                  <a:txBody>
                    <a:bodyPr/>
                    <a:lstStyle/>
                    <a:p>
                      <a:r>
                        <a:rPr lang="en-US" sz="1400" dirty="0" smtClean="0"/>
                        <a:t>Nov. meeting minutes approval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301283">
                <a:tc>
                  <a:txBody>
                    <a:bodyPr/>
                    <a:lstStyle/>
                    <a:p>
                      <a:r>
                        <a:rPr lang="en-US" sz="1400" dirty="0" smtClean="0"/>
                        <a:t>11-16-0019</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Assaf Kasher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NGP high resolution use cases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a:t>
                      </a:r>
                      <a:r>
                        <a:rPr lang="en-US" sz="1400" kern="1200" baseline="0" dirty="0" smtClean="0">
                          <a:solidFill>
                            <a:schemeClr val="dk1"/>
                          </a:solidFill>
                          <a:latin typeface="+mn-lt"/>
                          <a:ea typeface="+mn-ea"/>
                          <a:cs typeface="+mn-cs"/>
                        </a:rPr>
                        <a:t> case</a:t>
                      </a:r>
                      <a:endParaRPr lang="en-US" sz="1400" kern="1200" dirty="0">
                        <a:solidFill>
                          <a:schemeClr val="dk1"/>
                        </a:solidFill>
                        <a:latin typeface="+mn-lt"/>
                        <a:ea typeface="+mn-ea"/>
                        <a:cs typeface="+mn-cs"/>
                      </a:endParaRPr>
                    </a:p>
                  </a:txBody>
                  <a:tcPr marT="45712" marB="45712"/>
                </a:tc>
              </a:tr>
              <a:tr h="301283">
                <a:tc>
                  <a:txBody>
                    <a:bodyPr/>
                    <a:lstStyle/>
                    <a:p>
                      <a:r>
                        <a:rPr lang="en-US" sz="1400" dirty="0" smtClean="0"/>
                        <a:t>11-16-0134</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a:t>
                      </a:r>
                      <a:r>
                        <a:rPr lang="en-US" sz="1400" kern="1200" baseline="0" dirty="0" smtClean="0">
                          <a:solidFill>
                            <a:schemeClr val="dk1"/>
                          </a:solidFill>
                          <a:latin typeface="+mn-lt"/>
                          <a:ea typeface="+mn-ea"/>
                          <a:cs typeface="+mn-cs"/>
                        </a:rPr>
                        <a:t> 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Accuracy and Coverage Functional Requirements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a:t>
                      </a:r>
                      <a:r>
                        <a:rPr lang="en-US" sz="1400" kern="1200" baseline="0" dirty="0" smtClean="0">
                          <a:solidFill>
                            <a:schemeClr val="dk1"/>
                          </a:solidFill>
                          <a:latin typeface="+mn-lt"/>
                          <a:ea typeface="+mn-ea"/>
                          <a:cs typeface="+mn-cs"/>
                        </a:rPr>
                        <a:t> Requirements</a:t>
                      </a:r>
                      <a:endParaRPr lang="en-US" sz="1400" kern="1200" dirty="0">
                        <a:solidFill>
                          <a:schemeClr val="dk1"/>
                        </a:solidFill>
                        <a:latin typeface="+mn-lt"/>
                        <a:ea typeface="+mn-ea"/>
                        <a:cs typeface="+mn-cs"/>
                      </a:endParaRPr>
                    </a:p>
                  </a:txBody>
                  <a:tcPr marT="45712" marB="45712"/>
                </a:tc>
              </a:tr>
              <a:tr h="0">
                <a:tc>
                  <a:txBody>
                    <a:bodyPr/>
                    <a:lstStyle/>
                    <a:p>
                      <a:r>
                        <a:rPr lang="en-US" sz="1400" dirty="0" smtClean="0"/>
                        <a:t>11-16-0148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Alecsander Eitan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60Ghz Functional</a:t>
                      </a:r>
                      <a:r>
                        <a:rPr lang="en-US" sz="1400" kern="1200" baseline="0" dirty="0" smtClean="0">
                          <a:solidFill>
                            <a:schemeClr val="dk1"/>
                          </a:solidFill>
                          <a:latin typeface="+mn-lt"/>
                          <a:ea typeface="+mn-ea"/>
                          <a:cs typeface="+mn-cs"/>
                        </a:rPr>
                        <a:t> Requirements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a:t>
                      </a:r>
                      <a:r>
                        <a:rPr lang="en-US" sz="1400" kern="1200" baseline="0" dirty="0" smtClean="0">
                          <a:solidFill>
                            <a:schemeClr val="dk1"/>
                          </a:solidFill>
                          <a:latin typeface="+mn-lt"/>
                          <a:ea typeface="+mn-ea"/>
                          <a:cs typeface="+mn-cs"/>
                        </a:rPr>
                        <a:t> Requirements</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63247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dirty="0" smtClean="0"/>
              <a:t>Document 11-15/1470r1 posted to Mentor Nov. 13</a:t>
            </a:r>
            <a:r>
              <a:rPr lang="en-US" baseline="30000" dirty="0" smtClean="0"/>
              <a:t>th</a:t>
            </a:r>
            <a:r>
              <a:rPr lang="en-US" dirty="0" smtClean="0"/>
              <a:t>.</a:t>
            </a:r>
          </a:p>
          <a:p>
            <a:endParaRPr lang="en-US" dirty="0" smtClean="0"/>
          </a:p>
          <a:p>
            <a:r>
              <a:rPr lang="en-US" dirty="0" smtClean="0"/>
              <a:t>Motion:</a:t>
            </a:r>
          </a:p>
          <a:p>
            <a:pPr marL="0" indent="0"/>
            <a:r>
              <a:rPr lang="en-US" dirty="0" smtClean="0"/>
              <a:t>To </a:t>
            </a:r>
            <a:r>
              <a:rPr lang="en-US" dirty="0"/>
              <a:t>approve document </a:t>
            </a:r>
            <a:r>
              <a:rPr lang="en-US" dirty="0" smtClean="0"/>
              <a:t>11-15/1470r1 </a:t>
            </a:r>
            <a:r>
              <a:rPr lang="en-US" dirty="0"/>
              <a:t>as </a:t>
            </a:r>
            <a:r>
              <a:rPr lang="en-US" dirty="0" smtClean="0"/>
              <a:t>TG </a:t>
            </a:r>
            <a:r>
              <a:rPr lang="en-US" dirty="0"/>
              <a:t>meeting minutes for the </a:t>
            </a:r>
            <a:r>
              <a:rPr lang="en-US" dirty="0" smtClean="0"/>
              <a:t>Dallas meeting</a:t>
            </a:r>
            <a:r>
              <a:rPr lang="en-US" dirty="0"/>
              <a:t>. </a:t>
            </a:r>
          </a:p>
          <a:p>
            <a:r>
              <a:rPr lang="en-US" dirty="0"/>
              <a:t>Moved </a:t>
            </a:r>
            <a:r>
              <a:rPr lang="en-US" dirty="0" smtClean="0"/>
              <a:t>by</a:t>
            </a:r>
            <a:r>
              <a:rPr lang="en-US" dirty="0" smtClean="0"/>
              <a:t>: Ganesh</a:t>
            </a:r>
            <a:endParaRPr lang="en-US" dirty="0" smtClean="0"/>
          </a:p>
          <a:p>
            <a:r>
              <a:rPr lang="en-US" dirty="0" smtClean="0"/>
              <a:t>Seconded by</a:t>
            </a:r>
            <a:r>
              <a:rPr lang="en-US" dirty="0" smtClean="0"/>
              <a:t>: Chao Chun</a:t>
            </a:r>
            <a:endParaRPr lang="en-US" dirty="0"/>
          </a:p>
          <a:p>
            <a:r>
              <a:rPr lang="en-US" dirty="0" smtClean="0"/>
              <a:t>Results (Y/N/A): </a:t>
            </a:r>
            <a:endParaRPr lang="en-US" dirty="0" smtClean="0"/>
          </a:p>
          <a:p>
            <a:r>
              <a:rPr lang="en-US" dirty="0"/>
              <a:t>Unanimous consent </a:t>
            </a:r>
          </a:p>
          <a:p>
            <a:endParaRPr lang="en-US" dirty="0" smtClean="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3356021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Leadership Elections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Last </a:t>
            </a:r>
            <a:r>
              <a:rPr lang="en-US" dirty="0"/>
              <a:t>call for </a:t>
            </a:r>
            <a:r>
              <a:rPr lang="en-US" dirty="0" smtClean="0"/>
              <a:t>nominations.</a:t>
            </a:r>
          </a:p>
          <a:p>
            <a:pPr>
              <a:buFont typeface="Arial" panose="020B0604020202020204" pitchFamily="34" charset="0"/>
              <a:buChar char="•"/>
            </a:pPr>
            <a:r>
              <a:rPr lang="en-US" dirty="0" smtClean="0"/>
              <a:t>Closing the nomination.</a:t>
            </a:r>
          </a:p>
          <a:p>
            <a:pPr>
              <a:buFont typeface="Arial" panose="020B0604020202020204" pitchFamily="34" charset="0"/>
              <a:buChar char="•"/>
            </a:pPr>
            <a:r>
              <a:rPr lang="en-US" dirty="0" smtClean="0"/>
              <a:t>Identified nominees:</a:t>
            </a:r>
          </a:p>
          <a:p>
            <a:pPr lvl="1">
              <a:buFont typeface="Arial" panose="020B0604020202020204" pitchFamily="34" charset="0"/>
              <a:buChar char="•"/>
            </a:pPr>
            <a:r>
              <a:rPr lang="en-US" dirty="0" smtClean="0"/>
              <a:t>SFD and technical editor – Chao Chun Wang (MTK)</a:t>
            </a:r>
          </a:p>
          <a:p>
            <a:pPr lvl="1">
              <a:buFont typeface="Arial" panose="020B0604020202020204" pitchFamily="34" charset="0"/>
              <a:buChar char="•"/>
            </a:pPr>
            <a:r>
              <a:rPr lang="en-US" dirty="0" smtClean="0"/>
              <a:t>FRD editor – Allan Zhou (Huawei)</a:t>
            </a:r>
          </a:p>
          <a:p>
            <a:pPr marL="457200" lvl="1" indent="0"/>
            <a:endParaRPr lang="en-US" dirty="0" smtClean="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2174050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t>
            </a:r>
            <a:r>
              <a:rPr lang="en-US" altLang="en-US" dirty="0" err="1" smtClean="0">
                <a:solidFill>
                  <a:srgbClr val="0000FF"/>
                </a:solidFill>
                <a:cs typeface="Times New Roman" panose="02020603050405020304" pitchFamily="18" charset="0"/>
              </a:rPr>
              <a:t>az</a:t>
            </a:r>
            <a:r>
              <a:rPr lang="en-US" altLang="en-US" dirty="0" smtClean="0">
                <a:solidFill>
                  <a:srgbClr val="0000FF"/>
                </a:solidFill>
                <a:cs typeface="Times New Roman" panose="02020603050405020304" pitchFamily="18" charset="0"/>
              </a:rPr>
              <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3"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Atlanta, Georgia</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Jan. 17</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-22</a:t>
            </a:r>
            <a:r>
              <a:rPr lang="en-US" altLang="en-US" sz="3600" baseline="30000" dirty="0" smtClean="0">
                <a:cs typeface="Times New Roman" panose="02020603050405020304" pitchFamily="18" charset="0"/>
              </a:rPr>
              <a:t>nd</a:t>
            </a:r>
            <a:r>
              <a:rPr lang="en-US" altLang="en-US" sz="3600" dirty="0" smtClean="0">
                <a:cs typeface="Times New Roman" panose="02020603050405020304" pitchFamily="18" charset="0"/>
              </a:rPr>
              <a:t> </a:t>
            </a:r>
            <a:r>
              <a:rPr lang="en-US" altLang="en-US" sz="3600" dirty="0">
                <a:cs typeface="Times New Roman" panose="02020603050405020304" pitchFamily="18" charset="0"/>
              </a:rPr>
              <a:t>, </a:t>
            </a:r>
            <a:r>
              <a:rPr lang="en-US" altLang="en-US" sz="3600" dirty="0" smtClean="0">
                <a:cs typeface="Times New Roman" panose="02020603050405020304" pitchFamily="18" charset="0"/>
              </a:rPr>
              <a:t>2016</a:t>
            </a:r>
            <a:endParaRPr lang="en-US" altLang="en-US" sz="36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a:t>
            </a:r>
            <a:r>
              <a:rPr lang="en-US" altLang="en-US" sz="1800" b="0" dirty="0" smtClean="0">
                <a:cs typeface="Times New Roman" panose="02020603050405020304" pitchFamily="18" charset="0"/>
              </a:rPr>
              <a:t>)</a:t>
            </a:r>
          </a:p>
          <a:p>
            <a:pPr algn="ctr">
              <a:lnSpc>
                <a:spcPct val="90000"/>
              </a:lnSpc>
              <a:buFontTx/>
              <a:buNone/>
            </a:pPr>
            <a:r>
              <a:rPr lang="en-US" altLang="en-US" dirty="0" smtClean="0">
                <a:cs typeface="Times New Roman" panose="02020603050405020304" pitchFamily="18" charset="0"/>
              </a:rPr>
              <a:t>Vice-chair:</a:t>
            </a:r>
            <a:r>
              <a:rPr lang="en-US" altLang="en-US" b="0" dirty="0" smtClean="0">
                <a:cs typeface="Times New Roman" panose="02020603050405020304" pitchFamily="18" charset="0"/>
              </a:rPr>
              <a:t> Carlos Aldana </a:t>
            </a:r>
            <a:r>
              <a:rPr lang="en-US" altLang="en-US" sz="1800" b="0" dirty="0" smtClean="0">
                <a:cs typeface="Times New Roman" panose="02020603050405020304" pitchFamily="18" charset="0"/>
              </a:rPr>
              <a:t>(Qualcomm</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1171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 and Technical Editor</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To approve </a:t>
            </a:r>
            <a:r>
              <a:rPr lang="en-US" dirty="0" smtClean="0"/>
              <a:t>Chao Chun Wang (MTK) </a:t>
            </a:r>
            <a:r>
              <a:rPr lang="en-US" dirty="0"/>
              <a:t>as </a:t>
            </a:r>
            <a:r>
              <a:rPr lang="en-US" dirty="0" err="1"/>
              <a:t>TGaz</a:t>
            </a:r>
            <a:r>
              <a:rPr lang="en-US" dirty="0"/>
              <a:t> </a:t>
            </a:r>
            <a:r>
              <a:rPr lang="en-US" dirty="0" smtClean="0"/>
              <a:t>technical and SFD editor.</a:t>
            </a:r>
            <a:endParaRPr lang="en-US" dirty="0"/>
          </a:p>
          <a:p>
            <a:endParaRPr lang="en-US" dirty="0" smtClean="0"/>
          </a:p>
          <a:p>
            <a:r>
              <a:rPr lang="en-US" dirty="0" smtClean="0"/>
              <a:t>Moved: Ganesh</a:t>
            </a:r>
            <a:endParaRPr lang="en-US" dirty="0"/>
          </a:p>
          <a:p>
            <a:r>
              <a:rPr lang="en-US" dirty="0"/>
              <a:t>2</a:t>
            </a:r>
            <a:r>
              <a:rPr lang="en-US" baseline="30000" dirty="0"/>
              <a:t>nd</a:t>
            </a:r>
            <a:r>
              <a:rPr lang="en-US" dirty="0" smtClean="0"/>
              <a:t>: </a:t>
            </a:r>
            <a:r>
              <a:rPr lang="en-US" dirty="0" err="1" smtClean="0"/>
              <a:t>Liwen</a:t>
            </a:r>
            <a:r>
              <a:rPr lang="en-US" dirty="0" smtClean="0"/>
              <a:t> Chu</a:t>
            </a:r>
            <a:endParaRPr lang="en-US" dirty="0"/>
          </a:p>
          <a:p>
            <a:endParaRPr lang="en-US" dirty="0"/>
          </a:p>
          <a:p>
            <a:r>
              <a:rPr lang="en-US" dirty="0"/>
              <a:t>Results (Y/N/A</a:t>
            </a:r>
            <a:r>
              <a:rPr lang="en-US" dirty="0" smtClean="0"/>
              <a:t>):</a:t>
            </a:r>
          </a:p>
          <a:p>
            <a:r>
              <a:rPr lang="en-US" dirty="0" smtClean="0"/>
              <a:t>Y: 16 		N: 0	A: 1</a:t>
            </a:r>
          </a:p>
          <a:p>
            <a:r>
              <a:rPr lang="en-US" dirty="0" smtClean="0"/>
              <a:t>Motion passes.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5236250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Editor</a:t>
            </a:r>
            <a:endParaRPr lang="en-US" dirty="0"/>
          </a:p>
        </p:txBody>
      </p:sp>
      <p:sp>
        <p:nvSpPr>
          <p:cNvPr id="3" name="Content Placeholder 2"/>
          <p:cNvSpPr>
            <a:spLocks noGrp="1"/>
          </p:cNvSpPr>
          <p:nvPr>
            <p:ph idx="1"/>
          </p:nvPr>
        </p:nvSpPr>
        <p:spPr/>
        <p:txBody>
          <a:bodyPr/>
          <a:lstStyle/>
          <a:p>
            <a:r>
              <a:rPr lang="en-US" dirty="0"/>
              <a:t>Motion</a:t>
            </a:r>
          </a:p>
          <a:p>
            <a:r>
              <a:rPr lang="en-US" dirty="0"/>
              <a:t>To approve </a:t>
            </a:r>
            <a:r>
              <a:rPr lang="en-US" dirty="0" smtClean="0"/>
              <a:t>Allan Zhou (Huawei) </a:t>
            </a:r>
            <a:r>
              <a:rPr lang="en-US" dirty="0"/>
              <a:t>as </a:t>
            </a:r>
            <a:r>
              <a:rPr lang="en-US" dirty="0" err="1"/>
              <a:t>TGaz</a:t>
            </a:r>
            <a:r>
              <a:rPr lang="en-US" dirty="0"/>
              <a:t> </a:t>
            </a:r>
            <a:r>
              <a:rPr lang="en-US" dirty="0" smtClean="0"/>
              <a:t>FRD editor.</a:t>
            </a:r>
            <a:endParaRPr lang="en-US" dirty="0"/>
          </a:p>
          <a:p>
            <a:r>
              <a:rPr lang="en-US" dirty="0"/>
              <a:t>Moved</a:t>
            </a:r>
            <a:r>
              <a:rPr lang="en-US" dirty="0" smtClean="0"/>
              <a:t>: Chao Chun</a:t>
            </a:r>
            <a:endParaRPr lang="en-US" dirty="0"/>
          </a:p>
          <a:p>
            <a:r>
              <a:rPr lang="en-US" dirty="0"/>
              <a:t>2</a:t>
            </a:r>
            <a:r>
              <a:rPr lang="en-US" baseline="30000" dirty="0"/>
              <a:t>nd</a:t>
            </a:r>
            <a:r>
              <a:rPr lang="en-US" dirty="0" smtClean="0"/>
              <a:t>: Ganesh Venkatesan </a:t>
            </a:r>
            <a:endParaRPr lang="en-US" dirty="0"/>
          </a:p>
          <a:p>
            <a:endParaRPr lang="en-US" dirty="0"/>
          </a:p>
          <a:p>
            <a:r>
              <a:rPr lang="en-US" dirty="0"/>
              <a:t>Results (Y/N/A</a:t>
            </a:r>
            <a:r>
              <a:rPr lang="en-US" dirty="0" smtClean="0"/>
              <a:t>):</a:t>
            </a:r>
          </a:p>
          <a:p>
            <a:r>
              <a:rPr lang="en-US" dirty="0" smtClean="0"/>
              <a:t>Y: 14 		N: 	0	A:0</a:t>
            </a:r>
          </a:p>
          <a:p>
            <a:r>
              <a:rPr lang="en-US" dirty="0" smtClean="0"/>
              <a:t>Motion passes.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13500436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Secretary Position</a:t>
            </a:r>
            <a:endParaRPr lang="en-US" dirty="0"/>
          </a:p>
        </p:txBody>
      </p:sp>
      <p:sp>
        <p:nvSpPr>
          <p:cNvPr id="3" name="Content Placeholder 2"/>
          <p:cNvSpPr>
            <a:spLocks noGrp="1"/>
          </p:cNvSpPr>
          <p:nvPr>
            <p:ph idx="1"/>
          </p:nvPr>
        </p:nvSpPr>
        <p:spPr/>
        <p:txBody>
          <a:bodyPr/>
          <a:lstStyle/>
          <a:p>
            <a:pPr marL="0" indent="0"/>
            <a:r>
              <a:rPr lang="en-US" dirty="0" smtClean="0"/>
              <a:t>Zhu Lan </a:t>
            </a:r>
            <a:r>
              <a:rPr lang="en-US" dirty="0" err="1" smtClean="0"/>
              <a:t>TGaz</a:t>
            </a:r>
            <a:r>
              <a:rPr lang="en-US" dirty="0" smtClean="0"/>
              <a:t> secretary indicated he would not be able to continue his role due to change of affiliation.</a:t>
            </a:r>
          </a:p>
          <a:p>
            <a:pPr marL="0" indent="0"/>
            <a:r>
              <a:rPr lang="en-US" dirty="0" smtClean="0"/>
              <a:t>The </a:t>
            </a:r>
            <a:r>
              <a:rPr lang="en-US" dirty="0" err="1" smtClean="0"/>
              <a:t>TGaz</a:t>
            </a:r>
            <a:r>
              <a:rPr lang="en-US" dirty="0" smtClean="0"/>
              <a:t> Secretary position is available.</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1295477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32660175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pPr marL="0" indent="0">
              <a:buNone/>
            </a:pPr>
            <a:r>
              <a:rPr lang="en-US" altLang="en-US" dirty="0" smtClean="0"/>
              <a:t>To </a:t>
            </a:r>
            <a:r>
              <a:rPr lang="en-US" altLang="en-US" dirty="0"/>
              <a:t>instruct the use case document editor to add use cases depicted by slides </a:t>
            </a:r>
            <a:r>
              <a:rPr lang="en-US" altLang="en-US" dirty="0" smtClean="0"/>
              <a:t>3-9 of </a:t>
            </a:r>
            <a:r>
              <a:rPr lang="en-US" altLang="en-US" dirty="0"/>
              <a:t>submission </a:t>
            </a:r>
            <a:r>
              <a:rPr lang="en-US" altLang="en-US" dirty="0" smtClean="0"/>
              <a:t>11-16-0019-00-00az-NGP-High-Resolution-Use-Cases to </a:t>
            </a:r>
            <a:r>
              <a:rPr lang="en-US" altLang="en-US" dirty="0"/>
              <a:t>the use case working draft document.</a:t>
            </a:r>
          </a:p>
          <a:p>
            <a:pPr marL="0" indent="0">
              <a:buNone/>
            </a:pPr>
            <a:r>
              <a:rPr lang="en-US" altLang="en-US" dirty="0"/>
              <a:t>Move</a:t>
            </a:r>
            <a:r>
              <a:rPr lang="en-US" altLang="en-US" dirty="0" smtClean="0"/>
              <a:t>: Alecsander Eitan</a:t>
            </a:r>
            <a:endParaRPr lang="en-US" altLang="en-US" dirty="0"/>
          </a:p>
          <a:p>
            <a:pPr marL="0" indent="0">
              <a:buNone/>
            </a:pPr>
            <a:r>
              <a:rPr lang="en-US" altLang="en-US" dirty="0"/>
              <a:t>2</a:t>
            </a:r>
            <a:r>
              <a:rPr lang="en-US" altLang="en-US" baseline="30000" dirty="0"/>
              <a:t>nd</a:t>
            </a:r>
            <a:r>
              <a:rPr lang="en-US" altLang="en-US" dirty="0" smtClean="0"/>
              <a:t>: Ganesh Venkatesan </a:t>
            </a:r>
            <a:endParaRPr lang="en-US" altLang="en-US" dirty="0"/>
          </a:p>
          <a:p>
            <a:pPr marL="0" indent="0">
              <a:buNone/>
            </a:pPr>
            <a:r>
              <a:rPr lang="en-US" altLang="en-US" dirty="0"/>
              <a:t>Y: 	</a:t>
            </a:r>
            <a:r>
              <a:rPr lang="en-US" altLang="en-US" dirty="0" smtClean="0"/>
              <a:t>11		N: 0	A: 7</a:t>
            </a:r>
          </a:p>
          <a:p>
            <a:pPr marL="0" indent="0">
              <a:buNone/>
            </a:pPr>
            <a:r>
              <a:rPr lang="en-US" altLang="en-US" dirty="0" smtClean="0"/>
              <a:t>Motion passes.</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231579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pPr marL="0" indent="0">
              <a:buNone/>
            </a:pPr>
            <a:r>
              <a:rPr lang="en-US" altLang="en-US" dirty="0" smtClean="0"/>
              <a:t>To </a:t>
            </a:r>
            <a:r>
              <a:rPr lang="en-US" altLang="en-US" dirty="0"/>
              <a:t>instruct the </a:t>
            </a:r>
            <a:r>
              <a:rPr lang="en-US" altLang="en-US" dirty="0" smtClean="0"/>
              <a:t>FRD editor </a:t>
            </a:r>
            <a:r>
              <a:rPr lang="en-US" altLang="en-US" dirty="0"/>
              <a:t>to add </a:t>
            </a:r>
            <a:r>
              <a:rPr lang="en-US" altLang="en-US" dirty="0" smtClean="0"/>
              <a:t>functional requirements </a:t>
            </a:r>
            <a:r>
              <a:rPr lang="en-US" altLang="en-US" dirty="0" smtClean="0"/>
              <a:t>depicted </a:t>
            </a:r>
            <a:r>
              <a:rPr lang="en-US" altLang="en-US" dirty="0"/>
              <a:t>by </a:t>
            </a:r>
            <a:r>
              <a:rPr lang="en-US" altLang="en-US" dirty="0" smtClean="0"/>
              <a:t>slide 5</a:t>
            </a:r>
            <a:r>
              <a:rPr lang="en-US" altLang="en-US" dirty="0" smtClean="0"/>
              <a:t> of </a:t>
            </a:r>
            <a:r>
              <a:rPr lang="en-US" altLang="en-US" dirty="0"/>
              <a:t>submission </a:t>
            </a:r>
            <a:r>
              <a:rPr lang="en-US" altLang="en-US" dirty="0" smtClean="0"/>
              <a:t>11-16-0148r1 to the functional requirement working </a:t>
            </a:r>
            <a:r>
              <a:rPr lang="en-US" altLang="en-US" dirty="0"/>
              <a:t>draft document.</a:t>
            </a:r>
          </a:p>
          <a:p>
            <a:pPr marL="0" indent="0">
              <a:buNone/>
            </a:pPr>
            <a:r>
              <a:rPr lang="en-US" altLang="en-US" dirty="0"/>
              <a:t>Move</a:t>
            </a:r>
            <a:r>
              <a:rPr lang="en-US" altLang="en-US" dirty="0" smtClean="0"/>
              <a:t>: Alecsander Eitan</a:t>
            </a:r>
            <a:endParaRPr lang="en-US" altLang="en-US" dirty="0"/>
          </a:p>
          <a:p>
            <a:pPr marL="0" indent="0">
              <a:buNone/>
            </a:pPr>
            <a:r>
              <a:rPr lang="en-US" altLang="en-US" dirty="0"/>
              <a:t>2</a:t>
            </a:r>
            <a:r>
              <a:rPr lang="en-US" altLang="en-US" baseline="30000" dirty="0"/>
              <a:t>nd</a:t>
            </a:r>
            <a:r>
              <a:rPr lang="en-US" altLang="en-US" dirty="0" smtClean="0"/>
              <a:t>: Ganesh Venkatesan </a:t>
            </a:r>
          </a:p>
          <a:p>
            <a:pPr marL="0" indent="0">
              <a:buNone/>
            </a:pPr>
            <a:endParaRPr lang="en-US" altLang="en-US" dirty="0"/>
          </a:p>
          <a:p>
            <a:pPr marL="0" indent="0">
              <a:buNone/>
            </a:pPr>
            <a:r>
              <a:rPr lang="en-US" altLang="en-US" dirty="0"/>
              <a:t>Y: 	</a:t>
            </a:r>
            <a:r>
              <a:rPr lang="en-US" altLang="en-US" dirty="0" smtClean="0"/>
              <a:t>10		N: 0 		A: 6</a:t>
            </a:r>
          </a:p>
          <a:p>
            <a:pPr marL="0" indent="0">
              <a:buNone/>
            </a:pPr>
            <a:r>
              <a:rPr lang="en-US" altLang="en-US" dirty="0" smtClean="0"/>
              <a:t>Motion passes.</a:t>
            </a:r>
            <a:endParaRPr lang="en-US" alt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23185008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dirty="0" smtClean="0"/>
              <a:t>Document </a:t>
            </a:r>
            <a:r>
              <a:rPr lang="en-US" dirty="0" smtClean="0"/>
              <a:t>11-15/1470r1 </a:t>
            </a:r>
            <a:r>
              <a:rPr lang="en-US" dirty="0" smtClean="0"/>
              <a:t>posted to Mentor Nov. 13</a:t>
            </a:r>
            <a:r>
              <a:rPr lang="en-US" baseline="30000" dirty="0" smtClean="0"/>
              <a:t>th</a:t>
            </a:r>
            <a:r>
              <a:rPr lang="en-US" dirty="0" smtClean="0"/>
              <a:t>.</a:t>
            </a:r>
          </a:p>
          <a:p>
            <a:endParaRPr lang="en-US" dirty="0" smtClean="0"/>
          </a:p>
          <a:p>
            <a:r>
              <a:rPr lang="en-US" dirty="0" smtClean="0"/>
              <a:t>Motion:</a:t>
            </a:r>
          </a:p>
          <a:p>
            <a:pPr marL="0" indent="0"/>
            <a:r>
              <a:rPr lang="en-US" dirty="0" smtClean="0"/>
              <a:t>To </a:t>
            </a:r>
            <a:r>
              <a:rPr lang="en-US" dirty="0"/>
              <a:t>approve document </a:t>
            </a:r>
            <a:r>
              <a:rPr lang="en-US" dirty="0" smtClean="0"/>
              <a:t>11-15/1470r1 </a:t>
            </a:r>
            <a:r>
              <a:rPr lang="en-US" dirty="0"/>
              <a:t>as </a:t>
            </a:r>
            <a:r>
              <a:rPr lang="en-US" dirty="0" smtClean="0"/>
              <a:t>TG </a:t>
            </a:r>
            <a:r>
              <a:rPr lang="en-US" dirty="0"/>
              <a:t>meeting minutes for the </a:t>
            </a:r>
            <a:r>
              <a:rPr lang="en-US" dirty="0" smtClean="0"/>
              <a:t>Dallas meeting</a:t>
            </a:r>
            <a:r>
              <a:rPr lang="en-US" dirty="0"/>
              <a:t>. </a:t>
            </a:r>
          </a:p>
          <a:p>
            <a:r>
              <a:rPr lang="en-US" dirty="0"/>
              <a:t>Moved </a:t>
            </a:r>
            <a:r>
              <a:rPr lang="en-US" dirty="0" smtClean="0"/>
              <a:t>by</a:t>
            </a:r>
            <a:r>
              <a:rPr lang="en-US" dirty="0" smtClean="0"/>
              <a:t>: Alecsander Eitan</a:t>
            </a:r>
          </a:p>
          <a:p>
            <a:r>
              <a:rPr lang="en-US" dirty="0" smtClean="0"/>
              <a:t>Seconded by: Ganesh</a:t>
            </a:r>
          </a:p>
          <a:p>
            <a:r>
              <a:rPr lang="en-US" dirty="0" smtClean="0"/>
              <a:t>Results </a:t>
            </a:r>
            <a:r>
              <a:rPr lang="en-US" dirty="0" smtClean="0"/>
              <a:t>(Y/N/A): </a:t>
            </a:r>
            <a:r>
              <a:rPr lang="en-US" dirty="0" smtClean="0"/>
              <a:t>10/0/1 motion passes.</a:t>
            </a:r>
          </a:p>
          <a:p>
            <a:endParaRPr lang="en-US" dirty="0"/>
          </a:p>
          <a:p>
            <a:endParaRPr lang="en-US" dirty="0" smtClean="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31448892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40603657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31178646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1614271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smtClean="0"/>
              <a:t>TGaz</a:t>
            </a:r>
            <a:r>
              <a:rPr lang="en-US" altLang="en-US" dirty="0" smtClean="0"/>
              <a:t> NGP </a:t>
            </a:r>
            <a:r>
              <a:rPr lang="en-US" altLang="en-US" dirty="0"/>
              <a:t>(</a:t>
            </a:r>
            <a:r>
              <a:rPr lang="en-US" altLang="en-US" dirty="0" smtClean="0"/>
              <a:t>Next Generation </a:t>
            </a:r>
            <a:r>
              <a:rPr lang="en-US" altLang="en-US" dirty="0"/>
              <a:t>Positioning) </a:t>
            </a:r>
            <a:r>
              <a:rPr lang="en-US" altLang="en-US" dirty="0" smtClean="0"/>
              <a:t>agenda </a:t>
            </a:r>
            <a:r>
              <a:rPr lang="en-US" altLang="en-US" dirty="0"/>
              <a:t>for the </a:t>
            </a:r>
            <a:r>
              <a:rPr lang="en-US" altLang="en-US" dirty="0" smtClean="0"/>
              <a:t>Jan. meeting.</a:t>
            </a:r>
            <a:endParaRPr lang="en-US" altLang="en-US" dirty="0"/>
          </a:p>
          <a:p>
            <a:pPr lvl="1">
              <a:spcBef>
                <a:spcPct val="20000"/>
              </a:spcBef>
              <a:buFontTx/>
              <a:buChar char="–"/>
            </a:pPr>
            <a:endParaRPr lang="en-US" altLang="en-US" dirty="0"/>
          </a:p>
          <a:p>
            <a:pPr lvl="1">
              <a:spcBef>
                <a:spcPct val="20000"/>
              </a:spcBef>
              <a:buFontTx/>
              <a:buChar cha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696912" y="333375"/>
            <a:ext cx="2589203" cy="273050"/>
          </a:xfrm>
        </p:spPr>
        <p:txBody>
          <a:bodyPr/>
          <a:lstStyle/>
          <a:p>
            <a:r>
              <a:rPr lang="en-US" smtClean="0"/>
              <a:t>Jan.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Agenda</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r>
              <a:rPr lang="en-US" altLang="en-US" sz="2000" b="0" dirty="0" smtClean="0"/>
              <a:t>)</a:t>
            </a:r>
          </a:p>
          <a:p>
            <a:pPr algn="just">
              <a:spcBef>
                <a:spcPct val="20000"/>
              </a:spcBef>
              <a:buFontTx/>
              <a:buChar char="•"/>
            </a:pPr>
            <a:r>
              <a:rPr lang="en-US" altLang="en-US" sz="2000" b="0" dirty="0" smtClean="0"/>
              <a:t>Presentations </a:t>
            </a:r>
            <a:r>
              <a:rPr lang="en-US" altLang="en-US" sz="2000" b="0" dirty="0" smtClean="0"/>
              <a:t>to inform the TG (55min</a:t>
            </a:r>
            <a:r>
              <a:rPr lang="en-US" altLang="en-US" sz="2000" b="0" dirty="0" smtClean="0"/>
              <a:t>)</a:t>
            </a:r>
          </a:p>
          <a:p>
            <a:pPr algn="just">
              <a:spcBef>
                <a:spcPct val="20000"/>
              </a:spcBef>
              <a:buFontTx/>
              <a:buChar char="•"/>
            </a:pPr>
            <a:r>
              <a:rPr lang="en-US" altLang="en-US" sz="2000" b="0" dirty="0" smtClean="0"/>
              <a:t>Timeline </a:t>
            </a:r>
            <a:r>
              <a:rPr lang="en-US" altLang="en-US" sz="2000" b="0" dirty="0" smtClean="0"/>
              <a:t>and project progress </a:t>
            </a:r>
            <a:r>
              <a:rPr lang="en-US" altLang="en-US" sz="2000" b="0" dirty="0" smtClean="0"/>
              <a:t>review (10min)</a:t>
            </a:r>
          </a:p>
          <a:p>
            <a:pPr algn="just">
              <a:spcBef>
                <a:spcPct val="20000"/>
              </a:spcBef>
              <a:buFontTx/>
              <a:buChar char="•"/>
            </a:pPr>
            <a:r>
              <a:rPr lang="en-US" altLang="en-US" sz="2000" b="0" dirty="0" err="1" smtClean="0"/>
              <a:t>Telecon</a:t>
            </a:r>
            <a:r>
              <a:rPr lang="en-US" altLang="en-US" sz="2000" b="0" dirty="0" smtClean="0"/>
              <a:t> time setting (5min)</a:t>
            </a:r>
            <a:endParaRPr lang="en-US" altLang="en-US" sz="2000" b="0" dirty="0" smtClean="0"/>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23852215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067359209"/>
              </p:ext>
            </p:extLst>
          </p:nvPr>
        </p:nvGraphicFramePr>
        <p:xfrm>
          <a:off x="656785" y="2420888"/>
          <a:ext cx="7772404" cy="2509280"/>
        </p:xfrm>
        <a:graphic>
          <a:graphicData uri="http://schemas.openxmlformats.org/drawingml/2006/table">
            <a:tbl>
              <a:tblPr firstRow="1" bandRow="1">
                <a:tableStyleId>{21E4AEA4-8DFA-4A89-87EB-49C32662AFE0}</a:tableStyleId>
              </a:tblPr>
              <a:tblGrid>
                <a:gridCol w="1380624"/>
                <a:gridCol w="2124576"/>
                <a:gridCol w="2667000"/>
                <a:gridCol w="1600204"/>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r>
                        <a:rPr lang="en-US" sz="1500" dirty="0" smtClean="0"/>
                        <a:t>11-15/1003</a:t>
                      </a:r>
                      <a:endParaRPr lang="en-US" sz="1500" dirty="0"/>
                    </a:p>
                  </a:txBody>
                  <a:tcPr marT="45712" marB="45712"/>
                </a:tc>
                <a:tc>
                  <a:txBody>
                    <a:bodyPr/>
                    <a:lstStyle/>
                    <a:p>
                      <a:r>
                        <a:rPr lang="en-US" sz="1500" dirty="0" smtClean="0"/>
                        <a:t>Jonathan Segev</a:t>
                      </a:r>
                      <a:endParaRPr lang="en-US" sz="1500" dirty="0"/>
                    </a:p>
                  </a:txBody>
                  <a:tcPr marT="45712" marB="45712"/>
                </a:tc>
                <a:tc>
                  <a:txBody>
                    <a:bodyPr/>
                    <a:lstStyle/>
                    <a:p>
                      <a:r>
                        <a:rPr lang="en-US" sz="1500" dirty="0" smtClean="0"/>
                        <a:t>Next Gen.</a:t>
                      </a:r>
                      <a:r>
                        <a:rPr lang="en-US" sz="1500" baseline="0" dirty="0" smtClean="0"/>
                        <a:t> Positioning </a:t>
                      </a:r>
                      <a:endParaRPr lang="en-US" sz="1500" dirty="0"/>
                    </a:p>
                  </a:txBody>
                  <a:tcPr marT="45712" marB="45712"/>
                </a:tc>
                <a:tc>
                  <a:txBody>
                    <a:bodyPr/>
                    <a:lstStyle/>
                    <a:p>
                      <a:r>
                        <a:rPr lang="en-US" sz="1500" dirty="0" smtClean="0"/>
                        <a:t>Agenda</a:t>
                      </a:r>
                      <a:r>
                        <a:rPr lang="en-US" sz="1500" baseline="0" dirty="0" smtClean="0"/>
                        <a:t> Deck</a:t>
                      </a:r>
                      <a:endParaRPr lang="en-US" sz="1500" dirty="0"/>
                    </a:p>
                  </a:txBody>
                  <a:tcPr marT="45712" marB="45712"/>
                </a:tc>
              </a:tr>
              <a:tr h="194584">
                <a:tc>
                  <a:txBody>
                    <a:bodyPr/>
                    <a:lstStyle/>
                    <a:p>
                      <a:r>
                        <a:rPr lang="en-US" sz="1400" dirty="0" smtClean="0"/>
                        <a:t>11-16-0137</a:t>
                      </a:r>
                      <a:endParaRPr lang="en-US" sz="1400" dirty="0"/>
                    </a:p>
                  </a:txBody>
                  <a:tcPr marT="45712" marB="45712"/>
                </a:tc>
                <a:tc>
                  <a:txBody>
                    <a:bodyPr/>
                    <a:lstStyle/>
                    <a:p>
                      <a:r>
                        <a:rPr lang="en-US" sz="1400" dirty="0" smtClean="0"/>
                        <a:t>Santosh Pandey</a:t>
                      </a:r>
                    </a:p>
                  </a:txBody>
                  <a:tcPr marT="45712" marB="45712"/>
                </a:tc>
                <a:tc>
                  <a:txBody>
                    <a:bodyPr/>
                    <a:lstStyle/>
                    <a:p>
                      <a:r>
                        <a:rPr lang="en-US" sz="1400" dirty="0" smtClean="0"/>
                        <a:t>Use case </a:t>
                      </a:r>
                      <a:r>
                        <a:rPr lang="en-US" sz="1400" dirty="0" smtClean="0"/>
                        <a:t>document (10min)</a:t>
                      </a:r>
                      <a:endParaRPr lang="en-US" sz="1400" dirty="0"/>
                    </a:p>
                  </a:txBody>
                  <a:tcPr marT="45712" marB="45712"/>
                </a:tc>
                <a:tc>
                  <a:txBody>
                    <a:bodyPr/>
                    <a:lstStyle/>
                    <a:p>
                      <a:r>
                        <a:rPr lang="en-US" sz="1400" dirty="0" smtClean="0"/>
                        <a:t>Use case</a:t>
                      </a:r>
                      <a:endParaRPr lang="en-US" sz="1400" dirty="0"/>
                    </a:p>
                  </a:txBody>
                  <a:tcPr marT="45712" marB="45712"/>
                </a:tc>
              </a:tr>
              <a:tr h="306608">
                <a:tc>
                  <a:txBody>
                    <a:bodyPr/>
                    <a:lstStyle/>
                    <a:p>
                      <a:r>
                        <a:rPr lang="en-US" sz="1400" dirty="0" smtClean="0"/>
                        <a:t>11-16-0134r2</a:t>
                      </a:r>
                      <a:endParaRPr lang="en-US" sz="1400" dirty="0"/>
                    </a:p>
                  </a:txBody>
                  <a:tcPr marT="45712" marB="45712"/>
                </a:tc>
                <a:tc>
                  <a:txBody>
                    <a:bodyPr/>
                    <a:lstStyle/>
                    <a:p>
                      <a:r>
                        <a:rPr lang="en-US" sz="1400" dirty="0" smtClean="0"/>
                        <a:t>Ganesh Venkatesan</a:t>
                      </a:r>
                      <a:endParaRPr lang="en-US" sz="1400" dirty="0" smtClean="0"/>
                    </a:p>
                  </a:txBody>
                  <a:tcPr marT="45712" marB="45712"/>
                </a:tc>
                <a:tc>
                  <a:txBody>
                    <a:bodyPr/>
                    <a:lstStyle/>
                    <a:p>
                      <a:r>
                        <a:rPr lang="en-US" sz="1400" dirty="0" smtClean="0"/>
                        <a:t>Accuracy and coverage Functional requirements</a:t>
                      </a:r>
                      <a:r>
                        <a:rPr lang="en-US" sz="1400" baseline="0" dirty="0" smtClean="0"/>
                        <a:t>  (20min)</a:t>
                      </a:r>
                      <a:endParaRPr lang="en-US" sz="1400" dirty="0"/>
                    </a:p>
                  </a:txBody>
                  <a:tcPr marT="45712" marB="45712"/>
                </a:tc>
                <a:tc>
                  <a:txBody>
                    <a:bodyPr/>
                    <a:lstStyle/>
                    <a:p>
                      <a:r>
                        <a:rPr lang="en-US" sz="1400" dirty="0" smtClean="0"/>
                        <a:t>Functional requirements</a:t>
                      </a:r>
                      <a:endParaRPr lang="en-US" sz="1400" dirty="0"/>
                    </a:p>
                  </a:txBody>
                  <a:tcPr marT="45712" marB="45712"/>
                </a:tc>
              </a:tr>
              <a:tr h="274311">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r h="16001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160012">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bl>
          </a:graphicData>
        </a:graphic>
      </p:graphicFrame>
    </p:spTree>
    <p:extLst>
      <p:ext uri="{BB962C8B-B14F-4D97-AF65-F5344CB8AC3E}">
        <p14:creationId xmlns:p14="http://schemas.microsoft.com/office/powerpoint/2010/main" val="1417333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 – approve UC document</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dirty="0" smtClean="0"/>
              <a:t>We adopt document </a:t>
            </a:r>
            <a:r>
              <a:rPr lang="en-US" altLang="en-US" dirty="0" smtClean="0"/>
              <a:t>11-16-0137r0 as </a:t>
            </a:r>
            <a:r>
              <a:rPr lang="en-US" altLang="en-US" dirty="0" smtClean="0"/>
              <a:t>use case document for </a:t>
            </a:r>
            <a:r>
              <a:rPr lang="en-US" altLang="en-US" dirty="0" err="1" smtClean="0"/>
              <a:t>TGaz</a:t>
            </a:r>
            <a:r>
              <a:rPr lang="en-US" altLang="en-US" dirty="0" smtClean="0"/>
              <a:t> specification development. </a:t>
            </a:r>
          </a:p>
          <a:p>
            <a:pPr marL="0" indent="0">
              <a:buNone/>
            </a:pPr>
            <a:endParaRPr lang="en-US" altLang="en-US" dirty="0" smtClean="0"/>
          </a:p>
          <a:p>
            <a:pPr marL="0" indent="0">
              <a:buNone/>
            </a:pPr>
            <a:r>
              <a:rPr lang="en-US" altLang="en-US" dirty="0" smtClean="0"/>
              <a:t>Move</a:t>
            </a:r>
            <a:r>
              <a:rPr lang="en-US" altLang="en-US" dirty="0" smtClean="0"/>
              <a:t>: Santosh Pandey</a:t>
            </a:r>
            <a:endParaRPr lang="en-US" altLang="en-US" dirty="0" smtClean="0"/>
          </a:p>
          <a:p>
            <a:pPr marL="0" indent="0">
              <a:buNone/>
            </a:pPr>
            <a:r>
              <a:rPr lang="en-US" altLang="en-US" dirty="0" smtClean="0"/>
              <a:t>2</a:t>
            </a:r>
            <a:r>
              <a:rPr lang="en-US" altLang="en-US" baseline="30000" dirty="0" smtClean="0"/>
              <a:t>nd</a:t>
            </a:r>
            <a:r>
              <a:rPr lang="en-US" altLang="en-US" dirty="0" smtClean="0"/>
              <a:t>: Yaron Alpert</a:t>
            </a:r>
            <a:endParaRPr lang="en-US" altLang="en-US" dirty="0"/>
          </a:p>
          <a:p>
            <a:pPr marL="0" indent="0">
              <a:buNone/>
            </a:pPr>
            <a:r>
              <a:rPr lang="en-US" altLang="en-US" dirty="0" smtClean="0"/>
              <a:t>Y: </a:t>
            </a:r>
            <a:r>
              <a:rPr lang="en-US" altLang="en-US" dirty="0" smtClean="0"/>
              <a:t>12</a:t>
            </a:r>
            <a:r>
              <a:rPr lang="en-US" altLang="en-US" dirty="0" smtClean="0"/>
              <a:t>			N: </a:t>
            </a:r>
            <a:r>
              <a:rPr lang="en-US" altLang="en-US" dirty="0" smtClean="0"/>
              <a:t>0</a:t>
            </a:r>
            <a:r>
              <a:rPr lang="en-US" altLang="en-US" dirty="0" smtClean="0"/>
              <a:t>		</a:t>
            </a:r>
            <a:r>
              <a:rPr lang="en-US" altLang="en-US" dirty="0" smtClean="0"/>
              <a:t>	A</a:t>
            </a:r>
            <a:r>
              <a:rPr lang="en-US" altLang="en-US" dirty="0" smtClean="0"/>
              <a:t>: </a:t>
            </a:r>
            <a:r>
              <a:rPr lang="en-US" altLang="en-US" dirty="0" smtClean="0"/>
              <a:t>3</a:t>
            </a:r>
          </a:p>
          <a:p>
            <a:pPr marL="0" indent="0">
              <a:buNone/>
            </a:pPr>
            <a:r>
              <a:rPr lang="en-US" altLang="en-US" dirty="0" smtClean="0"/>
              <a:t>Motion passes.</a:t>
            </a:r>
            <a:endParaRPr lang="en-US" altLang="en-US" dirty="0" smtClean="0"/>
          </a:p>
          <a:p>
            <a:pPr marL="0" indent="0">
              <a:buNone/>
            </a:pPr>
            <a:endParaRPr lang="en-US" altLang="en-US" dirty="0" smtClean="0"/>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32</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 Corporation</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smtClean="0"/>
              <a:t>Jan. 2016</a:t>
            </a:r>
            <a:endParaRPr lang="en-US" dirty="0"/>
          </a:p>
        </p:txBody>
      </p:sp>
    </p:spTree>
    <p:extLst>
      <p:ext uri="{BB962C8B-B14F-4D97-AF65-F5344CB8AC3E}">
        <p14:creationId xmlns:p14="http://schemas.microsoft.com/office/powerpoint/2010/main" val="18150575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sz="quarter" idx="13"/>
          </p:nvPr>
        </p:nvSpPr>
        <p:spPr>
          <a:noFill/>
          <a:ln w="9525">
            <a:noFill/>
            <a:round/>
            <a:headEnd/>
            <a:tailEnd/>
          </a:ln>
          <a:effectLst/>
        </p:spPr>
        <p:txBody>
          <a:bodyPr vert="horz" wrap="square" lIns="92160" tIns="46080" rIns="92160" bIns="46080" numCol="1" anchor="t" anchorCtr="0" compatLnSpc="1">
            <a:prstTxWarp prst="textNoShape">
              <a:avLst/>
            </a:prstTxWarp>
          </a:bodyPr>
          <a:lstStyle/>
          <a:p>
            <a:pPr marL="0" indent="0"/>
            <a:r>
              <a:rPr lang="en-US" dirty="0">
                <a:solidFill>
                  <a:srgbClr val="000000"/>
                </a:solidFill>
              </a:rPr>
              <a:t>Move to adopt the set of functional requirements listed in slide #5 and include them in the </a:t>
            </a:r>
            <a:r>
              <a:rPr lang="en-US" dirty="0" err="1">
                <a:solidFill>
                  <a:srgbClr val="000000"/>
                </a:solidFill>
              </a:rPr>
              <a:t>TGaz</a:t>
            </a:r>
            <a:r>
              <a:rPr lang="en-US" dirty="0">
                <a:solidFill>
                  <a:srgbClr val="000000"/>
                </a:solidFill>
              </a:rPr>
              <a:t> Functional Requirements Document under the sub-section focused on Accuracy and Coverage for the .11az protocol while operating in  2.4 GHz and 5GHz bands.</a:t>
            </a:r>
          </a:p>
          <a:p>
            <a:pPr marL="0" indent="0"/>
            <a:endParaRPr lang="en-US" dirty="0">
              <a:solidFill>
                <a:srgbClr val="000000"/>
              </a:solidFill>
            </a:endParaRPr>
          </a:p>
          <a:p>
            <a:pPr marL="0" indent="0"/>
            <a:r>
              <a:rPr lang="en-US" dirty="0">
                <a:solidFill>
                  <a:srgbClr val="000000"/>
                </a:solidFill>
              </a:rPr>
              <a:t>Moved: Chao Chun Wang</a:t>
            </a:r>
          </a:p>
          <a:p>
            <a:pPr marL="0" indent="0"/>
            <a:r>
              <a:rPr lang="en-US" dirty="0">
                <a:solidFill>
                  <a:srgbClr val="000000"/>
                </a:solidFill>
              </a:rPr>
              <a:t>Seconded: Ganesh Venkatesan</a:t>
            </a:r>
          </a:p>
          <a:p>
            <a:pPr marL="0" indent="0"/>
            <a:r>
              <a:rPr lang="en-US" dirty="0">
                <a:solidFill>
                  <a:srgbClr val="000000"/>
                </a:solidFill>
              </a:rPr>
              <a:t>Result: 14/0/3; Motion Passes.</a:t>
            </a:r>
            <a:endParaRPr lang="en-US" dirty="0">
              <a:solidFill>
                <a:srgbClr val="000000"/>
              </a:solidFill>
            </a:endParaRPr>
          </a:p>
        </p:txBody>
      </p:sp>
      <p:sp>
        <p:nvSpPr>
          <p:cNvPr id="4" name="Slide Number Placeholder 3"/>
          <p:cNvSpPr>
            <a:spLocks noGrp="1"/>
          </p:cNvSpPr>
          <p:nvPr>
            <p:ph type="sldNum" sz="quarter" idx="4"/>
          </p:nvPr>
        </p:nvSpPr>
        <p:spPr/>
        <p:txBody>
          <a:bodyPr/>
          <a:lstStyle/>
          <a:p>
            <a:pPr>
              <a:defRPr/>
            </a:pPr>
            <a:r>
              <a:rPr lang="en-GB" smtClean="0"/>
              <a:t>Slide </a:t>
            </a:r>
            <a:fld id="{C229C781-9868-4EAE-9E92-FD9A8F450C8C}" type="slidenum">
              <a:rPr lang="en-GB" smtClean="0"/>
              <a:pPr>
                <a:defRPr/>
              </a:pPr>
              <a:t>33</a:t>
            </a:fld>
            <a:endParaRPr lang="en-GB" dirty="0"/>
          </a:p>
        </p:txBody>
      </p:sp>
      <p:sp>
        <p:nvSpPr>
          <p:cNvPr id="5" name="Footer Placeholder 4"/>
          <p:cNvSpPr>
            <a:spLocks noGrp="1"/>
          </p:cNvSpPr>
          <p:nvPr>
            <p:ph type="ftr" sz="quarter" idx="11"/>
          </p:nvPr>
        </p:nvSpPr>
        <p:spPr/>
        <p:txBody>
          <a:bodyPr/>
          <a:lstStyle/>
          <a:p>
            <a:r>
              <a:rPr lang="en-CA" smtClean="0"/>
              <a:t>Ganesh Venkatesan (Intel Corporation)</a:t>
            </a:r>
            <a:endParaRPr lang="en-CA" dirty="0"/>
          </a:p>
        </p:txBody>
      </p:sp>
    </p:spTree>
    <p:extLst>
      <p:ext uri="{BB962C8B-B14F-4D97-AF65-F5344CB8AC3E}">
        <p14:creationId xmlns:p14="http://schemas.microsoft.com/office/powerpoint/2010/main" val="17505894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90656" cy="1065213"/>
          </a:xfrm>
        </p:spPr>
        <p:txBody>
          <a:bodyPr/>
          <a:lstStyle/>
          <a:p>
            <a:r>
              <a:rPr lang="en-US" dirty="0" smtClean="0"/>
              <a:t>Previously: Review </a:t>
            </a:r>
            <a:r>
              <a:rPr lang="en-US" dirty="0" err="1" smtClean="0"/>
              <a:t>TGaz</a:t>
            </a:r>
            <a:r>
              <a:rPr lang="en-US" dirty="0" smtClean="0"/>
              <a:t> Timeline </a:t>
            </a:r>
            <a:r>
              <a:rPr lang="en-US" dirty="0" smtClean="0"/>
              <a:t>progress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42"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(Mar.. 2020)</a:t>
            </a:r>
            <a:endParaRPr lang="en-US" altLang="en-US" dirty="0"/>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 – Mar. 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Mar. 20)</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2854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210535"/>
          </a:xfrm>
        </p:spPr>
        <p:txBody>
          <a:bodyPr/>
          <a:lstStyle/>
          <a:p>
            <a:r>
              <a:rPr lang="en-US" dirty="0" smtClean="0"/>
              <a:t>Activity timelines</a:t>
            </a:r>
            <a:endParaRPr lang="en-US" dirty="0"/>
          </a:p>
        </p:txBody>
      </p:sp>
      <p:sp>
        <p:nvSpPr>
          <p:cNvPr id="4"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5"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Rectangle 7"/>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5215474" y="1142523"/>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2677366" y="1142523"/>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5" name="Rectangle 14"/>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6"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17" name="Text Box 29"/>
          <p:cNvSpPr txBox="1">
            <a:spLocks noChangeArrowheads="1"/>
          </p:cNvSpPr>
          <p:nvPr/>
        </p:nvSpPr>
        <p:spPr bwMode="auto">
          <a:xfrm flipH="1">
            <a:off x="6005060"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(Mar.. 2020)</a:t>
            </a:r>
            <a:endParaRPr lang="en-US" altLang="en-US" b="0" dirty="0"/>
          </a:p>
        </p:txBody>
      </p:sp>
      <p:sp>
        <p:nvSpPr>
          <p:cNvPr id="19" name="Isosceles Triangle 18"/>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25"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6629917"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Rectangle 26"/>
          <p:cNvSpPr/>
          <p:nvPr/>
        </p:nvSpPr>
        <p:spPr>
          <a:xfrm>
            <a:off x="1837260" y="1987657"/>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28"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29" name="Isosceles Triangle 28"/>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2" name="Rectangle 31"/>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3" name="Rectangle 32"/>
          <p:cNvSpPr/>
          <p:nvPr/>
        </p:nvSpPr>
        <p:spPr>
          <a:xfrm>
            <a:off x="2947114" y="1986005"/>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4" name="Rectangle 33"/>
          <p:cNvSpPr/>
          <p:nvPr/>
        </p:nvSpPr>
        <p:spPr>
          <a:xfrm>
            <a:off x="1155353" y="1987658"/>
            <a:ext cx="690122"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5" name="Text Box 24"/>
          <p:cNvSpPr txBox="1">
            <a:spLocks noChangeArrowheads="1"/>
          </p:cNvSpPr>
          <p:nvPr/>
        </p:nvSpPr>
        <p:spPr bwMode="auto">
          <a:xfrm>
            <a:off x="1814377" y="222786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5/16-3/17 (10M)</a:t>
            </a:r>
            <a:endParaRPr lang="en-US" altLang="en-US" sz="700" b="1"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42" name="Rectangle 41"/>
          <p:cNvSpPr/>
          <p:nvPr/>
        </p:nvSpPr>
        <p:spPr>
          <a:xfrm>
            <a:off x="1053791" y="2494802"/>
            <a:ext cx="342399"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Set targets</a:t>
            </a:r>
            <a:endParaRPr lang="en-US" sz="900" dirty="0"/>
          </a:p>
        </p:txBody>
      </p:sp>
      <p:sp>
        <p:nvSpPr>
          <p:cNvPr id="46" name="Rectangle 45"/>
          <p:cNvSpPr/>
          <p:nvPr/>
        </p:nvSpPr>
        <p:spPr>
          <a:xfrm>
            <a:off x="1287539" y="2818437"/>
            <a:ext cx="71056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7" name="Rectangle 46"/>
          <p:cNvSpPr/>
          <p:nvPr/>
        </p:nvSpPr>
        <p:spPr>
          <a:xfrm>
            <a:off x="1477523" y="3141770"/>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8" name="Rectangle 47"/>
          <p:cNvSpPr/>
          <p:nvPr/>
        </p:nvSpPr>
        <p:spPr>
          <a:xfrm>
            <a:off x="2364745" y="3465405"/>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41" name="TextBox 40"/>
          <p:cNvSpPr txBox="1"/>
          <p:nvPr/>
        </p:nvSpPr>
        <p:spPr>
          <a:xfrm>
            <a:off x="155334" y="2824157"/>
            <a:ext cx="871919" cy="461665"/>
          </a:xfrm>
          <a:prstGeom prst="rect">
            <a:avLst/>
          </a:prstGeom>
          <a:noFill/>
        </p:spPr>
        <p:txBody>
          <a:bodyPr wrap="square" rtlCol="0">
            <a:spAutoFit/>
          </a:bodyPr>
          <a:lstStyle/>
          <a:p>
            <a:r>
              <a:rPr lang="en-US" dirty="0" smtClean="0"/>
              <a:t>Accuracy</a:t>
            </a:r>
          </a:p>
          <a:p>
            <a:r>
              <a:rPr lang="en-US" dirty="0" smtClean="0"/>
              <a:t>coverage</a:t>
            </a:r>
            <a:endParaRPr lang="en-US" dirty="0"/>
          </a:p>
        </p:txBody>
      </p:sp>
      <p:sp>
        <p:nvSpPr>
          <p:cNvPr id="52" name="TextBox 51"/>
          <p:cNvSpPr txBox="1"/>
          <p:nvPr/>
        </p:nvSpPr>
        <p:spPr>
          <a:xfrm>
            <a:off x="92694" y="3801094"/>
            <a:ext cx="871919" cy="276999"/>
          </a:xfrm>
          <a:prstGeom prst="rect">
            <a:avLst/>
          </a:prstGeom>
          <a:noFill/>
        </p:spPr>
        <p:txBody>
          <a:bodyPr wrap="square" rtlCol="0">
            <a:spAutoFit/>
          </a:bodyPr>
          <a:lstStyle/>
          <a:p>
            <a:r>
              <a:rPr lang="en-US" dirty="0" smtClean="0"/>
              <a:t>60Ghz</a:t>
            </a:r>
            <a:endParaRPr lang="en-US" dirty="0"/>
          </a:p>
        </p:txBody>
      </p:sp>
      <p:sp>
        <p:nvSpPr>
          <p:cNvPr id="58" name="Rectangle 57"/>
          <p:cNvSpPr/>
          <p:nvPr/>
        </p:nvSpPr>
        <p:spPr>
          <a:xfrm>
            <a:off x="1059139" y="3789040"/>
            <a:ext cx="342399"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Set targets</a:t>
            </a:r>
            <a:endParaRPr lang="en-US" sz="900" dirty="0"/>
          </a:p>
        </p:txBody>
      </p:sp>
      <p:sp>
        <p:nvSpPr>
          <p:cNvPr id="59" name="Rectangle 58"/>
          <p:cNvSpPr/>
          <p:nvPr/>
        </p:nvSpPr>
        <p:spPr>
          <a:xfrm>
            <a:off x="1292887" y="3879620"/>
            <a:ext cx="71056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60" name="Rectangle 59"/>
          <p:cNvSpPr/>
          <p:nvPr/>
        </p:nvSpPr>
        <p:spPr>
          <a:xfrm>
            <a:off x="1482871" y="3987231"/>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61" name="Rectangle 60"/>
          <p:cNvSpPr/>
          <p:nvPr/>
        </p:nvSpPr>
        <p:spPr>
          <a:xfrm>
            <a:off x="2370093" y="4059239"/>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82" name="Rectangle 81"/>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83"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5" name="Arc 84"/>
          <p:cNvSpPr/>
          <p:nvPr/>
        </p:nvSpPr>
        <p:spPr bwMode="auto">
          <a:xfrm>
            <a:off x="1469741" y="2679797"/>
            <a:ext cx="745884" cy="582416"/>
          </a:xfrm>
          <a:prstGeom prst="arc">
            <a:avLst>
              <a:gd name="adj1" fmla="val 12687140"/>
              <a:gd name="adj2" fmla="val 1287717"/>
            </a:avLst>
          </a:prstGeom>
          <a:noFill/>
          <a:ln w="12700" cap="flat" cmpd="sng" algn="ctr">
            <a:solidFill>
              <a:schemeClr val="tx1"/>
            </a:solidFill>
            <a:prstDash val="solid"/>
            <a:round/>
            <a:headEnd type="stealth" w="lg" len="med"/>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6" name="Arc 85"/>
          <p:cNvSpPr/>
          <p:nvPr/>
        </p:nvSpPr>
        <p:spPr bwMode="auto">
          <a:xfrm>
            <a:off x="1313292" y="2980254"/>
            <a:ext cx="745884" cy="582416"/>
          </a:xfrm>
          <a:prstGeom prst="arc">
            <a:avLst>
              <a:gd name="adj1" fmla="val 2404661"/>
              <a:gd name="adj2" fmla="val 11682246"/>
            </a:avLst>
          </a:prstGeom>
          <a:noFill/>
          <a:ln w="12700" cap="flat" cmpd="sng" algn="ctr">
            <a:solidFill>
              <a:schemeClr val="tx1"/>
            </a:solidFill>
            <a:prstDash val="solid"/>
            <a:round/>
            <a:headEnd type="stealth" w="lg" len="med"/>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7" name="Isosceles Triangle 86"/>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18" name="Straight Connector 17"/>
          <p:cNvCxnSpPr>
            <a:stCxn id="42" idx="1"/>
            <a:endCxn id="42" idx="3"/>
          </p:cNvCxnSpPr>
          <p:nvPr/>
        </p:nvCxnSpPr>
        <p:spPr bwMode="auto">
          <a:xfrm>
            <a:off x="1053791" y="2656620"/>
            <a:ext cx="34239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Straight Connector 90"/>
          <p:cNvCxnSpPr>
            <a:stCxn id="46" idx="1"/>
          </p:cNvCxnSpPr>
          <p:nvPr/>
        </p:nvCxnSpPr>
        <p:spPr bwMode="auto">
          <a:xfrm flipV="1">
            <a:off x="1287539" y="2980254"/>
            <a:ext cx="182202" cy="1"/>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Straight Connector 93"/>
          <p:cNvCxnSpPr>
            <a:stCxn id="32" idx="1"/>
            <a:endCxn id="34" idx="1"/>
          </p:cNvCxnSpPr>
          <p:nvPr/>
        </p:nvCxnSpPr>
        <p:spPr bwMode="auto">
          <a:xfrm>
            <a:off x="444626" y="2120214"/>
            <a:ext cx="7107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Straight Connector 94"/>
          <p:cNvCxnSpPr/>
          <p:nvPr/>
        </p:nvCxnSpPr>
        <p:spPr bwMode="auto">
          <a:xfrm flipV="1">
            <a:off x="1057785" y="3949479"/>
            <a:ext cx="147111" cy="138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Straight Connector 95"/>
          <p:cNvCxnSpPr/>
          <p:nvPr/>
        </p:nvCxnSpPr>
        <p:spPr bwMode="auto">
          <a:xfrm flipV="1">
            <a:off x="1286536" y="4075554"/>
            <a:ext cx="147111" cy="138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Straight Connector 97"/>
          <p:cNvCxnSpPr/>
          <p:nvPr/>
        </p:nvCxnSpPr>
        <p:spPr bwMode="auto">
          <a:xfrm>
            <a:off x="1145050" y="2119900"/>
            <a:ext cx="16367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885789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a:t>
            </a:r>
            <a:r>
              <a:rPr lang="en-US" altLang="en-US" dirty="0" smtClean="0">
                <a:solidFill>
                  <a:schemeClr val="tx2"/>
                </a:solidFill>
              </a:rPr>
              <a:t>the March 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smtClean="0"/>
              <a:t>Continue on Functional Requirement Document development.</a:t>
            </a:r>
          </a:p>
          <a:p>
            <a:pPr algn="just">
              <a:spcBef>
                <a:spcPts val="1225"/>
              </a:spcBef>
              <a:buFontTx/>
              <a:buChar char="•"/>
            </a:pPr>
            <a:r>
              <a:rPr lang="en-US" altLang="en-US" dirty="0" smtClean="0"/>
              <a:t>Technical presentations.</a:t>
            </a:r>
          </a:p>
          <a:p>
            <a:pPr algn="just">
              <a:spcBef>
                <a:spcPts val="1225"/>
              </a:spcBef>
              <a:buFontTx/>
              <a:buChar char="•"/>
            </a:pPr>
            <a:endParaRPr lang="en-US" altLang="en-US" dirty="0" smtClean="0"/>
          </a:p>
          <a:p>
            <a:pPr algn="just">
              <a:spcBef>
                <a:spcPts val="1225"/>
              </a:spcBef>
              <a:buFontTx/>
              <a:buChar char="•"/>
            </a:pPr>
            <a:endParaRPr lang="en-US" altLang="en-US" dirty="0" smtClean="0"/>
          </a:p>
          <a:p>
            <a:pPr algn="just">
              <a:spcBef>
                <a:spcPts val="1225"/>
              </a:spcBef>
              <a:buFontTx/>
              <a:buChar char="•"/>
            </a:pPr>
            <a:endParaRPr lang="en-US" altLang="en-US" dirty="0"/>
          </a:p>
          <a:p>
            <a:pPr lvl="0">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25811227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800" dirty="0" smtClean="0"/>
              <a:t>Feb</a:t>
            </a:r>
            <a:r>
              <a:rPr lang="en-US" altLang="en-US" sz="2800" dirty="0" smtClean="0"/>
              <a:t>. </a:t>
            </a:r>
            <a:r>
              <a:rPr lang="he-IL" altLang="en-US" sz="2800" dirty="0" smtClean="0"/>
              <a:t>3</a:t>
            </a:r>
            <a:r>
              <a:rPr lang="en-US" altLang="en-US" sz="2800" baseline="30000" dirty="0" err="1"/>
              <a:t>r</a:t>
            </a:r>
            <a:r>
              <a:rPr lang="en-US" altLang="en-US" sz="2800" baseline="30000" dirty="0" err="1" smtClean="0"/>
              <a:t>d</a:t>
            </a:r>
            <a:r>
              <a:rPr lang="en-US" altLang="en-US" sz="2800" dirty="0" smtClean="0"/>
              <a:t> </a:t>
            </a:r>
            <a:r>
              <a:rPr lang="en-US" altLang="en-US" sz="2800" dirty="0" smtClean="0"/>
              <a:t>10:00AM </a:t>
            </a:r>
            <a:r>
              <a:rPr lang="en-US" altLang="en-US" sz="2800" dirty="0"/>
              <a:t>ET for 1hr. </a:t>
            </a:r>
          </a:p>
          <a:p>
            <a:pPr algn="just">
              <a:spcBef>
                <a:spcPct val="20000"/>
              </a:spcBef>
              <a:buFontTx/>
              <a:buChar char="•"/>
            </a:pPr>
            <a:r>
              <a:rPr lang="en-US" altLang="en-US" sz="2800"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8743420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a:t>
            </a:r>
            <a:r>
              <a:rPr lang="en-US" dirty="0"/>
              <a:t>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42496170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980099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751014"/>
            <a:ext cx="7770813" cy="4343400"/>
          </a:xfrm>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smtClean="0"/>
              <a:t>Please </a:t>
            </a:r>
            <a:r>
              <a:rPr lang="en-US" altLang="en-US" sz="2000" b="0" dirty="0"/>
              <a:t>announce your affiliation when you first address the group during a meeting slot</a:t>
            </a:r>
          </a:p>
          <a:p>
            <a:pPr>
              <a:lnSpc>
                <a:spcPct val="150000"/>
              </a:lnSpc>
              <a:buFont typeface="Arial" panose="020B0604020202020204" pitchFamily="34" charset="0"/>
              <a:buChar char="•"/>
            </a:pPr>
            <a:r>
              <a:rPr lang="en-US" altLang="en-US" sz="2000" b="0" dirty="0" smtClean="0"/>
              <a:t>If </a:t>
            </a:r>
            <a:r>
              <a:rPr lang="en-US" altLang="en-US" sz="2000" b="0" dirty="0"/>
              <a:t>you plan to make a submission be sure it does not contain company logos or advertising</a:t>
            </a:r>
          </a:p>
          <a:p>
            <a:pPr>
              <a:lnSpc>
                <a:spcPct val="150000"/>
              </a:lnSpc>
              <a:buFont typeface="Arial" panose="020B0604020202020204" pitchFamily="34" charset="0"/>
              <a:buChar char="•"/>
            </a:pPr>
            <a:r>
              <a:rPr lang="en-US" altLang="en-US" sz="2000" b="0" dirty="0" smtClean="0"/>
              <a:t>Questions </a:t>
            </a:r>
            <a:r>
              <a:rPr lang="en-US" altLang="en-US" sz="2000" b="0" dirty="0"/>
              <a:t>on Voting status, Ballot pool, Access to Reflector, Documentation,  </a:t>
            </a:r>
            <a:r>
              <a:rPr lang="en-US" altLang="en-US" sz="2000" b="0" dirty="0" smtClean="0"/>
              <a:t>member’</a:t>
            </a:r>
            <a:r>
              <a:rPr lang="en-US" altLang="ja-JP" sz="2000" b="0" dirty="0" smtClean="0"/>
              <a:t>s </a:t>
            </a:r>
            <a:r>
              <a:rPr lang="en-US" altLang="ja-JP" sz="2000" b="0" dirty="0"/>
              <a:t>area</a:t>
            </a:r>
          </a:p>
          <a:p>
            <a:pPr marL="800100" lvl="1" indent="-342900">
              <a:lnSpc>
                <a:spcPct val="150000"/>
              </a:lnSpc>
              <a:buFont typeface="Wingdings" panose="05000000000000000000" pitchFamily="2" charset="2"/>
              <a:buChar char="Ø"/>
            </a:pPr>
            <a:r>
              <a:rPr lang="en-US" altLang="en-US" dirty="0"/>
              <a:t>see Jon Rosdahl – </a:t>
            </a:r>
            <a:r>
              <a:rPr lang="en-US" altLang="en-US" dirty="0">
                <a:solidFill>
                  <a:srgbClr val="FF0000"/>
                </a:solidFill>
              </a:rPr>
              <a:t>Jon.Rosdahl@csr.com</a:t>
            </a:r>
            <a:endParaRPr lang="en-US" altLang="en-US" sz="1800" dirty="0">
              <a:solidFill>
                <a:srgbClr val="FF0000"/>
              </a:solidFill>
            </a:endParaRPr>
          </a:p>
          <a:p>
            <a:pPr>
              <a:lnSpc>
                <a:spcPct val="150000"/>
              </a:lnSpc>
              <a:buFont typeface="Arial" panose="020B0604020202020204" pitchFamily="34" charset="0"/>
              <a:buChar char="•"/>
            </a:pPr>
            <a:r>
              <a:rPr lang="en-US" altLang="en-US" sz="2000" b="0" dirty="0" smtClean="0"/>
              <a:t>Cell </a:t>
            </a:r>
            <a:r>
              <a:rPr lang="en-US" altLang="en-US" sz="2000" b="0" dirty="0"/>
              <a:t>Phones Silent or </a:t>
            </a:r>
            <a:r>
              <a:rPr lang="en-US" altLang="en-US" sz="2000" b="0" dirty="0" smtClean="0"/>
              <a:t>Off</a:t>
            </a:r>
            <a:endParaRPr lang="en-US" altLang="en-US" sz="1800" dirty="0"/>
          </a:p>
          <a:p>
            <a:pPr>
              <a:lnSpc>
                <a:spcPct val="150000"/>
              </a:lnSpc>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18038317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Adjurn</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36123357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sz="4800" dirty="0"/>
          </a:p>
          <a:p>
            <a:pPr algn="ctr"/>
            <a:r>
              <a:rPr lang="en-US" sz="4800" dirty="0" smtClean="0"/>
              <a:t>Backup</a:t>
            </a:r>
            <a:endParaRPr lang="en-US" sz="4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10070355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r>
              <a:rPr lang="en-US" dirty="0" smtClean="0"/>
              <a:t>Historical timelines data</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graphicFrame>
        <p:nvGraphicFramePr>
          <p:cNvPr id="7" name="Content Placeholder 6"/>
          <p:cNvGraphicFramePr>
            <a:graphicFrameLocks/>
          </p:cNvGraphicFramePr>
          <p:nvPr>
            <p:extLst>
              <p:ext uri="{D42A27DB-BD31-4B8C-83A1-F6EECF244321}">
                <p14:modId xmlns:p14="http://schemas.microsoft.com/office/powerpoint/2010/main" val="622717137"/>
              </p:ext>
            </p:extLst>
          </p:nvPr>
        </p:nvGraphicFramePr>
        <p:xfrm>
          <a:off x="0" y="1269131"/>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02151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performance data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25548494"/>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Proposed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endParaRPr lang="en-US" sz="1100" dirty="0" smtClean="0">
                        <a:solidFill>
                          <a:srgbClr val="00B050"/>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bl>
          </a:graphicData>
        </a:graphic>
      </p:graphicFrame>
    </p:spTree>
    <p:extLst>
      <p:ext uri="{BB962C8B-B14F-4D97-AF65-F5344CB8AC3E}">
        <p14:creationId xmlns:p14="http://schemas.microsoft.com/office/powerpoint/2010/main" val="35549090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and </a:t>
            </a:r>
            <a:r>
              <a:rPr lang="en-US" dirty="0" err="1"/>
              <a:t>strawpolls</a:t>
            </a:r>
            <a:r>
              <a:rPr lang="en-US" dirty="0"/>
              <a:t> as needed</a:t>
            </a:r>
          </a:p>
        </p:txBody>
      </p:sp>
      <p:sp>
        <p:nvSpPr>
          <p:cNvPr id="3" name="Content Placeholder 2"/>
          <p:cNvSpPr>
            <a:spLocks noGrp="1"/>
          </p:cNvSpPr>
          <p:nvPr>
            <p:ph idx="1"/>
          </p:nvPr>
        </p:nvSpPr>
        <p:spPr/>
        <p:txBody>
          <a:bodyPr/>
          <a:lstStyle/>
          <a:p>
            <a:pPr marL="0" indent="0">
              <a:buNone/>
            </a:pPr>
            <a:r>
              <a:rPr lang="en-US" altLang="en-US" dirty="0"/>
              <a:t>Motion/</a:t>
            </a:r>
            <a:r>
              <a:rPr lang="en-US" altLang="en-US" dirty="0" err="1"/>
              <a:t>strawpoll</a:t>
            </a:r>
            <a:endParaRPr lang="en-US" altLang="en-US" dirty="0"/>
          </a:p>
          <a:p>
            <a:pPr marL="0" indent="0">
              <a:buNone/>
            </a:pPr>
            <a:r>
              <a:rPr lang="en-US" altLang="en-US" dirty="0"/>
              <a:t>To instruct the use case document editor to add use cases depicted by slides x y z of submission </a:t>
            </a:r>
            <a:r>
              <a:rPr lang="en-US" altLang="en-US" dirty="0" err="1"/>
              <a:t>abc</a:t>
            </a:r>
            <a:r>
              <a:rPr lang="en-US" altLang="en-US" dirty="0"/>
              <a:t> to the use case working draft document.</a:t>
            </a:r>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29562008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a:t>
            </a:r>
          </a:p>
        </p:txBody>
      </p:sp>
      <p:sp>
        <p:nvSpPr>
          <p:cNvPr id="3" name="Content Placeholder 2"/>
          <p:cNvSpPr>
            <a:spLocks noGrp="1"/>
          </p:cNvSpPr>
          <p:nvPr>
            <p:ph idx="1"/>
          </p:nvPr>
        </p:nvSpPr>
        <p:spPr/>
        <p:txBody>
          <a:bodyPr/>
          <a:lstStyle/>
          <a:p>
            <a:pPr marL="0" indent="0">
              <a:buNone/>
            </a:pPr>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endParaRPr lang="en-US" altLang="en-US" dirty="0"/>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8702692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on submission xxx</a:t>
            </a:r>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use case document editor to add use cases depicted by slides </a:t>
            </a:r>
            <a:r>
              <a:rPr lang="en-US" altLang="en-US" dirty="0" err="1"/>
              <a:t>a,b</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r>
              <a:rPr lang="en-US" altLang="en-US" dirty="0"/>
              <a:t>Move: </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38528771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 submission 634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
        <p:nvSpPr>
          <p:cNvPr id="7" name="Content Placeholder 2"/>
          <p:cNvSpPr txBox="1">
            <a:spLocks/>
          </p:cNvSpPr>
          <p:nvPr/>
        </p:nvSpPr>
        <p:spPr bwMode="auto">
          <a:xfrm>
            <a:off x="838200" y="21336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kern="0" smtClean="0"/>
              <a:t>We support the addition of use cases depicted by slides a,b,c of submission 11-15/XYZrN to the use case working draft document.</a:t>
            </a:r>
          </a:p>
          <a:p>
            <a:pPr marL="0" indent="0"/>
            <a:endParaRPr lang="en-US" altLang="en-US" kern="0" smtClean="0"/>
          </a:p>
          <a:p>
            <a:pPr marL="0" indent="0"/>
            <a:endParaRPr lang="en-US" altLang="en-US" kern="0" smtClean="0"/>
          </a:p>
          <a:p>
            <a:pPr marL="0" indent="0"/>
            <a:r>
              <a:rPr lang="en-US" altLang="en-US" kern="0" smtClean="0"/>
              <a:t>Y: 	 	N: 		A: </a:t>
            </a:r>
            <a:endParaRPr lang="en-US" altLang="en-US" kern="0" dirty="0" smtClean="0"/>
          </a:p>
        </p:txBody>
      </p:sp>
    </p:spTree>
    <p:extLst>
      <p:ext uri="{BB962C8B-B14F-4D97-AF65-F5344CB8AC3E}">
        <p14:creationId xmlns:p14="http://schemas.microsoft.com/office/powerpoint/2010/main" val="34458636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48</a:t>
            </a:fld>
            <a:endParaRPr lang="en-GB"/>
          </a:p>
        </p:txBody>
      </p:sp>
      <p:sp>
        <p:nvSpPr>
          <p:cNvPr id="5" name="Footer Placeholder 4"/>
          <p:cNvSpPr>
            <a:spLocks noGrp="1"/>
          </p:cNvSpPr>
          <p:nvPr>
            <p:ph type="ftr" idx="14"/>
          </p:nvPr>
        </p:nvSpPr>
        <p:spPr>
          <a:xfrm>
            <a:off x="6000760" y="6475413"/>
            <a:ext cx="2541578" cy="16829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smtClean="0"/>
              <a:t>Jan.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49</a:t>
            </a:fld>
            <a:endParaRPr lang="en-GB"/>
          </a:p>
        </p:txBody>
      </p:sp>
      <p:sp>
        <p:nvSpPr>
          <p:cNvPr id="5" name="Footer Placeholder 4"/>
          <p:cNvSpPr>
            <a:spLocks noGrp="1"/>
          </p:cNvSpPr>
          <p:nvPr>
            <p:ph type="ftr" idx="14"/>
          </p:nvPr>
        </p:nvSpPr>
        <p:spPr>
          <a:xfrm>
            <a:off x="6012160" y="6475413"/>
            <a:ext cx="2530178" cy="19394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smtClean="0"/>
              <a:t>Jan.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a:xfrm>
            <a:off x="685800" y="1751013"/>
            <a:ext cx="7770813" cy="4486299"/>
          </a:xfrm>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smtClean="0"/>
              <a:t>“</a:t>
            </a:r>
            <a:r>
              <a:rPr lang="en-US" altLang="en-US" dirty="0" err="1" smtClean="0"/>
              <a:t>TGaz</a:t>
            </a:r>
            <a:r>
              <a:rPr lang="en-US" altLang="en-US" dirty="0" smtClean="0"/>
              <a:t>” </a:t>
            </a:r>
            <a:r>
              <a:rPr lang="en-US" altLang="en-US" dirty="0"/>
              <a:t>folder for documents relating to the </a:t>
            </a:r>
            <a:r>
              <a:rPr lang="en-US" altLang="en-US" dirty="0" err="1" smtClean="0"/>
              <a:t>TGaz</a:t>
            </a:r>
            <a:r>
              <a:rPr lang="en-US" altLang="en-US" dirty="0" smtClean="0"/>
              <a:t> activity.</a:t>
            </a:r>
          </a:p>
          <a:p>
            <a:pPr lvl="1"/>
            <a:endParaRPr lang="en-US" altLang="en-US" dirty="0"/>
          </a:p>
          <a:p>
            <a:pPr marL="457200" indent="-457200">
              <a:spcBef>
                <a:spcPct val="0"/>
              </a:spcBef>
              <a:buFontTx/>
              <a:buNone/>
            </a:pPr>
            <a:endParaRPr lang="en-US" alt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2303303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50</a:t>
            </a:fld>
            <a:endParaRPr lang="en-GB"/>
          </a:p>
        </p:txBody>
      </p:sp>
      <p:sp>
        <p:nvSpPr>
          <p:cNvPr id="5" name="Footer Placeholder 4"/>
          <p:cNvSpPr>
            <a:spLocks noGrp="1"/>
          </p:cNvSpPr>
          <p:nvPr>
            <p:ph type="ftr" idx="14"/>
          </p:nvPr>
        </p:nvSpPr>
        <p:spPr>
          <a:xfrm>
            <a:off x="6500826" y="6475413"/>
            <a:ext cx="204151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smtClean="0"/>
              <a:t>Jan.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51</a:t>
            </a:fld>
            <a:endParaRPr lang="en-GB"/>
          </a:p>
        </p:txBody>
      </p:sp>
      <p:sp>
        <p:nvSpPr>
          <p:cNvPr id="5" name="Footer Placeholder 4"/>
          <p:cNvSpPr>
            <a:spLocks noGrp="1"/>
          </p:cNvSpPr>
          <p:nvPr>
            <p:ph type="ftr" idx="14"/>
          </p:nvPr>
        </p:nvSpPr>
        <p:spPr>
          <a:xfrm>
            <a:off x="6072198" y="6475413"/>
            <a:ext cx="2470140"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smtClean="0"/>
              <a:t>Jan.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52</a:t>
            </a:fld>
            <a:endParaRPr lang="en-GB"/>
          </a:p>
        </p:txBody>
      </p:sp>
      <p:sp>
        <p:nvSpPr>
          <p:cNvPr id="5" name="Footer Placeholder 4"/>
          <p:cNvSpPr>
            <a:spLocks noGrp="1"/>
          </p:cNvSpPr>
          <p:nvPr>
            <p:ph type="ftr" idx="14"/>
          </p:nvPr>
        </p:nvSpPr>
        <p:spPr>
          <a:xfrm>
            <a:off x="6286512" y="6475413"/>
            <a:ext cx="2255826"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smtClean="0"/>
              <a:t>Jan.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53</a:t>
            </a:fld>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smtClean="0"/>
              <a:t>Jan.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Jan. 2016</a:t>
            </a:r>
            <a:endParaRPr lang="en-US" altLang="en-US" sz="1800"/>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3BA49D9-A0B4-4CE4-B52E-5C95385AE257}" type="slidenum">
              <a:rPr lang="en-US" altLang="en-US"/>
              <a:pPr/>
              <a:t>6</a:t>
            </a:fld>
            <a:endParaRPr lang="en-US" altLang="en-US"/>
          </a:p>
        </p:txBody>
      </p:sp>
      <p:sp>
        <p:nvSpPr>
          <p:cNvPr id="7173" name="Rectangle 2"/>
          <p:cNvSpPr>
            <a:spLocks noGrp="1" noChangeArrowheads="1"/>
          </p:cNvSpPr>
          <p:nvPr>
            <p:ph type="title"/>
          </p:nvPr>
        </p:nvSpPr>
        <p:spPr/>
        <p:txBody>
          <a:bodyPr/>
          <a:lstStyle/>
          <a:p>
            <a:r>
              <a:rPr lang="en-US" altLang="en-US" smtClean="0"/>
              <a:t>Patent Policy</a:t>
            </a:r>
          </a:p>
        </p:txBody>
      </p:sp>
      <p:sp>
        <p:nvSpPr>
          <p:cNvPr id="7174" name="Rectangle 3"/>
          <p:cNvSpPr>
            <a:spLocks noGrp="1" noChangeArrowheads="1"/>
          </p:cNvSpPr>
          <p:nvPr>
            <p:ph type="body" idx="1"/>
          </p:nvPr>
        </p:nvSpPr>
        <p:spPr/>
        <p:txBody>
          <a:bodyPr/>
          <a:lstStyle/>
          <a:p>
            <a:r>
              <a:rPr lang="en-US" altLang="en-US" smtClean="0"/>
              <a:t>Following 5 slides</a:t>
            </a:r>
          </a:p>
        </p:txBody>
      </p:sp>
      <p:sp>
        <p:nvSpPr>
          <p:cNvPr id="7" name="Footer Placeholder 4"/>
          <p:cNvSpPr>
            <a:spLocks noGrp="1"/>
          </p:cNvSpPr>
          <p:nvPr>
            <p:ph type="ftr" idx="14"/>
          </p:nvPr>
        </p:nvSpPr>
        <p:spPr>
          <a:xfrm>
            <a:off x="5357818" y="6475413"/>
            <a:ext cx="3184520" cy="180975"/>
          </a:xfrm>
        </p:spPr>
        <p:txBody>
          <a:bodyPr/>
          <a:lstStyle/>
          <a:p>
            <a:r>
              <a:rPr lang="en-GB" dirty="0" smtClean="0"/>
              <a:t>Jonathan Segev, Intel Corporation</a:t>
            </a:r>
            <a:endParaRPr lang="en-GB" dirty="0"/>
          </a:p>
        </p:txBody>
      </p:sp>
    </p:spTree>
    <p:extLst>
      <p:ext uri="{BB962C8B-B14F-4D97-AF65-F5344CB8AC3E}">
        <p14:creationId xmlns:p14="http://schemas.microsoft.com/office/powerpoint/2010/main" val="3571180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Jan. 2016</a:t>
            </a:r>
            <a:endParaRPr lang="en-US" altLang="en-US" sz="1800"/>
          </a:p>
        </p:txBody>
      </p:sp>
      <p:sp>
        <p:nvSpPr>
          <p:cNvPr id="819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55633EE-5C50-4AB9-91B6-25613814359F}" type="slidenum">
              <a:rPr lang="en-US" altLang="en-US"/>
              <a:pPr/>
              <a:t>7</a:t>
            </a:fld>
            <a:endParaRPr lang="en-US" altLang="en-US"/>
          </a:p>
        </p:txBody>
      </p:sp>
      <p:sp>
        <p:nvSpPr>
          <p:cNvPr id="8197" name="Rectangle 2"/>
          <p:cNvSpPr>
            <a:spLocks noGrp="1" noChangeArrowheads="1"/>
          </p:cNvSpPr>
          <p:nvPr>
            <p:ph type="title"/>
          </p:nvPr>
        </p:nvSpPr>
        <p:spPr>
          <a:xfrm>
            <a:off x="685800" y="548680"/>
            <a:ext cx="7772400" cy="381000"/>
          </a:xfrm>
          <a:noFill/>
        </p:spPr>
        <p:txBody>
          <a:bodyPr lIns="90487" tIns="44450" rIns="90487" bIns="44450"/>
          <a:lstStyle/>
          <a:p>
            <a:r>
              <a:rPr lang="en-US" altLang="en-US" sz="2400" u="sng" dirty="0" smtClean="0">
                <a:solidFill>
                  <a:schemeClr val="accent2"/>
                </a:solidFill>
              </a:rPr>
              <a:t>Instructions for the WG Chair</a:t>
            </a:r>
          </a:p>
        </p:txBody>
      </p:sp>
      <p:sp>
        <p:nvSpPr>
          <p:cNvPr id="8198" name="Rectangle 3"/>
          <p:cNvSpPr>
            <a:spLocks noGrp="1" noChangeArrowheads="1"/>
          </p:cNvSpPr>
          <p:nvPr>
            <p:ph type="body" idx="4294967295"/>
          </p:nvPr>
        </p:nvSpPr>
        <p:spPr>
          <a:xfrm>
            <a:off x="152400" y="908720"/>
            <a:ext cx="8610600" cy="4876800"/>
          </a:xfrm>
          <a:noFill/>
        </p:spPr>
        <p:txBody>
          <a:bodyPr lIns="90487" tIns="44450" rIns="90487" bIns="44450"/>
          <a:lstStyle/>
          <a:p>
            <a:pPr>
              <a:lnSpc>
                <a:spcPct val="80000"/>
              </a:lnSpc>
              <a:spcAft>
                <a:spcPct val="30000"/>
              </a:spcAft>
              <a:buFont typeface="Monotype Sorts"/>
              <a:buNone/>
            </a:pPr>
            <a:r>
              <a:rPr lang="en-US" altLang="en-US" sz="800" b="0" dirty="0" smtClean="0"/>
              <a:t>	</a:t>
            </a:r>
            <a:r>
              <a:rPr lang="en-US" altLang="en-US" sz="1800" dirty="0" smtClean="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smtClean="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may be essential for the use of standards under development is strongly encouraged; </a:t>
            </a:r>
          </a:p>
          <a:p>
            <a:pPr lvl="2">
              <a:lnSpc>
                <a:spcPct val="80000"/>
              </a:lnSpc>
            </a:pPr>
            <a:r>
              <a:rPr lang="en-US" altLang="en-US" sz="1400" dirty="0" smtClean="0">
                <a:solidFill>
                  <a:schemeClr val="accent2"/>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anose="020B0604020202020204"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anose="020B0604020202020204"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8"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17907123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Jan. 2016</a:t>
            </a:r>
            <a:endParaRPr lang="en-US" altLang="en-US" sz="1800"/>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A21F2FD-A092-41B5-9FDA-2ACDBCCBA290}" type="slidenum">
              <a:rPr lang="en-US" altLang="en-US"/>
              <a:pPr/>
              <a:t>8</a:t>
            </a:fld>
            <a:endParaRPr lang="en-US" altLang="en-US"/>
          </a:p>
        </p:txBody>
      </p:sp>
      <p:sp>
        <p:nvSpPr>
          <p:cNvPr id="922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en-US" sz="2000" b="1" u="sng">
              <a:solidFill>
                <a:schemeClr val="tx2"/>
              </a:solidFill>
              <a:latin typeface="Helvetica" panose="020B0604020202020204" pitchFamily="34" charset="0"/>
            </a:endParaRPr>
          </a:p>
        </p:txBody>
      </p:sp>
      <p:sp>
        <p:nvSpPr>
          <p:cNvPr id="9223"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dirty="0"/>
              <a:t>Slide #1</a:t>
            </a:r>
            <a:endParaRPr lang="en-US" altLang="en-US" sz="2400" dirty="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defRPr/>
            </a:pPr>
            <a:r>
              <a:rPr lang="en-US" altLang="en-US" sz="1600" b="1" kern="0" dirty="0">
                <a:solidFill>
                  <a:schemeClr val="accent2"/>
                </a:solidFill>
                <a:latin typeface="+mn-lt"/>
                <a:cs typeface="ＭＳ Ｐゴシック" charset="0"/>
              </a:rPr>
              <a:t>All participants in this meeting have certain obligations under the IEEE-SA Patent Policy. </a:t>
            </a:r>
          </a:p>
          <a:p>
            <a:pPr marL="742950" lvl="1" indent="-285750">
              <a:spcBef>
                <a:spcPct val="20000"/>
              </a:spcBef>
              <a:buFont typeface="Arial" pitchFamily="34" charset="0"/>
              <a:buChar char="•"/>
              <a:defRPr/>
            </a:pPr>
            <a:r>
              <a:rPr lang="en-US" altLang="en-US" sz="1600" b="1" kern="0" dirty="0">
                <a:solidFill>
                  <a:srgbClr val="003399"/>
                </a:solidFill>
                <a:latin typeface="+mn-lt"/>
              </a:rPr>
              <a:t>Participants [Note: </a:t>
            </a:r>
            <a:r>
              <a:rPr lang="en-GB" altLang="en-US" sz="1600" b="1" kern="0" dirty="0">
                <a:solidFill>
                  <a:srgbClr val="003399"/>
                </a:solidFill>
                <a:latin typeface="+mn-lt"/>
              </a:rPr>
              <a:t>Quoted text excerpted from IEEE-SA Standards Board Bylaws </a:t>
            </a:r>
            <a:r>
              <a:rPr lang="en-GB" altLang="en-US" sz="1600" b="1" kern="0" dirty="0" err="1">
                <a:solidFill>
                  <a:srgbClr val="003399"/>
                </a:solidFill>
                <a:latin typeface="+mn-lt"/>
              </a:rPr>
              <a:t>subclause</a:t>
            </a:r>
            <a:r>
              <a:rPr lang="en-GB" altLang="en-US" sz="1600" b="1" kern="0" dirty="0">
                <a:solidFill>
                  <a:srgbClr val="003399"/>
                </a:solidFill>
                <a:latin typeface="+mn-lt"/>
              </a:rPr>
              <a:t> 6.2</a:t>
            </a:r>
            <a:r>
              <a:rPr lang="en-US" altLang="en-US" sz="1600" b="1" kern="0" dirty="0">
                <a:solidFill>
                  <a:srgbClr val="003399"/>
                </a:solidFill>
                <a:latin typeface="+mn-lt"/>
              </a:rPr>
              <a:t>]:</a:t>
            </a:r>
          </a:p>
          <a:p>
            <a:pPr marL="1085850" lvl="2" indent="-228600">
              <a:spcBef>
                <a:spcPct val="20000"/>
              </a:spcBef>
              <a:buFont typeface="Arial" pitchFamily="34" charset="0"/>
              <a:buChar char="•"/>
              <a:defRPr/>
            </a:pPr>
            <a:r>
              <a:rPr lang="en-US" altLang="en-US" sz="1600" b="1" kern="0" dirty="0">
                <a:solidFill>
                  <a:srgbClr val="003399"/>
                </a:solidFill>
                <a:latin typeface="+mn-lt"/>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kern="0" dirty="0">
              <a:latin typeface="+mn-lt"/>
            </a:endParaRPr>
          </a:p>
          <a:p>
            <a:pPr marL="1085850" lvl="2" indent="-228600">
              <a:spcBef>
                <a:spcPct val="20000"/>
              </a:spcBef>
              <a:buFont typeface="Arial" pitchFamily="34" charset="0"/>
              <a:buChar char="•"/>
              <a:defRPr/>
            </a:pPr>
            <a:r>
              <a:rPr lang="en-US" altLang="en-US" sz="1600" b="1" kern="0" dirty="0">
                <a:solidFill>
                  <a:srgbClr val="003399"/>
                </a:solidFill>
                <a:latin typeface="+mn-lt"/>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defRPr/>
            </a:pPr>
            <a:r>
              <a:rPr lang="en-US" altLang="en-US" sz="1600" b="1" kern="0" dirty="0">
                <a:solidFill>
                  <a:srgbClr val="003399"/>
                </a:solidFill>
                <a:latin typeface="+mn-lt"/>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defRPr/>
            </a:pPr>
            <a:r>
              <a:rPr lang="en-US" altLang="en-US" sz="1600" b="1" kern="0" dirty="0">
                <a:solidFill>
                  <a:srgbClr val="003399"/>
                </a:solidFill>
                <a:latin typeface="+mn-lt"/>
              </a:rPr>
              <a:t>Early identification of holders of potential Essential Patent Claims is strongly encouraged</a:t>
            </a:r>
          </a:p>
          <a:p>
            <a:pPr marL="742950" lvl="1" indent="-285750">
              <a:spcBef>
                <a:spcPct val="20000"/>
              </a:spcBef>
              <a:buFont typeface="Arial" pitchFamily="34" charset="0"/>
              <a:buChar char="•"/>
              <a:defRPr/>
            </a:pPr>
            <a:r>
              <a:rPr lang="en-US" altLang="en-US" sz="1600" b="1" kern="0" dirty="0">
                <a:solidFill>
                  <a:srgbClr val="003399"/>
                </a:solidFill>
                <a:latin typeface="+mn-lt"/>
              </a:rPr>
              <a:t>No duty to perform a patent search</a:t>
            </a:r>
            <a:endParaRPr lang="en-US" altLang="en-US" sz="1600" kern="0" dirty="0">
              <a:latin typeface="+mn-lt"/>
            </a:endParaRP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29981455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Jan. 2016</a:t>
            </a:r>
            <a:endParaRPr lang="en-US" altLang="en-US" sz="1800"/>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663A9B0E-5200-41EC-BD3E-D8ECC9C8CF64}" type="slidenum">
              <a:rPr lang="en-US" altLang="en-US"/>
              <a:pPr/>
              <a:t>9</a:t>
            </a:fld>
            <a:endParaRPr lang="en-US" altLang="en-US"/>
          </a:p>
        </p:txBody>
      </p:sp>
      <p:sp>
        <p:nvSpPr>
          <p:cNvPr id="10245"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0246"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defRPr/>
            </a:pPr>
            <a:r>
              <a:rPr lang="en-US" altLang="en-US" sz="2400" kern="0" dirty="0">
                <a:latin typeface="+mn-lt"/>
                <a:cs typeface="Times New Roman" pitchFamily="18" charset="0"/>
              </a:rPr>
              <a:t>	</a:t>
            </a:r>
            <a:r>
              <a:rPr lang="en-US" altLang="en-US" sz="2400" kern="0" dirty="0">
                <a:solidFill>
                  <a:schemeClr val="accent2">
                    <a:lumMod val="75000"/>
                  </a:schemeClr>
                </a:solidFill>
                <a:latin typeface="+mn-lt"/>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Patent Policy is stated in these sources:</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Boards Bylaws</a:t>
            </a:r>
          </a:p>
          <a:p>
            <a:pPr marL="742950" lvl="1" indent="-285750">
              <a:lnSpc>
                <a:spcPct val="90000"/>
              </a:lnSpc>
              <a:spcBef>
                <a:spcPct val="20000"/>
              </a:spcBef>
              <a:buFont typeface="Monotype Sorts"/>
              <a:buNone/>
              <a:defRPr/>
            </a:pPr>
            <a:r>
              <a:rPr lang="en-US" altLang="en-US" sz="21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http://standards.ieee.org/develop/policies/bylaws/sect6-7.html#6</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 Operations Manual</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http://standards.ieee.org/develop/policies/opman/sect6.html#6.3</a:t>
            </a:r>
            <a:endParaRPr lang="en-US" altLang="en-US" sz="2400" kern="0" dirty="0">
              <a:solidFill>
                <a:schemeClr val="accent2">
                  <a:lumMod val="75000"/>
                </a:schemeClr>
              </a:solidFill>
              <a:latin typeface="+mn-lt"/>
            </a:endParaRP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Material about the patent policy is available at</a:t>
            </a:r>
            <a:r>
              <a:rPr lang="en-US" altLang="en-US" sz="2400" kern="0" dirty="0">
                <a:solidFill>
                  <a:schemeClr val="accent2">
                    <a:lumMod val="75000"/>
                  </a:schemeClr>
                </a:solidFill>
                <a:latin typeface="+mn-lt"/>
              </a:rPr>
              <a:t> </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http://standards.ieee.org/about/sasb/patcom/materials.html</a:t>
            </a:r>
          </a:p>
        </p:txBody>
      </p:sp>
      <p:sp>
        <p:nvSpPr>
          <p:cNvPr id="10248"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a:solidFill>
                  <a:srgbClr val="000099"/>
                </a:solidFill>
                <a:latin typeface="Arial" panose="020B0604020202020204" pitchFamily="34" charset="0"/>
              </a:rPr>
              <a:t>This slide set is available at https://development.standards.ieee.org/myproject/Public/mytools/mob/slideset.ppt</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3142092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27738</TotalTime>
  <Words>3198</Words>
  <Application>Microsoft Office PowerPoint</Application>
  <PresentationFormat>On-screen Show (4:3)</PresentationFormat>
  <Paragraphs>697</Paragraphs>
  <Slides>53</Slides>
  <Notes>15</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6" baseType="lpstr">
      <vt:lpstr>Arial Unicode MS</vt:lpstr>
      <vt:lpstr>MS Gothic</vt:lpstr>
      <vt:lpstr>MS PGothic</vt:lpstr>
      <vt:lpstr>MS PGothic</vt:lpstr>
      <vt:lpstr>Arial</vt:lpstr>
      <vt:lpstr>Helvetica</vt:lpstr>
      <vt:lpstr>Intel Clear</vt:lpstr>
      <vt:lpstr>Monotype Sorts</vt:lpstr>
      <vt:lpstr>Times</vt:lpstr>
      <vt:lpstr>Times New Roman</vt:lpstr>
      <vt:lpstr>Wingdings</vt:lpstr>
      <vt:lpstr>Office Theme</vt:lpstr>
      <vt:lpstr>Document</vt:lpstr>
      <vt:lpstr>NGP TGaz Jan.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 Schedule in a Glance</vt:lpstr>
      <vt:lpstr>Agenda Items for the Week</vt:lpstr>
      <vt:lpstr>Submission List for the week</vt:lpstr>
      <vt:lpstr>PowerPoint Presentation</vt:lpstr>
      <vt:lpstr>Meeting Slot # 1 Agenda</vt:lpstr>
      <vt:lpstr>Submission order – Slot 1</vt:lpstr>
      <vt:lpstr>Approval of previous meeting minutes</vt:lpstr>
      <vt:lpstr>Task Group Leadership Elections</vt:lpstr>
      <vt:lpstr>SFD and Technical Editor</vt:lpstr>
      <vt:lpstr>FRD Editor</vt:lpstr>
      <vt:lpstr>TGaz Secretary Position</vt:lpstr>
      <vt:lpstr>Presentations</vt:lpstr>
      <vt:lpstr>Motion</vt:lpstr>
      <vt:lpstr>Motion</vt:lpstr>
      <vt:lpstr>Approval of previous meeting minutes</vt:lpstr>
      <vt:lpstr>Attendance reminder</vt:lpstr>
      <vt:lpstr>Recess</vt:lpstr>
      <vt:lpstr>PowerPoint Presentation</vt:lpstr>
      <vt:lpstr>Meeting Slot # 2 Agenda</vt:lpstr>
      <vt:lpstr>Submission order – Slot 2</vt:lpstr>
      <vt:lpstr>Motion – approve UC document</vt:lpstr>
      <vt:lpstr>Motion</vt:lpstr>
      <vt:lpstr>Previously: Review TGaz Timeline progress</vt:lpstr>
      <vt:lpstr>Activity timelines</vt:lpstr>
      <vt:lpstr>Goals for the March meeting </vt:lpstr>
      <vt:lpstr>Teleconference Schedule</vt:lpstr>
      <vt:lpstr>Reminder to do attendance</vt:lpstr>
      <vt:lpstr>AOB?</vt:lpstr>
      <vt:lpstr>Adjurn</vt:lpstr>
      <vt:lpstr>PowerPoint Presentation</vt:lpstr>
      <vt:lpstr>Historical timelines data</vt:lpstr>
      <vt:lpstr>Historical performance data</vt:lpstr>
      <vt:lpstr>Motions and strawpolls as needed</vt:lpstr>
      <vt:lpstr>Strawpoll#1</vt:lpstr>
      <vt:lpstr>Motions on submission xxx</vt:lpstr>
      <vt:lpstr>Strawpoll#1 submission 634</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NGP SG Sep. Agenda</dc:title>
  <dc:creator>Segev, Jonathan</dc:creator>
  <cp:lastModifiedBy>Segev, Jonathan</cp:lastModifiedBy>
  <cp:revision>224</cp:revision>
  <cp:lastPrinted>1601-01-01T00:00:00Z</cp:lastPrinted>
  <dcterms:created xsi:type="dcterms:W3CDTF">2015-08-09T12:22:17Z</dcterms:created>
  <dcterms:modified xsi:type="dcterms:W3CDTF">2016-01-20T21:42:58Z</dcterms:modified>
</cp:coreProperties>
</file>