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309" r:id="rId19"/>
    <p:sldId id="346" r:id="rId20"/>
    <p:sldId id="347" r:id="rId21"/>
    <p:sldId id="348" r:id="rId22"/>
    <p:sldId id="349" r:id="rId23"/>
    <p:sldId id="330" r:id="rId24"/>
    <p:sldId id="342" r:id="rId25"/>
    <p:sldId id="353" r:id="rId26"/>
    <p:sldId id="351" r:id="rId27"/>
    <p:sldId id="294" r:id="rId28"/>
    <p:sldId id="295" r:id="rId29"/>
    <p:sldId id="296" r:id="rId30"/>
    <p:sldId id="297" r:id="rId31"/>
    <p:sldId id="298" r:id="rId32"/>
    <p:sldId id="332" r:id="rId33"/>
    <p:sldId id="355" r:id="rId34"/>
    <p:sldId id="328" r:id="rId35"/>
    <p:sldId id="350" r:id="rId36"/>
    <p:sldId id="291" r:id="rId37"/>
    <p:sldId id="289" r:id="rId38"/>
    <p:sldId id="288" r:id="rId39"/>
    <p:sldId id="335" r:id="rId40"/>
    <p:sldId id="354" r:id="rId41"/>
    <p:sldId id="343" r:id="rId42"/>
    <p:sldId id="344" r:id="rId43"/>
    <p:sldId id="345" r:id="rId44"/>
    <p:sldId id="352" r:id="rId45"/>
    <p:sldId id="341" r:id="rId46"/>
    <p:sldId id="340" r:id="rId47"/>
    <p:sldId id="339" r:id="rId48"/>
    <p:sldId id="258" r:id="rId49"/>
    <p:sldId id="259" r:id="rId50"/>
    <p:sldId id="260" r:id="rId51"/>
    <p:sldId id="261" r:id="rId52"/>
    <p:sldId id="262" r:id="rId53"/>
    <p:sldId id="263"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309"/>
            <p14:sldId id="346"/>
            <p14:sldId id="347"/>
            <p14:sldId id="348"/>
            <p14:sldId id="349"/>
            <p14:sldId id="330"/>
            <p14:sldId id="342"/>
            <p14:sldId id="353"/>
            <p14:sldId id="351"/>
            <p14:sldId id="294"/>
            <p14:sldId id="295"/>
          </p14:sldIdLst>
        </p14:section>
        <p14:section name="Slot#2" id="{D9FDAC3C-59EC-4F24-A258-990E5A99524B}">
          <p14:sldIdLst>
            <p14:sldId id="296"/>
            <p14:sldId id="297"/>
            <p14:sldId id="298"/>
            <p14:sldId id="332"/>
            <p14:sldId id="355"/>
            <p14:sldId id="328"/>
            <p14:sldId id="350"/>
            <p14:sldId id="291"/>
            <p14:sldId id="289"/>
            <p14:sldId id="288"/>
            <p14:sldId id="335"/>
            <p14:sldId id="354"/>
          </p14:sldIdLst>
        </p14:section>
        <p14:section name="Slot #3" id="{F677F51C-2E55-4E3A-9003-040DB0D8330A}">
          <p14:sldIdLst/>
        </p14:section>
        <p14:section name="Backup" id="{9FBC3677-2CD2-4DE4-B71A-F5EAB5A48DDF}">
          <p14:sldIdLst>
            <p14:sldId id="343"/>
            <p14:sldId id="344"/>
            <p14:sldId id="345"/>
          </p14:sldIdLst>
        </p14:section>
        <p14:section name="Motions' templates" id="{A00CE131-3A42-486E-8953-DA2CA69571D8}">
          <p14:sldIdLst>
            <p14:sldId id="352"/>
            <p14:sldId id="341"/>
            <p14:sldId id="340"/>
            <p14:sldId id="339"/>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193" autoAdjust="0"/>
    <p:restoredTop sz="94660"/>
  </p:normalViewPr>
  <p:slideViewPr>
    <p:cSldViewPr>
      <p:cViewPr varScale="1">
        <p:scale>
          <a:sx n="71" d="100"/>
          <a:sy n="71" d="100"/>
        </p:scale>
        <p:origin x="1044"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204988528"/>
        <c:axId val="246081040"/>
        <c:axId val="0"/>
      </c:bar3DChart>
      <c:catAx>
        <c:axId val="204988528"/>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246081040"/>
        <c:crosses val="autoZero"/>
        <c:auto val="1"/>
        <c:lblAlgn val="ctr"/>
        <c:lblOffset val="100"/>
        <c:tickLblSkip val="3"/>
        <c:tickMarkSkip val="1"/>
        <c:noMultiLvlLbl val="0"/>
      </c:catAx>
      <c:valAx>
        <c:axId val="246081040"/>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204988528"/>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Jan.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Dec.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48</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50</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Jan.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smtClean="0"/>
              <a:t>Parallel or sequential</a:t>
            </a:r>
            <a:r>
              <a:rPr lang="en-US" baseline="0" dirty="0" smtClean="0"/>
              <a:t>?</a:t>
            </a:r>
          </a:p>
          <a:p>
            <a:r>
              <a:rPr lang="en-US" baseline="0" dirty="0" smtClean="0"/>
              <a:t>Some of the discussions needs time to mature – suggests parallel development.</a:t>
            </a:r>
          </a:p>
          <a:p>
            <a:r>
              <a:rPr lang="en-US" baseline="0" dirty="0" smtClean="0"/>
              <a:t>Some of the protocol benefit or converge to other protocols – suggest sequential development.</a:t>
            </a:r>
          </a:p>
          <a:p>
            <a:r>
              <a:rPr lang="en-US" baseline="0" dirty="0" smtClean="0"/>
              <a:t>Sequential development also suggests possible slower development – only touch on some of the activities later. Possibly the </a:t>
            </a:r>
            <a:r>
              <a:rPr lang="en-US" baseline="0" dirty="0" err="1" smtClean="0"/>
              <a:t>TGaz</a:t>
            </a:r>
            <a:r>
              <a:rPr lang="en-US" baseline="0" dirty="0" smtClean="0"/>
              <a:t> group may take different approach than that identified, later, by WLS members. Preventing it from retracting. </a:t>
            </a:r>
          </a:p>
          <a:p>
            <a:endParaRPr lang="en-US" baseline="0" dirty="0" smtClean="0"/>
          </a:p>
          <a:p>
            <a:r>
              <a:rPr lang="en-US" baseline="0" dirty="0" smtClean="0"/>
              <a:t>Some dependency with 11ax and 11ay later down the road in order to make progress. </a:t>
            </a:r>
          </a:p>
          <a:p>
            <a:endParaRPr lang="en-US" baseline="0" dirty="0" smtClean="0"/>
          </a:p>
          <a:p>
            <a:r>
              <a:rPr lang="en-US" baseline="0" dirty="0" err="1" smtClean="0"/>
              <a:t>Testplan</a:t>
            </a:r>
            <a:r>
              <a:rPr lang="en-US" baseline="0" dirty="0" smtClean="0"/>
              <a:t> – 36months is what it would probably take to Loc. TTG to complete. Do we have a reason to believe we’re going to do any better?</a:t>
            </a:r>
          </a:p>
          <a:p>
            <a:endParaRPr lang="en-US" baseline="0" dirty="0" smtClean="0"/>
          </a:p>
          <a:p>
            <a:r>
              <a:rPr lang="en-US" baseline="0" dirty="0" smtClean="0"/>
              <a:t>Phased release ( reduced feature set) -</a:t>
            </a:r>
          </a:p>
          <a:p>
            <a:r>
              <a:rPr lang="en-US" baseline="0" dirty="0" err="1" smtClean="0"/>
              <a:t>Bluesky</a:t>
            </a:r>
            <a:r>
              <a:rPr lang="en-US" baseline="0" dirty="0" smtClean="0"/>
              <a:t> assumption (11ax, 11ay timelines, no buffers ) </a:t>
            </a:r>
          </a:p>
          <a:p>
            <a:endParaRPr lang="en-US" baseline="0" dirty="0" smtClean="0"/>
          </a:p>
          <a:p>
            <a:r>
              <a:rPr lang="en-US" baseline="0" dirty="0" smtClean="0"/>
              <a:t>When do we adapt AX and AY (BIG ?) – indicate over the plan.</a:t>
            </a:r>
          </a:p>
          <a:p>
            <a:endParaRPr lang="en-US" baseline="0" dirty="0" smtClean="0"/>
          </a:p>
          <a:p>
            <a:r>
              <a:rPr lang="en-US" baseline="0" dirty="0" smtClean="0"/>
              <a:t>Ask the Q – how do we touch on security and authenticity elements ? Are there new authenticity and security req. coming for R2 project.</a:t>
            </a:r>
          </a:p>
          <a:p>
            <a:r>
              <a:rPr lang="en-US" baseline="0" dirty="0" smtClean="0"/>
              <a:t>Do we create a threat model for positioning. (Paul , Dan, </a:t>
            </a:r>
            <a:r>
              <a:rPr lang="en-US" baseline="0" dirty="0" err="1" smtClean="0"/>
              <a:t>Jounni</a:t>
            </a:r>
            <a:r>
              <a:rPr lang="en-US" baseline="0" dirty="0" smtClean="0"/>
              <a:t>). </a:t>
            </a:r>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r>
              <a:rPr lang="en-US" dirty="0" smtClean="0"/>
              <a:t> </a:t>
            </a:r>
            <a:endParaRPr lang="en-US" dirty="0"/>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35</a:t>
            </a:fld>
            <a:endParaRPr lang="en-GB"/>
          </a:p>
        </p:txBody>
      </p:sp>
    </p:spTree>
    <p:extLst>
      <p:ext uri="{BB962C8B-B14F-4D97-AF65-F5344CB8AC3E}">
        <p14:creationId xmlns:p14="http://schemas.microsoft.com/office/powerpoint/2010/main" val="3319575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411797"/>
            <a:ext cx="8229600" cy="1158240"/>
          </a:xfrm>
        </p:spPr>
        <p:txBody>
          <a:bodyPr/>
          <a:lstStyle>
            <a:lvl1pPr>
              <a:defRPr b="0" i="0" baseline="0">
                <a:solidFill>
                  <a:srgbClr val="003C71"/>
                </a:solidFill>
                <a:latin typeface="Intel Clear"/>
                <a:cs typeface="Intel Clear"/>
              </a:defRPr>
            </a:lvl1pPr>
          </a:lstStyle>
          <a:p>
            <a:r>
              <a:rPr lang="en-US" dirty="0" smtClean="0"/>
              <a:t>28pt Intel Clear Headline</a:t>
            </a:r>
            <a:endParaRPr lang="en-US" dirty="0"/>
          </a:p>
        </p:txBody>
      </p:sp>
      <p:sp>
        <p:nvSpPr>
          <p:cNvPr id="9" name="Content Placeholder 8"/>
          <p:cNvSpPr>
            <a:spLocks noGrp="1"/>
          </p:cNvSpPr>
          <p:nvPr>
            <p:ph sz="quarter" idx="13" hasCustomPrompt="1"/>
          </p:nvPr>
        </p:nvSpPr>
        <p:spPr>
          <a:xfrm>
            <a:off x="455613" y="1604434"/>
            <a:ext cx="8228012" cy="4567767"/>
          </a:xfrm>
        </p:spPr>
        <p:txBody>
          <a:bodyPr/>
          <a:lstStyle>
            <a:lvl1pPr>
              <a:defRPr>
                <a:solidFill>
                  <a:srgbClr val="0071C5"/>
                </a:solidFill>
              </a:defRPr>
            </a:lvl1pPr>
            <a:lvl2pPr>
              <a:defRPr sz="1800"/>
            </a:lvl2pPr>
            <a:lvl3pPr>
              <a:defRPr sz="1800"/>
            </a:lvl3pPr>
            <a:lvl4pPr>
              <a:defRPr sz="1600"/>
            </a:lvl4pPr>
          </a:lstStyle>
          <a:p>
            <a:pPr lvl="0"/>
            <a:r>
              <a:rPr lang="en-US" dirty="0" smtClean="0"/>
              <a:t>18pt Intel Clear body text</a:t>
            </a:r>
          </a:p>
          <a:p>
            <a:pPr lvl="1"/>
            <a:r>
              <a:rPr lang="en-US" dirty="0" smtClean="0"/>
              <a:t>18pt Intel Clear bullet one</a:t>
            </a:r>
          </a:p>
          <a:p>
            <a:pPr lvl="2"/>
            <a:r>
              <a:rPr lang="en-US" dirty="0" smtClean="0"/>
              <a:t>18pt Intel Clear sub-bullet</a:t>
            </a:r>
          </a:p>
          <a:p>
            <a:pPr lvl="3"/>
            <a:r>
              <a:rPr lang="en-US" dirty="0" smtClean="0"/>
              <a:t>16pt Intel Clear fourth level</a:t>
            </a:r>
          </a:p>
          <a:p>
            <a:pPr lvl="4"/>
            <a:r>
              <a:rPr lang="en-US" dirty="0" err="1" smtClean="0"/>
              <a:t>14pt</a:t>
            </a:r>
            <a:r>
              <a:rPr lang="en-US" dirty="0" smtClean="0"/>
              <a:t> Intel Clear fifth level</a:t>
            </a:r>
            <a:endParaRPr lang="en-US" dirty="0"/>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dirty="0"/>
              <a:t>Slide </a:t>
            </a:r>
            <a:fld id="{C229C781-9868-4EAE-9E92-FD9A8F450C8C}" type="slidenum">
              <a:rPr lang="en-GB"/>
              <a:pPr>
                <a:defRPr/>
              </a:pPr>
              <a:t>‹#›</a:t>
            </a:fld>
            <a:endParaRPr lang="en-GB" dirty="0"/>
          </a:p>
        </p:txBody>
      </p:sp>
      <p:sp>
        <p:nvSpPr>
          <p:cNvPr id="6" name="Footer Placeholder 4"/>
          <p:cNvSpPr>
            <a:spLocks noGrp="1"/>
          </p:cNvSpPr>
          <p:nvPr>
            <p:ph type="ftr" sz="quarter" idx="11"/>
          </p:nvPr>
        </p:nvSpPr>
        <p:spPr>
          <a:xfrm>
            <a:off x="6135189" y="6475413"/>
            <a:ext cx="2408736" cy="184666"/>
          </a:xfrm>
        </p:spPr>
        <p:txBody>
          <a:bodyPr/>
          <a:lstStyle/>
          <a:p>
            <a:r>
              <a:rPr lang="en-CA" dirty="0" smtClean="0"/>
              <a:t>Ganesh </a:t>
            </a:r>
            <a:r>
              <a:rPr lang="en-CA" dirty="0" err="1" smtClean="0"/>
              <a:t>Venkatesan</a:t>
            </a:r>
            <a:r>
              <a:rPr lang="en-CA" dirty="0" smtClean="0"/>
              <a:t> (Intel Corporation)</a:t>
            </a:r>
            <a:endParaRPr lang="en-CA" dirty="0"/>
          </a:p>
        </p:txBody>
      </p:sp>
    </p:spTree>
    <p:extLst>
      <p:ext uri="{BB962C8B-B14F-4D97-AF65-F5344CB8AC3E}">
        <p14:creationId xmlns:p14="http://schemas.microsoft.com/office/powerpoint/2010/main" val="26328851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802.11-15/1466r3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5/11-15-1470-00-00az-nov-dallas-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NGP </a:t>
            </a:r>
            <a:r>
              <a:rPr lang="en-US" altLang="en-US" dirty="0" err="1" smtClean="0"/>
              <a:t>TGaz</a:t>
            </a:r>
            <a:r>
              <a:rPr lang="en-US" altLang="en-US" dirty="0" smtClean="0"/>
              <a:t> Jan. Agenda</a:t>
            </a:r>
            <a:endParaRPr lang="en-GB" dirty="0"/>
          </a:p>
        </p:txBody>
      </p:sp>
      <p:sp>
        <p:nvSpPr>
          <p:cNvPr id="3074" name="Rectangle 2"/>
          <p:cNvSpPr>
            <a:spLocks noGrp="1" noChangeArrowheads="1"/>
          </p:cNvSpPr>
          <p:nvPr>
            <p:ph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2016-01-19</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smtClean="0"/>
              <a:t>Jan.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80"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Jan. 2016</a:t>
            </a:r>
            <a:endParaRPr lang="en-US" altLang="en-US" sz="1800"/>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Jan. 2016</a:t>
            </a:r>
            <a:endParaRPr lang="en-US" altLang="en-US" sz="180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a:solidFill>
                  <a:srgbClr val="000099"/>
                </a:solidFill>
                <a:latin typeface="Arial" panose="020B0604020202020204" pitchFamily="34" charset="0"/>
              </a:rPr>
              <a:t>---------------------------------------------------------------   </a:t>
            </a: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anose="020B0604020202020204" pitchFamily="34" charset="0"/>
              </a:rPr>
              <a:t>See </a:t>
            </a:r>
            <a:r>
              <a:rPr lang="en-US" altLang="en-US" b="1" i="1">
                <a:solidFill>
                  <a:srgbClr val="000099"/>
                </a:solidFill>
                <a:latin typeface="Arial" panose="020B0604020202020204" pitchFamily="34" charset="0"/>
              </a:rPr>
              <a:t>IEEE-SA Standards Board Operations Manual</a:t>
            </a:r>
            <a:r>
              <a:rPr lang="en-US" altLang="en-US" b="1">
                <a:solidFill>
                  <a:srgbClr val="000099"/>
                </a:solidFill>
                <a:latin typeface="Arial" panose="020B0604020202020204" pitchFamily="34" charset="0"/>
              </a:rPr>
              <a:t>, clause 5.3.10 and </a:t>
            </a:r>
            <a:r>
              <a:rPr lang="en-GB" altLang="en-US"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02570269"/>
              </p:ext>
            </p:extLst>
          </p:nvPr>
        </p:nvGraphicFramePr>
        <p:xfrm>
          <a:off x="971598" y="1828800"/>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NGP</a:t>
                      </a:r>
                    </a:p>
                  </a:txBody>
                  <a:tcPr marT="45746" marB="45746">
                    <a:solidFill>
                      <a:srgbClr val="92D050"/>
                    </a:solidFill>
                  </a:tcPr>
                </a:tc>
                <a:tc>
                  <a:txBody>
                    <a:bodyPr/>
                    <a:lstStyle/>
                    <a:p>
                      <a:pPr algn="ctr"/>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11-15/1470</a:t>
            </a:r>
            <a:r>
              <a:rPr lang="en-US" altLang="en-US" sz="1800" b="0" dirty="0" smtClean="0"/>
              <a:t>).  </a:t>
            </a:r>
            <a:endParaRPr lang="en-US" altLang="en-US" sz="1800" b="0" dirty="0"/>
          </a:p>
          <a:p>
            <a:pPr>
              <a:spcBef>
                <a:spcPct val="20000"/>
              </a:spcBef>
              <a:buFontTx/>
              <a:buChar char="•"/>
            </a:pPr>
            <a:r>
              <a:rPr lang="en-US" altLang="en-US" sz="1800" b="0" dirty="0" smtClean="0"/>
              <a:t>Election for TG leadership – FRD editor, </a:t>
            </a:r>
            <a:r>
              <a:rPr lang="en-US" altLang="en-US" sz="1800" b="0" dirty="0" smtClean="0"/>
              <a:t>SFD and TG technical </a:t>
            </a:r>
            <a:r>
              <a:rPr lang="en-US" altLang="en-US" sz="1800" b="0" dirty="0" smtClean="0"/>
              <a:t>editor.</a:t>
            </a:r>
          </a:p>
          <a:p>
            <a:pPr algn="just">
              <a:spcBef>
                <a:spcPct val="20000"/>
              </a:spcBef>
              <a:buFontTx/>
              <a:buChar char="•"/>
            </a:pPr>
            <a:r>
              <a:rPr lang="en-US" altLang="en-US" sz="1800" b="0" dirty="0" smtClean="0"/>
              <a:t>Review TG development process and  documentation status</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Completion of use case document development.</a:t>
            </a:r>
            <a:endParaRPr lang="en-US" altLang="en-US" sz="1600" dirty="0"/>
          </a:p>
          <a:p>
            <a:pPr lvl="1" algn="just">
              <a:spcBef>
                <a:spcPct val="20000"/>
              </a:spcBef>
              <a:buFontTx/>
              <a:buChar char="•"/>
            </a:pPr>
            <a:r>
              <a:rPr lang="en-US" altLang="en-US" sz="1600" dirty="0" smtClean="0"/>
              <a:t>Initiation of Functional Requirements Document.</a:t>
            </a:r>
            <a:endParaRPr lang="en-US" altLang="en-US" sz="1600" dirty="0"/>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78331348"/>
              </p:ext>
            </p:extLst>
          </p:nvPr>
        </p:nvGraphicFramePr>
        <p:xfrm>
          <a:off x="395536" y="1724994"/>
          <a:ext cx="8458200" cy="3457846"/>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11-15-1466</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NGP </a:t>
                      </a:r>
                      <a:r>
                        <a:rPr lang="en-US" sz="1400" dirty="0" smtClean="0"/>
                        <a:t>Jan. 2016 </a:t>
                      </a:r>
                      <a:r>
                        <a:rPr lang="en-US" sz="1400" dirty="0" smtClean="0"/>
                        <a:t>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11-15-1470</a:t>
                      </a: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Zhou Lan</a:t>
                      </a:r>
                    </a:p>
                  </a:txBody>
                  <a:tcPr marT="45712" marB="45712"/>
                </a:tc>
                <a:tc>
                  <a:txBody>
                    <a:bodyPr/>
                    <a:lstStyle/>
                    <a:p>
                      <a:r>
                        <a:rPr lang="en-US" sz="1400" dirty="0" smtClean="0"/>
                        <a:t>Nov. </a:t>
                      </a:r>
                      <a:r>
                        <a:rPr lang="en-US" sz="1400" dirty="0" smtClean="0"/>
                        <a:t>meeting minutes approval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11-15-0388</a:t>
                      </a:r>
                      <a:endParaRPr lang="en-US" sz="1400" dirty="0"/>
                    </a:p>
                  </a:txBody>
                  <a:tcPr marT="45712" marB="45712"/>
                </a:tc>
                <a:tc>
                  <a:txBody>
                    <a:bodyPr/>
                    <a:lstStyle/>
                    <a:p>
                      <a:r>
                        <a:rPr lang="en-US" sz="1400" dirty="0" smtClean="0"/>
                        <a:t>Santosh Pandey</a:t>
                      </a:r>
                    </a:p>
                  </a:txBody>
                  <a:tcPr marT="45712" marB="45712"/>
                </a:tc>
                <a:tc>
                  <a:txBody>
                    <a:bodyPr/>
                    <a:lstStyle/>
                    <a:p>
                      <a:r>
                        <a:rPr lang="en-US" sz="1400" dirty="0" smtClean="0"/>
                        <a:t>Use case document</a:t>
                      </a:r>
                      <a:endParaRPr lang="en-US" sz="1400" dirty="0"/>
                    </a:p>
                  </a:txBody>
                  <a:tcPr marT="45712" marB="45712"/>
                </a:tc>
                <a:tc>
                  <a:txBody>
                    <a:bodyPr/>
                    <a:lstStyle/>
                    <a:p>
                      <a:r>
                        <a:rPr lang="en-US" sz="1400" dirty="0" smtClean="0"/>
                        <a:t>Use case</a:t>
                      </a:r>
                      <a:endParaRPr lang="en-US" sz="1400" dirty="0"/>
                    </a:p>
                  </a:txBody>
                  <a:tcPr marT="45712" marB="45712"/>
                </a:tc>
              </a:tr>
              <a:tr h="492360">
                <a:tc>
                  <a:txBody>
                    <a:bodyPr/>
                    <a:lstStyle/>
                    <a:p>
                      <a:r>
                        <a:rPr lang="en-US" sz="1400" dirty="0" smtClean="0"/>
                        <a:t>11-16-0019</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Assaf Kasher</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NGP high resolution use cases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case</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11-16-0134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Accuracy and Coverage Functional Requirements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a:t>
                      </a:r>
                      <a:r>
                        <a:rPr lang="en-US" sz="1400" kern="1200" baseline="0" dirty="0" smtClean="0">
                          <a:solidFill>
                            <a:schemeClr val="dk1"/>
                          </a:solidFill>
                          <a:latin typeface="+mn-lt"/>
                          <a:ea typeface="+mn-ea"/>
                          <a:cs typeface="+mn-cs"/>
                        </a:rPr>
                        <a:t> Requirements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11-16-0148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Alecsander Eitan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60Ghz focus area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 Requirements</a:t>
                      </a: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Agenda</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(0min</a:t>
            </a:r>
            <a:r>
              <a:rPr lang="en-US" altLang="en-US" sz="2000" b="0" dirty="0"/>
              <a:t>)</a:t>
            </a:r>
          </a:p>
          <a:p>
            <a:pPr algn="just">
              <a:spcBef>
                <a:spcPct val="20000"/>
              </a:spcBef>
              <a:buFontTx/>
              <a:buChar char="•"/>
            </a:pPr>
            <a:r>
              <a:rPr lang="en-US" altLang="en-US" sz="2000" b="0" dirty="0"/>
              <a:t>Agenda Setting (4min</a:t>
            </a:r>
            <a:r>
              <a:rPr lang="en-US" altLang="en-US" sz="2000" b="0" dirty="0" smtClean="0"/>
              <a:t>)</a:t>
            </a:r>
          </a:p>
          <a:p>
            <a:pPr algn="just">
              <a:spcBef>
                <a:spcPct val="20000"/>
              </a:spcBef>
              <a:buFontTx/>
              <a:buChar char="•"/>
            </a:pPr>
            <a:r>
              <a:rPr lang="en-US" altLang="en-US" sz="2000" b="0" dirty="0" smtClean="0"/>
              <a:t>Approval of previous meeting minutes (3min - Chair</a:t>
            </a:r>
            <a:r>
              <a:rPr lang="en-US" altLang="en-US" sz="2000" b="0" dirty="0" smtClean="0"/>
              <a:t>)</a:t>
            </a:r>
          </a:p>
          <a:p>
            <a:pPr algn="just">
              <a:spcBef>
                <a:spcPct val="20000"/>
              </a:spcBef>
              <a:buFontTx/>
              <a:buChar char="•"/>
            </a:pPr>
            <a:r>
              <a:rPr lang="en-US" altLang="en-US" sz="2000" b="0" dirty="0" smtClean="0"/>
              <a:t>Leadership elections: (10min - chair)</a:t>
            </a:r>
          </a:p>
          <a:p>
            <a:pPr lvl="1" algn="just">
              <a:spcBef>
                <a:spcPct val="20000"/>
              </a:spcBef>
              <a:buFontTx/>
              <a:buChar char="•"/>
            </a:pPr>
            <a:r>
              <a:rPr lang="en-US" altLang="en-US" sz="1600" dirty="0" smtClean="0"/>
              <a:t>Technical and SFD Editor</a:t>
            </a:r>
          </a:p>
          <a:p>
            <a:pPr lvl="1" algn="just">
              <a:spcBef>
                <a:spcPct val="20000"/>
              </a:spcBef>
              <a:buFontTx/>
              <a:buChar char="•"/>
            </a:pPr>
            <a:r>
              <a:rPr lang="en-US" altLang="en-US" sz="1600" b="0" dirty="0" smtClean="0"/>
              <a:t>FRD editor.</a:t>
            </a:r>
            <a:endParaRPr lang="en-US" altLang="en-US" sz="1600" b="0" dirty="0"/>
          </a:p>
          <a:p>
            <a:pPr algn="just">
              <a:spcBef>
                <a:spcPct val="20000"/>
              </a:spcBef>
              <a:buFontTx/>
              <a:buChar char="•"/>
            </a:pPr>
            <a:r>
              <a:rPr lang="en-US" altLang="en-US" sz="2000" b="0" dirty="0" smtClean="0"/>
              <a:t>Presentation to inform </a:t>
            </a:r>
            <a:r>
              <a:rPr lang="en-US" altLang="en-US" sz="2000" b="0" dirty="0" smtClean="0"/>
              <a:t>TG:</a:t>
            </a:r>
          </a:p>
          <a:p>
            <a:pPr lvl="1" algn="just">
              <a:spcBef>
                <a:spcPct val="20000"/>
              </a:spcBef>
              <a:buFontTx/>
              <a:buChar char="•"/>
            </a:pPr>
            <a:r>
              <a:rPr lang="en-US" altLang="en-US" sz="1600" dirty="0" smtClean="0"/>
              <a:t>Use case document development (20 min - Assaf K.)</a:t>
            </a:r>
          </a:p>
          <a:p>
            <a:pPr lvl="1" algn="just">
              <a:spcBef>
                <a:spcPct val="20000"/>
              </a:spcBef>
              <a:buFontTx/>
              <a:buChar char="•"/>
            </a:pPr>
            <a:r>
              <a:rPr lang="en-US" altLang="en-US" sz="1600" dirty="0" smtClean="0"/>
              <a:t>Accuracy and Coverage Functional Requirement development (20 min – Ganesh)</a:t>
            </a:r>
          </a:p>
          <a:p>
            <a:pPr lvl="1" algn="just">
              <a:spcBef>
                <a:spcPct val="20000"/>
              </a:spcBef>
              <a:buFontTx/>
              <a:buChar char="•"/>
            </a:pPr>
            <a:r>
              <a:rPr lang="en-US" altLang="en-US" sz="1600" dirty="0" smtClean="0"/>
              <a:t>60Ghz focus topic functional requirements (20 min)</a:t>
            </a:r>
          </a:p>
          <a:p>
            <a:pPr marL="457200" lvl="1" indent="0">
              <a:spcBef>
                <a:spcPct val="20000"/>
              </a:spcBef>
            </a:pPr>
            <a:r>
              <a:rPr lang="en-US" altLang="en-US" dirty="0" smtClean="0"/>
              <a:t/>
            </a:r>
            <a:br>
              <a:rPr lang="en-US" altLang="en-US" dirty="0" smtClean="0"/>
            </a:br>
            <a:endParaRPr lang="en-US" altLang="en-US" dirty="0" smtClean="0"/>
          </a:p>
          <a:p>
            <a:pPr lvl="1" algn="just">
              <a:spcBef>
                <a:spcPct val="20000"/>
              </a:spcBef>
              <a:buFontTx/>
              <a:buChar char="•"/>
            </a:pPr>
            <a:endParaRPr lang="en-US" altLang="en-US" sz="1600" b="0" dirty="0" smtClean="0"/>
          </a:p>
          <a:p>
            <a:pPr lvl="1" algn="just">
              <a:spcBef>
                <a:spcPct val="20000"/>
              </a:spcBef>
              <a:buFontTx/>
              <a:buChar char="•"/>
            </a:pPr>
            <a:endParaRPr lang="en-US" altLang="en-US" sz="16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78268262"/>
              </p:ext>
            </p:extLst>
          </p:nvPr>
        </p:nvGraphicFramePr>
        <p:xfrm>
          <a:off x="669345" y="1988840"/>
          <a:ext cx="7772404" cy="2271288"/>
        </p:xfrm>
        <a:graphic>
          <a:graphicData uri="http://schemas.openxmlformats.org/drawingml/2006/table">
            <a:tbl>
              <a:tblPr firstRow="1" bandRow="1">
                <a:tableStyleId>{21E4AEA4-8DFA-4A89-87EB-49C32662AFE0}</a:tableStyleId>
              </a:tblPr>
              <a:tblGrid>
                <a:gridCol w="1380624"/>
                <a:gridCol w="2124576"/>
                <a:gridCol w="2667000"/>
                <a:gridCol w="1600204"/>
              </a:tblGrid>
              <a:tr h="305408">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05408">
                <a:tc>
                  <a:txBody>
                    <a:bodyPr/>
                    <a:lstStyle/>
                    <a:p>
                      <a:r>
                        <a:rPr lang="en-US" sz="1400" dirty="0" smtClean="0"/>
                        <a:t>11-15/1466</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Next Gen.</a:t>
                      </a:r>
                      <a:r>
                        <a:rPr lang="en-US" sz="1400" baseline="0" dirty="0" smtClean="0"/>
                        <a:t> Positioning </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789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11-15-1470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Zhou Lan</a:t>
                      </a:r>
                    </a:p>
                  </a:txBody>
                  <a:tcPr marT="45712" marB="45712"/>
                </a:tc>
                <a:tc>
                  <a:txBody>
                    <a:bodyPr/>
                    <a:lstStyle/>
                    <a:p>
                      <a:r>
                        <a:rPr lang="en-US" sz="1400" dirty="0" smtClean="0"/>
                        <a:t>Nov. meeting minutes approval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301283">
                <a:tc>
                  <a:txBody>
                    <a:bodyPr/>
                    <a:lstStyle/>
                    <a:p>
                      <a:r>
                        <a:rPr lang="en-US" sz="1400" dirty="0" smtClean="0"/>
                        <a:t>11-16-0019</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Assaf Kasher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NGP high resolution use cases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case</a:t>
                      </a:r>
                      <a:endParaRPr lang="en-US" sz="1400" kern="1200" dirty="0">
                        <a:solidFill>
                          <a:schemeClr val="dk1"/>
                        </a:solidFill>
                        <a:latin typeface="+mn-lt"/>
                        <a:ea typeface="+mn-ea"/>
                        <a:cs typeface="+mn-cs"/>
                      </a:endParaRPr>
                    </a:p>
                  </a:txBody>
                  <a:tcPr marT="45712" marB="45712"/>
                </a:tc>
              </a:tr>
              <a:tr h="301283">
                <a:tc>
                  <a:txBody>
                    <a:bodyPr/>
                    <a:lstStyle/>
                    <a:p>
                      <a:r>
                        <a:rPr lang="en-US" sz="1400" dirty="0" smtClean="0"/>
                        <a:t>11-16-0134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Accuracy and Coverage Functional Requirements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a:t>
                      </a:r>
                      <a:r>
                        <a:rPr lang="en-US" sz="1400" kern="1200" baseline="0" dirty="0" smtClean="0">
                          <a:solidFill>
                            <a:schemeClr val="dk1"/>
                          </a:solidFill>
                          <a:latin typeface="+mn-lt"/>
                          <a:ea typeface="+mn-ea"/>
                          <a:cs typeface="+mn-cs"/>
                        </a:rPr>
                        <a:t> Requirements</a:t>
                      </a:r>
                      <a:endParaRPr lang="en-US" sz="1400" kern="1200" dirty="0">
                        <a:solidFill>
                          <a:schemeClr val="dk1"/>
                        </a:solidFill>
                        <a:latin typeface="+mn-lt"/>
                        <a:ea typeface="+mn-ea"/>
                        <a:cs typeface="+mn-cs"/>
                      </a:endParaRPr>
                    </a:p>
                  </a:txBody>
                  <a:tcPr marT="45712" marB="45712"/>
                </a:tc>
              </a:tr>
              <a:tr h="0">
                <a:tc>
                  <a:txBody>
                    <a:bodyPr/>
                    <a:lstStyle/>
                    <a:p>
                      <a:r>
                        <a:rPr lang="en-US" sz="1400" dirty="0" smtClean="0"/>
                        <a:t>11-16-0148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Alecsander Eitan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60Ghz Functional</a:t>
                      </a:r>
                      <a:r>
                        <a:rPr lang="en-US" sz="1400" kern="1200" baseline="0" dirty="0" smtClean="0">
                          <a:solidFill>
                            <a:schemeClr val="dk1"/>
                          </a:solidFill>
                          <a:latin typeface="+mn-lt"/>
                          <a:ea typeface="+mn-ea"/>
                          <a:cs typeface="+mn-cs"/>
                        </a:rPr>
                        <a:t> Requirements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a:t>
                      </a:r>
                      <a:r>
                        <a:rPr lang="en-US" sz="1400" kern="1200" baseline="0" dirty="0" smtClean="0">
                          <a:solidFill>
                            <a:schemeClr val="dk1"/>
                          </a:solidFill>
                          <a:latin typeface="+mn-lt"/>
                          <a:ea typeface="+mn-ea"/>
                          <a:cs typeface="+mn-cs"/>
                        </a:rPr>
                        <a:t> Requirements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dirty="0" smtClean="0"/>
              <a:t>Document 11-15/1470r1 posted to Mentor Nov. 13</a:t>
            </a:r>
            <a:r>
              <a:rPr lang="en-US" baseline="30000" dirty="0" smtClean="0"/>
              <a:t>th</a:t>
            </a:r>
            <a:r>
              <a:rPr lang="en-US" dirty="0" smtClean="0"/>
              <a:t>.</a:t>
            </a:r>
          </a:p>
          <a:p>
            <a:endParaRPr lang="en-US" dirty="0" smtClean="0"/>
          </a:p>
          <a:p>
            <a:r>
              <a:rPr lang="en-US" dirty="0" smtClean="0"/>
              <a:t>Motion:</a:t>
            </a:r>
          </a:p>
          <a:p>
            <a:pPr marL="0" indent="0"/>
            <a:r>
              <a:rPr lang="en-US" dirty="0" smtClean="0"/>
              <a:t>To </a:t>
            </a:r>
            <a:r>
              <a:rPr lang="en-US" dirty="0"/>
              <a:t>approve document </a:t>
            </a:r>
            <a:r>
              <a:rPr lang="en-US" dirty="0" smtClean="0"/>
              <a:t>11-15/1470r1 </a:t>
            </a:r>
            <a:r>
              <a:rPr lang="en-US" dirty="0"/>
              <a:t>as </a:t>
            </a:r>
            <a:r>
              <a:rPr lang="en-US" dirty="0" smtClean="0"/>
              <a:t>TG </a:t>
            </a:r>
            <a:r>
              <a:rPr lang="en-US" dirty="0"/>
              <a:t>meeting minutes for the </a:t>
            </a:r>
            <a:r>
              <a:rPr lang="en-US" dirty="0" smtClean="0"/>
              <a:t>Dallas meeting</a:t>
            </a:r>
            <a:r>
              <a:rPr lang="en-US" dirty="0"/>
              <a:t>. </a:t>
            </a:r>
          </a:p>
          <a:p>
            <a:r>
              <a:rPr lang="en-US" dirty="0"/>
              <a:t>Moved </a:t>
            </a:r>
            <a:r>
              <a:rPr lang="en-US" dirty="0" smtClean="0"/>
              <a:t>by</a:t>
            </a:r>
            <a:r>
              <a:rPr lang="en-US" dirty="0" smtClean="0"/>
              <a:t>: Ganesh</a:t>
            </a:r>
            <a:endParaRPr lang="en-US" dirty="0" smtClean="0"/>
          </a:p>
          <a:p>
            <a:r>
              <a:rPr lang="en-US" dirty="0" smtClean="0"/>
              <a:t>Seconded by</a:t>
            </a:r>
            <a:r>
              <a:rPr lang="en-US" dirty="0" smtClean="0"/>
              <a:t>: Chao Chun</a:t>
            </a:r>
            <a:endParaRPr lang="en-US" dirty="0"/>
          </a:p>
          <a:p>
            <a:r>
              <a:rPr lang="en-US" dirty="0" smtClean="0"/>
              <a:t>Results (Y/N/A): </a:t>
            </a:r>
            <a:endParaRPr lang="en-US" dirty="0" smtClean="0"/>
          </a:p>
          <a:p>
            <a:r>
              <a:rPr lang="en-US" dirty="0"/>
              <a:t>Unanimous consent </a:t>
            </a:r>
          </a:p>
          <a:p>
            <a:endParaRPr lang="en-US"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Leadership Elections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Last </a:t>
            </a:r>
            <a:r>
              <a:rPr lang="en-US" dirty="0"/>
              <a:t>call for </a:t>
            </a:r>
            <a:r>
              <a:rPr lang="en-US" dirty="0" smtClean="0"/>
              <a:t>nominations.</a:t>
            </a:r>
          </a:p>
          <a:p>
            <a:pPr>
              <a:buFont typeface="Arial" panose="020B0604020202020204" pitchFamily="34" charset="0"/>
              <a:buChar char="•"/>
            </a:pPr>
            <a:r>
              <a:rPr lang="en-US" dirty="0" smtClean="0"/>
              <a:t>Closing the nomination.</a:t>
            </a:r>
          </a:p>
          <a:p>
            <a:pPr>
              <a:buFont typeface="Arial" panose="020B0604020202020204" pitchFamily="34" charset="0"/>
              <a:buChar char="•"/>
            </a:pPr>
            <a:r>
              <a:rPr lang="en-US" dirty="0" smtClean="0"/>
              <a:t>Identified nominees:</a:t>
            </a:r>
          </a:p>
          <a:p>
            <a:pPr lvl="1">
              <a:buFont typeface="Arial" panose="020B0604020202020204" pitchFamily="34" charset="0"/>
              <a:buChar char="•"/>
            </a:pPr>
            <a:r>
              <a:rPr lang="en-US" dirty="0" smtClean="0"/>
              <a:t>SFD and technical editor – Chao Chun Wang (MTK)</a:t>
            </a:r>
          </a:p>
          <a:p>
            <a:pPr lvl="1">
              <a:buFont typeface="Arial" panose="020B0604020202020204" pitchFamily="34" charset="0"/>
              <a:buChar char="•"/>
            </a:pPr>
            <a:r>
              <a:rPr lang="en-US" dirty="0" smtClean="0"/>
              <a:t>FRD editor – Allan Zhou (Huawei)</a:t>
            </a:r>
          </a:p>
          <a:p>
            <a:pPr marL="457200" lvl="1" indent="0"/>
            <a:endParaRPr lang="en-US" dirty="0" smtClean="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2174050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t>
            </a:r>
            <a:r>
              <a:rPr lang="en-US" altLang="en-US" dirty="0" err="1" smtClean="0">
                <a:solidFill>
                  <a:srgbClr val="0000FF"/>
                </a:solidFill>
                <a:cs typeface="Times New Roman" panose="02020603050405020304" pitchFamily="18" charset="0"/>
              </a:rPr>
              <a:t>az</a:t>
            </a:r>
            <a:r>
              <a:rPr lang="en-US" altLang="en-US" dirty="0" smtClean="0">
                <a:solidFill>
                  <a:srgbClr val="0000FF"/>
                </a:solidFill>
                <a:cs typeface="Times New Roman" panose="02020603050405020304" pitchFamily="18" charset="0"/>
              </a:rPr>
              <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Atlanta, Georgia</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Jan. 17</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-22</a:t>
            </a:r>
            <a:r>
              <a:rPr lang="en-US" altLang="en-US" sz="3600" baseline="30000" dirty="0" smtClean="0">
                <a:cs typeface="Times New Roman" panose="02020603050405020304" pitchFamily="18" charset="0"/>
              </a:rPr>
              <a:t>nd</a:t>
            </a:r>
            <a:r>
              <a:rPr lang="en-US" altLang="en-US" sz="3600" dirty="0" smtClean="0">
                <a:cs typeface="Times New Roman" panose="02020603050405020304" pitchFamily="18" charset="0"/>
              </a:rPr>
              <a:t> </a:t>
            </a:r>
            <a:r>
              <a:rPr lang="en-US" altLang="en-US" sz="3600" dirty="0">
                <a:cs typeface="Times New Roman" panose="02020603050405020304" pitchFamily="18" charset="0"/>
              </a:rPr>
              <a:t>, </a:t>
            </a:r>
            <a:r>
              <a:rPr lang="en-US" altLang="en-US" sz="3600" dirty="0" smtClean="0">
                <a:cs typeface="Times New Roman" panose="02020603050405020304" pitchFamily="18" charset="0"/>
              </a:rPr>
              <a:t>2016</a:t>
            </a:r>
            <a:endParaRPr lang="en-US" altLang="en-US" sz="36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a:t>
            </a:r>
            <a:r>
              <a:rPr lang="en-US" altLang="en-US" sz="1800" b="0" dirty="0" smtClean="0">
                <a:cs typeface="Times New Roman" panose="02020603050405020304" pitchFamily="18" charset="0"/>
              </a:rPr>
              <a:t>)</a:t>
            </a:r>
          </a:p>
          <a:p>
            <a:pPr algn="ctr">
              <a:lnSpc>
                <a:spcPct val="90000"/>
              </a:lnSpc>
              <a:buFontTx/>
              <a:buNone/>
            </a:pPr>
            <a:r>
              <a:rPr lang="en-US" altLang="en-US" dirty="0" smtClean="0">
                <a:cs typeface="Times New Roman" panose="02020603050405020304" pitchFamily="18" charset="0"/>
              </a:rPr>
              <a:t>Vice-chair:</a:t>
            </a:r>
            <a:r>
              <a:rPr lang="en-US" altLang="en-US" b="0" dirty="0" smtClean="0">
                <a:cs typeface="Times New Roman" panose="02020603050405020304" pitchFamily="18" charset="0"/>
              </a:rPr>
              <a:t> Carlos Aldana </a:t>
            </a:r>
            <a:r>
              <a:rPr lang="en-US" altLang="en-US" sz="1800" b="0" dirty="0" smtClean="0">
                <a:cs typeface="Times New Roman" panose="02020603050405020304" pitchFamily="18" charset="0"/>
              </a:rPr>
              <a:t>(Qualcomm</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and Technical Editor</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To approve </a:t>
            </a:r>
            <a:r>
              <a:rPr lang="en-US" dirty="0" smtClean="0"/>
              <a:t>Chao Chun Wang (MTK) </a:t>
            </a:r>
            <a:r>
              <a:rPr lang="en-US" dirty="0"/>
              <a:t>as </a:t>
            </a:r>
            <a:r>
              <a:rPr lang="en-US" dirty="0" err="1"/>
              <a:t>TGaz</a:t>
            </a:r>
            <a:r>
              <a:rPr lang="en-US" dirty="0"/>
              <a:t> </a:t>
            </a:r>
            <a:r>
              <a:rPr lang="en-US" dirty="0" smtClean="0"/>
              <a:t>technical and SFD editor.</a:t>
            </a:r>
            <a:endParaRPr lang="en-US" dirty="0"/>
          </a:p>
          <a:p>
            <a:endParaRPr lang="en-US" dirty="0" smtClean="0"/>
          </a:p>
          <a:p>
            <a:r>
              <a:rPr lang="en-US" dirty="0" smtClean="0"/>
              <a:t>Moved: Ganesh</a:t>
            </a:r>
            <a:endParaRPr lang="en-US" dirty="0"/>
          </a:p>
          <a:p>
            <a:r>
              <a:rPr lang="en-US" dirty="0"/>
              <a:t>2</a:t>
            </a:r>
            <a:r>
              <a:rPr lang="en-US" baseline="30000" dirty="0"/>
              <a:t>nd</a:t>
            </a:r>
            <a:r>
              <a:rPr lang="en-US" dirty="0" smtClean="0"/>
              <a:t>: </a:t>
            </a:r>
            <a:r>
              <a:rPr lang="en-US" dirty="0" err="1" smtClean="0"/>
              <a:t>Liwen</a:t>
            </a:r>
            <a:r>
              <a:rPr lang="en-US" dirty="0" smtClean="0"/>
              <a:t> Chu</a:t>
            </a:r>
            <a:endParaRPr lang="en-US" dirty="0"/>
          </a:p>
          <a:p>
            <a:endParaRPr lang="en-US" dirty="0"/>
          </a:p>
          <a:p>
            <a:r>
              <a:rPr lang="en-US" dirty="0"/>
              <a:t>Results (Y/N/A</a:t>
            </a:r>
            <a:r>
              <a:rPr lang="en-US" dirty="0" smtClean="0"/>
              <a:t>):</a:t>
            </a:r>
          </a:p>
          <a:p>
            <a:r>
              <a:rPr lang="en-US" dirty="0" smtClean="0"/>
              <a:t>Y: 16 		N: 0	A: 1</a:t>
            </a:r>
          </a:p>
          <a:p>
            <a:r>
              <a:rPr lang="en-US" dirty="0" smtClean="0"/>
              <a:t>Motion passes.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5236250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Editor</a:t>
            </a:r>
            <a:endParaRPr lang="en-US" dirty="0"/>
          </a:p>
        </p:txBody>
      </p:sp>
      <p:sp>
        <p:nvSpPr>
          <p:cNvPr id="3" name="Content Placeholder 2"/>
          <p:cNvSpPr>
            <a:spLocks noGrp="1"/>
          </p:cNvSpPr>
          <p:nvPr>
            <p:ph idx="1"/>
          </p:nvPr>
        </p:nvSpPr>
        <p:spPr/>
        <p:txBody>
          <a:bodyPr/>
          <a:lstStyle/>
          <a:p>
            <a:r>
              <a:rPr lang="en-US" dirty="0"/>
              <a:t>Motion</a:t>
            </a:r>
          </a:p>
          <a:p>
            <a:r>
              <a:rPr lang="en-US" dirty="0"/>
              <a:t>To approve </a:t>
            </a:r>
            <a:r>
              <a:rPr lang="en-US" dirty="0" smtClean="0"/>
              <a:t>Allan Zhou (Huawei) </a:t>
            </a:r>
            <a:r>
              <a:rPr lang="en-US" dirty="0"/>
              <a:t>as </a:t>
            </a:r>
            <a:r>
              <a:rPr lang="en-US" dirty="0" err="1"/>
              <a:t>TGaz</a:t>
            </a:r>
            <a:r>
              <a:rPr lang="en-US" dirty="0"/>
              <a:t> </a:t>
            </a:r>
            <a:r>
              <a:rPr lang="en-US" dirty="0" smtClean="0"/>
              <a:t>FRD editor.</a:t>
            </a:r>
            <a:endParaRPr lang="en-US" dirty="0"/>
          </a:p>
          <a:p>
            <a:r>
              <a:rPr lang="en-US" dirty="0"/>
              <a:t>Moved</a:t>
            </a:r>
            <a:r>
              <a:rPr lang="en-US" dirty="0" smtClean="0"/>
              <a:t>: Chao Chun</a:t>
            </a:r>
            <a:endParaRPr lang="en-US" dirty="0"/>
          </a:p>
          <a:p>
            <a:r>
              <a:rPr lang="en-US" dirty="0"/>
              <a:t>2</a:t>
            </a:r>
            <a:r>
              <a:rPr lang="en-US" baseline="30000" dirty="0"/>
              <a:t>nd</a:t>
            </a:r>
            <a:r>
              <a:rPr lang="en-US" dirty="0" smtClean="0"/>
              <a:t>: Ganesh Venkatesan </a:t>
            </a:r>
            <a:endParaRPr lang="en-US" dirty="0"/>
          </a:p>
          <a:p>
            <a:endParaRPr lang="en-US" dirty="0"/>
          </a:p>
          <a:p>
            <a:r>
              <a:rPr lang="en-US" dirty="0"/>
              <a:t>Results (Y/N/A</a:t>
            </a:r>
            <a:r>
              <a:rPr lang="en-US" dirty="0" smtClean="0"/>
              <a:t>):</a:t>
            </a:r>
          </a:p>
          <a:p>
            <a:r>
              <a:rPr lang="en-US" dirty="0" smtClean="0"/>
              <a:t>Y: 14 		N: 	0	A:0</a:t>
            </a:r>
          </a:p>
          <a:p>
            <a:r>
              <a:rPr lang="en-US" dirty="0" smtClean="0"/>
              <a:t>Motion passes.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13500436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Secretary Position</a:t>
            </a:r>
            <a:endParaRPr lang="en-US" dirty="0"/>
          </a:p>
        </p:txBody>
      </p:sp>
      <p:sp>
        <p:nvSpPr>
          <p:cNvPr id="3" name="Content Placeholder 2"/>
          <p:cNvSpPr>
            <a:spLocks noGrp="1"/>
          </p:cNvSpPr>
          <p:nvPr>
            <p:ph idx="1"/>
          </p:nvPr>
        </p:nvSpPr>
        <p:spPr/>
        <p:txBody>
          <a:bodyPr/>
          <a:lstStyle/>
          <a:p>
            <a:pPr marL="0" indent="0"/>
            <a:r>
              <a:rPr lang="en-US" dirty="0" smtClean="0"/>
              <a:t>Zhu Lan </a:t>
            </a:r>
            <a:r>
              <a:rPr lang="en-US" dirty="0" err="1" smtClean="0"/>
              <a:t>TGaz</a:t>
            </a:r>
            <a:r>
              <a:rPr lang="en-US" dirty="0" smtClean="0"/>
              <a:t> secretary indicated he would not be able to continue his role due to change of affiliation.</a:t>
            </a:r>
          </a:p>
          <a:p>
            <a:pPr marL="0" indent="0"/>
            <a:r>
              <a:rPr lang="en-US" dirty="0" smtClean="0"/>
              <a:t>The </a:t>
            </a:r>
            <a:r>
              <a:rPr lang="en-US" dirty="0" err="1" smtClean="0"/>
              <a:t>TGaz</a:t>
            </a:r>
            <a:r>
              <a:rPr lang="en-US" dirty="0" smtClean="0"/>
              <a:t> Secretary position is available.</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12954772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pPr marL="0" indent="0">
              <a:buNone/>
            </a:pPr>
            <a:r>
              <a:rPr lang="en-US" altLang="en-US" dirty="0" smtClean="0"/>
              <a:t>To </a:t>
            </a:r>
            <a:r>
              <a:rPr lang="en-US" altLang="en-US" dirty="0"/>
              <a:t>instruct the use case document editor to add use cases depicted by slides </a:t>
            </a:r>
            <a:r>
              <a:rPr lang="en-US" altLang="en-US" dirty="0" smtClean="0"/>
              <a:t>3-9 of </a:t>
            </a:r>
            <a:r>
              <a:rPr lang="en-US" altLang="en-US" dirty="0"/>
              <a:t>submission </a:t>
            </a:r>
            <a:r>
              <a:rPr lang="en-US" altLang="en-US" dirty="0" smtClean="0"/>
              <a:t>11-16-0019-00-00az-NGP-High-Resolution-Use-Cases to </a:t>
            </a:r>
            <a:r>
              <a:rPr lang="en-US" altLang="en-US" dirty="0"/>
              <a:t>the use case working draft document.</a:t>
            </a:r>
          </a:p>
          <a:p>
            <a:pPr marL="0" indent="0">
              <a:buNone/>
            </a:pPr>
            <a:r>
              <a:rPr lang="en-US" altLang="en-US" dirty="0"/>
              <a:t>Move</a:t>
            </a:r>
            <a:r>
              <a:rPr lang="en-US" altLang="en-US" dirty="0" smtClean="0"/>
              <a:t>: Alecsander Eitan</a:t>
            </a:r>
            <a:endParaRPr lang="en-US" altLang="en-US" dirty="0"/>
          </a:p>
          <a:p>
            <a:pPr marL="0" indent="0">
              <a:buNone/>
            </a:pPr>
            <a:r>
              <a:rPr lang="en-US" altLang="en-US" dirty="0"/>
              <a:t>2</a:t>
            </a:r>
            <a:r>
              <a:rPr lang="en-US" altLang="en-US" baseline="30000" dirty="0"/>
              <a:t>nd</a:t>
            </a:r>
            <a:r>
              <a:rPr lang="en-US" altLang="en-US" dirty="0" smtClean="0"/>
              <a:t>: Ganesh Venkatesan </a:t>
            </a:r>
            <a:endParaRPr lang="en-US" altLang="en-US" dirty="0"/>
          </a:p>
          <a:p>
            <a:pPr marL="0" indent="0">
              <a:buNone/>
            </a:pPr>
            <a:r>
              <a:rPr lang="en-US" altLang="en-US" dirty="0"/>
              <a:t>Y: 	</a:t>
            </a:r>
            <a:r>
              <a:rPr lang="en-US" altLang="en-US" dirty="0" smtClean="0"/>
              <a:t>11		N: 0	A: 7</a:t>
            </a:r>
          </a:p>
          <a:p>
            <a:pPr marL="0" indent="0">
              <a:buNone/>
            </a:pPr>
            <a:r>
              <a:rPr lang="en-US" altLang="en-US" dirty="0" smtClean="0"/>
              <a:t>Motion passes.</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2315792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pPr marL="0" indent="0">
              <a:buNone/>
            </a:pPr>
            <a:r>
              <a:rPr lang="en-US" altLang="en-US" dirty="0" smtClean="0"/>
              <a:t>To </a:t>
            </a:r>
            <a:r>
              <a:rPr lang="en-US" altLang="en-US" dirty="0"/>
              <a:t>instruct the </a:t>
            </a:r>
            <a:r>
              <a:rPr lang="en-US" altLang="en-US" dirty="0" smtClean="0"/>
              <a:t>FRD editor </a:t>
            </a:r>
            <a:r>
              <a:rPr lang="en-US" altLang="en-US" dirty="0"/>
              <a:t>to add </a:t>
            </a:r>
            <a:r>
              <a:rPr lang="en-US" altLang="en-US" dirty="0" smtClean="0"/>
              <a:t>functional requirements </a:t>
            </a:r>
            <a:r>
              <a:rPr lang="en-US" altLang="en-US" dirty="0" smtClean="0"/>
              <a:t>depicted </a:t>
            </a:r>
            <a:r>
              <a:rPr lang="en-US" altLang="en-US" dirty="0"/>
              <a:t>by </a:t>
            </a:r>
            <a:r>
              <a:rPr lang="en-US" altLang="en-US" dirty="0" smtClean="0"/>
              <a:t>slide 5</a:t>
            </a:r>
            <a:r>
              <a:rPr lang="en-US" altLang="en-US" dirty="0" smtClean="0"/>
              <a:t> of </a:t>
            </a:r>
            <a:r>
              <a:rPr lang="en-US" altLang="en-US" dirty="0"/>
              <a:t>submission </a:t>
            </a:r>
            <a:r>
              <a:rPr lang="en-US" altLang="en-US" dirty="0" smtClean="0"/>
              <a:t>11-16-0148r1 to the functional requirement working </a:t>
            </a:r>
            <a:r>
              <a:rPr lang="en-US" altLang="en-US" dirty="0"/>
              <a:t>draft document.</a:t>
            </a:r>
          </a:p>
          <a:p>
            <a:pPr marL="0" indent="0">
              <a:buNone/>
            </a:pPr>
            <a:r>
              <a:rPr lang="en-US" altLang="en-US" dirty="0"/>
              <a:t>Move</a:t>
            </a:r>
            <a:r>
              <a:rPr lang="en-US" altLang="en-US" dirty="0" smtClean="0"/>
              <a:t>: Alecsander Eitan</a:t>
            </a:r>
            <a:endParaRPr lang="en-US" altLang="en-US" dirty="0"/>
          </a:p>
          <a:p>
            <a:pPr marL="0" indent="0">
              <a:buNone/>
            </a:pPr>
            <a:r>
              <a:rPr lang="en-US" altLang="en-US" dirty="0"/>
              <a:t>2</a:t>
            </a:r>
            <a:r>
              <a:rPr lang="en-US" altLang="en-US" baseline="30000" dirty="0"/>
              <a:t>nd</a:t>
            </a:r>
            <a:r>
              <a:rPr lang="en-US" altLang="en-US" dirty="0" smtClean="0"/>
              <a:t>: Ganesh Venkatesan </a:t>
            </a:r>
          </a:p>
          <a:p>
            <a:pPr marL="0" indent="0">
              <a:buNone/>
            </a:pPr>
            <a:endParaRPr lang="en-US" altLang="en-US" dirty="0"/>
          </a:p>
          <a:p>
            <a:pPr marL="0" indent="0">
              <a:buNone/>
            </a:pPr>
            <a:r>
              <a:rPr lang="en-US" altLang="en-US" dirty="0"/>
              <a:t>Y: 	</a:t>
            </a:r>
            <a:r>
              <a:rPr lang="en-US" altLang="en-US" dirty="0" smtClean="0"/>
              <a:t>10		N: 0 		A: 6</a:t>
            </a:r>
          </a:p>
          <a:p>
            <a:pPr marL="0" indent="0">
              <a:buNone/>
            </a:pPr>
            <a:r>
              <a:rPr lang="en-US" altLang="en-US" dirty="0" smtClean="0"/>
              <a:t>Motion passes.</a:t>
            </a:r>
            <a:endParaRPr lang="en-US" alt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23185008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dirty="0" smtClean="0"/>
              <a:t>Document </a:t>
            </a:r>
            <a:r>
              <a:rPr lang="en-US" dirty="0" smtClean="0"/>
              <a:t>11-15/1470r1 </a:t>
            </a:r>
            <a:r>
              <a:rPr lang="en-US" dirty="0" smtClean="0"/>
              <a:t>posted to Mentor Nov. 13</a:t>
            </a:r>
            <a:r>
              <a:rPr lang="en-US" baseline="30000" dirty="0" smtClean="0"/>
              <a:t>th</a:t>
            </a:r>
            <a:r>
              <a:rPr lang="en-US" dirty="0" smtClean="0"/>
              <a:t>.</a:t>
            </a:r>
          </a:p>
          <a:p>
            <a:endParaRPr lang="en-US" dirty="0" smtClean="0"/>
          </a:p>
          <a:p>
            <a:r>
              <a:rPr lang="en-US" dirty="0" smtClean="0"/>
              <a:t>Motion:</a:t>
            </a:r>
          </a:p>
          <a:p>
            <a:pPr marL="0" indent="0"/>
            <a:r>
              <a:rPr lang="en-US" dirty="0" smtClean="0"/>
              <a:t>To </a:t>
            </a:r>
            <a:r>
              <a:rPr lang="en-US" dirty="0"/>
              <a:t>approve document </a:t>
            </a:r>
            <a:r>
              <a:rPr lang="en-US" dirty="0" smtClean="0"/>
              <a:t>11-15/1470r1 </a:t>
            </a:r>
            <a:r>
              <a:rPr lang="en-US" dirty="0"/>
              <a:t>as </a:t>
            </a:r>
            <a:r>
              <a:rPr lang="en-US" dirty="0" smtClean="0"/>
              <a:t>TG </a:t>
            </a:r>
            <a:r>
              <a:rPr lang="en-US" dirty="0"/>
              <a:t>meeting minutes for the </a:t>
            </a:r>
            <a:r>
              <a:rPr lang="en-US" dirty="0" smtClean="0"/>
              <a:t>Dallas meeting</a:t>
            </a:r>
            <a:r>
              <a:rPr lang="en-US" dirty="0"/>
              <a:t>. </a:t>
            </a:r>
          </a:p>
          <a:p>
            <a:r>
              <a:rPr lang="en-US" dirty="0"/>
              <a:t>Moved </a:t>
            </a:r>
            <a:r>
              <a:rPr lang="en-US" dirty="0" smtClean="0"/>
              <a:t>by</a:t>
            </a:r>
            <a:r>
              <a:rPr lang="en-US" dirty="0" smtClean="0"/>
              <a:t>: Alecsander Eitan</a:t>
            </a:r>
          </a:p>
          <a:p>
            <a:r>
              <a:rPr lang="en-US" dirty="0" smtClean="0"/>
              <a:t>Seconded by: Ganesh</a:t>
            </a:r>
          </a:p>
          <a:p>
            <a:r>
              <a:rPr lang="en-US" dirty="0" smtClean="0"/>
              <a:t>Results </a:t>
            </a:r>
            <a:r>
              <a:rPr lang="en-US" dirty="0" smtClean="0"/>
              <a:t>(Y/N/A): </a:t>
            </a:r>
            <a:r>
              <a:rPr lang="en-US" dirty="0" smtClean="0"/>
              <a:t>10/0/1 motion passes.</a:t>
            </a:r>
          </a:p>
          <a:p>
            <a:endParaRPr lang="en-US" dirty="0"/>
          </a:p>
          <a:p>
            <a:endParaRPr lang="en-US"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31448892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NGP </a:t>
            </a:r>
            <a:r>
              <a:rPr lang="en-US" altLang="en-US" dirty="0"/>
              <a:t>(</a:t>
            </a:r>
            <a:r>
              <a:rPr lang="en-US" altLang="en-US" dirty="0" smtClean="0"/>
              <a:t>Next Generation </a:t>
            </a:r>
            <a:r>
              <a:rPr lang="en-US" altLang="en-US" dirty="0"/>
              <a:t>Positioning) </a:t>
            </a:r>
            <a:r>
              <a:rPr lang="en-US" altLang="en-US" dirty="0" smtClean="0"/>
              <a:t>agenda </a:t>
            </a:r>
            <a:r>
              <a:rPr lang="en-US" altLang="en-US" dirty="0"/>
              <a:t>for the </a:t>
            </a:r>
            <a:r>
              <a:rPr lang="en-US" altLang="en-US" dirty="0" smtClean="0"/>
              <a:t>Jan.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smtClean="0"/>
              <a:t>Jan.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Agenda</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r>
              <a:rPr lang="en-US" altLang="en-US" sz="2000" b="0" dirty="0" smtClean="0"/>
              <a:t>)</a:t>
            </a:r>
          </a:p>
          <a:p>
            <a:pPr algn="just">
              <a:spcBef>
                <a:spcPct val="20000"/>
              </a:spcBef>
              <a:buFontTx/>
              <a:buChar char="•"/>
            </a:pPr>
            <a:r>
              <a:rPr lang="en-US" altLang="en-US" sz="2000" b="0" dirty="0" smtClean="0"/>
              <a:t>Presentations </a:t>
            </a:r>
            <a:r>
              <a:rPr lang="en-US" altLang="en-US" sz="2000" b="0" dirty="0" smtClean="0"/>
              <a:t>to inform the TG (55min</a:t>
            </a:r>
            <a:r>
              <a:rPr lang="en-US" altLang="en-US" sz="2000" b="0" dirty="0" smtClean="0"/>
              <a:t>)</a:t>
            </a:r>
          </a:p>
          <a:p>
            <a:pPr algn="just">
              <a:spcBef>
                <a:spcPct val="20000"/>
              </a:spcBef>
              <a:buFontTx/>
              <a:buChar char="•"/>
            </a:pPr>
            <a:r>
              <a:rPr lang="en-US" altLang="en-US" sz="2000" b="0" dirty="0" smtClean="0"/>
              <a:t>Timeline </a:t>
            </a:r>
            <a:r>
              <a:rPr lang="en-US" altLang="en-US" sz="2000" b="0" dirty="0" smtClean="0"/>
              <a:t>and project progress </a:t>
            </a:r>
            <a:r>
              <a:rPr lang="en-US" altLang="en-US" sz="2000" b="0" dirty="0" smtClean="0"/>
              <a:t>review (10min)</a:t>
            </a:r>
          </a:p>
          <a:p>
            <a:pPr algn="just">
              <a:spcBef>
                <a:spcPct val="20000"/>
              </a:spcBef>
              <a:buFontTx/>
              <a:buChar char="•"/>
            </a:pPr>
            <a:r>
              <a:rPr lang="en-US" altLang="en-US" sz="2000" b="0" dirty="0" err="1" smtClean="0"/>
              <a:t>Telecon</a:t>
            </a:r>
            <a:r>
              <a:rPr lang="en-US" altLang="en-US" sz="2000" b="0" dirty="0" smtClean="0"/>
              <a:t> time setting (5min)</a:t>
            </a:r>
            <a:endParaRPr lang="en-US" altLang="en-US" sz="2000" b="0" dirty="0" smtClean="0"/>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067359209"/>
              </p:ext>
            </p:extLst>
          </p:nvPr>
        </p:nvGraphicFramePr>
        <p:xfrm>
          <a:off x="656785" y="2420888"/>
          <a:ext cx="7772404" cy="2509280"/>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194584">
                <a:tc>
                  <a:txBody>
                    <a:bodyPr/>
                    <a:lstStyle/>
                    <a:p>
                      <a:r>
                        <a:rPr lang="en-US" sz="1400" dirty="0" smtClean="0"/>
                        <a:t>11-16-0137</a:t>
                      </a:r>
                      <a:endParaRPr lang="en-US" sz="1400" dirty="0"/>
                    </a:p>
                  </a:txBody>
                  <a:tcPr marT="45712" marB="45712"/>
                </a:tc>
                <a:tc>
                  <a:txBody>
                    <a:bodyPr/>
                    <a:lstStyle/>
                    <a:p>
                      <a:r>
                        <a:rPr lang="en-US" sz="1400" dirty="0" smtClean="0"/>
                        <a:t>Santosh Pandey</a:t>
                      </a:r>
                    </a:p>
                  </a:txBody>
                  <a:tcPr marT="45712" marB="45712"/>
                </a:tc>
                <a:tc>
                  <a:txBody>
                    <a:bodyPr/>
                    <a:lstStyle/>
                    <a:p>
                      <a:r>
                        <a:rPr lang="en-US" sz="1400" dirty="0" smtClean="0"/>
                        <a:t>Use case </a:t>
                      </a:r>
                      <a:r>
                        <a:rPr lang="en-US" sz="1400" dirty="0" smtClean="0"/>
                        <a:t>document (10min)</a:t>
                      </a:r>
                      <a:endParaRPr lang="en-US" sz="1400" dirty="0"/>
                    </a:p>
                  </a:txBody>
                  <a:tcPr marT="45712" marB="45712"/>
                </a:tc>
                <a:tc>
                  <a:txBody>
                    <a:bodyPr/>
                    <a:lstStyle/>
                    <a:p>
                      <a:r>
                        <a:rPr lang="en-US" sz="1400" dirty="0" smtClean="0"/>
                        <a:t>Use case</a:t>
                      </a:r>
                      <a:endParaRPr lang="en-US" sz="1400" dirty="0"/>
                    </a:p>
                  </a:txBody>
                  <a:tcPr marT="45712" marB="45712"/>
                </a:tc>
              </a:tr>
              <a:tr h="306608">
                <a:tc>
                  <a:txBody>
                    <a:bodyPr/>
                    <a:lstStyle/>
                    <a:p>
                      <a:r>
                        <a:rPr lang="en-US" sz="1400" dirty="0" smtClean="0"/>
                        <a:t>11-16-0134r2</a:t>
                      </a:r>
                      <a:endParaRPr lang="en-US" sz="1400" dirty="0"/>
                    </a:p>
                  </a:txBody>
                  <a:tcPr marT="45712" marB="45712"/>
                </a:tc>
                <a:tc>
                  <a:txBody>
                    <a:bodyPr/>
                    <a:lstStyle/>
                    <a:p>
                      <a:r>
                        <a:rPr lang="en-US" sz="1400" dirty="0" smtClean="0"/>
                        <a:t>Ganesh Venkatesan</a:t>
                      </a:r>
                      <a:endParaRPr lang="en-US" sz="1400" dirty="0" smtClean="0"/>
                    </a:p>
                  </a:txBody>
                  <a:tcPr marT="45712" marB="45712"/>
                </a:tc>
                <a:tc>
                  <a:txBody>
                    <a:bodyPr/>
                    <a:lstStyle/>
                    <a:p>
                      <a:r>
                        <a:rPr lang="en-US" sz="1400" dirty="0" smtClean="0"/>
                        <a:t>Accuracy and coverage Functional requirements</a:t>
                      </a:r>
                      <a:r>
                        <a:rPr lang="en-US" sz="1400" baseline="0" dirty="0" smtClean="0"/>
                        <a:t>  (20min)</a:t>
                      </a:r>
                      <a:endParaRPr lang="en-US" sz="1400" dirty="0"/>
                    </a:p>
                  </a:txBody>
                  <a:tcPr marT="45712" marB="45712"/>
                </a:tc>
                <a:tc>
                  <a:txBody>
                    <a:bodyPr/>
                    <a:lstStyle/>
                    <a:p>
                      <a:r>
                        <a:rPr lang="en-US" sz="1400" dirty="0" smtClean="0"/>
                        <a:t>Functional requirements</a:t>
                      </a:r>
                      <a:endParaRPr lang="en-US" sz="1400" dirty="0"/>
                    </a:p>
                  </a:txBody>
                  <a:tcPr marT="45712" marB="45712"/>
                </a:tc>
              </a:tr>
              <a:tr h="274311">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r h="16001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160012">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 approve UC document</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dirty="0" smtClean="0"/>
              <a:t>We adopt document </a:t>
            </a:r>
            <a:r>
              <a:rPr lang="en-US" altLang="en-US" dirty="0" smtClean="0"/>
              <a:t>11-16-0137r0 as </a:t>
            </a:r>
            <a:r>
              <a:rPr lang="en-US" altLang="en-US" dirty="0" smtClean="0"/>
              <a:t>use case document for </a:t>
            </a:r>
            <a:r>
              <a:rPr lang="en-US" altLang="en-US" dirty="0" err="1" smtClean="0"/>
              <a:t>TGaz</a:t>
            </a:r>
            <a:r>
              <a:rPr lang="en-US" altLang="en-US" dirty="0" smtClean="0"/>
              <a:t> specification development. </a:t>
            </a:r>
          </a:p>
          <a:p>
            <a:pPr marL="0" indent="0">
              <a:buNone/>
            </a:pPr>
            <a:endParaRPr lang="en-US" altLang="en-US" dirty="0" smtClean="0"/>
          </a:p>
          <a:p>
            <a:pPr marL="0" indent="0">
              <a:buNone/>
            </a:pPr>
            <a:r>
              <a:rPr lang="en-US" altLang="en-US" dirty="0" smtClean="0"/>
              <a:t>Move</a:t>
            </a:r>
            <a:r>
              <a:rPr lang="en-US" altLang="en-US" dirty="0" smtClean="0"/>
              <a:t>: Santosh Pandey</a:t>
            </a:r>
            <a:endParaRPr lang="en-US" altLang="en-US" dirty="0" smtClean="0"/>
          </a:p>
          <a:p>
            <a:pPr marL="0" indent="0">
              <a:buNone/>
            </a:pPr>
            <a:r>
              <a:rPr lang="en-US" altLang="en-US" dirty="0" smtClean="0"/>
              <a:t>2</a:t>
            </a:r>
            <a:r>
              <a:rPr lang="en-US" altLang="en-US" baseline="30000" dirty="0" smtClean="0"/>
              <a:t>nd</a:t>
            </a:r>
            <a:r>
              <a:rPr lang="en-US" altLang="en-US" dirty="0" smtClean="0"/>
              <a:t>: Yaron Alpert</a:t>
            </a:r>
            <a:endParaRPr lang="en-US" altLang="en-US" dirty="0"/>
          </a:p>
          <a:p>
            <a:pPr marL="0" indent="0">
              <a:buNone/>
            </a:pPr>
            <a:r>
              <a:rPr lang="en-US" altLang="en-US" dirty="0" smtClean="0"/>
              <a:t>Y: </a:t>
            </a:r>
            <a:r>
              <a:rPr lang="en-US" altLang="en-US" dirty="0" smtClean="0"/>
              <a:t>12</a:t>
            </a:r>
            <a:r>
              <a:rPr lang="en-US" altLang="en-US" dirty="0" smtClean="0"/>
              <a:t>			N: </a:t>
            </a:r>
            <a:r>
              <a:rPr lang="en-US" altLang="en-US" dirty="0" smtClean="0"/>
              <a:t>0</a:t>
            </a:r>
            <a:r>
              <a:rPr lang="en-US" altLang="en-US" dirty="0" smtClean="0"/>
              <a:t>		</a:t>
            </a:r>
            <a:r>
              <a:rPr lang="en-US" altLang="en-US" dirty="0" smtClean="0"/>
              <a:t>	A</a:t>
            </a:r>
            <a:r>
              <a:rPr lang="en-US" altLang="en-US" dirty="0" smtClean="0"/>
              <a:t>: </a:t>
            </a:r>
            <a:r>
              <a:rPr lang="en-US" altLang="en-US" dirty="0" smtClean="0"/>
              <a:t>3</a:t>
            </a:r>
          </a:p>
          <a:p>
            <a:pPr marL="0" indent="0">
              <a:buNone/>
            </a:pPr>
            <a:r>
              <a:rPr lang="en-US" altLang="en-US" dirty="0" smtClean="0"/>
              <a:t>Motion passes.</a:t>
            </a:r>
            <a:endParaRPr lang="en-US" altLang="en-US" dirty="0" smtClean="0"/>
          </a:p>
          <a:p>
            <a:pPr marL="0" indent="0">
              <a:buNone/>
            </a:pPr>
            <a:endParaRPr lang="en-US" altLang="en-US" dirty="0" smtClean="0"/>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32</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 Corporation</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smtClean="0"/>
              <a:t>Jan. 2016</a:t>
            </a:r>
            <a:endParaRPr lang="en-US" dirty="0"/>
          </a:p>
        </p:txBody>
      </p:sp>
    </p:spTree>
    <p:extLst>
      <p:ext uri="{BB962C8B-B14F-4D97-AF65-F5344CB8AC3E}">
        <p14:creationId xmlns:p14="http://schemas.microsoft.com/office/powerpoint/2010/main" val="18150575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sz="quarter" idx="13"/>
          </p:nvPr>
        </p:nvSpPr>
        <p:spPr>
          <a:noFill/>
          <a:ln w="9525">
            <a:noFill/>
            <a:round/>
            <a:headEnd/>
            <a:tailEnd/>
          </a:ln>
          <a:effectLst/>
        </p:spPr>
        <p:txBody>
          <a:bodyPr vert="horz" wrap="square" lIns="92160" tIns="46080" rIns="92160" bIns="46080" numCol="1" anchor="t" anchorCtr="0" compatLnSpc="1">
            <a:prstTxWarp prst="textNoShape">
              <a:avLst/>
            </a:prstTxWarp>
          </a:bodyPr>
          <a:lstStyle/>
          <a:p>
            <a:pPr marL="0" indent="0"/>
            <a:r>
              <a:rPr lang="en-US" dirty="0">
                <a:solidFill>
                  <a:srgbClr val="000000"/>
                </a:solidFill>
              </a:rPr>
              <a:t>Move to adopt the set of functional requirements listed in slide #5 and include them in the </a:t>
            </a:r>
            <a:r>
              <a:rPr lang="en-US" dirty="0" err="1">
                <a:solidFill>
                  <a:srgbClr val="000000"/>
                </a:solidFill>
              </a:rPr>
              <a:t>TGaz</a:t>
            </a:r>
            <a:r>
              <a:rPr lang="en-US" dirty="0">
                <a:solidFill>
                  <a:srgbClr val="000000"/>
                </a:solidFill>
              </a:rPr>
              <a:t> Functional Requirements Document under the sub-section focused on Accuracy and Coverage for the .11az protocol while operating in  2.4 GHz and 5GHz bands.</a:t>
            </a:r>
          </a:p>
          <a:p>
            <a:pPr marL="0" indent="0"/>
            <a:endParaRPr lang="en-US" dirty="0">
              <a:solidFill>
                <a:srgbClr val="000000"/>
              </a:solidFill>
            </a:endParaRPr>
          </a:p>
          <a:p>
            <a:pPr marL="0" indent="0"/>
            <a:r>
              <a:rPr lang="en-US" dirty="0">
                <a:solidFill>
                  <a:srgbClr val="000000"/>
                </a:solidFill>
              </a:rPr>
              <a:t>Moved: Chao Chun Wang</a:t>
            </a:r>
          </a:p>
          <a:p>
            <a:pPr marL="0" indent="0"/>
            <a:r>
              <a:rPr lang="en-US" dirty="0">
                <a:solidFill>
                  <a:srgbClr val="000000"/>
                </a:solidFill>
              </a:rPr>
              <a:t>Seconded: Ganesh Venkatesan</a:t>
            </a:r>
          </a:p>
          <a:p>
            <a:pPr marL="0" indent="0"/>
            <a:r>
              <a:rPr lang="en-US" dirty="0">
                <a:solidFill>
                  <a:srgbClr val="000000"/>
                </a:solidFill>
              </a:rPr>
              <a:t>Result: 14/0/3; Motion Passes.</a:t>
            </a:r>
            <a:endParaRPr lang="en-US" dirty="0">
              <a:solidFill>
                <a:srgbClr val="000000"/>
              </a:solidFill>
            </a:endParaRPr>
          </a:p>
        </p:txBody>
      </p:sp>
      <p:sp>
        <p:nvSpPr>
          <p:cNvPr id="4" name="Slide Number Placeholder 3"/>
          <p:cNvSpPr>
            <a:spLocks noGrp="1"/>
          </p:cNvSpPr>
          <p:nvPr>
            <p:ph type="sldNum" sz="quarter" idx="4"/>
          </p:nvPr>
        </p:nvSpPr>
        <p:spPr/>
        <p:txBody>
          <a:bodyPr/>
          <a:lstStyle/>
          <a:p>
            <a:pPr>
              <a:defRPr/>
            </a:pPr>
            <a:r>
              <a:rPr lang="en-GB" smtClean="0"/>
              <a:t>Slide </a:t>
            </a:r>
            <a:fld id="{C229C781-9868-4EAE-9E92-FD9A8F450C8C}" type="slidenum">
              <a:rPr lang="en-GB" smtClean="0"/>
              <a:pPr>
                <a:defRPr/>
              </a:pPr>
              <a:t>33</a:t>
            </a:fld>
            <a:endParaRPr lang="en-GB" dirty="0"/>
          </a:p>
        </p:txBody>
      </p:sp>
      <p:sp>
        <p:nvSpPr>
          <p:cNvPr id="5" name="Footer Placeholder 4"/>
          <p:cNvSpPr>
            <a:spLocks noGrp="1"/>
          </p:cNvSpPr>
          <p:nvPr>
            <p:ph type="ftr" sz="quarter" idx="11"/>
          </p:nvPr>
        </p:nvSpPr>
        <p:spPr/>
        <p:txBody>
          <a:bodyPr/>
          <a:lstStyle/>
          <a:p>
            <a:r>
              <a:rPr lang="en-CA" smtClean="0"/>
              <a:t>Ganesh Venkatesan (Intel Corporation)</a:t>
            </a:r>
            <a:endParaRPr lang="en-CA" dirty="0"/>
          </a:p>
        </p:txBody>
      </p:sp>
    </p:spTree>
    <p:extLst>
      <p:ext uri="{BB962C8B-B14F-4D97-AF65-F5344CB8AC3E}">
        <p14:creationId xmlns:p14="http://schemas.microsoft.com/office/powerpoint/2010/main" val="17505894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1065213"/>
          </a:xfrm>
        </p:spPr>
        <p:txBody>
          <a:bodyPr/>
          <a:lstStyle/>
          <a:p>
            <a:r>
              <a:rPr lang="en-US" dirty="0" smtClean="0"/>
              <a:t>Previously: Review </a:t>
            </a:r>
            <a:r>
              <a:rPr lang="en-US" dirty="0" err="1" smtClean="0"/>
              <a:t>TGaz</a:t>
            </a:r>
            <a:r>
              <a:rPr lang="en-US" dirty="0" smtClean="0"/>
              <a:t> Timeline </a:t>
            </a:r>
            <a:r>
              <a:rPr lang="en-US" dirty="0" smtClean="0"/>
              <a:t>progress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(Mar..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Mar.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Mar. 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210535"/>
          </a:xfrm>
        </p:spPr>
        <p:txBody>
          <a:bodyPr/>
          <a:lstStyle/>
          <a:p>
            <a:r>
              <a:rPr lang="en-US" dirty="0" smtClean="0"/>
              <a:t>Activity timelines</a:t>
            </a:r>
            <a:endParaRPr lang="en-US" dirty="0"/>
          </a:p>
        </p:txBody>
      </p:sp>
      <p:sp>
        <p:nvSpPr>
          <p:cNvPr id="4"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Rectangle 7"/>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5215474" y="1142523"/>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2677366" y="1142523"/>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5" name="Rectangle 14"/>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6"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7" name="Text Box 29"/>
          <p:cNvSpPr txBox="1">
            <a:spLocks noChangeArrowheads="1"/>
          </p:cNvSpPr>
          <p:nvPr/>
        </p:nvSpPr>
        <p:spPr bwMode="auto">
          <a:xfrm flipH="1">
            <a:off x="6005060"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(Mar..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629917"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1987657"/>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2" name="Rectangle 31"/>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3" name="Rectangle 32"/>
          <p:cNvSpPr/>
          <p:nvPr/>
        </p:nvSpPr>
        <p:spPr>
          <a:xfrm>
            <a:off x="2947114" y="1986005"/>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4" name="Rectangle 33"/>
          <p:cNvSpPr/>
          <p:nvPr/>
        </p:nvSpPr>
        <p:spPr>
          <a:xfrm>
            <a:off x="1155353" y="1987658"/>
            <a:ext cx="690122"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5" name="Text Box 24"/>
          <p:cNvSpPr txBox="1">
            <a:spLocks noChangeArrowheads="1"/>
          </p:cNvSpPr>
          <p:nvPr/>
        </p:nvSpPr>
        <p:spPr bwMode="auto">
          <a:xfrm>
            <a:off x="1814377" y="22278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5/16-3/17 (10M)</a:t>
            </a:r>
            <a:endParaRPr lang="en-US" altLang="en-US" sz="700" b="1"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42" name="Rectangle 41"/>
          <p:cNvSpPr/>
          <p:nvPr/>
        </p:nvSpPr>
        <p:spPr>
          <a:xfrm>
            <a:off x="1053791" y="2494802"/>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46" name="Rectangle 45"/>
          <p:cNvSpPr/>
          <p:nvPr/>
        </p:nvSpPr>
        <p:spPr>
          <a:xfrm>
            <a:off x="1287539" y="2818437"/>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7" name="Rectangle 46"/>
          <p:cNvSpPr/>
          <p:nvPr/>
        </p:nvSpPr>
        <p:spPr>
          <a:xfrm>
            <a:off x="1477523" y="3141770"/>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8" name="Rectangle 47"/>
          <p:cNvSpPr/>
          <p:nvPr/>
        </p:nvSpPr>
        <p:spPr>
          <a:xfrm>
            <a:off x="2364745" y="3465405"/>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1" name="TextBox 40"/>
          <p:cNvSpPr txBox="1"/>
          <p:nvPr/>
        </p:nvSpPr>
        <p:spPr>
          <a:xfrm>
            <a:off x="155334" y="2824157"/>
            <a:ext cx="871919" cy="461665"/>
          </a:xfrm>
          <a:prstGeom prst="rect">
            <a:avLst/>
          </a:prstGeom>
          <a:noFill/>
        </p:spPr>
        <p:txBody>
          <a:bodyPr wrap="square" rtlCol="0">
            <a:spAutoFit/>
          </a:bodyPr>
          <a:lstStyle/>
          <a:p>
            <a:r>
              <a:rPr lang="en-US" dirty="0" smtClean="0"/>
              <a:t>Accuracy</a:t>
            </a:r>
          </a:p>
          <a:p>
            <a:r>
              <a:rPr lang="en-US" dirty="0" smtClean="0"/>
              <a:t>coverage</a:t>
            </a:r>
            <a:endParaRPr lang="en-US" dirty="0"/>
          </a:p>
        </p:txBody>
      </p:sp>
      <p:sp>
        <p:nvSpPr>
          <p:cNvPr id="52" name="TextBox 51"/>
          <p:cNvSpPr txBox="1"/>
          <p:nvPr/>
        </p:nvSpPr>
        <p:spPr>
          <a:xfrm>
            <a:off x="92694" y="3801094"/>
            <a:ext cx="871919" cy="276999"/>
          </a:xfrm>
          <a:prstGeom prst="rect">
            <a:avLst/>
          </a:prstGeom>
          <a:noFill/>
        </p:spPr>
        <p:txBody>
          <a:bodyPr wrap="square" rtlCol="0">
            <a:spAutoFit/>
          </a:bodyPr>
          <a:lstStyle/>
          <a:p>
            <a:r>
              <a:rPr lang="en-US" dirty="0" smtClean="0"/>
              <a:t>60Ghz</a:t>
            </a:r>
            <a:endParaRPr lang="en-US" dirty="0"/>
          </a:p>
        </p:txBody>
      </p:sp>
      <p:sp>
        <p:nvSpPr>
          <p:cNvPr id="58" name="Rectangle 57"/>
          <p:cNvSpPr/>
          <p:nvPr/>
        </p:nvSpPr>
        <p:spPr>
          <a:xfrm>
            <a:off x="1059139" y="3789040"/>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59" name="Rectangle 58"/>
          <p:cNvSpPr/>
          <p:nvPr/>
        </p:nvSpPr>
        <p:spPr>
          <a:xfrm>
            <a:off x="1292887" y="3879620"/>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60" name="Rectangle 59"/>
          <p:cNvSpPr/>
          <p:nvPr/>
        </p:nvSpPr>
        <p:spPr>
          <a:xfrm>
            <a:off x="1482871" y="3987231"/>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61" name="Rectangle 60"/>
          <p:cNvSpPr/>
          <p:nvPr/>
        </p:nvSpPr>
        <p:spPr>
          <a:xfrm>
            <a:off x="2370093" y="4059239"/>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82" name="Rectangle 81"/>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83"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5" name="Arc 84"/>
          <p:cNvSpPr/>
          <p:nvPr/>
        </p:nvSpPr>
        <p:spPr bwMode="auto">
          <a:xfrm>
            <a:off x="1469741" y="2679797"/>
            <a:ext cx="745884" cy="582416"/>
          </a:xfrm>
          <a:prstGeom prst="arc">
            <a:avLst>
              <a:gd name="adj1" fmla="val 12687140"/>
              <a:gd name="adj2" fmla="val 1287717"/>
            </a:avLst>
          </a:prstGeom>
          <a:noFill/>
          <a:ln w="12700" cap="flat" cmpd="sng" algn="ctr">
            <a:solidFill>
              <a:schemeClr val="tx1"/>
            </a:solidFill>
            <a:prstDash val="solid"/>
            <a:round/>
            <a:headEnd type="stealth" w="lg" len="med"/>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6" name="Arc 85"/>
          <p:cNvSpPr/>
          <p:nvPr/>
        </p:nvSpPr>
        <p:spPr bwMode="auto">
          <a:xfrm>
            <a:off x="1313292" y="2980254"/>
            <a:ext cx="745884" cy="582416"/>
          </a:xfrm>
          <a:prstGeom prst="arc">
            <a:avLst>
              <a:gd name="adj1" fmla="val 2404661"/>
              <a:gd name="adj2" fmla="val 11682246"/>
            </a:avLst>
          </a:prstGeom>
          <a:noFill/>
          <a:ln w="12700" cap="flat" cmpd="sng" algn="ctr">
            <a:solidFill>
              <a:schemeClr val="tx1"/>
            </a:solidFill>
            <a:prstDash val="solid"/>
            <a:round/>
            <a:headEnd type="stealth" w="lg" len="med"/>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7" name="Isosceles Triangle 8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18" name="Straight Connector 17"/>
          <p:cNvCxnSpPr>
            <a:stCxn id="42" idx="1"/>
            <a:endCxn id="42" idx="3"/>
          </p:cNvCxnSpPr>
          <p:nvPr/>
        </p:nvCxnSpPr>
        <p:spPr bwMode="auto">
          <a:xfrm>
            <a:off x="1053791" y="2656620"/>
            <a:ext cx="34239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Straight Connector 90"/>
          <p:cNvCxnSpPr>
            <a:stCxn id="46" idx="1"/>
          </p:cNvCxnSpPr>
          <p:nvPr/>
        </p:nvCxnSpPr>
        <p:spPr bwMode="auto">
          <a:xfrm flipV="1">
            <a:off x="1287539" y="2980254"/>
            <a:ext cx="182202" cy="1"/>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Straight Connector 93"/>
          <p:cNvCxnSpPr>
            <a:stCxn id="32" idx="1"/>
            <a:endCxn id="34"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Straight Connector 94"/>
          <p:cNvCxnSpPr/>
          <p:nvPr/>
        </p:nvCxnSpPr>
        <p:spPr bwMode="auto">
          <a:xfrm flipV="1">
            <a:off x="1057785" y="3949479"/>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Straight Connector 95"/>
          <p:cNvCxnSpPr/>
          <p:nvPr/>
        </p:nvCxnSpPr>
        <p:spPr bwMode="auto">
          <a:xfrm flipV="1">
            <a:off x="1286536" y="4075554"/>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Straight Connector 97"/>
          <p:cNvCxnSpPr/>
          <p:nvPr/>
        </p:nvCxnSpPr>
        <p:spPr bwMode="auto">
          <a:xfrm>
            <a:off x="1145050" y="2119900"/>
            <a:ext cx="16367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885789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March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on Functional Requirement Document development.</a:t>
            </a:r>
          </a:p>
          <a:p>
            <a:pPr algn="just">
              <a:spcBef>
                <a:spcPts val="1225"/>
              </a:spcBef>
              <a:buFontTx/>
              <a:buChar char="•"/>
            </a:pPr>
            <a:r>
              <a:rPr lang="en-US" altLang="en-US" dirty="0" smtClean="0"/>
              <a:t>Technical presentations.</a:t>
            </a:r>
          </a:p>
          <a:p>
            <a:pPr algn="just">
              <a:spcBef>
                <a:spcPts val="1225"/>
              </a:spcBef>
              <a:buFontTx/>
              <a:buChar char="•"/>
            </a:pPr>
            <a:endParaRPr lang="en-US" altLang="en-US" dirty="0" smtClean="0"/>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Feb</a:t>
            </a:r>
            <a:r>
              <a:rPr lang="en-US" altLang="en-US" sz="2800" dirty="0" smtClean="0"/>
              <a:t>. </a:t>
            </a:r>
            <a:r>
              <a:rPr lang="he-IL" altLang="en-US" sz="2800" dirty="0" smtClean="0"/>
              <a:t>3</a:t>
            </a:r>
            <a:r>
              <a:rPr lang="en-US" altLang="en-US" sz="2800" baseline="30000" dirty="0" err="1"/>
              <a:t>r</a:t>
            </a:r>
            <a:r>
              <a:rPr lang="en-US" altLang="en-US" sz="2800" baseline="30000" dirty="0" err="1" smtClean="0"/>
              <a:t>d</a:t>
            </a:r>
            <a:r>
              <a:rPr lang="en-US" altLang="en-US" sz="2800" dirty="0" smtClean="0"/>
              <a:t> </a:t>
            </a:r>
            <a:r>
              <a:rPr lang="en-US" altLang="en-US" sz="2800" dirty="0" smtClean="0"/>
              <a:t>10:00AM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980099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Rosdahl – </a:t>
            </a:r>
            <a:r>
              <a:rPr lang="en-US" altLang="en-US" dirty="0">
                <a:solidFill>
                  <a:srgbClr val="FF0000"/>
                </a:solidFill>
              </a:rPr>
              <a:t>Jon.Rosdahl@csr.com</a:t>
            </a:r>
            <a:endParaRPr lang="en-US" altLang="en-US" sz="1800" dirty="0">
              <a:solidFill>
                <a:srgbClr val="FF0000"/>
              </a:solidFill>
            </a:endParaRPr>
          </a:p>
          <a:p>
            <a:pPr>
              <a:lnSpc>
                <a:spcPct val="150000"/>
              </a:lnSpc>
              <a:buFont typeface="Arial" panose="020B0604020202020204" pitchFamily="34" charset="0"/>
              <a:buChar char="•"/>
            </a:pPr>
            <a:r>
              <a:rPr lang="en-US" altLang="en-US" sz="2000" b="0" dirty="0" smtClean="0"/>
              <a:t>Cell </a:t>
            </a:r>
            <a:r>
              <a:rPr lang="en-US" altLang="en-US" sz="2000" b="0" dirty="0"/>
              <a:t>Phones Silent or </a:t>
            </a:r>
            <a:r>
              <a:rPr lang="en-US" altLang="en-US" sz="2000" b="0" dirty="0" smtClean="0"/>
              <a:t>Off</a:t>
            </a:r>
            <a:endParaRPr lang="en-US" altLang="en-US" sz="1800" dirty="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Adjurn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36123357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48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10070355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Historical timelines data</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62271713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02151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25548494"/>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Proposed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endParaRPr lang="en-US" sz="1100" dirty="0" smtClean="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bl>
          </a:graphicData>
        </a:graphic>
      </p:graphicFrame>
    </p:spTree>
    <p:extLst>
      <p:ext uri="{BB962C8B-B14F-4D97-AF65-F5344CB8AC3E}">
        <p14:creationId xmlns:p14="http://schemas.microsoft.com/office/powerpoint/2010/main" val="35549090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29562008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8702692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38528771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634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
        <p:nvSpPr>
          <p:cNvPr id="7" name="Content Placeholder 2"/>
          <p:cNvSpPr txBox="1">
            <a:spLocks/>
          </p:cNvSpPr>
          <p:nvPr/>
        </p:nvSpPr>
        <p:spPr bwMode="auto">
          <a:xfrm>
            <a:off x="838200" y="21336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kern="0" smtClean="0"/>
              <a:t>We support the addition of use cases depicted by slides a,b,c of submission 11-15/XYZrN to the use case working draft document.</a:t>
            </a:r>
          </a:p>
          <a:p>
            <a:pPr marL="0" indent="0"/>
            <a:endParaRPr lang="en-US" altLang="en-US" kern="0" smtClean="0"/>
          </a:p>
          <a:p>
            <a:pPr marL="0" indent="0"/>
            <a:endParaRPr lang="en-US" altLang="en-US" kern="0" smtClean="0"/>
          </a:p>
          <a:p>
            <a:pPr marL="0" indent="0"/>
            <a:r>
              <a:rPr lang="en-US" altLang="en-US" kern="0" smtClean="0"/>
              <a:t>Y: 	 	N: 		A: </a:t>
            </a:r>
            <a:endParaRPr lang="en-US" altLang="en-US" kern="0" dirty="0" smtClean="0"/>
          </a:p>
        </p:txBody>
      </p:sp>
    </p:spTree>
    <p:extLst>
      <p:ext uri="{BB962C8B-B14F-4D97-AF65-F5344CB8AC3E}">
        <p14:creationId xmlns:p14="http://schemas.microsoft.com/office/powerpoint/2010/main" val="34458636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48</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smtClean="0"/>
              <a:t>Jan.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49</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smtClean="0"/>
              <a:t>Jan.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activity.</a:t>
            </a:r>
          </a:p>
          <a:p>
            <a:pPr lvl="1"/>
            <a:endParaRPr lang="en-US" altLang="en-US" dirty="0"/>
          </a:p>
          <a:p>
            <a:pPr marL="457200" indent="-457200">
              <a:spcBef>
                <a:spcPct val="0"/>
              </a:spcBef>
              <a:buFontTx/>
              <a:buNone/>
            </a:pPr>
            <a:endParaRPr lang="en-US" alt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50</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smtClean="0"/>
              <a:t>Jan.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51</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smtClean="0"/>
              <a:t>Jan.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52</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smtClean="0"/>
              <a:t>Jan.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53</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smtClean="0"/>
              <a:t>Jan.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Jan. 2016</a:t>
            </a:r>
            <a:endParaRPr lang="en-US" altLang="en-US" sz="1800"/>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Jan. 2016</a:t>
            </a:r>
            <a:endParaRPr lang="en-US" altLang="en-US" sz="1800"/>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Jan. 2016</a:t>
            </a:r>
            <a:endParaRPr lang="en-US" altLang="en-US" sz="1800"/>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Jan. 2016</a:t>
            </a:r>
            <a:endParaRPr lang="en-US" altLang="en-US" sz="1800"/>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27738</TotalTime>
  <Words>3198</Words>
  <Application>Microsoft Office PowerPoint</Application>
  <PresentationFormat>On-screen Show (4:3)</PresentationFormat>
  <Paragraphs>697</Paragraphs>
  <Slides>53</Slides>
  <Notes>15</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6" baseType="lpstr">
      <vt:lpstr>Arial Unicode MS</vt:lpstr>
      <vt:lpstr>MS Gothic</vt:lpstr>
      <vt:lpstr>MS PGothic</vt:lpstr>
      <vt:lpstr>MS PGothic</vt:lpstr>
      <vt:lpstr>Arial</vt:lpstr>
      <vt:lpstr>Helvetica</vt:lpstr>
      <vt:lpstr>Intel Clear</vt:lpstr>
      <vt:lpstr>Monotype Sorts</vt:lpstr>
      <vt:lpstr>Times</vt:lpstr>
      <vt:lpstr>Times New Roman</vt:lpstr>
      <vt:lpstr>Wingdings</vt:lpstr>
      <vt:lpstr>Office Theme</vt:lpstr>
      <vt:lpstr>Document</vt:lpstr>
      <vt:lpstr>NGP TGaz Jan.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Agenda</vt:lpstr>
      <vt:lpstr>Submission order – Slot 1</vt:lpstr>
      <vt:lpstr>Approval of previous meeting minutes</vt:lpstr>
      <vt:lpstr>Task Group Leadership Elections</vt:lpstr>
      <vt:lpstr>SFD and Technical Editor</vt:lpstr>
      <vt:lpstr>FRD Editor</vt:lpstr>
      <vt:lpstr>TGaz Secretary Position</vt:lpstr>
      <vt:lpstr>Presentations</vt:lpstr>
      <vt:lpstr>Motion</vt:lpstr>
      <vt:lpstr>Motion</vt:lpstr>
      <vt:lpstr>Approval of previous meeting minutes</vt:lpstr>
      <vt:lpstr>Attendance reminder</vt:lpstr>
      <vt:lpstr>Recess</vt:lpstr>
      <vt:lpstr>PowerPoint Presentation</vt:lpstr>
      <vt:lpstr>Meeting Slot # 2 Agenda</vt:lpstr>
      <vt:lpstr>Submission order – Slot 2</vt:lpstr>
      <vt:lpstr>Motion – approve UC document</vt:lpstr>
      <vt:lpstr>Motion</vt:lpstr>
      <vt:lpstr>Previously: Review TGaz Timeline progress</vt:lpstr>
      <vt:lpstr>Activity timelines</vt:lpstr>
      <vt:lpstr>Goals for the March meeting </vt:lpstr>
      <vt:lpstr>Teleconference Schedule</vt:lpstr>
      <vt:lpstr>Reminder to do attendance</vt:lpstr>
      <vt:lpstr>AOB?</vt:lpstr>
      <vt:lpstr>Adjurn</vt:lpstr>
      <vt:lpstr>PowerPoint Presentation</vt:lpstr>
      <vt:lpstr>Historical timelines data</vt:lpstr>
      <vt:lpstr>Historical performance data</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SG Sep. Agenda</dc:title>
  <dc:creator>Segev, Jonathan</dc:creator>
  <cp:lastModifiedBy>Segev, Jonathan</cp:lastModifiedBy>
  <cp:revision>224</cp:revision>
  <cp:lastPrinted>1601-01-01T00:00:00Z</cp:lastPrinted>
  <dcterms:created xsi:type="dcterms:W3CDTF">2015-08-09T12:22:17Z</dcterms:created>
  <dcterms:modified xsi:type="dcterms:W3CDTF">2016-01-20T21:42:58Z</dcterms:modified>
</cp:coreProperties>
</file>