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xml" ContentType="application/vnd.openxmlformats-officedocument.drawingml.chart+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5"/>
  </p:notesMasterIdLst>
  <p:handoutMasterIdLst>
    <p:handoutMasterId r:id="rId56"/>
  </p:handoutMasterIdLst>
  <p:sldIdLst>
    <p:sldId id="256" r:id="rId2"/>
    <p:sldId id="265" r:id="rId3"/>
    <p:sldId id="257" r:id="rId4"/>
    <p:sldId id="266" r:id="rId5"/>
    <p:sldId id="267" r:id="rId6"/>
    <p:sldId id="299" r:id="rId7"/>
    <p:sldId id="300" r:id="rId8"/>
    <p:sldId id="301" r:id="rId9"/>
    <p:sldId id="302" r:id="rId10"/>
    <p:sldId id="303" r:id="rId11"/>
    <p:sldId id="304" r:id="rId12"/>
    <p:sldId id="273" r:id="rId13"/>
    <p:sldId id="274" r:id="rId14"/>
    <p:sldId id="278" r:id="rId15"/>
    <p:sldId id="275" r:id="rId16"/>
    <p:sldId id="276" r:id="rId17"/>
    <p:sldId id="277" r:id="rId18"/>
    <p:sldId id="309" r:id="rId19"/>
    <p:sldId id="346" r:id="rId20"/>
    <p:sldId id="347" r:id="rId21"/>
    <p:sldId id="348" r:id="rId22"/>
    <p:sldId id="349" r:id="rId23"/>
    <p:sldId id="330" r:id="rId24"/>
    <p:sldId id="294" r:id="rId25"/>
    <p:sldId id="295" r:id="rId26"/>
    <p:sldId id="296" r:id="rId27"/>
    <p:sldId id="297" r:id="rId28"/>
    <p:sldId id="298" r:id="rId29"/>
    <p:sldId id="332" r:id="rId30"/>
    <p:sldId id="328" r:id="rId31"/>
    <p:sldId id="350" r:id="rId32"/>
    <p:sldId id="291" r:id="rId33"/>
    <p:sldId id="289" r:id="rId34"/>
    <p:sldId id="288" r:id="rId35"/>
    <p:sldId id="335" r:id="rId36"/>
    <p:sldId id="337" r:id="rId37"/>
    <p:sldId id="338" r:id="rId38"/>
    <p:sldId id="287" r:id="rId39"/>
    <p:sldId id="320" r:id="rId40"/>
    <p:sldId id="286" r:id="rId41"/>
    <p:sldId id="343" r:id="rId42"/>
    <p:sldId id="344" r:id="rId43"/>
    <p:sldId id="345" r:id="rId44"/>
    <p:sldId id="342" r:id="rId45"/>
    <p:sldId id="341" r:id="rId46"/>
    <p:sldId id="340" r:id="rId47"/>
    <p:sldId id="339" r:id="rId48"/>
    <p:sldId id="258" r:id="rId49"/>
    <p:sldId id="259" r:id="rId50"/>
    <p:sldId id="260" r:id="rId51"/>
    <p:sldId id="261" r:id="rId52"/>
    <p:sldId id="262" r:id="rId53"/>
    <p:sldId id="263" r:id="rId5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E3F6127-3844-40C8-B9CC-7FB2C760D295}">
          <p14:sldIdLst>
            <p14:sldId id="256"/>
            <p14:sldId id="265"/>
            <p14:sldId id="257"/>
            <p14:sldId id="266"/>
            <p14:sldId id="267"/>
            <p14:sldId id="299"/>
            <p14:sldId id="300"/>
            <p14:sldId id="301"/>
            <p14:sldId id="302"/>
            <p14:sldId id="303"/>
            <p14:sldId id="304"/>
            <p14:sldId id="273"/>
            <p14:sldId id="274"/>
            <p14:sldId id="278"/>
          </p14:sldIdLst>
        </p14:section>
        <p14:section name="Slot #1" id="{8011746D-81A9-49E2-ACB8-98A4477292B3}">
          <p14:sldIdLst>
            <p14:sldId id="275"/>
            <p14:sldId id="276"/>
            <p14:sldId id="277"/>
            <p14:sldId id="309"/>
            <p14:sldId id="346"/>
            <p14:sldId id="347"/>
            <p14:sldId id="348"/>
            <p14:sldId id="349"/>
            <p14:sldId id="330"/>
            <p14:sldId id="294"/>
            <p14:sldId id="295"/>
          </p14:sldIdLst>
        </p14:section>
        <p14:section name="Slot#2" id="{D9FDAC3C-59EC-4F24-A258-990E5A99524B}">
          <p14:sldIdLst>
            <p14:sldId id="296"/>
            <p14:sldId id="297"/>
            <p14:sldId id="298"/>
            <p14:sldId id="332"/>
            <p14:sldId id="328"/>
            <p14:sldId id="350"/>
            <p14:sldId id="291"/>
            <p14:sldId id="289"/>
            <p14:sldId id="288"/>
            <p14:sldId id="335"/>
          </p14:sldIdLst>
        </p14:section>
        <p14:section name="Slot #3" id="{F677F51C-2E55-4E3A-9003-040DB0D8330A}">
          <p14:sldIdLst>
            <p14:sldId id="337"/>
            <p14:sldId id="338"/>
            <p14:sldId id="287"/>
            <p14:sldId id="320"/>
            <p14:sldId id="286"/>
          </p14:sldIdLst>
        </p14:section>
        <p14:section name="Backup" id="{9FBC3677-2CD2-4DE4-B71A-F5EAB5A48DDF}">
          <p14:sldIdLst>
            <p14:sldId id="343"/>
            <p14:sldId id="344"/>
            <p14:sldId id="345"/>
          </p14:sldIdLst>
        </p14:section>
        <p14:section name="Motions' templates" id="{A00CE131-3A42-486E-8953-DA2CA69571D8}">
          <p14:sldIdLst>
            <p14:sldId id="342"/>
            <p14:sldId id="341"/>
            <p14:sldId id="340"/>
            <p14:sldId id="339"/>
          </p14:sldIdLst>
        </p14:section>
        <p14:section name="Template ins." id="{36DBBB44-409E-4E78-B32A-6F729B1C4114}">
          <p14:sldIdLst>
            <p14:sldId id="258"/>
            <p14:sldId id="259"/>
            <p14:sldId id="260"/>
            <p14:sldId id="261"/>
            <p14:sldId id="262"/>
            <p14:sldId id="263"/>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176" autoAdjust="0"/>
    <p:restoredTop sz="94660"/>
  </p:normalViewPr>
  <p:slideViewPr>
    <p:cSldViewPr>
      <p:cViewPr>
        <p:scale>
          <a:sx n="100" d="100"/>
          <a:sy n="100" d="100"/>
        </p:scale>
        <p:origin x="204" y="-57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204988528"/>
        <c:axId val="246081040"/>
        <c:axId val="0"/>
      </c:bar3DChart>
      <c:catAx>
        <c:axId val="204988528"/>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246081040"/>
        <c:crosses val="autoZero"/>
        <c:auto val="1"/>
        <c:lblAlgn val="ctr"/>
        <c:lblOffset val="100"/>
        <c:tickLblSkip val="3"/>
        <c:tickMarkSkip val="1"/>
        <c:noMultiLvlLbl val="0"/>
      </c:catAx>
      <c:valAx>
        <c:axId val="246081040"/>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204988528"/>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802.11-15/1466r0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1/19/2016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802.11-15/1466r0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Dec.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Jonathan Segev, Intel Corporation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Jan.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Dec.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48</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49</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50</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51</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52</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Nov. 2015</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802.11-15/1466r0</a:t>
            </a:r>
            <a:endParaRPr lang="en-US"/>
          </a:p>
        </p:txBody>
      </p:sp>
      <p:sp>
        <p:nvSpPr>
          <p:cNvPr id="5" name="Rectangle 3"/>
          <p:cNvSpPr>
            <a:spLocks noGrp="1" noChangeArrowheads="1"/>
          </p:cNvSpPr>
          <p:nvPr>
            <p:ph type="dt"/>
          </p:nvPr>
        </p:nvSpPr>
        <p:spPr>
          <a:ln/>
        </p:spPr>
        <p:txBody>
          <a:bodyPr/>
          <a:lstStyle/>
          <a:p>
            <a:r>
              <a:rPr lang="en-US" dirty="0" smtClean="0"/>
              <a:t>Jan. 2016</a:t>
            </a:r>
            <a:endParaRPr lang="en-US" dirty="0"/>
          </a:p>
        </p:txBody>
      </p:sp>
      <p:sp>
        <p:nvSpPr>
          <p:cNvPr id="6" name="Rectangle 6"/>
          <p:cNvSpPr>
            <a:spLocks noGrp="1" noChangeArrowheads="1"/>
          </p:cNvSpPr>
          <p:nvPr>
            <p:ph type="ftr"/>
          </p:nvPr>
        </p:nvSpPr>
        <p:spPr>
          <a:ln/>
        </p:spPr>
        <p:txBody>
          <a:bodyPr/>
          <a:lstStyle/>
          <a:p>
            <a:r>
              <a:rPr lang="en-US" dirty="0" smtClean="0"/>
              <a:t>Jonathan Segev, Intel Corporation</a:t>
            </a:r>
            <a:endParaRPr lang="en-US" dirty="0"/>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68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954ED42D-D056-467B-823A-98B3B3BE9EFD}" type="slidenum">
              <a:rPr lang="en-US" altLang="en-US"/>
              <a:pPr/>
              <a:t>6</a:t>
            </a:fld>
            <a:endParaRPr lang="en-US" altLang="en-US"/>
          </a:p>
        </p:txBody>
      </p:sp>
      <p:sp>
        <p:nvSpPr>
          <p:cNvPr id="36870" name="Rectangle 2"/>
          <p:cNvSpPr>
            <a:spLocks noGrp="1" noRot="1" noChangeAspect="1" noChangeArrowheads="1" noTextEdit="1"/>
          </p:cNvSpPr>
          <p:nvPr>
            <p:ph type="sldImg"/>
          </p:nvPr>
        </p:nvSpPr>
        <p:spPr>
          <a:xfrm>
            <a:off x="1154113" y="701675"/>
            <a:ext cx="4625975" cy="3468688"/>
          </a:xfrm>
          <a:ln/>
        </p:spPr>
      </p:sp>
      <p:sp>
        <p:nvSpPr>
          <p:cNvPr id="368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5745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78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78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78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C4F2CEBB-AF98-4562-A90F-B2F56959C40D}" type="slidenum">
              <a:rPr lang="en-US" altLang="en-US"/>
              <a:pPr/>
              <a:t>7</a:t>
            </a:fld>
            <a:endParaRPr lang="en-US" altLang="en-US"/>
          </a:p>
        </p:txBody>
      </p:sp>
      <p:sp>
        <p:nvSpPr>
          <p:cNvPr id="37894" name="Rectangle 2"/>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GB" altLang="en-US" smtClean="0"/>
          </a:p>
        </p:txBody>
      </p:sp>
      <p:sp>
        <p:nvSpPr>
          <p:cNvPr id="37895" name="Rectangle 3"/>
          <p:cNvSpPr>
            <a:spLocks noGrp="1" noRot="1" noChangeAspect="1" noChangeArrowheads="1" noTextEdit="1"/>
          </p:cNvSpPr>
          <p:nvPr>
            <p:ph type="sldImg"/>
          </p:nvPr>
        </p:nvSpPr>
        <p:spPr>
          <a:xfrm>
            <a:off x="1149350" y="696913"/>
            <a:ext cx="4637088" cy="3478212"/>
          </a:xfrm>
          <a:ln cap="flat"/>
        </p:spPr>
      </p:sp>
    </p:spTree>
    <p:extLst>
      <p:ext uri="{BB962C8B-B14F-4D97-AF65-F5344CB8AC3E}">
        <p14:creationId xmlns:p14="http://schemas.microsoft.com/office/powerpoint/2010/main" val="10548278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8915"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4C8F9A-5616-4419-A76B-B6BE77CA352E}" type="slidenum">
              <a:rPr lang="en-US" altLang="en-US"/>
              <a:pPr/>
              <a:t>8</a:t>
            </a:fld>
            <a:endParaRPr lang="en-US" altLang="en-US"/>
          </a:p>
        </p:txBody>
      </p:sp>
      <p:sp>
        <p:nvSpPr>
          <p:cNvPr id="38918" name="Rectangle 2"/>
          <p:cNvSpPr>
            <a:spLocks noGrp="1" noRot="1" noChangeAspect="1" noChangeArrowheads="1" noTextEdit="1"/>
          </p:cNvSpPr>
          <p:nvPr>
            <p:ph type="sldImg"/>
          </p:nvPr>
        </p:nvSpPr>
        <p:spPr>
          <a:xfrm>
            <a:off x="1149350" y="696913"/>
            <a:ext cx="4637088" cy="3478212"/>
          </a:xfrm>
          <a:ln/>
        </p:spPr>
      </p:sp>
      <p:sp>
        <p:nvSpPr>
          <p:cNvPr id="38919"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06060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3993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3994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3994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C949E98-44DF-4ACA-A38E-62CBC32CF9D8}" type="slidenum">
              <a:rPr lang="en-US" altLang="en-US"/>
              <a:pPr/>
              <a:t>9</a:t>
            </a:fld>
            <a:endParaRPr lang="en-US" altLang="en-US"/>
          </a:p>
        </p:txBody>
      </p:sp>
      <p:sp>
        <p:nvSpPr>
          <p:cNvPr id="39942" name="Rectangle 2"/>
          <p:cNvSpPr>
            <a:spLocks noGrp="1" noRot="1" noChangeAspect="1" noChangeArrowheads="1" noTextEdit="1"/>
          </p:cNvSpPr>
          <p:nvPr>
            <p:ph type="sldImg"/>
          </p:nvPr>
        </p:nvSpPr>
        <p:spPr>
          <a:xfrm>
            <a:off x="1154113" y="701675"/>
            <a:ext cx="4625975" cy="3468688"/>
          </a:xfrm>
          <a:ln/>
        </p:spPr>
      </p:sp>
      <p:sp>
        <p:nvSpPr>
          <p:cNvPr id="399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449016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096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4FF3AD7-108E-49C9-8BBE-D022AF9AF718}" type="slidenum">
              <a:rPr lang="en-US" altLang="en-US"/>
              <a:pPr/>
              <a:t>10</a:t>
            </a:fld>
            <a:endParaRPr lang="en-US" altLang="en-US"/>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5084101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doc.: IEEE 802.11-15/1466r0</a:t>
            </a:r>
          </a:p>
        </p:txBody>
      </p:sp>
      <p:sp>
        <p:nvSpPr>
          <p:cNvPr id="4198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smtClean="0"/>
              <a:t>July 2014</a:t>
            </a:r>
          </a:p>
        </p:txBody>
      </p:sp>
      <p:sp>
        <p:nvSpPr>
          <p:cNvPr id="419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smtClean="0"/>
              <a:t>Osama Aboul-Magd (Huawei Technologies)</a:t>
            </a:r>
          </a:p>
        </p:txBody>
      </p:sp>
      <p:sp>
        <p:nvSpPr>
          <p:cNvPr id="419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B488EA2-B5E1-4352-ACFF-66FBD4827B42}" type="slidenum">
              <a:rPr lang="en-US" altLang="en-US"/>
              <a:pPr/>
              <a:t>11</a:t>
            </a:fld>
            <a:endParaRPr lang="en-US" altLang="en-US"/>
          </a:p>
        </p:txBody>
      </p:sp>
      <p:sp>
        <p:nvSpPr>
          <p:cNvPr id="41990" name="Rectangle 2"/>
          <p:cNvSpPr>
            <a:spLocks noGrp="1" noRot="1" noChangeAspect="1" noChangeArrowheads="1" noTextEdit="1"/>
          </p:cNvSpPr>
          <p:nvPr>
            <p:ph type="sldImg"/>
          </p:nvPr>
        </p:nvSpPr>
        <p:spPr>
          <a:xfrm>
            <a:off x="1149350" y="696913"/>
            <a:ext cx="4637088" cy="3478212"/>
          </a:xfrm>
          <a:ln/>
        </p:spPr>
      </p:sp>
      <p:sp>
        <p:nvSpPr>
          <p:cNvPr id="41991"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07267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r>
              <a:rPr lang="en-US" dirty="0" smtClean="0"/>
              <a:t>Parallel or sequential</a:t>
            </a:r>
            <a:r>
              <a:rPr lang="en-US" baseline="0" dirty="0" smtClean="0"/>
              <a:t>?</a:t>
            </a:r>
          </a:p>
          <a:p>
            <a:r>
              <a:rPr lang="en-US" baseline="0" dirty="0" smtClean="0"/>
              <a:t>Some of the discussions needs time to mature – suggests parallel development.</a:t>
            </a:r>
          </a:p>
          <a:p>
            <a:r>
              <a:rPr lang="en-US" baseline="0" dirty="0" smtClean="0"/>
              <a:t>Some of the protocol benefit or converge to other protocols – suggest sequential development.</a:t>
            </a:r>
          </a:p>
          <a:p>
            <a:r>
              <a:rPr lang="en-US" baseline="0" dirty="0" smtClean="0"/>
              <a:t>Sequential development also suggests possible slower development – only touch on some of the activities later. Possibly the </a:t>
            </a:r>
            <a:r>
              <a:rPr lang="en-US" baseline="0" dirty="0" err="1" smtClean="0"/>
              <a:t>TGaz</a:t>
            </a:r>
            <a:r>
              <a:rPr lang="en-US" baseline="0" dirty="0" smtClean="0"/>
              <a:t> group may take different approach than that identified, later, by WLS members. Preventing it from retracting. </a:t>
            </a:r>
          </a:p>
          <a:p>
            <a:endParaRPr lang="en-US" baseline="0" dirty="0" smtClean="0"/>
          </a:p>
          <a:p>
            <a:r>
              <a:rPr lang="en-US" baseline="0" dirty="0" smtClean="0"/>
              <a:t>Some dependency with 11ax and 11ay later down the road in order to make progress. </a:t>
            </a:r>
          </a:p>
          <a:p>
            <a:endParaRPr lang="en-US" baseline="0" dirty="0" smtClean="0"/>
          </a:p>
          <a:p>
            <a:r>
              <a:rPr lang="en-US" baseline="0" dirty="0" err="1" smtClean="0"/>
              <a:t>Testplan</a:t>
            </a:r>
            <a:r>
              <a:rPr lang="en-US" baseline="0" dirty="0" smtClean="0"/>
              <a:t> – 36months is what it would probably take to Loc. TTG to complete. Do we have a reason to believe we’re going to do any better?</a:t>
            </a:r>
          </a:p>
          <a:p>
            <a:endParaRPr lang="en-US" baseline="0" dirty="0" smtClean="0"/>
          </a:p>
          <a:p>
            <a:r>
              <a:rPr lang="en-US" baseline="0" dirty="0" smtClean="0"/>
              <a:t>Phased release ( reduced feature set) -</a:t>
            </a:r>
          </a:p>
          <a:p>
            <a:r>
              <a:rPr lang="en-US" baseline="0" dirty="0" err="1" smtClean="0"/>
              <a:t>Bluesky</a:t>
            </a:r>
            <a:r>
              <a:rPr lang="en-US" baseline="0" dirty="0" smtClean="0"/>
              <a:t> assumption (11ax, 11ay timelines, no buffers ) </a:t>
            </a:r>
          </a:p>
          <a:p>
            <a:endParaRPr lang="en-US" baseline="0" dirty="0" smtClean="0"/>
          </a:p>
          <a:p>
            <a:r>
              <a:rPr lang="en-US" baseline="0" dirty="0" smtClean="0"/>
              <a:t>When do we adapt AX and AY (BIG ?) – indicate over the plan.</a:t>
            </a:r>
          </a:p>
          <a:p>
            <a:endParaRPr lang="en-US" baseline="0" dirty="0" smtClean="0"/>
          </a:p>
          <a:p>
            <a:r>
              <a:rPr lang="en-US" baseline="0" dirty="0" smtClean="0"/>
              <a:t>Ask the Q – how do we touch on security and authenticity elements ? Are there new authenticity and security req. coming for R2 project.</a:t>
            </a:r>
          </a:p>
          <a:p>
            <a:r>
              <a:rPr lang="en-US" baseline="0" dirty="0" smtClean="0"/>
              <a:t>Do we create a threat model for positioning. (Paul , Dan, </a:t>
            </a:r>
            <a:r>
              <a:rPr lang="en-US" baseline="0" dirty="0" err="1" smtClean="0"/>
              <a:t>Jounni</a:t>
            </a:r>
            <a:r>
              <a:rPr lang="en-US" baseline="0" dirty="0" smtClean="0"/>
              <a:t>). </a:t>
            </a:r>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endParaRPr lang="en-US" baseline="0" dirty="0" smtClean="0"/>
          </a:p>
          <a:p>
            <a:r>
              <a:rPr lang="en-US" dirty="0" smtClean="0"/>
              <a:t> </a:t>
            </a:r>
            <a:endParaRPr lang="en-US" dirty="0"/>
          </a:p>
        </p:txBody>
      </p:sp>
      <p:sp>
        <p:nvSpPr>
          <p:cNvPr id="4" name="Header Placeholder 3"/>
          <p:cNvSpPr>
            <a:spLocks noGrp="1"/>
          </p:cNvSpPr>
          <p:nvPr>
            <p:ph type="hdr" sz="quarter" idx="10"/>
          </p:nvPr>
        </p:nvSpPr>
        <p:spPr/>
        <p:txBody>
          <a:bodyPr/>
          <a:lstStyle/>
          <a:p>
            <a:pPr>
              <a:defRPr/>
            </a:pPr>
            <a:r>
              <a:rPr lang="en-GB" smtClean="0"/>
              <a:t>doc.: IEEE 802.11-yy/xxxxr0</a:t>
            </a:r>
            <a:endParaRPr lang="en-GB"/>
          </a:p>
        </p:txBody>
      </p:sp>
      <p:sp>
        <p:nvSpPr>
          <p:cNvPr id="5" name="Date Placeholder 4"/>
          <p:cNvSpPr>
            <a:spLocks noGrp="1"/>
          </p:cNvSpPr>
          <p:nvPr>
            <p:ph type="dt" idx="11"/>
          </p:nvPr>
        </p:nvSpPr>
        <p:spPr/>
        <p:txBody>
          <a:bodyPr/>
          <a:lstStyle/>
          <a:p>
            <a:pPr>
              <a:defRPr/>
            </a:pPr>
            <a:r>
              <a:rPr lang="en-GB" smtClean="0"/>
              <a:t>Month Year</a:t>
            </a:r>
            <a:endParaRPr lang="en-GB"/>
          </a:p>
        </p:txBody>
      </p:sp>
      <p:sp>
        <p:nvSpPr>
          <p:cNvPr id="6" name="Footer Placeholder 5"/>
          <p:cNvSpPr>
            <a:spLocks noGrp="1"/>
          </p:cNvSpPr>
          <p:nvPr>
            <p:ph type="ftr" sz="quarter" idx="12"/>
          </p:nvPr>
        </p:nvSpPr>
        <p:spPr/>
        <p:txBody>
          <a:bodyPr/>
          <a:lstStyle/>
          <a:p>
            <a:pPr lvl="4">
              <a:defRPr/>
            </a:pPr>
            <a:r>
              <a:rPr lang="en-GB" smtClean="0"/>
              <a:t>Jonathan Segev, Intel</a:t>
            </a:r>
            <a:endParaRPr lang="en-GB" dirty="0"/>
          </a:p>
        </p:txBody>
      </p:sp>
      <p:sp>
        <p:nvSpPr>
          <p:cNvPr id="7" name="Slide Number Placeholder 6"/>
          <p:cNvSpPr>
            <a:spLocks noGrp="1"/>
          </p:cNvSpPr>
          <p:nvPr>
            <p:ph type="sldNum" sz="quarter" idx="13"/>
          </p:nvPr>
        </p:nvSpPr>
        <p:spPr/>
        <p:txBody>
          <a:bodyPr/>
          <a:lstStyle/>
          <a:p>
            <a:pPr>
              <a:defRPr/>
            </a:pPr>
            <a:r>
              <a:rPr lang="en-GB" smtClean="0"/>
              <a:t>Page </a:t>
            </a:r>
            <a:fld id="{D2D11A6C-B4D3-4B35-9488-F1E9620A2584}" type="slidenum">
              <a:rPr lang="en-GB" smtClean="0"/>
              <a:pPr>
                <a:defRPr/>
              </a:pPr>
              <a:t>31</a:t>
            </a:fld>
            <a:endParaRPr lang="en-GB"/>
          </a:p>
        </p:txBody>
      </p:sp>
    </p:spTree>
    <p:extLst>
      <p:ext uri="{BB962C8B-B14F-4D97-AF65-F5344CB8AC3E}">
        <p14:creationId xmlns:p14="http://schemas.microsoft.com/office/powerpoint/2010/main" val="33195754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Jan.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2016</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Jan.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Jan. 2016</a:t>
            </a:r>
            <a:endParaRPr lang="en-GB" dirty="0"/>
          </a:p>
        </p:txBody>
      </p:sp>
      <p:sp>
        <p:nvSpPr>
          <p:cNvPr id="6" name="Footer Placeholder 5"/>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Jan. 2016</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Jan. 2016</a:t>
            </a:r>
            <a:endParaRPr lang="en-GB" dirty="0"/>
          </a:p>
        </p:txBody>
      </p:sp>
      <p:sp>
        <p:nvSpPr>
          <p:cNvPr id="4" name="Footer Placeholder 3"/>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Jan. 2016</a:t>
            </a:r>
            <a:endParaRPr lang="en-GB" dirty="0"/>
          </a:p>
        </p:txBody>
      </p:sp>
      <p:sp>
        <p:nvSpPr>
          <p:cNvPr id="3" name="Footer Placeholder 2"/>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Jan. 2016</a:t>
            </a:r>
            <a:endParaRPr lang="en-GB" dirty="0"/>
          </a:p>
        </p:txBody>
      </p:sp>
      <p:sp>
        <p:nvSpPr>
          <p:cNvPr id="5" name="Footer Placeholder 4"/>
          <p:cNvSpPr>
            <a:spLocks noGrp="1"/>
          </p:cNvSpPr>
          <p:nvPr>
            <p:ph type="ftr" idx="11"/>
          </p:nvPr>
        </p:nvSpPr>
        <p:spPr/>
        <p:txBody>
          <a:bodyPr/>
          <a:lstStyle>
            <a:lvl1pPr>
              <a:defRPr/>
            </a:lvl1p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Jan. 2016</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802.11-15/1466r1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1/dcn/15/11-15-1470-00-00az-nov-dallas-meeting-minute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NGP </a:t>
            </a:r>
            <a:r>
              <a:rPr lang="en-US" altLang="en-US" dirty="0" err="1" smtClean="0"/>
              <a:t>TGaz</a:t>
            </a:r>
            <a:r>
              <a:rPr lang="en-US" altLang="en-US" dirty="0" smtClean="0"/>
              <a:t> Jan. Agenda</a:t>
            </a:r>
            <a:endParaRPr lang="en-GB" dirty="0"/>
          </a:p>
        </p:txBody>
      </p:sp>
      <p:sp>
        <p:nvSpPr>
          <p:cNvPr id="3074" name="Rectangle 2"/>
          <p:cNvSpPr>
            <a:spLocks noGrp="1" noChangeArrowheads="1"/>
          </p:cNvSpPr>
          <p:nvPr>
            <p:ph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2016-01-19</a:t>
            </a:r>
            <a:endParaRPr lang="en-GB" sz="2000" b="0"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6" name="Date Placeholder 3"/>
          <p:cNvSpPr>
            <a:spLocks noGrp="1"/>
          </p:cNvSpPr>
          <p:nvPr>
            <p:ph type="dt" idx="15"/>
          </p:nvPr>
        </p:nvSpPr>
        <p:spPr>
          <a:xfrm>
            <a:off x="696912" y="333375"/>
            <a:ext cx="2303451" cy="273050"/>
          </a:xfrm>
        </p:spPr>
        <p:txBody>
          <a:bodyPr/>
          <a:lstStyle/>
          <a:p>
            <a:r>
              <a:rPr lang="en-US" smtClean="0"/>
              <a:t>Jan. 2016</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290065255"/>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74" name="Document" r:id="rId4" imgW="8235535" imgH="2529304" progId="Word.Document.8">
                  <p:embed/>
                </p:oleObj>
              </mc:Choice>
              <mc:Fallback>
                <p:oleObj name="Document" r:id="rId4" imgW="8235535" imgH="2529304" progId="Word.Document.8">
                  <p:embed/>
                  <p:pic>
                    <p:nvPicPr>
                      <p:cNvPr id="0" name="Picture 3"/>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Jan. 2016</a:t>
            </a:r>
            <a:endParaRPr lang="en-US" altLang="en-US" sz="1800"/>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2C574D9-590B-4592-B945-C53340F3C18E}" type="slidenum">
              <a:rPr lang="en-US" altLang="en-US"/>
              <a:pPr/>
              <a:t>10</a:t>
            </a:fld>
            <a:endParaRPr lang="en-US" altLang="en-US"/>
          </a:p>
        </p:txBody>
      </p:sp>
      <p:sp>
        <p:nvSpPr>
          <p:cNvPr id="11269" name="Rectangle 2"/>
          <p:cNvSpPr>
            <a:spLocks noGrp="1" noChangeArrowheads="1"/>
          </p:cNvSpPr>
          <p:nvPr>
            <p:ph type="title"/>
          </p:nvPr>
        </p:nvSpPr>
        <p:spPr/>
        <p:txBody>
          <a:bodyPr/>
          <a:lstStyle/>
          <a:p>
            <a:pPr>
              <a:defRPr/>
            </a:pPr>
            <a:r>
              <a:rPr lang="en-US" dirty="0" smtClean="0">
                <a:solidFill>
                  <a:schemeClr val="accent2">
                    <a:lumMod val="75000"/>
                  </a:schemeClr>
                </a:solidFill>
              </a:rPr>
              <a:t>Call for Potentially Essential Patents</a:t>
            </a:r>
          </a:p>
        </p:txBody>
      </p:sp>
      <p:sp>
        <p:nvSpPr>
          <p:cNvPr id="11270"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#3</a:t>
            </a:r>
          </a:p>
        </p:txBody>
      </p:sp>
      <p:sp>
        <p:nvSpPr>
          <p:cNvPr id="8" name="Rectangle 1027"/>
          <p:cNvSpPr txBox="1">
            <a:spLocks noChangeArrowheads="1"/>
          </p:cNvSpPr>
          <p:nvPr/>
        </p:nvSpPr>
        <p:spPr>
          <a:xfrm>
            <a:off x="762000" y="1676400"/>
            <a:ext cx="7772400" cy="4114800"/>
          </a:xfrm>
          <a:prstGeom prst="rect">
            <a:avLst/>
          </a:prstGeom>
        </p:spPr>
        <p:txBody>
          <a:bodyPr/>
          <a:lstStyle/>
          <a:p>
            <a:pPr marL="342900" indent="-342900">
              <a:spcBef>
                <a:spcPct val="20000"/>
              </a:spcBef>
              <a:buFont typeface="Arial" pitchFamily="34" charset="0"/>
              <a:buChar char="•"/>
              <a:defRPr/>
            </a:pPr>
            <a:r>
              <a:rPr lang="en-US" altLang="en-US" sz="2800" b="1" kern="0" dirty="0">
                <a:solidFill>
                  <a:schemeClr val="accent2">
                    <a:lumMod val="75000"/>
                  </a:schemeClr>
                </a:solidFill>
                <a:latin typeface="+mn-lt"/>
                <a:cs typeface="ＭＳ Ｐゴシック"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Either speak up now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Provide the chair of this group with the identity of the holder(s) of any and all such claims as soon as possible or</a:t>
            </a:r>
          </a:p>
          <a:p>
            <a:pPr marL="742950" lvl="1" indent="-285750">
              <a:spcBef>
                <a:spcPct val="20000"/>
              </a:spcBef>
              <a:buFont typeface="Arial" pitchFamily="34" charset="0"/>
              <a:buChar char="•"/>
              <a:defRPr/>
            </a:pPr>
            <a:r>
              <a:rPr lang="en-US" altLang="en-US" sz="2000" kern="0" dirty="0">
                <a:solidFill>
                  <a:schemeClr val="accent2">
                    <a:lumMod val="75000"/>
                  </a:schemeClr>
                </a:solidFill>
                <a:latin typeface="+mn-lt"/>
              </a:rPr>
              <a:t>Cause an LOA to be submitted</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a:t>
            </a:r>
            <a:r>
              <a:rPr lang="en-GB" sz="1100" dirty="0" smtClean="0">
                <a:solidFill>
                  <a:schemeClr val="tx1"/>
                </a:solidFill>
              </a:rPr>
              <a:t>Corporation</a:t>
            </a:r>
            <a:endParaRPr lang="en-GB" sz="1200" dirty="0">
              <a:solidFill>
                <a:schemeClr val="tx1"/>
              </a:solidFill>
            </a:endParaRPr>
          </a:p>
        </p:txBody>
      </p:sp>
    </p:spTree>
    <p:extLst>
      <p:ext uri="{BB962C8B-B14F-4D97-AF65-F5344CB8AC3E}">
        <p14:creationId xmlns:p14="http://schemas.microsoft.com/office/powerpoint/2010/main" val="314568074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Jan. 2016</a:t>
            </a:r>
            <a:endParaRPr lang="en-US" altLang="en-US" sz="180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986FA895-9E28-4809-A88E-804690EC3545}" type="slidenum">
              <a:rPr lang="en-US" altLang="en-US"/>
              <a:pPr/>
              <a:t>11</a:t>
            </a:fld>
            <a:endParaRPr lang="en-US" altLang="en-US"/>
          </a:p>
        </p:txBody>
      </p:sp>
      <p:sp>
        <p:nvSpPr>
          <p:cNvPr id="12293" name="Rectangle 2"/>
          <p:cNvSpPr>
            <a:spLocks noGrp="1" noChangeArrowheads="1"/>
          </p:cNvSpPr>
          <p:nvPr>
            <p:ph type="title"/>
          </p:nvPr>
        </p:nvSpPr>
        <p:spPr>
          <a:xfrm>
            <a:off x="685800" y="685800"/>
            <a:ext cx="7772400" cy="609600"/>
          </a:xfrm>
        </p:spPr>
        <p:txBody>
          <a:bodyPr/>
          <a:lstStyle/>
          <a:p>
            <a:pPr>
              <a:defRPr/>
            </a:pPr>
            <a:r>
              <a:rPr lang="en-US" sz="2800" u="sng" dirty="0" smtClean="0">
                <a:solidFill>
                  <a:schemeClr val="accent2">
                    <a:lumMod val="75000"/>
                  </a:schemeClr>
                </a:solidFill>
              </a:rPr>
              <a:t>Other Guidelines for IEEE WG Meetings</a:t>
            </a:r>
          </a:p>
        </p:txBody>
      </p:sp>
      <p:sp>
        <p:nvSpPr>
          <p:cNvPr id="12294"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#4</a:t>
            </a:r>
            <a:endParaRPr lang="en-US" altLang="en-US" sz="2400"/>
          </a:p>
        </p:txBody>
      </p:sp>
      <p:sp>
        <p:nvSpPr>
          <p:cNvPr id="12295" name="Rectangle 4"/>
          <p:cNvSpPr>
            <a:spLocks noChangeArrowheads="1"/>
          </p:cNvSpPr>
          <p:nvPr/>
        </p:nvSpPr>
        <p:spPr bwMode="auto">
          <a:xfrm>
            <a:off x="533400" y="15240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Clr>
                <a:srgbClr val="CC3300"/>
              </a:buClr>
              <a:buSzPct val="50000"/>
              <a:buFont typeface="Monotype Sorts"/>
              <a:buChar char="l"/>
            </a:pPr>
            <a:endParaRPr lang="en-US" altLang="en-US" sz="700" u="sng">
              <a:solidFill>
                <a:srgbClr val="FF0000"/>
              </a:solidFill>
              <a:latin typeface="Arial" panose="020B0604020202020204" pitchFamily="34" charset="0"/>
            </a:endParaRPr>
          </a:p>
          <a:p>
            <a:pPr>
              <a:lnSpc>
                <a:spcPct val="80000"/>
              </a:lnSpc>
              <a:spcBef>
                <a:spcPct val="20000"/>
              </a:spcBef>
              <a:spcAft>
                <a:spcPct val="40000"/>
              </a:spcAft>
              <a:buClr>
                <a:srgbClr val="CC3300"/>
              </a:buClr>
              <a:buSzPct val="50000"/>
              <a:buFont typeface="Arial" panose="020B0604020202020204" pitchFamily="34" charset="0"/>
              <a:buChar char="•"/>
            </a:pPr>
            <a:r>
              <a:rPr lang="en-US" altLang="en-US" sz="1800" b="1">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Bef>
                <a:spcPct val="20000"/>
              </a:spcBef>
              <a:spcAft>
                <a:spcPct val="40000"/>
              </a:spcAft>
              <a:buClr>
                <a:srgbClr val="CC3300"/>
              </a:buClr>
              <a:buSzPct val="50000"/>
              <a:buFont typeface="Arial" panose="020B0604020202020204" pitchFamily="34" charset="0"/>
              <a:buChar char="•"/>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Bef>
                <a:spcPct val="20000"/>
              </a:spcBef>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Bef>
                <a:spcPct val="20000"/>
              </a:spcBef>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spcBef>
                <a:spcPct val="20000"/>
              </a:spcBef>
              <a:buClr>
                <a:srgbClr val="CC3300"/>
              </a:buClr>
              <a:buSzPct val="50000"/>
              <a:buFont typeface="Monotype Sorts"/>
              <a:buNone/>
            </a:pPr>
            <a:r>
              <a:rPr lang="en-US" altLang="en-US" sz="1000" b="1">
                <a:solidFill>
                  <a:srgbClr val="000099"/>
                </a:solidFill>
                <a:latin typeface="Arial" panose="020B0604020202020204" pitchFamily="34" charset="0"/>
              </a:rPr>
              <a:t>---------------------------------------------------------------   </a:t>
            </a: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a:buNone/>
            </a:pPr>
            <a:r>
              <a:rPr lang="en-US" altLang="en-US" b="1">
                <a:solidFill>
                  <a:srgbClr val="000099"/>
                </a:solidFill>
                <a:latin typeface="Arial" panose="020B0604020202020204" pitchFamily="34" charset="0"/>
              </a:rPr>
              <a:t>See </a:t>
            </a:r>
            <a:r>
              <a:rPr lang="en-US" altLang="en-US" b="1" i="1">
                <a:solidFill>
                  <a:srgbClr val="000099"/>
                </a:solidFill>
                <a:latin typeface="Arial" panose="020B0604020202020204" pitchFamily="34" charset="0"/>
              </a:rPr>
              <a:t>IEEE-SA Standards Board Operations Manual</a:t>
            </a:r>
            <a:r>
              <a:rPr lang="en-US" altLang="en-US" b="1">
                <a:solidFill>
                  <a:srgbClr val="000099"/>
                </a:solidFill>
                <a:latin typeface="Arial" panose="020B0604020202020204" pitchFamily="34" charset="0"/>
              </a:rPr>
              <a:t>, clause 5.3.10 and </a:t>
            </a:r>
            <a:r>
              <a:rPr lang="en-GB" altLang="en-US" b="1">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b="1">
                <a:solidFill>
                  <a:srgbClr val="000099"/>
                </a:solidFill>
                <a:latin typeface="Arial" panose="020B0604020202020204" pitchFamily="34" charset="0"/>
              </a:rPr>
              <a:t> for more details.</a:t>
            </a:r>
          </a:p>
        </p:txBody>
      </p:sp>
      <p:sp>
        <p:nvSpPr>
          <p:cNvPr id="9" name="Footer Placeholder 4"/>
          <p:cNvSpPr>
            <a:spLocks noGrp="1"/>
          </p:cNvSpPr>
          <p:nvPr>
            <p:ph type="ftr" idx="4294967295"/>
          </p:nvPr>
        </p:nvSpPr>
        <p:spPr>
          <a:xfrm>
            <a:off x="5357818" y="6475413"/>
            <a:ext cx="3184520" cy="180975"/>
          </a:xfrm>
          <a:prstGeom prst="rect">
            <a:avLst/>
          </a:prstGeom>
        </p:spPr>
        <p:txBody>
          <a:bodyPr/>
          <a:lstStyle/>
          <a:p>
            <a:pPr algn="r"/>
            <a:r>
              <a:rPr lang="en-GB" dirty="0" smtClean="0">
                <a:solidFill>
                  <a:schemeClr val="tx1"/>
                </a:solidFill>
              </a:rPr>
              <a:t>Jonathan</a:t>
            </a:r>
            <a:r>
              <a:rPr lang="en-GB" sz="1400" dirty="0" smtClean="0">
                <a:solidFill>
                  <a:schemeClr val="tx1"/>
                </a:solidFill>
              </a:rPr>
              <a:t> Segev, Intel </a:t>
            </a:r>
            <a:r>
              <a:rPr lang="en-GB" dirty="0" smtClean="0">
                <a:solidFill>
                  <a:schemeClr val="tx1"/>
                </a:solidFill>
              </a:rPr>
              <a:t>Corporation</a:t>
            </a:r>
            <a:endParaRPr lang="en-GB" sz="1400" dirty="0">
              <a:solidFill>
                <a:schemeClr val="tx1"/>
              </a:solidFill>
            </a:endParaRPr>
          </a:p>
        </p:txBody>
      </p:sp>
    </p:spTree>
    <p:extLst>
      <p:ext uri="{BB962C8B-B14F-4D97-AF65-F5344CB8AC3E}">
        <p14:creationId xmlns:p14="http://schemas.microsoft.com/office/powerpoint/2010/main" val="145085556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err="1" smtClean="0">
                <a:solidFill>
                  <a:schemeClr val="tx2"/>
                </a:solidFill>
              </a:rPr>
              <a:t>TGaz</a:t>
            </a:r>
            <a:r>
              <a:rPr lang="en-US" altLang="en-US" dirty="0" smtClean="0">
                <a:solidFill>
                  <a:schemeClr val="tx2"/>
                </a:solidFill>
              </a:rPr>
              <a:t> - Schedule </a:t>
            </a:r>
            <a:r>
              <a:rPr lang="en-US" altLang="en-US" dirty="0">
                <a:solidFill>
                  <a:schemeClr val="tx2"/>
                </a:solidFill>
              </a:rPr>
              <a:t>in a </a:t>
            </a:r>
            <a:r>
              <a:rPr lang="en-US" altLang="en-US" dirty="0" smtClean="0">
                <a:solidFill>
                  <a:schemeClr val="tx2"/>
                </a:solidFill>
              </a:rPr>
              <a:t>Glance</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502570269"/>
              </p:ext>
            </p:extLst>
          </p:nvPr>
        </p:nvGraphicFramePr>
        <p:xfrm>
          <a:off x="971598" y="1828800"/>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NGP</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NGP</a:t>
                      </a:r>
                    </a:p>
                  </a:txBody>
                  <a:tcPr marT="45746" marB="45746">
                    <a:solidFill>
                      <a:srgbClr val="92D050"/>
                    </a:solidFill>
                  </a:tcPr>
                </a:tc>
                <a:tc>
                  <a:txBody>
                    <a:bodyPr/>
                    <a:lstStyle/>
                    <a:p>
                      <a:pPr algn="ctr"/>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Tree>
    <p:extLst>
      <p:ext uri="{BB962C8B-B14F-4D97-AF65-F5344CB8AC3E}">
        <p14:creationId xmlns:p14="http://schemas.microsoft.com/office/powerpoint/2010/main" val="5315941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98984"/>
          </a:xfrm>
        </p:spPr>
        <p:txBody>
          <a:bodyPr/>
          <a:lstStyle/>
          <a:p>
            <a:r>
              <a:rPr lang="en-US" altLang="en-US" dirty="0">
                <a:solidFill>
                  <a:schemeClr val="tx2"/>
                </a:solidFill>
              </a:rPr>
              <a:t>Agenda Items for the </a:t>
            </a:r>
            <a:r>
              <a:rPr lang="en-US" altLang="en-US" dirty="0" smtClean="0">
                <a:solidFill>
                  <a:schemeClr val="tx2"/>
                </a:solidFill>
              </a:rPr>
              <a:t>Week</a:t>
            </a:r>
            <a:endParaRPr lang="en-US" dirty="0"/>
          </a:p>
        </p:txBody>
      </p:sp>
      <p:sp>
        <p:nvSpPr>
          <p:cNvPr id="3" name="Content Placeholder 2"/>
          <p:cNvSpPr>
            <a:spLocks noGrp="1"/>
          </p:cNvSpPr>
          <p:nvPr>
            <p:ph idx="1"/>
          </p:nvPr>
        </p:nvSpPr>
        <p:spPr>
          <a:xfrm>
            <a:off x="685800" y="1628800"/>
            <a:ext cx="7918648" cy="44656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a:t>Approve previous meeting minutes </a:t>
            </a:r>
            <a:r>
              <a:rPr lang="en-US" altLang="en-US" sz="1800" b="0" dirty="0" smtClean="0"/>
              <a:t>(</a:t>
            </a:r>
            <a:r>
              <a:rPr lang="en-US" altLang="en-US" sz="1800" b="0" dirty="0" smtClean="0">
                <a:hlinkClick r:id="rId2"/>
              </a:rPr>
              <a:t>11-15/1470</a:t>
            </a:r>
            <a:r>
              <a:rPr lang="en-US" altLang="en-US" sz="1800" b="0" dirty="0" smtClean="0"/>
              <a:t>).  </a:t>
            </a:r>
            <a:endParaRPr lang="en-US" altLang="en-US" sz="1800" b="0" dirty="0"/>
          </a:p>
          <a:p>
            <a:pPr>
              <a:spcBef>
                <a:spcPct val="20000"/>
              </a:spcBef>
              <a:buFontTx/>
              <a:buChar char="•"/>
            </a:pPr>
            <a:r>
              <a:rPr lang="en-US" altLang="en-US" sz="1800" b="0" dirty="0" smtClean="0"/>
              <a:t>Election for TG leadership – FRD editor, </a:t>
            </a:r>
            <a:r>
              <a:rPr lang="en-US" altLang="en-US" sz="1800" b="0" dirty="0" smtClean="0"/>
              <a:t>SFD and TG technical </a:t>
            </a:r>
            <a:r>
              <a:rPr lang="en-US" altLang="en-US" sz="1800" b="0" dirty="0" smtClean="0"/>
              <a:t>editor.</a:t>
            </a:r>
          </a:p>
          <a:p>
            <a:pPr algn="just">
              <a:spcBef>
                <a:spcPct val="20000"/>
              </a:spcBef>
              <a:buFontTx/>
              <a:buChar char="•"/>
            </a:pPr>
            <a:r>
              <a:rPr lang="en-US" altLang="en-US" sz="1800" b="0" dirty="0" smtClean="0"/>
              <a:t>Review TG development process and  documentation status</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 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Completion of use case document development.</a:t>
            </a:r>
            <a:endParaRPr lang="en-US" altLang="en-US" sz="1600" dirty="0"/>
          </a:p>
          <a:p>
            <a:pPr lvl="1" algn="just">
              <a:spcBef>
                <a:spcPct val="20000"/>
              </a:spcBef>
              <a:buFontTx/>
              <a:buChar char="•"/>
            </a:pPr>
            <a:r>
              <a:rPr lang="en-US" altLang="en-US" sz="1600" dirty="0" smtClean="0"/>
              <a:t>Initiation of Functional Requirements Document.</a:t>
            </a:r>
            <a:endParaRPr lang="en-US" altLang="en-US" sz="1600" dirty="0"/>
          </a:p>
          <a:p>
            <a:pPr algn="just">
              <a:spcBef>
                <a:spcPct val="20000"/>
              </a:spcBef>
              <a:buFontTx/>
              <a:buChar char="•"/>
            </a:pPr>
            <a:r>
              <a:rPr lang="en-US" altLang="en-US" sz="1800" b="0" dirty="0" smtClean="0"/>
              <a:t>Schedule </a:t>
            </a:r>
            <a:r>
              <a:rPr lang="en-US" altLang="en-US" sz="1800" b="0" dirty="0"/>
              <a:t>teleconference times as needed</a:t>
            </a:r>
            <a:r>
              <a:rPr lang="en-US" altLang="en-US" sz="1800" b="0" dirty="0" smtClean="0"/>
              <a:t>.</a:t>
            </a:r>
            <a:endParaRPr lang="en-US" altLang="en-US" sz="18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16764362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List for the </a:t>
            </a:r>
            <a:r>
              <a:rPr lang="en-US" altLang="en-US" dirty="0" smtClean="0">
                <a:solidFill>
                  <a:schemeClr val="tx2"/>
                </a:solidFill>
              </a:rPr>
              <a:t>week</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528011951"/>
              </p:ext>
            </p:extLst>
          </p:nvPr>
        </p:nvGraphicFramePr>
        <p:xfrm>
          <a:off x="395536" y="1724994"/>
          <a:ext cx="8458200" cy="3457846"/>
        </p:xfrm>
        <a:graphic>
          <a:graphicData uri="http://schemas.openxmlformats.org/drawingml/2006/table">
            <a:tbl>
              <a:tblPr firstRow="1" bandRow="1">
                <a:tableStyleId>{21E4AEA4-8DFA-4A89-87EB-49C32662AFE0}</a:tableStyleId>
              </a:tblPr>
              <a:tblGrid>
                <a:gridCol w="1326776"/>
                <a:gridCol w="1645024"/>
                <a:gridCol w="3076872"/>
                <a:gridCol w="2409528"/>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11-15-1237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NGP Nov. 2015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11-15-1238</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Zhou Lan</a:t>
                      </a:r>
                    </a:p>
                  </a:txBody>
                  <a:tcPr marT="45712" marB="45712"/>
                </a:tc>
                <a:tc>
                  <a:txBody>
                    <a:bodyPr/>
                    <a:lstStyle/>
                    <a:p>
                      <a:r>
                        <a:rPr lang="en-US" sz="1400" dirty="0" smtClean="0"/>
                        <a:t>Sep. meeting minutes approval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492360">
                <a:tc>
                  <a:txBody>
                    <a:bodyPr/>
                    <a:lstStyle/>
                    <a:p>
                      <a:r>
                        <a:rPr lang="en-US" sz="1400" dirty="0" smtClean="0"/>
                        <a:t>11-15-0388</a:t>
                      </a:r>
                      <a:endParaRPr lang="en-US" sz="1400" dirty="0"/>
                    </a:p>
                  </a:txBody>
                  <a:tcPr marT="45712" marB="45712"/>
                </a:tc>
                <a:tc>
                  <a:txBody>
                    <a:bodyPr/>
                    <a:lstStyle/>
                    <a:p>
                      <a:r>
                        <a:rPr lang="en-US" sz="1400" dirty="0" smtClean="0"/>
                        <a:t>Santosh Pandey</a:t>
                      </a:r>
                    </a:p>
                  </a:txBody>
                  <a:tcPr marT="45712" marB="45712"/>
                </a:tc>
                <a:tc>
                  <a:txBody>
                    <a:bodyPr/>
                    <a:lstStyle/>
                    <a:p>
                      <a:r>
                        <a:rPr lang="en-US" sz="1400" dirty="0" smtClean="0"/>
                        <a:t>Use case document</a:t>
                      </a:r>
                      <a:endParaRPr lang="en-US" sz="1400" dirty="0"/>
                    </a:p>
                  </a:txBody>
                  <a:tcPr marT="45712" marB="45712"/>
                </a:tc>
                <a:tc>
                  <a:txBody>
                    <a:bodyPr/>
                    <a:lstStyle/>
                    <a:p>
                      <a:r>
                        <a:rPr lang="en-US" sz="1400" dirty="0" smtClean="0"/>
                        <a:t>Use case</a:t>
                      </a:r>
                      <a:endParaRPr lang="en-US" sz="1400" dirty="0"/>
                    </a:p>
                  </a:txBody>
                  <a:tcPr marT="45712" marB="45712"/>
                </a:tc>
              </a:tr>
              <a:tr h="492360">
                <a:tc>
                  <a:txBody>
                    <a:bodyPr/>
                    <a:lstStyle/>
                    <a:p>
                      <a:r>
                        <a:rPr lang="en-US" sz="1400" dirty="0" smtClean="0"/>
                        <a:t>11-16-0019</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Assaf Kasher</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NGP high resolution use cases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case</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11-16-0134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Accuracy and Coverage Functional Requirements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a:t>
                      </a:r>
                      <a:r>
                        <a:rPr lang="en-US" sz="1400" kern="1200" baseline="0" dirty="0" smtClean="0">
                          <a:solidFill>
                            <a:schemeClr val="dk1"/>
                          </a:solidFill>
                          <a:latin typeface="+mn-lt"/>
                          <a:ea typeface="+mn-ea"/>
                          <a:cs typeface="+mn-cs"/>
                        </a:rPr>
                        <a:t> Requirements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11-16-xxxx</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Carlos Aldana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492360">
                <a:tc>
                  <a:txBody>
                    <a:bodyPr/>
                    <a:lstStyle/>
                    <a:p>
                      <a:endParaRPr lang="en-US" sz="14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2523417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#1</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6855556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1 </a:t>
            </a:r>
            <a:r>
              <a:rPr lang="en-US" altLang="en-US" dirty="0" smtClean="0">
                <a:solidFill>
                  <a:schemeClr val="tx2"/>
                </a:solidFill>
              </a:rPr>
              <a:t>Agenda</a:t>
            </a:r>
            <a:endParaRPr lang="en-US" dirty="0"/>
          </a:p>
        </p:txBody>
      </p:sp>
      <p:sp>
        <p:nvSpPr>
          <p:cNvPr id="3" name="Content Placeholder 2"/>
          <p:cNvSpPr>
            <a:spLocks noGrp="1"/>
          </p:cNvSpPr>
          <p:nvPr>
            <p:ph idx="1"/>
          </p:nvPr>
        </p:nvSpPr>
        <p:spPr>
          <a:xfrm>
            <a:off x="685800" y="1830388"/>
            <a:ext cx="7990656" cy="4406924"/>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Last call </a:t>
            </a:r>
            <a:r>
              <a:rPr lang="en-US" altLang="en-US" sz="2000" b="0" dirty="0"/>
              <a:t>for Submission </a:t>
            </a:r>
            <a:r>
              <a:rPr lang="en-US" altLang="en-US" sz="2000" b="0" dirty="0" smtClean="0"/>
              <a:t>(0min</a:t>
            </a:r>
            <a:r>
              <a:rPr lang="en-US" altLang="en-US" sz="2000" b="0" dirty="0"/>
              <a:t>)</a:t>
            </a:r>
          </a:p>
          <a:p>
            <a:pPr algn="just">
              <a:spcBef>
                <a:spcPct val="20000"/>
              </a:spcBef>
              <a:buFontTx/>
              <a:buChar char="•"/>
            </a:pPr>
            <a:r>
              <a:rPr lang="en-US" altLang="en-US" sz="2000" b="0" dirty="0"/>
              <a:t>Agenda Setting (4min</a:t>
            </a:r>
            <a:r>
              <a:rPr lang="en-US" altLang="en-US" sz="2000" b="0" dirty="0" smtClean="0"/>
              <a:t>)</a:t>
            </a:r>
          </a:p>
          <a:p>
            <a:pPr algn="just">
              <a:spcBef>
                <a:spcPct val="20000"/>
              </a:spcBef>
              <a:buFontTx/>
              <a:buChar char="•"/>
            </a:pPr>
            <a:r>
              <a:rPr lang="en-US" altLang="en-US" sz="2000" b="0" dirty="0" smtClean="0"/>
              <a:t>Approval of previous meeting minutes (3min - Chair</a:t>
            </a:r>
            <a:r>
              <a:rPr lang="en-US" altLang="en-US" sz="2000" b="0" dirty="0" smtClean="0"/>
              <a:t>)</a:t>
            </a:r>
          </a:p>
          <a:p>
            <a:pPr algn="just">
              <a:spcBef>
                <a:spcPct val="20000"/>
              </a:spcBef>
              <a:buFontTx/>
              <a:buChar char="•"/>
            </a:pPr>
            <a:r>
              <a:rPr lang="en-US" altLang="en-US" sz="2000" b="0" dirty="0" smtClean="0"/>
              <a:t>Leadership elections:</a:t>
            </a:r>
          </a:p>
          <a:p>
            <a:pPr lvl="1" algn="just">
              <a:spcBef>
                <a:spcPct val="20000"/>
              </a:spcBef>
              <a:buFontTx/>
              <a:buChar char="•"/>
            </a:pPr>
            <a:r>
              <a:rPr lang="en-US" altLang="en-US" sz="1600" dirty="0" smtClean="0"/>
              <a:t>Technical and SFD Editor</a:t>
            </a:r>
          </a:p>
          <a:p>
            <a:pPr lvl="1" algn="just">
              <a:spcBef>
                <a:spcPct val="20000"/>
              </a:spcBef>
              <a:buFontTx/>
              <a:buChar char="•"/>
            </a:pPr>
            <a:r>
              <a:rPr lang="en-US" altLang="en-US" sz="1600" b="0" dirty="0" smtClean="0"/>
              <a:t>FRD editor.</a:t>
            </a:r>
            <a:endParaRPr lang="en-US" altLang="en-US" sz="1600" b="0" dirty="0"/>
          </a:p>
          <a:p>
            <a:pPr algn="just">
              <a:spcBef>
                <a:spcPct val="20000"/>
              </a:spcBef>
              <a:buFontTx/>
              <a:buChar char="•"/>
            </a:pPr>
            <a:r>
              <a:rPr lang="en-US" altLang="en-US" sz="2000" b="0" dirty="0" smtClean="0"/>
              <a:t>Presentation to inform </a:t>
            </a:r>
            <a:r>
              <a:rPr lang="en-US" altLang="en-US" sz="2000" b="0" dirty="0" smtClean="0"/>
              <a:t>TG:</a:t>
            </a:r>
          </a:p>
          <a:p>
            <a:pPr lvl="1" algn="just">
              <a:spcBef>
                <a:spcPct val="20000"/>
              </a:spcBef>
              <a:buFontTx/>
              <a:buChar char="•"/>
            </a:pPr>
            <a:r>
              <a:rPr lang="en-US" altLang="en-US" sz="1600" dirty="0" smtClean="0"/>
              <a:t>Use case document development</a:t>
            </a:r>
          </a:p>
          <a:p>
            <a:pPr lvl="1" algn="just">
              <a:spcBef>
                <a:spcPct val="20000"/>
              </a:spcBef>
              <a:buFontTx/>
              <a:buChar char="•"/>
            </a:pPr>
            <a:r>
              <a:rPr lang="en-US" altLang="en-US" sz="1600" dirty="0" smtClean="0"/>
              <a:t>Functional Requirement development</a:t>
            </a:r>
          </a:p>
          <a:p>
            <a:pPr lvl="1" algn="just">
              <a:spcBef>
                <a:spcPct val="20000"/>
              </a:spcBef>
              <a:buFontTx/>
              <a:buChar char="•"/>
            </a:pPr>
            <a:endParaRPr lang="en-US" altLang="en-US" sz="1600" b="0" dirty="0" smtClean="0"/>
          </a:p>
          <a:p>
            <a:pPr lvl="1" algn="just">
              <a:spcBef>
                <a:spcPct val="20000"/>
              </a:spcBef>
              <a:buFontTx/>
              <a:buChar char="•"/>
            </a:pPr>
            <a:endParaRPr lang="en-US" altLang="en-US" sz="1600" b="0" dirty="0">
              <a:solidFill>
                <a:srgbClr val="FF33CC"/>
              </a:solidFill>
            </a:endParaRP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42277294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907864351"/>
              </p:ext>
            </p:extLst>
          </p:nvPr>
        </p:nvGraphicFramePr>
        <p:xfrm>
          <a:off x="669345" y="1988840"/>
          <a:ext cx="7772404" cy="2271288"/>
        </p:xfrm>
        <a:graphic>
          <a:graphicData uri="http://schemas.openxmlformats.org/drawingml/2006/table">
            <a:tbl>
              <a:tblPr firstRow="1" bandRow="1">
                <a:tableStyleId>{21E4AEA4-8DFA-4A89-87EB-49C32662AFE0}</a:tableStyleId>
              </a:tblPr>
              <a:tblGrid>
                <a:gridCol w="1380624"/>
                <a:gridCol w="2124576"/>
                <a:gridCol w="2667000"/>
                <a:gridCol w="1600204"/>
              </a:tblGrid>
              <a:tr h="305408">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05408">
                <a:tc>
                  <a:txBody>
                    <a:bodyPr/>
                    <a:lstStyle/>
                    <a:p>
                      <a:r>
                        <a:rPr lang="en-US" sz="1400" dirty="0" smtClean="0"/>
                        <a:t>11-15/1237</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Next Gen.</a:t>
                      </a:r>
                      <a:r>
                        <a:rPr lang="en-US" sz="1400" baseline="0" dirty="0" smtClean="0"/>
                        <a:t> Positioning </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27891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11-15-1470</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Zhou Lan</a:t>
                      </a:r>
                    </a:p>
                  </a:txBody>
                  <a:tcPr marT="45712" marB="45712"/>
                </a:tc>
                <a:tc>
                  <a:txBody>
                    <a:bodyPr/>
                    <a:lstStyle/>
                    <a:p>
                      <a:r>
                        <a:rPr lang="en-US" sz="1400" dirty="0" smtClean="0"/>
                        <a:t>Nov. meeting minutes approval</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Meeting minutes</a:t>
                      </a:r>
                    </a:p>
                  </a:txBody>
                  <a:tcPr marT="45712" marB="45712"/>
                </a:tc>
              </a:tr>
              <a:tr h="301283">
                <a:tc>
                  <a:txBody>
                    <a:bodyPr/>
                    <a:lstStyle/>
                    <a:p>
                      <a:r>
                        <a:rPr lang="en-US" sz="1400" dirty="0" smtClean="0"/>
                        <a:t>11-16-0019</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Assaf Kasher</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effectLst/>
                        </a:rPr>
                        <a:t>NGP high resolution use cases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case</a:t>
                      </a:r>
                      <a:endParaRPr lang="en-US" sz="1400" kern="1200" dirty="0">
                        <a:solidFill>
                          <a:schemeClr val="dk1"/>
                        </a:solidFill>
                        <a:latin typeface="+mn-lt"/>
                        <a:ea typeface="+mn-ea"/>
                        <a:cs typeface="+mn-cs"/>
                      </a:endParaRPr>
                    </a:p>
                  </a:txBody>
                  <a:tcPr marT="45712" marB="45712"/>
                </a:tc>
              </a:tr>
              <a:tr h="301283">
                <a:tc>
                  <a:txBody>
                    <a:bodyPr/>
                    <a:lstStyle/>
                    <a:p>
                      <a:r>
                        <a:rPr lang="en-US" sz="1400" dirty="0" smtClean="0"/>
                        <a:t>11-16-0134</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a:t>
                      </a:r>
                      <a:r>
                        <a:rPr lang="en-US" sz="1400" kern="1200" baseline="0" dirty="0" smtClean="0">
                          <a:solidFill>
                            <a:schemeClr val="dk1"/>
                          </a:solidFill>
                          <a:latin typeface="+mn-lt"/>
                          <a:ea typeface="+mn-ea"/>
                          <a:cs typeface="+mn-cs"/>
                        </a:rPr>
                        <a:t> 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Accuracy and Coverage Functional Requirements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a:t>
                      </a:r>
                      <a:r>
                        <a:rPr lang="en-US" sz="1400" kern="1200" baseline="0" dirty="0" smtClean="0">
                          <a:solidFill>
                            <a:schemeClr val="dk1"/>
                          </a:solidFill>
                          <a:latin typeface="+mn-lt"/>
                          <a:ea typeface="+mn-ea"/>
                          <a:cs typeface="+mn-cs"/>
                        </a:rPr>
                        <a:t> Requirements</a:t>
                      </a:r>
                      <a:endParaRPr lang="en-US" sz="1400" kern="1200" dirty="0">
                        <a:solidFill>
                          <a:schemeClr val="dk1"/>
                        </a:solidFill>
                        <a:latin typeface="+mn-lt"/>
                        <a:ea typeface="+mn-ea"/>
                        <a:cs typeface="+mn-cs"/>
                      </a:endParaRPr>
                    </a:p>
                  </a:txBody>
                  <a:tcPr marT="45712" marB="45712"/>
                </a:tc>
              </a:tr>
              <a:tr h="0">
                <a:tc>
                  <a:txBody>
                    <a:bodyPr/>
                    <a:lstStyle/>
                    <a:p>
                      <a:r>
                        <a:rPr lang="en-US" sz="1400" dirty="0" smtClean="0"/>
                        <a:t>11-16-xxxx</a:t>
                      </a:r>
                      <a:endParaRPr lang="en-US" sz="1400" dirty="0"/>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Carlos Aldana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60Ghz Functional</a:t>
                      </a:r>
                      <a:r>
                        <a:rPr lang="en-US" sz="1400" kern="1200" baseline="0" dirty="0" smtClean="0">
                          <a:solidFill>
                            <a:schemeClr val="dk1"/>
                          </a:solidFill>
                          <a:latin typeface="+mn-lt"/>
                          <a:ea typeface="+mn-ea"/>
                          <a:cs typeface="+mn-cs"/>
                        </a:rPr>
                        <a:t> Requirements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Functional</a:t>
                      </a:r>
                      <a:r>
                        <a:rPr lang="en-US" sz="1400" kern="1200" baseline="0" dirty="0" smtClean="0">
                          <a:solidFill>
                            <a:schemeClr val="dk1"/>
                          </a:solidFill>
                          <a:latin typeface="+mn-lt"/>
                          <a:ea typeface="+mn-ea"/>
                          <a:cs typeface="+mn-cs"/>
                        </a:rPr>
                        <a:t> Requirements</a:t>
                      </a:r>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36324758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r>
              <a:rPr lang="en-US" dirty="0" smtClean="0"/>
              <a:t>Document 11-15/1470r1 posted to Mentor Nov. 13</a:t>
            </a:r>
            <a:r>
              <a:rPr lang="en-US" baseline="30000" dirty="0" smtClean="0"/>
              <a:t>th</a:t>
            </a:r>
            <a:r>
              <a:rPr lang="en-US" dirty="0" smtClean="0"/>
              <a:t>.</a:t>
            </a:r>
          </a:p>
          <a:p>
            <a:endParaRPr lang="en-US" dirty="0" smtClean="0"/>
          </a:p>
          <a:p>
            <a:r>
              <a:rPr lang="en-US" dirty="0" smtClean="0"/>
              <a:t>Motion:</a:t>
            </a:r>
          </a:p>
          <a:p>
            <a:pPr marL="0" indent="0"/>
            <a:r>
              <a:rPr lang="en-US" dirty="0" smtClean="0"/>
              <a:t>To </a:t>
            </a:r>
            <a:r>
              <a:rPr lang="en-US" dirty="0"/>
              <a:t>approve document </a:t>
            </a:r>
            <a:r>
              <a:rPr lang="en-US" dirty="0" smtClean="0"/>
              <a:t>11-15/1470r0 </a:t>
            </a:r>
            <a:r>
              <a:rPr lang="en-US" dirty="0"/>
              <a:t>as </a:t>
            </a:r>
            <a:r>
              <a:rPr lang="en-US" dirty="0" smtClean="0"/>
              <a:t>TG </a:t>
            </a:r>
            <a:r>
              <a:rPr lang="en-US" dirty="0"/>
              <a:t>meeting minutes for the </a:t>
            </a:r>
            <a:r>
              <a:rPr lang="en-US" dirty="0" smtClean="0"/>
              <a:t>Dallas meeting</a:t>
            </a:r>
            <a:r>
              <a:rPr lang="en-US" dirty="0"/>
              <a:t>. </a:t>
            </a:r>
          </a:p>
          <a:p>
            <a:r>
              <a:rPr lang="en-US" dirty="0"/>
              <a:t>Moved </a:t>
            </a:r>
            <a:r>
              <a:rPr lang="en-US" dirty="0" smtClean="0"/>
              <a:t>by:</a:t>
            </a:r>
          </a:p>
          <a:p>
            <a:r>
              <a:rPr lang="en-US" dirty="0" smtClean="0"/>
              <a:t>Seconded by:</a:t>
            </a:r>
            <a:endParaRPr lang="en-US" dirty="0"/>
          </a:p>
          <a:p>
            <a:r>
              <a:rPr lang="en-US" dirty="0" smtClean="0"/>
              <a:t>Results (Y/N/A): </a:t>
            </a:r>
          </a:p>
          <a:p>
            <a:r>
              <a:rPr lang="en-US" dirty="0" smtClean="0"/>
              <a:t>Unanimous consent </a:t>
            </a:r>
            <a:endParaRPr lang="en-US" dirty="0"/>
          </a:p>
          <a:p>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335602142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Leadership Elections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Closing the nomination – last call for nominations:</a:t>
            </a:r>
          </a:p>
          <a:p>
            <a:pPr>
              <a:buFont typeface="Arial" panose="020B0604020202020204" pitchFamily="34" charset="0"/>
              <a:buChar char="•"/>
            </a:pPr>
            <a:r>
              <a:rPr lang="en-US" dirty="0" smtClean="0"/>
              <a:t>Identified nominees:</a:t>
            </a:r>
          </a:p>
          <a:p>
            <a:pPr lvl="1">
              <a:buFont typeface="Arial" panose="020B0604020202020204" pitchFamily="34" charset="0"/>
              <a:buChar char="•"/>
            </a:pPr>
            <a:r>
              <a:rPr lang="en-US" dirty="0" smtClean="0"/>
              <a:t>SFD and technical editor – Chao Chun Wang (MTK)</a:t>
            </a:r>
          </a:p>
          <a:p>
            <a:pPr lvl="1">
              <a:buFont typeface="Arial" panose="020B0604020202020204" pitchFamily="34" charset="0"/>
              <a:buChar char="•"/>
            </a:pPr>
            <a:r>
              <a:rPr lang="en-US" dirty="0" smtClean="0"/>
              <a:t>FRD editor – Allan Zhou</a:t>
            </a:r>
          </a:p>
          <a:p>
            <a:pPr marL="457200" lvl="1" indent="0"/>
            <a:endParaRPr lang="en-US" dirty="0" smtClean="0"/>
          </a:p>
          <a:p>
            <a:pPr lvl="1">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21740508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799" y="791849"/>
            <a:ext cx="7770813" cy="1773055"/>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Task Group </a:t>
            </a:r>
            <a:r>
              <a:rPr lang="en-US" altLang="en-US" dirty="0" err="1" smtClean="0">
                <a:solidFill>
                  <a:srgbClr val="0000FF"/>
                </a:solidFill>
                <a:cs typeface="Times New Roman" panose="02020603050405020304" pitchFamily="18" charset="0"/>
              </a:rPr>
              <a:t>az</a:t>
            </a:r>
            <a:r>
              <a:rPr lang="en-US" altLang="en-US" dirty="0" smtClean="0">
                <a:solidFill>
                  <a:srgbClr val="0000FF"/>
                </a:solidFill>
                <a:cs typeface="Times New Roman" panose="02020603050405020304" pitchFamily="18" charset="0"/>
              </a:rPr>
              <a:t/>
            </a:r>
            <a:br>
              <a:rPr lang="en-US" altLang="en-US" dirty="0" smtClean="0">
                <a:solidFill>
                  <a:srgbClr val="0000FF"/>
                </a:solidFill>
                <a:cs typeface="Times New Roman" panose="02020603050405020304" pitchFamily="18" charset="0"/>
              </a:rPr>
            </a:br>
            <a:r>
              <a:rPr lang="en-US" altLang="en-US" dirty="0" smtClean="0">
                <a:solidFill>
                  <a:srgbClr val="0000FF"/>
                </a:solidFill>
                <a:cs typeface="Times New Roman" panose="02020603050405020304" pitchFamily="18" charset="0"/>
              </a:rPr>
              <a:t>Next </a:t>
            </a:r>
            <a:r>
              <a:rPr lang="en-US" altLang="en-US" dirty="0">
                <a:solidFill>
                  <a:srgbClr val="0000FF"/>
                </a:solidFill>
                <a:cs typeface="Times New Roman" panose="02020603050405020304" pitchFamily="18" charset="0"/>
              </a:rPr>
              <a:t>Generation Positioning </a:t>
            </a:r>
            <a:endParaRPr lang="en-US" dirty="0"/>
          </a:p>
        </p:txBody>
      </p:sp>
      <p:sp>
        <p:nvSpPr>
          <p:cNvPr id="3" name="Content Placeholder 2"/>
          <p:cNvSpPr>
            <a:spLocks noGrp="1"/>
          </p:cNvSpPr>
          <p:nvPr>
            <p:ph idx="1"/>
          </p:nvPr>
        </p:nvSpPr>
        <p:spPr>
          <a:xfrm>
            <a:off x="685800" y="3140968"/>
            <a:ext cx="7770813" cy="2953445"/>
          </a:xfrm>
        </p:spPr>
        <p:txBody>
          <a:bodyPr/>
          <a:lstStyle/>
          <a:p>
            <a:pPr algn="ctr">
              <a:lnSpc>
                <a:spcPct val="90000"/>
              </a:lnSpc>
              <a:buFontTx/>
              <a:buNone/>
            </a:pPr>
            <a:r>
              <a:rPr lang="en-US" altLang="en-US" sz="3600" dirty="0" smtClean="0">
                <a:cs typeface="Times New Roman" panose="02020603050405020304" pitchFamily="18" charset="0"/>
              </a:rPr>
              <a:t>Atlanta, Georgia</a:t>
            </a:r>
            <a:endParaRPr lang="en-US" altLang="en-US" sz="3600" dirty="0">
              <a:cs typeface="Times New Roman" panose="02020603050405020304" pitchFamily="18" charset="0"/>
            </a:endParaRPr>
          </a:p>
          <a:p>
            <a:pPr algn="ctr">
              <a:lnSpc>
                <a:spcPct val="90000"/>
              </a:lnSpc>
              <a:buFontTx/>
              <a:buNone/>
            </a:pPr>
            <a:r>
              <a:rPr lang="en-US" altLang="en-US" sz="3600" dirty="0" smtClean="0">
                <a:cs typeface="Times New Roman" panose="02020603050405020304" pitchFamily="18" charset="0"/>
              </a:rPr>
              <a:t>Jan. 17</a:t>
            </a:r>
            <a:r>
              <a:rPr lang="en-US" altLang="en-US" sz="3600" baseline="30000" dirty="0" smtClean="0">
                <a:cs typeface="Times New Roman" panose="02020603050405020304" pitchFamily="18" charset="0"/>
              </a:rPr>
              <a:t>th</a:t>
            </a:r>
            <a:r>
              <a:rPr lang="en-US" altLang="en-US" sz="3600" dirty="0" smtClean="0">
                <a:cs typeface="Times New Roman" panose="02020603050405020304" pitchFamily="18" charset="0"/>
              </a:rPr>
              <a:t>-22</a:t>
            </a:r>
            <a:r>
              <a:rPr lang="en-US" altLang="en-US" sz="3600" baseline="30000" dirty="0" smtClean="0">
                <a:cs typeface="Times New Roman" panose="02020603050405020304" pitchFamily="18" charset="0"/>
              </a:rPr>
              <a:t>nd</a:t>
            </a:r>
            <a:r>
              <a:rPr lang="en-US" altLang="en-US" sz="3600" dirty="0" smtClean="0">
                <a:cs typeface="Times New Roman" panose="02020603050405020304" pitchFamily="18" charset="0"/>
              </a:rPr>
              <a:t> </a:t>
            </a:r>
            <a:r>
              <a:rPr lang="en-US" altLang="en-US" sz="3600" dirty="0">
                <a:cs typeface="Times New Roman" panose="02020603050405020304" pitchFamily="18" charset="0"/>
              </a:rPr>
              <a:t>, </a:t>
            </a:r>
            <a:r>
              <a:rPr lang="en-US" altLang="en-US" sz="3600" dirty="0" smtClean="0">
                <a:cs typeface="Times New Roman" panose="02020603050405020304" pitchFamily="18" charset="0"/>
              </a:rPr>
              <a:t>2016</a:t>
            </a:r>
            <a:endParaRPr lang="en-US" altLang="en-US" sz="36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algn="ctr">
              <a:lnSpc>
                <a:spcPct val="90000"/>
              </a:lnSpc>
              <a:buFontTx/>
              <a:buNone/>
            </a:pPr>
            <a:r>
              <a:rPr lang="en-US" altLang="en-US" dirty="0" smtClean="0">
                <a:cs typeface="Times New Roman" panose="02020603050405020304" pitchFamily="18" charset="0"/>
              </a:rPr>
              <a:t>Chair: </a:t>
            </a:r>
            <a:r>
              <a:rPr lang="en-US" altLang="en-US" b="0" dirty="0">
                <a:cs typeface="Times New Roman" panose="02020603050405020304" pitchFamily="18" charset="0"/>
              </a:rPr>
              <a:t>Jonathan Segev </a:t>
            </a:r>
            <a:r>
              <a:rPr lang="en-US" altLang="en-US" sz="1800" b="0" dirty="0">
                <a:cs typeface="Times New Roman" panose="02020603050405020304" pitchFamily="18" charset="0"/>
              </a:rPr>
              <a:t>(Intel</a:t>
            </a:r>
            <a:r>
              <a:rPr lang="en-US" altLang="en-US" sz="1800" b="0" dirty="0" smtClean="0">
                <a:cs typeface="Times New Roman" panose="02020603050405020304" pitchFamily="18" charset="0"/>
              </a:rPr>
              <a:t>)</a:t>
            </a:r>
          </a:p>
          <a:p>
            <a:pPr algn="ctr">
              <a:lnSpc>
                <a:spcPct val="90000"/>
              </a:lnSpc>
              <a:buFontTx/>
              <a:buNone/>
            </a:pPr>
            <a:r>
              <a:rPr lang="en-US" altLang="en-US" dirty="0" smtClean="0">
                <a:cs typeface="Times New Roman" panose="02020603050405020304" pitchFamily="18" charset="0"/>
              </a:rPr>
              <a:t>Vice-chair:</a:t>
            </a:r>
            <a:r>
              <a:rPr lang="en-US" altLang="en-US" b="0" dirty="0" smtClean="0">
                <a:cs typeface="Times New Roman" panose="02020603050405020304" pitchFamily="18" charset="0"/>
              </a:rPr>
              <a:t> Carlos Aldana </a:t>
            </a:r>
            <a:r>
              <a:rPr lang="en-US" altLang="en-US" sz="1800" b="0" dirty="0" smtClean="0">
                <a:cs typeface="Times New Roman" panose="02020603050405020304" pitchFamily="18" charset="0"/>
              </a:rPr>
              <a:t>(Qualcomm</a:t>
            </a:r>
            <a:r>
              <a:rPr lang="en-US" altLang="en-US" sz="1800" b="0" dirty="0" smtClean="0">
                <a:cs typeface="Times New Roman" panose="02020603050405020304" pitchFamily="18" charset="0"/>
              </a:rPr>
              <a:t>)</a:t>
            </a:r>
            <a:endParaRPr lang="en-US" altLang="en-US" sz="18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11716407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 and Technical Editor</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To approve </a:t>
            </a:r>
            <a:r>
              <a:rPr lang="en-US" dirty="0" smtClean="0"/>
              <a:t>Chao Chun Wang (MTK) </a:t>
            </a:r>
            <a:r>
              <a:rPr lang="en-US" dirty="0"/>
              <a:t>as </a:t>
            </a:r>
            <a:r>
              <a:rPr lang="en-US" dirty="0" err="1"/>
              <a:t>TGaz</a:t>
            </a:r>
            <a:r>
              <a:rPr lang="en-US" dirty="0"/>
              <a:t> </a:t>
            </a:r>
            <a:r>
              <a:rPr lang="en-US" dirty="0" smtClean="0"/>
              <a:t>technical and SFD editor.</a:t>
            </a:r>
            <a:endParaRPr lang="en-US" dirty="0"/>
          </a:p>
          <a:p>
            <a:endParaRPr lang="en-US" dirty="0" smtClean="0"/>
          </a:p>
          <a:p>
            <a:r>
              <a:rPr lang="en-US" dirty="0" smtClean="0"/>
              <a:t>Moved:</a:t>
            </a:r>
            <a:endParaRPr lang="en-US" dirty="0"/>
          </a:p>
          <a:p>
            <a:r>
              <a:rPr lang="en-US" dirty="0"/>
              <a:t>2</a:t>
            </a:r>
            <a:r>
              <a:rPr lang="en-US" baseline="30000" dirty="0"/>
              <a:t>nd</a:t>
            </a:r>
            <a:r>
              <a:rPr lang="en-US" dirty="0" smtClean="0"/>
              <a:t>:</a:t>
            </a:r>
            <a:endParaRPr lang="en-US" dirty="0"/>
          </a:p>
          <a:p>
            <a:endParaRPr lang="en-US" dirty="0"/>
          </a:p>
          <a:p>
            <a:r>
              <a:rPr lang="en-US" dirty="0"/>
              <a:t>Results (Y/N/A</a:t>
            </a:r>
            <a:r>
              <a:rPr lang="en-US" dirty="0" smtClean="0"/>
              <a:t>):</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5236250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Editor</a:t>
            </a:r>
            <a:endParaRPr lang="en-US" dirty="0"/>
          </a:p>
        </p:txBody>
      </p:sp>
      <p:sp>
        <p:nvSpPr>
          <p:cNvPr id="3" name="Content Placeholder 2"/>
          <p:cNvSpPr>
            <a:spLocks noGrp="1"/>
          </p:cNvSpPr>
          <p:nvPr>
            <p:ph idx="1"/>
          </p:nvPr>
        </p:nvSpPr>
        <p:spPr/>
        <p:txBody>
          <a:bodyPr/>
          <a:lstStyle/>
          <a:p>
            <a:r>
              <a:rPr lang="en-US" dirty="0"/>
              <a:t>Motion</a:t>
            </a:r>
          </a:p>
          <a:p>
            <a:r>
              <a:rPr lang="en-US" dirty="0"/>
              <a:t>To approve </a:t>
            </a:r>
            <a:r>
              <a:rPr lang="en-US" dirty="0" smtClean="0"/>
              <a:t>Allan Zhou (Huawei) </a:t>
            </a:r>
            <a:r>
              <a:rPr lang="en-US" dirty="0"/>
              <a:t>as </a:t>
            </a:r>
            <a:r>
              <a:rPr lang="en-US" dirty="0" err="1"/>
              <a:t>TGaz</a:t>
            </a:r>
            <a:r>
              <a:rPr lang="en-US" dirty="0"/>
              <a:t> </a:t>
            </a:r>
            <a:r>
              <a:rPr lang="en-US" dirty="0" smtClean="0"/>
              <a:t>FRD editor.</a:t>
            </a:r>
            <a:endParaRPr lang="en-US" dirty="0"/>
          </a:p>
          <a:p>
            <a:r>
              <a:rPr lang="en-US" dirty="0"/>
              <a:t>Moved</a:t>
            </a:r>
            <a:r>
              <a:rPr lang="en-US" dirty="0" smtClean="0"/>
              <a:t>:</a:t>
            </a:r>
            <a:endParaRPr lang="en-US" dirty="0"/>
          </a:p>
          <a:p>
            <a:r>
              <a:rPr lang="en-US" dirty="0"/>
              <a:t>2</a:t>
            </a:r>
            <a:r>
              <a:rPr lang="en-US" baseline="30000" dirty="0"/>
              <a:t>nd</a:t>
            </a:r>
            <a:r>
              <a:rPr lang="en-US" dirty="0" smtClean="0"/>
              <a:t>:</a:t>
            </a:r>
            <a:endParaRPr lang="en-US" dirty="0"/>
          </a:p>
          <a:p>
            <a:endParaRPr lang="en-US" dirty="0"/>
          </a:p>
          <a:p>
            <a:r>
              <a:rPr lang="en-US" dirty="0"/>
              <a:t>Results (Y/N/A</a:t>
            </a:r>
            <a:r>
              <a:rPr lang="en-US" dirty="0" smtClean="0"/>
              <a:t>):</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13500436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TGaz</a:t>
            </a:r>
            <a:r>
              <a:rPr lang="en-US" dirty="0" smtClean="0"/>
              <a:t> Secretary Position</a:t>
            </a:r>
            <a:endParaRPr lang="en-US" dirty="0"/>
          </a:p>
        </p:txBody>
      </p:sp>
      <p:sp>
        <p:nvSpPr>
          <p:cNvPr id="3" name="Content Placeholder 2"/>
          <p:cNvSpPr>
            <a:spLocks noGrp="1"/>
          </p:cNvSpPr>
          <p:nvPr>
            <p:ph idx="1"/>
          </p:nvPr>
        </p:nvSpPr>
        <p:spPr/>
        <p:txBody>
          <a:bodyPr/>
          <a:lstStyle/>
          <a:p>
            <a:pPr marL="0" indent="0"/>
            <a:r>
              <a:rPr lang="en-US" dirty="0" smtClean="0"/>
              <a:t>Zhu Lan </a:t>
            </a:r>
            <a:r>
              <a:rPr lang="en-US" dirty="0" err="1" smtClean="0"/>
              <a:t>TGaz</a:t>
            </a:r>
            <a:r>
              <a:rPr lang="en-US" dirty="0" smtClean="0"/>
              <a:t> editor indicated he would not be able to continue his role due to change of affiliation.</a:t>
            </a:r>
          </a:p>
          <a:p>
            <a:pPr marL="0" indent="0"/>
            <a:r>
              <a:rPr lang="en-US" dirty="0" smtClean="0"/>
              <a:t>The </a:t>
            </a:r>
            <a:r>
              <a:rPr lang="en-US" dirty="0" err="1" smtClean="0"/>
              <a:t>TGaz</a:t>
            </a:r>
            <a:r>
              <a:rPr lang="en-US" dirty="0" smtClean="0"/>
              <a:t> Secretary position is available.</a:t>
            </a:r>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12954772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326601758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a:t>
            </a:r>
            <a:r>
              <a:rPr lang="en-US" dirty="0" smtClean="0"/>
              <a:t>reminder</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40603657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Recess</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31178646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ltLang="en-US" dirty="0" smtClean="0"/>
          </a:p>
          <a:p>
            <a:endParaRPr lang="en-US" altLang="en-US" dirty="0"/>
          </a:p>
          <a:p>
            <a:r>
              <a:rPr lang="en-US" altLang="en-US" sz="3200" dirty="0" smtClean="0"/>
              <a:t>Meeting </a:t>
            </a:r>
            <a:r>
              <a:rPr lang="en-US" altLang="en-US" sz="3200" dirty="0"/>
              <a:t>Slot </a:t>
            </a:r>
            <a:r>
              <a:rPr lang="en-US" altLang="en-US" sz="3200" dirty="0" smtClean="0"/>
              <a:t>#2</a:t>
            </a:r>
            <a:endParaRPr lang="en-US" altLang="en-US" sz="1800"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16142715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a:t>
            </a:r>
            <a:r>
              <a:rPr lang="en-US" altLang="en-US" dirty="0" smtClean="0">
                <a:solidFill>
                  <a:schemeClr val="tx2"/>
                </a:solidFill>
              </a:rPr>
              <a:t>2 Agenda</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r>
              <a:rPr lang="en-US" altLang="en-US" sz="2000" b="0" dirty="0" smtClean="0"/>
              <a:t>)</a:t>
            </a:r>
          </a:p>
          <a:p>
            <a:pPr algn="just">
              <a:spcBef>
                <a:spcPct val="20000"/>
              </a:spcBef>
              <a:buFontTx/>
              <a:buChar char="•"/>
            </a:pPr>
            <a:r>
              <a:rPr lang="en-US" altLang="en-US" sz="2000" b="0" dirty="0" smtClean="0"/>
              <a:t>Presentations </a:t>
            </a:r>
            <a:r>
              <a:rPr lang="en-US" altLang="en-US" sz="2000" b="0" dirty="0" smtClean="0"/>
              <a:t>to inform the TG (55min)</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23852215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2</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667471153"/>
              </p:ext>
            </p:extLst>
          </p:nvPr>
        </p:nvGraphicFramePr>
        <p:xfrm>
          <a:off x="656785" y="2420888"/>
          <a:ext cx="7772404" cy="2297744"/>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11-15/1003</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194584">
                <a:tc>
                  <a:txBody>
                    <a:bodyPr/>
                    <a:lstStyle/>
                    <a:p>
                      <a:r>
                        <a:rPr lang="en-US" sz="1400" dirty="0" smtClean="0"/>
                        <a:t>11-15-0388</a:t>
                      </a:r>
                      <a:endParaRPr lang="en-US" sz="1400" dirty="0"/>
                    </a:p>
                  </a:txBody>
                  <a:tcPr marT="45712" marB="45712"/>
                </a:tc>
                <a:tc>
                  <a:txBody>
                    <a:bodyPr/>
                    <a:lstStyle/>
                    <a:p>
                      <a:r>
                        <a:rPr lang="en-US" sz="1400" dirty="0" smtClean="0"/>
                        <a:t>Santosh Pandey</a:t>
                      </a:r>
                    </a:p>
                  </a:txBody>
                  <a:tcPr marT="45712" marB="45712"/>
                </a:tc>
                <a:tc>
                  <a:txBody>
                    <a:bodyPr/>
                    <a:lstStyle/>
                    <a:p>
                      <a:r>
                        <a:rPr lang="en-US" sz="1400" dirty="0" smtClean="0"/>
                        <a:t>Use case document</a:t>
                      </a:r>
                      <a:endParaRPr lang="en-US" sz="1400" dirty="0"/>
                    </a:p>
                  </a:txBody>
                  <a:tcPr marT="45712" marB="45712"/>
                </a:tc>
                <a:tc>
                  <a:txBody>
                    <a:bodyPr/>
                    <a:lstStyle/>
                    <a:p>
                      <a:r>
                        <a:rPr lang="en-US" sz="1400" dirty="0" smtClean="0"/>
                        <a:t>Use case</a:t>
                      </a:r>
                      <a:endParaRPr lang="en-US" sz="1400" dirty="0"/>
                    </a:p>
                  </a:txBody>
                  <a:tcPr marT="45712" marB="45712"/>
                </a:tc>
              </a:tr>
              <a:tr h="306608">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r h="274311">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r h="16001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160012">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bl>
          </a:graphicData>
        </a:graphic>
      </p:graphicFrame>
    </p:spTree>
    <p:extLst>
      <p:ext uri="{BB962C8B-B14F-4D97-AF65-F5344CB8AC3E}">
        <p14:creationId xmlns:p14="http://schemas.microsoft.com/office/powerpoint/2010/main" val="14173338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 approve UC document</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dirty="0" smtClean="0"/>
              <a:t>We adopt document </a:t>
            </a:r>
            <a:r>
              <a:rPr lang="en-US" altLang="en-US" dirty="0" smtClean="0"/>
              <a:t>11-16-xxxx </a:t>
            </a:r>
            <a:r>
              <a:rPr lang="en-US" altLang="en-US" dirty="0" smtClean="0"/>
              <a:t>as use case document for </a:t>
            </a:r>
            <a:r>
              <a:rPr lang="en-US" altLang="en-US" dirty="0" err="1" smtClean="0"/>
              <a:t>TGaz</a:t>
            </a:r>
            <a:r>
              <a:rPr lang="en-US" altLang="en-US" dirty="0" smtClean="0"/>
              <a:t> specification development. </a:t>
            </a:r>
          </a:p>
          <a:p>
            <a:pPr marL="0" indent="0">
              <a:buNone/>
            </a:pPr>
            <a:endParaRPr lang="en-US" altLang="en-US" dirty="0" smtClean="0"/>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0 			A: 5</a:t>
            </a:r>
          </a:p>
          <a:p>
            <a:pPr marL="0" indent="0">
              <a:buNone/>
            </a:pPr>
            <a:endParaRPr lang="en-US" altLang="en-US" dirty="0" smtClean="0"/>
          </a:p>
        </p:txBody>
      </p:sp>
      <p:sp>
        <p:nvSpPr>
          <p:cNvPr id="6" name="Slide Number Placeholder 5"/>
          <p:cNvSpPr>
            <a:spLocks noGrp="1"/>
          </p:cNvSpPr>
          <p:nvPr>
            <p:ph type="sldNum" idx="12"/>
          </p:nvPr>
        </p:nvSpPr>
        <p:spPr/>
        <p:txBody>
          <a:bodyPr/>
          <a:lstStyle/>
          <a:p>
            <a:r>
              <a:rPr lang="en-US" altLang="en-US" smtClean="0"/>
              <a:t>Slide </a:t>
            </a:r>
            <a:fld id="{D152BCA7-89AC-46D4-818E-AB7EE2363CCF}" type="slidenum">
              <a:rPr lang="en-US" altLang="en-US" smtClean="0"/>
              <a:pPr/>
              <a:t>29</a:t>
            </a:fld>
            <a:endParaRPr lang="en-US" altLang="en-US"/>
          </a:p>
        </p:txBody>
      </p:sp>
      <p:sp>
        <p:nvSpPr>
          <p:cNvPr id="5" name="Footer Placeholder 4"/>
          <p:cNvSpPr>
            <a:spLocks noGrp="1"/>
          </p:cNvSpPr>
          <p:nvPr>
            <p:ph type="ftr" idx="14"/>
          </p:nvPr>
        </p:nvSpPr>
        <p:spPr>
          <a:xfrm>
            <a:off x="5791200" y="6475413"/>
            <a:ext cx="2752725" cy="184150"/>
          </a:xfrm>
          <a:prstGeom prst="rect">
            <a:avLst/>
          </a:prstGeom>
        </p:spPr>
        <p:txBody>
          <a:bodyPr/>
          <a:lstStyle/>
          <a:p>
            <a:pPr>
              <a:defRPr/>
            </a:pPr>
            <a:r>
              <a:rPr lang="en-US" smtClean="0"/>
              <a:t>Jonathan Segev, Intel Corporation</a:t>
            </a:r>
            <a:endParaRPr lang="en-US" dirty="0"/>
          </a:p>
        </p:txBody>
      </p:sp>
      <p:sp>
        <p:nvSpPr>
          <p:cNvPr id="4" name="Date Placeholder 3"/>
          <p:cNvSpPr>
            <a:spLocks noGrp="1"/>
          </p:cNvSpPr>
          <p:nvPr>
            <p:ph type="dt" idx="15"/>
          </p:nvPr>
        </p:nvSpPr>
        <p:spPr>
          <a:xfrm>
            <a:off x="696913" y="332601"/>
            <a:ext cx="1025922" cy="276999"/>
          </a:xfrm>
          <a:prstGeom prst="rect">
            <a:avLst/>
          </a:prstGeom>
        </p:spPr>
        <p:txBody>
          <a:bodyPr/>
          <a:lstStyle/>
          <a:p>
            <a:pPr>
              <a:defRPr/>
            </a:pPr>
            <a:r>
              <a:rPr lang="en-US" smtClean="0"/>
              <a:t>Jan. 2016</a:t>
            </a:r>
            <a:endParaRPr lang="en-US" dirty="0"/>
          </a:p>
        </p:txBody>
      </p:sp>
    </p:spTree>
    <p:extLst>
      <p:ext uri="{BB962C8B-B14F-4D97-AF65-F5344CB8AC3E}">
        <p14:creationId xmlns:p14="http://schemas.microsoft.com/office/powerpoint/2010/main" val="18150575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smtClean="0"/>
              <a:t>TGaz</a:t>
            </a:r>
            <a:r>
              <a:rPr lang="en-US" altLang="en-US" dirty="0" smtClean="0"/>
              <a:t> NGP </a:t>
            </a:r>
            <a:r>
              <a:rPr lang="en-US" altLang="en-US" dirty="0"/>
              <a:t>(</a:t>
            </a:r>
            <a:r>
              <a:rPr lang="en-US" altLang="en-US" dirty="0" smtClean="0"/>
              <a:t>Next Generation </a:t>
            </a:r>
            <a:r>
              <a:rPr lang="en-US" altLang="en-US" dirty="0"/>
              <a:t>Positioning) </a:t>
            </a:r>
            <a:r>
              <a:rPr lang="en-US" altLang="en-US" dirty="0" smtClean="0"/>
              <a:t>agenda </a:t>
            </a:r>
            <a:r>
              <a:rPr lang="en-US" altLang="en-US" dirty="0"/>
              <a:t>for the </a:t>
            </a:r>
            <a:r>
              <a:rPr lang="en-US" altLang="en-US" dirty="0" smtClean="0"/>
              <a:t>Jan. meeting.</a:t>
            </a:r>
            <a:endParaRPr lang="en-US" altLang="en-US" dirty="0"/>
          </a:p>
          <a:p>
            <a:pPr lvl="1">
              <a:spcBef>
                <a:spcPct val="20000"/>
              </a:spcBef>
              <a:buFontTx/>
              <a:buChar char="–"/>
            </a:pPr>
            <a:endParaRPr lang="en-US" altLang="en-US" dirty="0"/>
          </a:p>
          <a:p>
            <a:pPr lvl="1">
              <a:spcBef>
                <a:spcPct val="20000"/>
              </a:spcBef>
              <a:buFontTx/>
              <a:buChar cha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a:xfrm>
            <a:off x="5500694" y="6475413"/>
            <a:ext cx="3041644"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696912" y="333375"/>
            <a:ext cx="2589203" cy="273050"/>
          </a:xfrm>
        </p:spPr>
        <p:txBody>
          <a:bodyPr/>
          <a:lstStyle/>
          <a:p>
            <a:r>
              <a:rPr lang="en-US" smtClean="0"/>
              <a:t>Jan.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990656" cy="1065213"/>
          </a:xfrm>
        </p:spPr>
        <p:txBody>
          <a:bodyPr/>
          <a:lstStyle/>
          <a:p>
            <a:r>
              <a:rPr lang="en-US" dirty="0" smtClean="0"/>
              <a:t>Previously: Review </a:t>
            </a:r>
            <a:r>
              <a:rPr lang="en-US" dirty="0" err="1" smtClean="0"/>
              <a:t>TGaz</a:t>
            </a:r>
            <a:r>
              <a:rPr lang="en-US" dirty="0" smtClean="0"/>
              <a:t> Timeline </a:t>
            </a:r>
            <a:r>
              <a:rPr lang="en-US" dirty="0" smtClean="0"/>
              <a:t>progress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
        <p:nvSpPr>
          <p:cNvPr id="7" name="Line 15"/>
          <p:cNvSpPr>
            <a:spLocks noChangeShapeType="1"/>
          </p:cNvSpPr>
          <p:nvPr/>
        </p:nvSpPr>
        <p:spPr bwMode="auto">
          <a:xfrm flipH="1">
            <a:off x="7243534" y="2507124"/>
            <a:ext cx="3175" cy="29813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9" name="Line 14"/>
          <p:cNvSpPr>
            <a:spLocks noChangeShapeType="1"/>
          </p:cNvSpPr>
          <p:nvPr/>
        </p:nvSpPr>
        <p:spPr bwMode="auto">
          <a:xfrm flipH="1">
            <a:off x="4653079" y="2360613"/>
            <a:ext cx="7937" cy="317182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0" name="Line 10"/>
          <p:cNvSpPr>
            <a:spLocks noChangeShapeType="1"/>
          </p:cNvSpPr>
          <p:nvPr/>
        </p:nvSpPr>
        <p:spPr bwMode="auto">
          <a:xfrm>
            <a:off x="1979712" y="2351087"/>
            <a:ext cx="0" cy="3189288"/>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1" name="Line 11"/>
          <p:cNvSpPr>
            <a:spLocks noChangeShapeType="1"/>
          </p:cNvSpPr>
          <p:nvPr/>
        </p:nvSpPr>
        <p:spPr bwMode="auto">
          <a:xfrm>
            <a:off x="3348026" y="2351087"/>
            <a:ext cx="0" cy="3190875"/>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2" name="Rectangle 11"/>
          <p:cNvSpPr>
            <a:spLocks noChangeArrowheads="1"/>
          </p:cNvSpPr>
          <p:nvPr/>
        </p:nvSpPr>
        <p:spPr bwMode="auto">
          <a:xfrm>
            <a:off x="7151959" y="2314893"/>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5886465" y="2326004"/>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Rectangle 13"/>
          <p:cNvSpPr>
            <a:spLocks noChangeArrowheads="1"/>
          </p:cNvSpPr>
          <p:nvPr/>
        </p:nvSpPr>
        <p:spPr bwMode="auto">
          <a:xfrm>
            <a:off x="3348357" y="2326004"/>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5" name="Rectangle 14"/>
          <p:cNvSpPr>
            <a:spLocks noChangeArrowheads="1"/>
          </p:cNvSpPr>
          <p:nvPr/>
        </p:nvSpPr>
        <p:spPr bwMode="auto">
          <a:xfrm>
            <a:off x="2033025" y="2308225"/>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6" name="Rectangle 15"/>
          <p:cNvSpPr>
            <a:spLocks noChangeArrowheads="1"/>
          </p:cNvSpPr>
          <p:nvPr/>
        </p:nvSpPr>
        <p:spPr bwMode="auto">
          <a:xfrm>
            <a:off x="760412" y="2308225"/>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7" name="Rectangle 16"/>
          <p:cNvSpPr>
            <a:spLocks noChangeArrowheads="1"/>
          </p:cNvSpPr>
          <p:nvPr/>
        </p:nvSpPr>
        <p:spPr bwMode="auto">
          <a:xfrm>
            <a:off x="4612071" y="2308225"/>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8" name="Line 15"/>
          <p:cNvSpPr>
            <a:spLocks noChangeShapeType="1"/>
          </p:cNvSpPr>
          <p:nvPr/>
        </p:nvSpPr>
        <p:spPr bwMode="auto">
          <a:xfrm>
            <a:off x="5911817" y="2579688"/>
            <a:ext cx="0" cy="29527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9" name="Rectangle 18"/>
          <p:cNvSpPr>
            <a:spLocks noChangeArrowheads="1"/>
          </p:cNvSpPr>
          <p:nvPr/>
        </p:nvSpPr>
        <p:spPr bwMode="auto">
          <a:xfrm>
            <a:off x="760413" y="2308225"/>
            <a:ext cx="7696199" cy="3224213"/>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41" name="Text Box 26"/>
          <p:cNvSpPr txBox="1">
            <a:spLocks noChangeArrowheads="1"/>
          </p:cNvSpPr>
          <p:nvPr/>
        </p:nvSpPr>
        <p:spPr bwMode="auto">
          <a:xfrm flipH="1">
            <a:off x="5174555" y="3317875"/>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2.0</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(Mar </a:t>
            </a:r>
            <a:r>
              <a:rPr lang="en-US" altLang="en-US" sz="800" b="1" dirty="0" smtClean="0">
                <a:latin typeface="Arial" panose="020B0604020202020204" pitchFamily="34" charset="0"/>
                <a:cs typeface="Arial" panose="020B0604020202020204" pitchFamily="34" charset="0"/>
              </a:rPr>
              <a:t>2018)</a:t>
            </a:r>
            <a:endParaRPr lang="en-US" altLang="en-US" sz="800" b="1" dirty="0">
              <a:latin typeface="Arial" panose="020B0604020202020204" pitchFamily="34" charset="0"/>
              <a:cs typeface="Arial" panose="020B0604020202020204" pitchFamily="34" charset="0"/>
            </a:endParaRPr>
          </a:p>
        </p:txBody>
      </p:sp>
      <p:sp>
        <p:nvSpPr>
          <p:cNvPr id="42" name="Text Box 29"/>
          <p:cNvSpPr txBox="1">
            <a:spLocks noChangeArrowheads="1"/>
          </p:cNvSpPr>
          <p:nvPr/>
        </p:nvSpPr>
        <p:spPr bwMode="auto">
          <a:xfrm flipH="1">
            <a:off x="6981949" y="335699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a:t>.11az</a:t>
            </a:r>
            <a:br>
              <a:rPr lang="en-US" altLang="en-US" dirty="0"/>
            </a:br>
            <a:r>
              <a:rPr lang="en-US" altLang="en-US" dirty="0"/>
              <a:t> Final</a:t>
            </a:r>
          </a:p>
          <a:p>
            <a:r>
              <a:rPr lang="en-US" altLang="en-US" dirty="0" smtClean="0"/>
              <a:t>(Mar.. 2020)</a:t>
            </a:r>
            <a:endParaRPr lang="en-US" altLang="en-US" dirty="0"/>
          </a:p>
        </p:txBody>
      </p:sp>
      <p:sp>
        <p:nvSpPr>
          <p:cNvPr id="43" name="Text Box 24"/>
          <p:cNvSpPr txBox="1">
            <a:spLocks noChangeArrowheads="1"/>
          </p:cNvSpPr>
          <p:nvPr/>
        </p:nvSpPr>
        <p:spPr bwMode="auto">
          <a:xfrm>
            <a:off x="1115616" y="2636912"/>
            <a:ext cx="71072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PAR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Approved</a:t>
            </a: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44" name="Isosceles Triangle 43"/>
          <p:cNvSpPr>
            <a:spLocks noChangeArrowheads="1"/>
          </p:cNvSpPr>
          <p:nvPr/>
        </p:nvSpPr>
        <p:spPr bwMode="auto">
          <a:xfrm>
            <a:off x="1442974"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45" name="Isosceles Triangle 44"/>
          <p:cNvSpPr>
            <a:spLocks noChangeArrowheads="1"/>
          </p:cNvSpPr>
          <p:nvPr/>
        </p:nvSpPr>
        <p:spPr bwMode="auto">
          <a:xfrm flipH="1">
            <a:off x="5401568" y="3074988"/>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6" name="Text Box 24"/>
          <p:cNvSpPr txBox="1">
            <a:spLocks noChangeArrowheads="1"/>
          </p:cNvSpPr>
          <p:nvPr/>
        </p:nvSpPr>
        <p:spPr bwMode="auto">
          <a:xfrm>
            <a:off x="3773798" y="3317875"/>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a:t>
            </a:r>
            <a:r>
              <a:rPr lang="en-US" altLang="en-US" sz="800" b="1" dirty="0" smtClean="0">
                <a:latin typeface="Arial" panose="020B0604020202020204" pitchFamily="34" charset="0"/>
                <a:cs typeface="Arial" panose="020B0604020202020204" pitchFamily="34" charset="0"/>
              </a:rPr>
              <a:t>11az</a:t>
            </a:r>
            <a:r>
              <a:rPr lang="en-US" altLang="en-US" sz="800" b="1" dirty="0">
                <a:latin typeface="Arial" panose="020B0604020202020204" pitchFamily="34" charset="0"/>
                <a:cs typeface="Arial" panose="020B0604020202020204" pitchFamily="34" charset="0"/>
              </a:rPr>
              <a:t/>
            </a:r>
            <a:br>
              <a:rPr lang="en-US" altLang="en-US" sz="800" b="1" dirty="0">
                <a:latin typeface="Arial" panose="020B0604020202020204" pitchFamily="34" charset="0"/>
                <a:cs typeface="Arial" panose="020B0604020202020204" pitchFamily="34" charset="0"/>
              </a:rPr>
            </a:br>
            <a:r>
              <a:rPr lang="en-US" altLang="en-US" sz="800" b="1" dirty="0">
                <a:latin typeface="Arial" panose="020B0604020202020204" pitchFamily="34" charset="0"/>
                <a:cs typeface="Arial" panose="020B0604020202020204" pitchFamily="34" charset="0"/>
              </a:rPr>
              <a:t>Draft 1.0</a:t>
            </a:r>
            <a:br>
              <a:rPr lang="en-US" altLang="en-US" sz="800" b="1" dirty="0">
                <a:latin typeface="Arial" panose="020B0604020202020204" pitchFamily="34" charset="0"/>
                <a:cs typeface="Arial" panose="020B0604020202020204" pitchFamily="34" charset="0"/>
              </a:rPr>
            </a:br>
            <a:r>
              <a:rPr lang="en-US" altLang="en-US" sz="800" b="1" dirty="0" smtClean="0">
                <a:latin typeface="Arial" panose="020B0604020202020204" pitchFamily="34" charset="0"/>
                <a:cs typeface="Arial" panose="020B0604020202020204" pitchFamily="34" charset="0"/>
              </a:rPr>
              <a:t>(Sep. 2017)</a:t>
            </a:r>
            <a:endParaRPr lang="en-US" altLang="en-US" sz="800" b="1" dirty="0">
              <a:latin typeface="Arial" panose="020B0604020202020204" pitchFamily="34" charset="0"/>
              <a:cs typeface="Arial" panose="020B0604020202020204" pitchFamily="34" charset="0"/>
            </a:endParaRPr>
          </a:p>
        </p:txBody>
      </p:sp>
      <p:sp>
        <p:nvSpPr>
          <p:cNvPr id="47" name="Isosceles Triangle 46"/>
          <p:cNvSpPr>
            <a:spLocks noChangeArrowheads="1"/>
          </p:cNvSpPr>
          <p:nvPr/>
        </p:nvSpPr>
        <p:spPr bwMode="auto">
          <a:xfrm>
            <a:off x="4075187" y="3070225"/>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8" name="Isosceles Triangle 47"/>
          <p:cNvSpPr>
            <a:spLocks noChangeArrowheads="1"/>
          </p:cNvSpPr>
          <p:nvPr/>
        </p:nvSpPr>
        <p:spPr bwMode="auto">
          <a:xfrm>
            <a:off x="808038" y="3064669"/>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49" name="Text Box 24"/>
          <p:cNvSpPr txBox="1">
            <a:spLocks noChangeArrowheads="1"/>
          </p:cNvSpPr>
          <p:nvPr/>
        </p:nvSpPr>
        <p:spPr bwMode="auto">
          <a:xfrm>
            <a:off x="623387" y="3317875"/>
            <a:ext cx="701386" cy="452185"/>
          </a:xfrm>
          <a:prstGeom prst="rect">
            <a:avLst/>
          </a:prstGeom>
          <a:solidFill>
            <a:schemeClr val="bg1"/>
          </a:solidFill>
          <a:ln>
            <a:noFill/>
          </a:ln>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NGP SG Launch</a:t>
            </a:r>
          </a:p>
          <a:p>
            <a:pPr algn="ctr"/>
            <a:r>
              <a:rPr lang="en-US" altLang="en-US" sz="800" b="1" dirty="0" smtClean="0">
                <a:latin typeface="Arial" panose="020B0604020202020204" pitchFamily="34" charset="0"/>
                <a:cs typeface="Arial" panose="020B0604020202020204" pitchFamily="34" charset="0"/>
              </a:rPr>
              <a:t>(Jan. 2015)</a:t>
            </a:r>
            <a:endParaRPr lang="en-US" altLang="en-US" sz="800" b="1" dirty="0">
              <a:latin typeface="Arial" panose="020B0604020202020204" pitchFamily="34" charset="0"/>
              <a:cs typeface="Arial" panose="020B0604020202020204" pitchFamily="34" charset="0"/>
            </a:endParaRPr>
          </a:p>
        </p:txBody>
      </p:sp>
      <p:sp>
        <p:nvSpPr>
          <p:cNvPr id="50" name="Text Box 24"/>
          <p:cNvSpPr txBox="1">
            <a:spLocks noChangeArrowheads="1"/>
          </p:cNvSpPr>
          <p:nvPr/>
        </p:nvSpPr>
        <p:spPr bwMode="auto">
          <a:xfrm>
            <a:off x="1690843" y="4653136"/>
            <a:ext cx="1008949"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err="1" smtClean="0">
                <a:latin typeface="Arial" panose="020B0604020202020204" pitchFamily="34" charset="0"/>
                <a:cs typeface="Arial" panose="020B0604020202020204" pitchFamily="34" charset="0"/>
              </a:rPr>
              <a:t>Func</a:t>
            </a:r>
            <a:r>
              <a:rPr lang="en-US" altLang="en-US" sz="800" b="1" dirty="0" smtClean="0">
                <a:latin typeface="Arial" panose="020B0604020202020204" pitchFamily="34" charset="0"/>
                <a:cs typeface="Arial" panose="020B0604020202020204" pitchFamily="34" charset="0"/>
              </a:rPr>
              <a:t>. Req.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(Nov </a:t>
            </a:r>
            <a:r>
              <a:rPr lang="en-US" altLang="en-US" sz="800" b="1" dirty="0" smtClean="0">
                <a:latin typeface="Arial" panose="020B0604020202020204" pitchFamily="34" charset="0"/>
                <a:cs typeface="Arial" panose="020B0604020202020204" pitchFamily="34" charset="0"/>
              </a:rPr>
              <a:t>15 </a:t>
            </a: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a:t>
            </a:r>
            <a:r>
              <a:rPr lang="en-US" altLang="en-US" sz="800" b="1" dirty="0">
                <a:latin typeface="Arial" panose="020B0604020202020204" pitchFamily="34" charset="0"/>
                <a:cs typeface="Arial" panose="020B0604020202020204" pitchFamily="34" charset="0"/>
              </a:rPr>
              <a:t>)</a:t>
            </a:r>
          </a:p>
        </p:txBody>
      </p:sp>
      <p:sp>
        <p:nvSpPr>
          <p:cNvPr id="51" name="Isosceles Triangle 50"/>
          <p:cNvSpPr>
            <a:spLocks noChangeArrowheads="1"/>
          </p:cNvSpPr>
          <p:nvPr/>
        </p:nvSpPr>
        <p:spPr bwMode="auto">
          <a:xfrm>
            <a:off x="7297090" y="3095888"/>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52" name="Rectangle 51"/>
          <p:cNvSpPr/>
          <p:nvPr/>
        </p:nvSpPr>
        <p:spPr>
          <a:xfrm>
            <a:off x="2508251" y="3849290"/>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53" name="Text Box 24"/>
          <p:cNvSpPr txBox="1">
            <a:spLocks noChangeArrowheads="1"/>
          </p:cNvSpPr>
          <p:nvPr/>
        </p:nvSpPr>
        <p:spPr bwMode="auto">
          <a:xfrm>
            <a:off x="1212752" y="3317875"/>
            <a:ext cx="83896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a:latin typeface="Arial" panose="020B0604020202020204" pitchFamily="34" charset="0"/>
                <a:cs typeface="Arial" panose="020B0604020202020204" pitchFamily="34" charset="0"/>
              </a:rPr>
              <a:t>TG </a:t>
            </a:r>
            <a:r>
              <a:rPr lang="en-US" altLang="en-US" sz="800" b="1" dirty="0" smtClean="0">
                <a:latin typeface="Arial" panose="020B0604020202020204" pitchFamily="34" charset="0"/>
                <a:cs typeface="Arial" panose="020B0604020202020204" pitchFamily="34" charset="0"/>
              </a:rPr>
              <a:t>formation </a:t>
            </a:r>
          </a:p>
          <a:p>
            <a:pPr algn="ctr"/>
            <a:r>
              <a:rPr lang="en-US" altLang="en-US" sz="800" b="1" dirty="0" smtClean="0">
                <a:latin typeface="Arial" panose="020B0604020202020204" pitchFamily="34" charset="0"/>
                <a:cs typeface="Arial" panose="020B0604020202020204" pitchFamily="34" charset="0"/>
              </a:rPr>
              <a:t>meeting</a:t>
            </a:r>
            <a:endParaRPr lang="en-US" altLang="en-US" sz="800" b="1" dirty="0">
              <a:latin typeface="Arial" panose="020B0604020202020204" pitchFamily="34" charset="0"/>
              <a:cs typeface="Arial" panose="020B0604020202020204" pitchFamily="34" charset="0"/>
            </a:endParaRPr>
          </a:p>
          <a:p>
            <a:pPr algn="ctr"/>
            <a:r>
              <a:rPr lang="en-US" altLang="en-US" sz="800" b="1" dirty="0" smtClean="0">
                <a:latin typeface="Arial" panose="020B0604020202020204" pitchFamily="34" charset="0"/>
                <a:cs typeface="Arial" panose="020B0604020202020204" pitchFamily="34" charset="0"/>
              </a:rPr>
              <a:t>(Sep. 2015)</a:t>
            </a:r>
            <a:endParaRPr lang="en-US" altLang="en-US" sz="800" b="1" dirty="0">
              <a:latin typeface="Arial" panose="020B0604020202020204" pitchFamily="34" charset="0"/>
              <a:cs typeface="Arial" panose="020B0604020202020204" pitchFamily="34" charset="0"/>
            </a:endParaRPr>
          </a:p>
        </p:txBody>
      </p:sp>
      <p:sp>
        <p:nvSpPr>
          <p:cNvPr id="54" name="Isosceles Triangle 53"/>
          <p:cNvSpPr>
            <a:spLocks noChangeArrowheads="1"/>
          </p:cNvSpPr>
          <p:nvPr/>
        </p:nvSpPr>
        <p:spPr bwMode="auto">
          <a:xfrm>
            <a:off x="1506823" y="3044825"/>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55" name="Straight Arrow Connector 56"/>
          <p:cNvCxnSpPr>
            <a:cxnSpLocks noChangeShapeType="1"/>
            <a:stCxn id="56" idx="2"/>
          </p:cNvCxnSpPr>
          <p:nvPr/>
        </p:nvCxnSpPr>
        <p:spPr bwMode="auto">
          <a:xfrm flipH="1">
            <a:off x="1826344" y="3207013"/>
            <a:ext cx="831561" cy="639077"/>
          </a:xfrm>
          <a:prstGeom prst="straightConnector1">
            <a:avLst/>
          </a:prstGeom>
          <a:noFill/>
          <a:ln w="15875" algn="ctr">
            <a:solidFill>
              <a:schemeClr val="tx1"/>
            </a:solidFill>
            <a:round/>
            <a:headEnd type="none" w="sm" len="sm"/>
            <a:tailEnd type="stealth" w="lg" len="lg"/>
          </a:ln>
          <a:extLst>
            <a:ext uri="{909E8E84-426E-40DD-AFC4-6F175D3DCCD1}">
              <a14:hiddenFill xmlns:a14="http://schemas.microsoft.com/office/drawing/2010/main">
                <a:noFill/>
              </a14:hiddenFill>
            </a:ext>
          </a:extLst>
        </p:spPr>
      </p:cxnSp>
      <p:sp>
        <p:nvSpPr>
          <p:cNvPr id="56" name="TextBox 57"/>
          <p:cNvSpPr txBox="1">
            <a:spLocks noChangeArrowheads="1"/>
          </p:cNvSpPr>
          <p:nvPr/>
        </p:nvSpPr>
        <p:spPr bwMode="auto">
          <a:xfrm>
            <a:off x="2198323" y="2930788"/>
            <a:ext cx="919163"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CA" altLang="en-US" dirty="0"/>
              <a:t>We are here</a:t>
            </a:r>
          </a:p>
        </p:txBody>
      </p:sp>
      <p:sp>
        <p:nvSpPr>
          <p:cNvPr id="57" name="Rectangle 56"/>
          <p:cNvSpPr/>
          <p:nvPr/>
        </p:nvSpPr>
        <p:spPr>
          <a:xfrm>
            <a:off x="1115617" y="3849290"/>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62" name="Rectangle 61"/>
          <p:cNvSpPr/>
          <p:nvPr/>
        </p:nvSpPr>
        <p:spPr>
          <a:xfrm>
            <a:off x="3621158" y="3846090"/>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63" name="Rectangle 62"/>
          <p:cNvSpPr/>
          <p:nvPr/>
        </p:nvSpPr>
        <p:spPr>
          <a:xfrm>
            <a:off x="1826344" y="3848767"/>
            <a:ext cx="690122"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58" name="Text Box 24"/>
          <p:cNvSpPr txBox="1">
            <a:spLocks noChangeArrowheads="1"/>
          </p:cNvSpPr>
          <p:nvPr/>
        </p:nvSpPr>
        <p:spPr bwMode="auto">
          <a:xfrm>
            <a:off x="2485368" y="4356443"/>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Spec Frame work</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16 – Mar. 17)</a:t>
            </a:r>
            <a:endParaRPr lang="en-US" altLang="en-US" sz="800" b="1" dirty="0">
              <a:latin typeface="Arial" panose="020B0604020202020204" pitchFamily="34" charset="0"/>
              <a:cs typeface="Arial" panose="020B0604020202020204" pitchFamily="34" charset="0"/>
            </a:endParaRPr>
          </a:p>
        </p:txBody>
      </p:sp>
      <p:sp>
        <p:nvSpPr>
          <p:cNvPr id="59" name="Text Box 24"/>
          <p:cNvSpPr txBox="1">
            <a:spLocks noChangeArrowheads="1"/>
          </p:cNvSpPr>
          <p:nvPr/>
        </p:nvSpPr>
        <p:spPr bwMode="auto">
          <a:xfrm>
            <a:off x="5174555" y="4646636"/>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Amendment text</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(Mar 17 – Mar. 20)</a:t>
            </a:r>
            <a:endParaRPr lang="en-US" altLang="en-US" sz="800" b="1" dirty="0">
              <a:latin typeface="Arial" panose="020B0604020202020204" pitchFamily="34" charset="0"/>
              <a:cs typeface="Arial" panose="020B0604020202020204" pitchFamily="34" charset="0"/>
            </a:endParaRPr>
          </a:p>
        </p:txBody>
      </p:sp>
      <p:sp>
        <p:nvSpPr>
          <p:cNvPr id="60" name="Text Box 24"/>
          <p:cNvSpPr txBox="1">
            <a:spLocks noChangeArrowheads="1"/>
          </p:cNvSpPr>
          <p:nvPr/>
        </p:nvSpPr>
        <p:spPr bwMode="auto">
          <a:xfrm>
            <a:off x="913646" y="4360705"/>
            <a:ext cx="110266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b="1" dirty="0" smtClean="0">
                <a:latin typeface="Arial" panose="020B0604020202020204" pitchFamily="34" charset="0"/>
                <a:cs typeface="Arial" panose="020B0604020202020204" pitchFamily="34" charset="0"/>
              </a:rPr>
              <a:t>UC doc.</a:t>
            </a:r>
            <a:endParaRPr lang="en-US" altLang="en-US" sz="800" b="1" dirty="0">
              <a:latin typeface="Arial" panose="020B0604020202020204" pitchFamily="34" charset="0"/>
              <a:cs typeface="Arial" panose="020B0604020202020204" pitchFamily="34" charset="0"/>
            </a:endParaRPr>
          </a:p>
          <a:p>
            <a:pPr algn="ctr"/>
            <a:r>
              <a:rPr lang="en-US" altLang="en-US" sz="800" b="1" dirty="0">
                <a:latin typeface="Arial" panose="020B0604020202020204" pitchFamily="34" charset="0"/>
                <a:cs typeface="Arial" panose="020B0604020202020204" pitchFamily="34" charset="0"/>
              </a:rPr>
              <a:t> </a:t>
            </a:r>
            <a:r>
              <a:rPr lang="en-US" altLang="en-US" sz="800" b="1" dirty="0" smtClean="0">
                <a:latin typeface="Arial" panose="020B0604020202020204" pitchFamily="34" charset="0"/>
                <a:cs typeface="Arial" panose="020B0604020202020204" pitchFamily="34" charset="0"/>
              </a:rPr>
              <a:t>(May 15 – Nov. 17)</a:t>
            </a:r>
            <a:endParaRPr lang="en-US" altLang="en-US" sz="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8828546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210535"/>
          </a:xfrm>
        </p:spPr>
        <p:txBody>
          <a:bodyPr/>
          <a:lstStyle/>
          <a:p>
            <a:r>
              <a:rPr lang="en-US" dirty="0" smtClean="0"/>
              <a:t>Activity timelines</a:t>
            </a:r>
            <a:endParaRPr lang="en-US" dirty="0"/>
          </a:p>
        </p:txBody>
      </p:sp>
      <p:sp>
        <p:nvSpPr>
          <p:cNvPr id="4" name="Line 15"/>
          <p:cNvSpPr>
            <a:spLocks noChangeShapeType="1"/>
          </p:cNvSpPr>
          <p:nvPr/>
        </p:nvSpPr>
        <p:spPr bwMode="auto">
          <a:xfrm flipH="1">
            <a:off x="6572543" y="1167606"/>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5" name="Line 14"/>
          <p:cNvSpPr>
            <a:spLocks noChangeShapeType="1"/>
          </p:cNvSpPr>
          <p:nvPr/>
        </p:nvSpPr>
        <p:spPr bwMode="auto">
          <a:xfrm flipH="1">
            <a:off x="3982088" y="1167606"/>
            <a:ext cx="7937"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6" name="Line 10"/>
          <p:cNvSpPr>
            <a:spLocks noChangeShapeType="1"/>
          </p:cNvSpPr>
          <p:nvPr/>
        </p:nvSpPr>
        <p:spPr bwMode="auto">
          <a:xfrm>
            <a:off x="1308721"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 name="Line 11"/>
          <p:cNvSpPr>
            <a:spLocks noChangeShapeType="1"/>
          </p:cNvSpPr>
          <p:nvPr/>
        </p:nvSpPr>
        <p:spPr bwMode="auto">
          <a:xfrm>
            <a:off x="2677035"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 name="Rectangle 7"/>
          <p:cNvSpPr>
            <a:spLocks noChangeArrowheads="1"/>
          </p:cNvSpPr>
          <p:nvPr/>
        </p:nvSpPr>
        <p:spPr bwMode="auto">
          <a:xfrm>
            <a:off x="6480968"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2020</a:t>
            </a:r>
            <a:endParaRPr lang="en-US" altLang="en-US" b="1" dirty="0">
              <a:solidFill>
                <a:schemeClr val="bg1"/>
              </a:solidFill>
              <a:latin typeface="Arial" panose="020B0604020202020204" pitchFamily="34" charset="0"/>
              <a:cs typeface="Arial" panose="020B0604020202020204" pitchFamily="34" charset="0"/>
            </a:endParaRPr>
          </a:p>
        </p:txBody>
      </p:sp>
      <p:sp>
        <p:nvSpPr>
          <p:cNvPr id="9" name="Rectangle 8"/>
          <p:cNvSpPr>
            <a:spLocks noChangeArrowheads="1"/>
          </p:cNvSpPr>
          <p:nvPr/>
        </p:nvSpPr>
        <p:spPr bwMode="auto">
          <a:xfrm>
            <a:off x="5215474" y="1142523"/>
            <a:ext cx="1265494"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2019</a:t>
            </a:r>
            <a:endParaRPr lang="en-US" altLang="en-US" b="1" dirty="0">
              <a:solidFill>
                <a:schemeClr val="bg1"/>
              </a:solidFill>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2677366" y="1142523"/>
            <a:ext cx="1272613" cy="362241"/>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2017</a:t>
            </a:r>
            <a:endParaRPr lang="en-US" altLang="en-US" b="1" dirty="0">
              <a:solidFill>
                <a:schemeClr val="bg1"/>
              </a:solidFill>
              <a:latin typeface="Arial" panose="020B0604020202020204" pitchFamily="34" charset="0"/>
              <a:cs typeface="Arial" panose="020B0604020202020204" pitchFamily="34" charset="0"/>
            </a:endParaRPr>
          </a:p>
        </p:txBody>
      </p:sp>
      <p:sp>
        <p:nvSpPr>
          <p:cNvPr id="11" name="Rectangle 10"/>
          <p:cNvSpPr>
            <a:spLocks noChangeArrowheads="1"/>
          </p:cNvSpPr>
          <p:nvPr/>
        </p:nvSpPr>
        <p:spPr bwMode="auto">
          <a:xfrm>
            <a:off x="1362034" y="1124744"/>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2016</a:t>
            </a:r>
            <a:endParaRPr lang="en-US" altLang="en-US" b="1" dirty="0">
              <a:solidFill>
                <a:schemeClr val="bg1"/>
              </a:solidFill>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89421" y="1124744"/>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2015</a:t>
            </a:r>
            <a:endParaRPr lang="en-US" altLang="en-US" b="1" dirty="0">
              <a:solidFill>
                <a:schemeClr val="bg1"/>
              </a:solidFill>
              <a:latin typeface="Arial" panose="020B0604020202020204" pitchFamily="34" charset="0"/>
              <a:cs typeface="Arial" panose="020B0604020202020204" pitchFamily="34" charset="0"/>
            </a:endParaRPr>
          </a:p>
        </p:txBody>
      </p:sp>
      <p:sp>
        <p:nvSpPr>
          <p:cNvPr id="13" name="Rectangle 12"/>
          <p:cNvSpPr>
            <a:spLocks noChangeArrowheads="1"/>
          </p:cNvSpPr>
          <p:nvPr/>
        </p:nvSpPr>
        <p:spPr bwMode="auto">
          <a:xfrm>
            <a:off x="3941080" y="1124744"/>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2018</a:t>
            </a:r>
            <a:endParaRPr lang="en-US" altLang="en-US" b="1" dirty="0">
              <a:solidFill>
                <a:schemeClr val="bg1"/>
              </a:solidFill>
              <a:latin typeface="Arial" panose="020B0604020202020204" pitchFamily="34" charset="0"/>
              <a:cs typeface="Arial" panose="020B0604020202020204" pitchFamily="34" charset="0"/>
            </a:endParaRPr>
          </a:p>
        </p:txBody>
      </p:sp>
      <p:sp>
        <p:nvSpPr>
          <p:cNvPr id="14" name="Line 15"/>
          <p:cNvSpPr>
            <a:spLocks noChangeShapeType="1"/>
          </p:cNvSpPr>
          <p:nvPr/>
        </p:nvSpPr>
        <p:spPr bwMode="auto">
          <a:xfrm>
            <a:off x="5240826" y="1167606"/>
            <a:ext cx="0"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15" name="Rectangle 14"/>
          <p:cNvSpPr>
            <a:spLocks noChangeArrowheads="1"/>
          </p:cNvSpPr>
          <p:nvPr/>
        </p:nvSpPr>
        <p:spPr bwMode="auto">
          <a:xfrm>
            <a:off x="89422" y="1124744"/>
            <a:ext cx="8989276" cy="5262862"/>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6" name="Text Box 26"/>
          <p:cNvSpPr txBox="1">
            <a:spLocks noChangeArrowheads="1"/>
          </p:cNvSpPr>
          <p:nvPr/>
        </p:nvSpPr>
        <p:spPr bwMode="auto">
          <a:xfrm flipH="1">
            <a:off x="4128847" y="1504511"/>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(Mar </a:t>
            </a:r>
            <a:r>
              <a:rPr lang="en-US" altLang="en-US" sz="800" dirty="0" smtClean="0">
                <a:latin typeface="Arial" panose="020B0604020202020204" pitchFamily="34" charset="0"/>
                <a:cs typeface="Arial" panose="020B0604020202020204" pitchFamily="34" charset="0"/>
              </a:rPr>
              <a:t>2018)</a:t>
            </a:r>
            <a:endParaRPr lang="en-US" altLang="en-US" sz="800" dirty="0">
              <a:latin typeface="Arial" panose="020B0604020202020204" pitchFamily="34" charset="0"/>
              <a:cs typeface="Arial" panose="020B0604020202020204" pitchFamily="34" charset="0"/>
            </a:endParaRPr>
          </a:p>
        </p:txBody>
      </p:sp>
      <p:sp>
        <p:nvSpPr>
          <p:cNvPr id="17" name="Text Box 29"/>
          <p:cNvSpPr txBox="1">
            <a:spLocks noChangeArrowheads="1"/>
          </p:cNvSpPr>
          <p:nvPr/>
        </p:nvSpPr>
        <p:spPr bwMode="auto">
          <a:xfrm flipH="1">
            <a:off x="6005060" y="1514070"/>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(Mar.. 2020)</a:t>
            </a:r>
            <a:endParaRPr lang="en-US" altLang="en-US" b="0" dirty="0"/>
          </a:p>
        </p:txBody>
      </p:sp>
      <p:sp>
        <p:nvSpPr>
          <p:cNvPr id="19" name="Isosceles Triangle 18"/>
          <p:cNvSpPr>
            <a:spLocks noChangeArrowheads="1"/>
          </p:cNvSpPr>
          <p:nvPr/>
        </p:nvSpPr>
        <p:spPr bwMode="auto">
          <a:xfrm>
            <a:off x="771983"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flipH="1">
            <a:off x="4727102" y="1525750"/>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Text Box 24"/>
          <p:cNvSpPr txBox="1">
            <a:spLocks noChangeArrowheads="1"/>
          </p:cNvSpPr>
          <p:nvPr/>
        </p:nvSpPr>
        <p:spPr bwMode="auto">
          <a:xfrm>
            <a:off x="2763445" y="1504764"/>
            <a:ext cx="71072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a:t>
            </a:r>
            <a:r>
              <a:rPr lang="en-US" altLang="en-US" sz="800" dirty="0" smtClean="0">
                <a:latin typeface="Arial" panose="020B0604020202020204" pitchFamily="34" charset="0"/>
                <a:cs typeface="Arial" panose="020B0604020202020204" pitchFamily="34" charset="0"/>
              </a:rPr>
              <a:t>11az</a:t>
            </a:r>
            <a:r>
              <a:rPr lang="en-US" altLang="en-US" sz="800" dirty="0">
                <a:latin typeface="Arial" panose="020B0604020202020204" pitchFamily="34" charset="0"/>
                <a:cs typeface="Arial" panose="020B0604020202020204" pitchFamily="34" charset="0"/>
              </a:rPr>
              <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(Sep. 2017)</a:t>
            </a:r>
            <a:endParaRPr lang="en-US" altLang="en-US" sz="800" dirty="0">
              <a:latin typeface="Arial" panose="020B0604020202020204" pitchFamily="34" charset="0"/>
              <a:cs typeface="Arial" panose="020B0604020202020204" pitchFamily="34" charset="0"/>
            </a:endParaRPr>
          </a:p>
        </p:txBody>
      </p:sp>
      <p:sp>
        <p:nvSpPr>
          <p:cNvPr id="22" name="Isosceles Triangle 21"/>
          <p:cNvSpPr>
            <a:spLocks noChangeArrowheads="1"/>
          </p:cNvSpPr>
          <p:nvPr/>
        </p:nvSpPr>
        <p:spPr bwMode="auto">
          <a:xfrm>
            <a:off x="3404196" y="1520988"/>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3" name="Isosceles Triangle 22"/>
          <p:cNvSpPr>
            <a:spLocks noChangeArrowheads="1"/>
          </p:cNvSpPr>
          <p:nvPr/>
        </p:nvSpPr>
        <p:spPr bwMode="auto">
          <a:xfrm>
            <a:off x="136458" y="152693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4" name="Text Box 24"/>
          <p:cNvSpPr txBox="1">
            <a:spLocks noChangeArrowheads="1"/>
          </p:cNvSpPr>
          <p:nvPr/>
        </p:nvSpPr>
        <p:spPr bwMode="auto">
          <a:xfrm>
            <a:off x="43796" y="151203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smtClean="0">
                <a:latin typeface="Arial" panose="020B0604020202020204" pitchFamily="34" charset="0"/>
                <a:cs typeface="Arial" panose="020B0604020202020204" pitchFamily="34" charset="0"/>
              </a:rPr>
              <a:t>SG </a:t>
            </a:r>
          </a:p>
          <a:p>
            <a:pPr algn="ctr"/>
            <a:r>
              <a:rPr lang="en-US" altLang="en-US" sz="800" dirty="0" smtClean="0">
                <a:latin typeface="Arial" panose="020B0604020202020204" pitchFamily="34" charset="0"/>
                <a:cs typeface="Arial" panose="020B0604020202020204" pitchFamily="34" charset="0"/>
              </a:rPr>
              <a:t>Formation</a:t>
            </a:r>
          </a:p>
          <a:p>
            <a:pPr algn="ctr"/>
            <a:r>
              <a:rPr lang="en-US" altLang="en-US" sz="800" dirty="0" smtClean="0">
                <a:latin typeface="Arial" panose="020B0604020202020204" pitchFamily="34" charset="0"/>
                <a:cs typeface="Arial" panose="020B0604020202020204" pitchFamily="34" charset="0"/>
              </a:rPr>
              <a:t>1-15</a:t>
            </a:r>
            <a:endParaRPr lang="en-US" altLang="en-US" sz="800" dirty="0">
              <a:latin typeface="Arial" panose="020B0604020202020204" pitchFamily="34" charset="0"/>
              <a:cs typeface="Arial" panose="020B0604020202020204" pitchFamily="34" charset="0"/>
            </a:endParaRPr>
          </a:p>
        </p:txBody>
      </p:sp>
      <p:sp>
        <p:nvSpPr>
          <p:cNvPr id="25" name="Text Box 24"/>
          <p:cNvSpPr txBox="1">
            <a:spLocks noChangeArrowheads="1"/>
          </p:cNvSpPr>
          <p:nvPr/>
        </p:nvSpPr>
        <p:spPr bwMode="auto">
          <a:xfrm>
            <a:off x="1002000" y="2240169"/>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11/15-5/16</a:t>
            </a:r>
            <a:endParaRPr lang="en-US" altLang="en-US" sz="700" b="1" dirty="0">
              <a:latin typeface="Arial" panose="020B0604020202020204" pitchFamily="34" charset="0"/>
              <a:cs typeface="Arial" panose="020B0604020202020204" pitchFamily="34" charset="0"/>
            </a:endParaRPr>
          </a:p>
        </p:txBody>
      </p:sp>
      <p:sp>
        <p:nvSpPr>
          <p:cNvPr id="26" name="Isosceles Triangle 25"/>
          <p:cNvSpPr>
            <a:spLocks noChangeArrowheads="1"/>
          </p:cNvSpPr>
          <p:nvPr/>
        </p:nvSpPr>
        <p:spPr bwMode="auto">
          <a:xfrm>
            <a:off x="6629917" y="1536499"/>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7" name="Rectangle 26"/>
          <p:cNvSpPr/>
          <p:nvPr/>
        </p:nvSpPr>
        <p:spPr>
          <a:xfrm>
            <a:off x="1837260" y="1987657"/>
            <a:ext cx="1112905"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11az </a:t>
            </a:r>
            <a:r>
              <a:rPr lang="en-US" sz="1400" dirty="0"/>
              <a:t>SFD</a:t>
            </a:r>
          </a:p>
        </p:txBody>
      </p:sp>
      <p:sp>
        <p:nvSpPr>
          <p:cNvPr id="28" name="Text Box 24"/>
          <p:cNvSpPr txBox="1">
            <a:spLocks noChangeArrowheads="1"/>
          </p:cNvSpPr>
          <p:nvPr/>
        </p:nvSpPr>
        <p:spPr bwMode="auto">
          <a:xfrm>
            <a:off x="982469" y="151401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a:t>
            </a:r>
            <a:r>
              <a:rPr lang="en-US" altLang="en-US" sz="800" dirty="0" smtClean="0">
                <a:latin typeface="Arial" panose="020B0604020202020204" pitchFamily="34" charset="0"/>
                <a:cs typeface="Arial" panose="020B0604020202020204" pitchFamily="34" charset="0"/>
              </a:rPr>
              <a:t>formation </a:t>
            </a:r>
          </a:p>
          <a:p>
            <a:pPr algn="ctr"/>
            <a:r>
              <a:rPr lang="en-US" altLang="en-US" sz="800" dirty="0" smtClean="0">
                <a:latin typeface="Arial" panose="020B0604020202020204" pitchFamily="34" charset="0"/>
                <a:cs typeface="Arial" panose="020B0604020202020204" pitchFamily="34" charset="0"/>
              </a:rPr>
              <a:t>9-15</a:t>
            </a:r>
            <a:endParaRPr lang="en-US" altLang="en-US" sz="800" dirty="0">
              <a:latin typeface="Arial" panose="020B0604020202020204" pitchFamily="34" charset="0"/>
              <a:cs typeface="Arial" panose="020B0604020202020204" pitchFamily="34" charset="0"/>
            </a:endParaRPr>
          </a:p>
        </p:txBody>
      </p:sp>
      <p:sp>
        <p:nvSpPr>
          <p:cNvPr id="29" name="Isosceles Triangle 28"/>
          <p:cNvSpPr>
            <a:spLocks noChangeArrowheads="1"/>
          </p:cNvSpPr>
          <p:nvPr/>
        </p:nvSpPr>
        <p:spPr bwMode="auto">
          <a:xfrm>
            <a:off x="835832" y="153265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2" name="Rectangle 31"/>
          <p:cNvSpPr/>
          <p:nvPr/>
        </p:nvSpPr>
        <p:spPr>
          <a:xfrm>
            <a:off x="444626" y="1987657"/>
            <a:ext cx="710728" cy="265113"/>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400" dirty="0" smtClean="0"/>
              <a:t>UCD</a:t>
            </a:r>
            <a:endParaRPr lang="en-US" sz="1400" dirty="0"/>
          </a:p>
        </p:txBody>
      </p:sp>
      <p:sp>
        <p:nvSpPr>
          <p:cNvPr id="33" name="Rectangle 32"/>
          <p:cNvSpPr/>
          <p:nvPr/>
        </p:nvSpPr>
        <p:spPr>
          <a:xfrm>
            <a:off x="2947114" y="1986005"/>
            <a:ext cx="3767148" cy="267790"/>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Amendment text</a:t>
            </a:r>
            <a:endParaRPr lang="en-US" sz="1400" dirty="0"/>
          </a:p>
        </p:txBody>
      </p:sp>
      <p:sp>
        <p:nvSpPr>
          <p:cNvPr id="34" name="Rectangle 33"/>
          <p:cNvSpPr/>
          <p:nvPr/>
        </p:nvSpPr>
        <p:spPr>
          <a:xfrm>
            <a:off x="1155353" y="1987658"/>
            <a:ext cx="690122" cy="265112"/>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400" dirty="0" smtClean="0"/>
              <a:t>FRD</a:t>
            </a:r>
            <a:endParaRPr lang="en-US" sz="1400" dirty="0"/>
          </a:p>
        </p:txBody>
      </p:sp>
      <p:sp>
        <p:nvSpPr>
          <p:cNvPr id="35" name="Text Box 24"/>
          <p:cNvSpPr txBox="1">
            <a:spLocks noChangeArrowheads="1"/>
          </p:cNvSpPr>
          <p:nvPr/>
        </p:nvSpPr>
        <p:spPr bwMode="auto">
          <a:xfrm>
            <a:off x="1814377" y="2227866"/>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5/16-3/17 (10M)</a:t>
            </a:r>
            <a:endParaRPr lang="en-US" altLang="en-US" sz="700" b="1"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217171" y="224647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b="1" dirty="0" smtClean="0">
                <a:latin typeface="Arial" panose="020B0604020202020204" pitchFamily="34" charset="0"/>
                <a:cs typeface="Arial" panose="020B0604020202020204" pitchFamily="34" charset="0"/>
              </a:rPr>
              <a:t>5/15-11/15</a:t>
            </a:r>
            <a:endParaRPr lang="en-US" altLang="en-US" sz="700" b="1" dirty="0">
              <a:latin typeface="Arial" panose="020B0604020202020204" pitchFamily="34" charset="0"/>
              <a:cs typeface="Arial" panose="020B0604020202020204" pitchFamily="34" charset="0"/>
            </a:endParaRPr>
          </a:p>
        </p:txBody>
      </p:sp>
      <p:sp>
        <p:nvSpPr>
          <p:cNvPr id="42" name="Rectangle 41"/>
          <p:cNvSpPr/>
          <p:nvPr/>
        </p:nvSpPr>
        <p:spPr>
          <a:xfrm>
            <a:off x="1053791" y="2494802"/>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46" name="Rectangle 45"/>
          <p:cNvSpPr/>
          <p:nvPr/>
        </p:nvSpPr>
        <p:spPr>
          <a:xfrm>
            <a:off x="1287539" y="2818437"/>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47" name="Rectangle 46"/>
          <p:cNvSpPr/>
          <p:nvPr/>
        </p:nvSpPr>
        <p:spPr>
          <a:xfrm>
            <a:off x="1477523" y="3141770"/>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48" name="Rectangle 47"/>
          <p:cNvSpPr/>
          <p:nvPr/>
        </p:nvSpPr>
        <p:spPr>
          <a:xfrm>
            <a:off x="2364745" y="3465405"/>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41" name="TextBox 40"/>
          <p:cNvSpPr txBox="1"/>
          <p:nvPr/>
        </p:nvSpPr>
        <p:spPr>
          <a:xfrm>
            <a:off x="155334" y="2824157"/>
            <a:ext cx="871919" cy="461665"/>
          </a:xfrm>
          <a:prstGeom prst="rect">
            <a:avLst/>
          </a:prstGeom>
          <a:noFill/>
        </p:spPr>
        <p:txBody>
          <a:bodyPr wrap="square" rtlCol="0">
            <a:spAutoFit/>
          </a:bodyPr>
          <a:lstStyle/>
          <a:p>
            <a:r>
              <a:rPr lang="en-US" dirty="0" smtClean="0"/>
              <a:t>Accuracy</a:t>
            </a:r>
          </a:p>
          <a:p>
            <a:r>
              <a:rPr lang="en-US" dirty="0" smtClean="0"/>
              <a:t>coverage</a:t>
            </a:r>
            <a:endParaRPr lang="en-US" dirty="0"/>
          </a:p>
        </p:txBody>
      </p:sp>
      <p:sp>
        <p:nvSpPr>
          <p:cNvPr id="52" name="TextBox 51"/>
          <p:cNvSpPr txBox="1"/>
          <p:nvPr/>
        </p:nvSpPr>
        <p:spPr>
          <a:xfrm>
            <a:off x="92694" y="3801094"/>
            <a:ext cx="871919" cy="276999"/>
          </a:xfrm>
          <a:prstGeom prst="rect">
            <a:avLst/>
          </a:prstGeom>
          <a:noFill/>
        </p:spPr>
        <p:txBody>
          <a:bodyPr wrap="square" rtlCol="0">
            <a:spAutoFit/>
          </a:bodyPr>
          <a:lstStyle/>
          <a:p>
            <a:r>
              <a:rPr lang="en-US" dirty="0" smtClean="0"/>
              <a:t>60Ghz</a:t>
            </a:r>
            <a:endParaRPr lang="en-US" dirty="0"/>
          </a:p>
        </p:txBody>
      </p:sp>
      <p:sp>
        <p:nvSpPr>
          <p:cNvPr id="58" name="Rectangle 57"/>
          <p:cNvSpPr/>
          <p:nvPr/>
        </p:nvSpPr>
        <p:spPr>
          <a:xfrm>
            <a:off x="1059139" y="3789040"/>
            <a:ext cx="342399"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Set targets</a:t>
            </a:r>
            <a:endParaRPr lang="en-US" sz="900" dirty="0"/>
          </a:p>
        </p:txBody>
      </p:sp>
      <p:sp>
        <p:nvSpPr>
          <p:cNvPr id="59" name="Rectangle 58"/>
          <p:cNvSpPr/>
          <p:nvPr/>
        </p:nvSpPr>
        <p:spPr>
          <a:xfrm>
            <a:off x="1292887" y="3879620"/>
            <a:ext cx="71056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FRD/tech</a:t>
            </a:r>
          </a:p>
          <a:p>
            <a:pPr algn="ctr">
              <a:defRPr/>
            </a:pPr>
            <a:r>
              <a:rPr lang="en-US" sz="900" dirty="0" smtClean="0"/>
              <a:t>approach</a:t>
            </a:r>
            <a:endParaRPr lang="en-US" sz="900" dirty="0"/>
          </a:p>
        </p:txBody>
      </p:sp>
      <p:sp>
        <p:nvSpPr>
          <p:cNvPr id="60" name="Rectangle 59"/>
          <p:cNvSpPr/>
          <p:nvPr/>
        </p:nvSpPr>
        <p:spPr>
          <a:xfrm>
            <a:off x="1482871" y="3987231"/>
            <a:ext cx="889538"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Spec. frame work</a:t>
            </a:r>
          </a:p>
        </p:txBody>
      </p:sp>
      <p:sp>
        <p:nvSpPr>
          <p:cNvPr id="61" name="Rectangle 60"/>
          <p:cNvSpPr/>
          <p:nvPr/>
        </p:nvSpPr>
        <p:spPr>
          <a:xfrm>
            <a:off x="2370093" y="4059239"/>
            <a:ext cx="3778107" cy="323635"/>
          </a:xfrm>
          <a:prstGeom prst="rect">
            <a:avLst/>
          </a:prstGeom>
          <a:ln>
            <a:solidFill>
              <a:schemeClr val="tx1"/>
            </a:solidFill>
          </a:ln>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900" dirty="0" smtClean="0"/>
              <a:t>Amendment text development</a:t>
            </a:r>
            <a:endParaRPr lang="en-US" sz="900" dirty="0"/>
          </a:p>
        </p:txBody>
      </p:sp>
      <p:sp>
        <p:nvSpPr>
          <p:cNvPr id="82" name="Rectangle 81"/>
          <p:cNvSpPr>
            <a:spLocks noChangeArrowheads="1"/>
          </p:cNvSpPr>
          <p:nvPr/>
        </p:nvSpPr>
        <p:spPr bwMode="auto">
          <a:xfrm>
            <a:off x="7774046" y="1131412"/>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smtClean="0">
                <a:solidFill>
                  <a:schemeClr val="bg1"/>
                </a:solidFill>
                <a:latin typeface="Arial" panose="020B0604020202020204" pitchFamily="34" charset="0"/>
                <a:cs typeface="Arial" panose="020B0604020202020204" pitchFamily="34" charset="0"/>
              </a:rPr>
              <a:t>2021</a:t>
            </a:r>
            <a:endParaRPr lang="en-US" altLang="en-US" b="1" dirty="0">
              <a:solidFill>
                <a:schemeClr val="bg1"/>
              </a:solidFill>
              <a:latin typeface="Arial" panose="020B0604020202020204" pitchFamily="34" charset="0"/>
              <a:cs typeface="Arial" panose="020B0604020202020204" pitchFamily="34" charset="0"/>
            </a:endParaRPr>
          </a:p>
        </p:txBody>
      </p:sp>
      <p:sp>
        <p:nvSpPr>
          <p:cNvPr id="83" name="Line 15"/>
          <p:cNvSpPr>
            <a:spLocks noChangeShapeType="1"/>
          </p:cNvSpPr>
          <p:nvPr/>
        </p:nvSpPr>
        <p:spPr bwMode="auto">
          <a:xfrm flipH="1">
            <a:off x="7808703" y="1124744"/>
            <a:ext cx="3175" cy="522000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85" name="Arc 84"/>
          <p:cNvSpPr/>
          <p:nvPr/>
        </p:nvSpPr>
        <p:spPr bwMode="auto">
          <a:xfrm>
            <a:off x="1469741" y="2679797"/>
            <a:ext cx="745884" cy="582416"/>
          </a:xfrm>
          <a:prstGeom prst="arc">
            <a:avLst>
              <a:gd name="adj1" fmla="val 12687140"/>
              <a:gd name="adj2" fmla="val 1287717"/>
            </a:avLst>
          </a:prstGeom>
          <a:noFill/>
          <a:ln w="12700" cap="flat" cmpd="sng" algn="ctr">
            <a:solidFill>
              <a:schemeClr val="tx1"/>
            </a:solidFill>
            <a:prstDash val="solid"/>
            <a:round/>
            <a:headEnd type="stealth" w="lg" len="med"/>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6" name="Arc 85"/>
          <p:cNvSpPr/>
          <p:nvPr/>
        </p:nvSpPr>
        <p:spPr bwMode="auto">
          <a:xfrm>
            <a:off x="1313292" y="2980254"/>
            <a:ext cx="745884" cy="582416"/>
          </a:xfrm>
          <a:prstGeom prst="arc">
            <a:avLst>
              <a:gd name="adj1" fmla="val 2404661"/>
              <a:gd name="adj2" fmla="val 11682246"/>
            </a:avLst>
          </a:prstGeom>
          <a:noFill/>
          <a:ln w="12700" cap="flat" cmpd="sng" algn="ctr">
            <a:solidFill>
              <a:schemeClr val="tx1"/>
            </a:solidFill>
            <a:prstDash val="solid"/>
            <a:round/>
            <a:headEnd type="stealth" w="lg" len="med"/>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87" name="Isosceles Triangle 86"/>
          <p:cNvSpPr>
            <a:spLocks noChangeArrowheads="1"/>
          </p:cNvSpPr>
          <p:nvPr/>
        </p:nvSpPr>
        <p:spPr bwMode="auto">
          <a:xfrm>
            <a:off x="1773196" y="1511397"/>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cxnSp>
        <p:nvCxnSpPr>
          <p:cNvPr id="18" name="Straight Connector 17"/>
          <p:cNvCxnSpPr>
            <a:stCxn id="42" idx="1"/>
            <a:endCxn id="42" idx="3"/>
          </p:cNvCxnSpPr>
          <p:nvPr/>
        </p:nvCxnSpPr>
        <p:spPr bwMode="auto">
          <a:xfrm>
            <a:off x="1053791" y="2656620"/>
            <a:ext cx="342399" cy="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1" name="Straight Connector 90"/>
          <p:cNvCxnSpPr>
            <a:stCxn id="46" idx="1"/>
          </p:cNvCxnSpPr>
          <p:nvPr/>
        </p:nvCxnSpPr>
        <p:spPr bwMode="auto">
          <a:xfrm flipV="1">
            <a:off x="1287539" y="2980254"/>
            <a:ext cx="182202" cy="1"/>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4" name="Straight Connector 93"/>
          <p:cNvCxnSpPr>
            <a:stCxn id="32" idx="1"/>
            <a:endCxn id="34" idx="1"/>
          </p:cNvCxnSpPr>
          <p:nvPr/>
        </p:nvCxnSpPr>
        <p:spPr bwMode="auto">
          <a:xfrm>
            <a:off x="444626" y="2120214"/>
            <a:ext cx="7107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5" name="Straight Connector 94"/>
          <p:cNvCxnSpPr/>
          <p:nvPr/>
        </p:nvCxnSpPr>
        <p:spPr bwMode="auto">
          <a:xfrm flipV="1">
            <a:off x="1057785" y="3949479"/>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6" name="Straight Connector 95"/>
          <p:cNvCxnSpPr/>
          <p:nvPr/>
        </p:nvCxnSpPr>
        <p:spPr bwMode="auto">
          <a:xfrm flipV="1">
            <a:off x="1286536" y="4075554"/>
            <a:ext cx="147111" cy="1380"/>
          </a:xfrm>
          <a:prstGeom prst="line">
            <a:avLst/>
          </a:prstGeom>
          <a:solidFill>
            <a:schemeClr val="accent1"/>
          </a:solidFill>
          <a:ln w="50800" cap="flat" cmpd="sng" algn="ctr">
            <a:solidFill>
              <a:srgbClr val="FF0000"/>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98" name="Straight Connector 97"/>
          <p:cNvCxnSpPr/>
          <p:nvPr/>
        </p:nvCxnSpPr>
        <p:spPr bwMode="auto">
          <a:xfrm>
            <a:off x="1145050" y="2119900"/>
            <a:ext cx="163671"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88857895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Goals for </a:t>
            </a:r>
            <a:r>
              <a:rPr lang="en-US" altLang="en-US" dirty="0" smtClean="0">
                <a:solidFill>
                  <a:schemeClr val="tx2"/>
                </a:solidFill>
              </a:rPr>
              <a:t>the March meeting </a:t>
            </a:r>
            <a:endParaRPr lang="en-US" dirty="0"/>
          </a:p>
        </p:txBody>
      </p:sp>
      <p:sp>
        <p:nvSpPr>
          <p:cNvPr id="3" name="Content Placeholder 2"/>
          <p:cNvSpPr>
            <a:spLocks noGrp="1"/>
          </p:cNvSpPr>
          <p:nvPr>
            <p:ph idx="1"/>
          </p:nvPr>
        </p:nvSpPr>
        <p:spPr/>
        <p:txBody>
          <a:bodyPr/>
          <a:lstStyle/>
          <a:p>
            <a:pPr algn="just">
              <a:spcBef>
                <a:spcPts val="1225"/>
              </a:spcBef>
              <a:buFontTx/>
              <a:buChar char="•"/>
            </a:pPr>
            <a:r>
              <a:rPr lang="en-US" altLang="en-US" dirty="0" smtClean="0"/>
              <a:t>Continue on Functional Requirement Document development.</a:t>
            </a:r>
          </a:p>
          <a:p>
            <a:pPr algn="just">
              <a:spcBef>
                <a:spcPts val="1225"/>
              </a:spcBef>
              <a:buFontTx/>
              <a:buChar char="•"/>
            </a:pPr>
            <a:r>
              <a:rPr lang="en-US" altLang="en-US" dirty="0" smtClean="0"/>
              <a:t>Technical presentations.</a:t>
            </a:r>
          </a:p>
          <a:p>
            <a:pPr algn="just">
              <a:spcBef>
                <a:spcPts val="1225"/>
              </a:spcBef>
              <a:buFontTx/>
              <a:buChar char="•"/>
            </a:pPr>
            <a:endParaRPr lang="en-US" altLang="en-US" dirty="0" smtClean="0"/>
          </a:p>
          <a:p>
            <a:pPr algn="just">
              <a:spcBef>
                <a:spcPts val="1225"/>
              </a:spcBef>
              <a:buFontTx/>
              <a:buChar char="•"/>
            </a:pPr>
            <a:endParaRPr lang="en-US" altLang="en-US" dirty="0" smtClean="0"/>
          </a:p>
          <a:p>
            <a:pPr algn="just">
              <a:spcBef>
                <a:spcPts val="1225"/>
              </a:spcBef>
              <a:buFontTx/>
              <a:buChar char="•"/>
            </a:pPr>
            <a:endParaRPr lang="en-US" altLang="en-US" dirty="0"/>
          </a:p>
          <a:p>
            <a:pPr lvl="0">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258112275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p:txBody>
          <a:bodyPr/>
          <a:lstStyle/>
          <a:p>
            <a:pPr algn="just">
              <a:spcBef>
                <a:spcPct val="20000"/>
              </a:spcBef>
              <a:buFontTx/>
              <a:buChar char="•"/>
            </a:pPr>
            <a:r>
              <a:rPr lang="en-US" altLang="en-US" sz="2800" dirty="0" smtClean="0"/>
              <a:t>Feb</a:t>
            </a:r>
            <a:r>
              <a:rPr lang="en-US" altLang="en-US" sz="2800" dirty="0" smtClean="0"/>
              <a:t>. </a:t>
            </a:r>
            <a:r>
              <a:rPr lang="he-IL" altLang="en-US" sz="2800" dirty="0" smtClean="0"/>
              <a:t>3</a:t>
            </a:r>
            <a:r>
              <a:rPr lang="en-US" altLang="en-US" sz="2800" baseline="30000" dirty="0" err="1"/>
              <a:t>r</a:t>
            </a:r>
            <a:r>
              <a:rPr lang="en-US" altLang="en-US" sz="2800" baseline="30000" dirty="0" err="1" smtClean="0"/>
              <a:t>d</a:t>
            </a:r>
            <a:r>
              <a:rPr lang="en-US" altLang="en-US" sz="2800" dirty="0" smtClean="0"/>
              <a:t> 10:00 </a:t>
            </a:r>
            <a:r>
              <a:rPr lang="en-US" altLang="en-US" sz="2800" dirty="0"/>
              <a:t>ET for 1hr. </a:t>
            </a:r>
          </a:p>
          <a:p>
            <a:pPr algn="just">
              <a:spcBef>
                <a:spcPct val="20000"/>
              </a:spcBef>
              <a:buFontTx/>
              <a:buChar char="•"/>
            </a:pPr>
            <a:r>
              <a:rPr lang="en-US" altLang="en-US" sz="2800" dirty="0"/>
              <a:t>Do we need anymore calls?</a:t>
            </a:r>
          </a:p>
          <a:p>
            <a:pPr marL="0" indent="0">
              <a:spcBef>
                <a:spcPct val="20000"/>
              </a:spcBef>
            </a:pPr>
            <a:endParaRPr lang="en-US" altLang="en-US" dirty="0"/>
          </a:p>
          <a:p>
            <a:pPr marL="0" indent="0">
              <a:spcBef>
                <a:spcPct val="20000"/>
              </a:spcBef>
            </a:pPr>
            <a:endParaRPr lang="en-US" altLang="en-US" dirty="0"/>
          </a:p>
          <a:p>
            <a:pPr marL="0" indent="0">
              <a:spcBef>
                <a:spcPct val="20000"/>
              </a:spcBef>
            </a:pPr>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87434205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 </a:t>
            </a:r>
            <a:r>
              <a:rPr lang="en-US" dirty="0"/>
              <a:t>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424961705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r>
            <a:br>
              <a:rPr lang="en-US" dirty="0" smtClean="0"/>
            </a:br>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9800997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Meeting Slot # 3</a:t>
            </a:r>
            <a:r>
              <a:rPr lang="en-US" altLang="en-US" dirty="0" smtClean="0">
                <a:solidFill>
                  <a:schemeClr val="tx2"/>
                </a:solidFill>
              </a:rPr>
              <a:t> Agenda</a:t>
            </a:r>
            <a:endParaRPr lang="en-US" dirty="0"/>
          </a:p>
        </p:txBody>
      </p:sp>
      <p:sp>
        <p:nvSpPr>
          <p:cNvPr id="3" name="Content Placeholder 2"/>
          <p:cNvSpPr>
            <a:spLocks noGrp="1"/>
          </p:cNvSpPr>
          <p:nvPr>
            <p:ph idx="1"/>
          </p:nvPr>
        </p:nvSpPr>
        <p:spPr>
          <a:xfrm>
            <a:off x="685800" y="1981200"/>
            <a:ext cx="8134672" cy="4256112"/>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smtClean="0"/>
              <a:t>Agenda </a:t>
            </a:r>
            <a:r>
              <a:rPr lang="en-US" altLang="en-US" sz="2000" b="0" dirty="0"/>
              <a:t>Setting </a:t>
            </a:r>
            <a:r>
              <a:rPr lang="en-US" altLang="en-US" sz="2000" b="0" dirty="0" smtClean="0"/>
              <a:t>(4min)</a:t>
            </a:r>
          </a:p>
          <a:p>
            <a:pPr algn="just">
              <a:spcBef>
                <a:spcPct val="20000"/>
              </a:spcBef>
              <a:buFontTx/>
              <a:buChar char="•"/>
            </a:pPr>
            <a:r>
              <a:rPr lang="en-US" altLang="en-US" sz="2000" b="0" dirty="0" smtClean="0"/>
              <a:t>Presentations.</a:t>
            </a:r>
          </a:p>
          <a:p>
            <a:pPr lvl="1">
              <a:spcBef>
                <a:spcPct val="20000"/>
              </a:spcBef>
              <a:buFontTx/>
              <a:buChar char="–"/>
            </a:pPr>
            <a:endParaRPr lang="en-US" altLang="en-US" sz="1800" dirty="0"/>
          </a:p>
          <a:p>
            <a:endParaRPr lang="en-US" sz="2000"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32503760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1906266027"/>
              </p:ext>
            </p:extLst>
          </p:nvPr>
        </p:nvGraphicFramePr>
        <p:xfrm>
          <a:off x="656785" y="2420888"/>
          <a:ext cx="7772404" cy="1991136"/>
        </p:xfrm>
        <a:graphic>
          <a:graphicData uri="http://schemas.openxmlformats.org/drawingml/2006/table">
            <a:tbl>
              <a:tblPr firstRow="1" bandRow="1">
                <a:tableStyleId>{21E4AEA4-8DFA-4A89-87EB-49C32662AFE0}</a:tableStyleId>
              </a:tblPr>
              <a:tblGrid>
                <a:gridCol w="1380624"/>
                <a:gridCol w="2124576"/>
                <a:gridCol w="2667000"/>
                <a:gridCol w="1600204"/>
              </a:tblGrid>
              <a:tr h="370760">
                <a:tc>
                  <a:txBody>
                    <a:bodyPr/>
                    <a:lstStyle/>
                    <a:p>
                      <a:r>
                        <a:rPr lang="en-US" sz="1500" dirty="0" smtClean="0"/>
                        <a:t>Document No.</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r>
              <a:tr h="370760">
                <a:tc>
                  <a:txBody>
                    <a:bodyPr/>
                    <a:lstStyle/>
                    <a:p>
                      <a:r>
                        <a:rPr lang="en-US" sz="1500" dirty="0" smtClean="0"/>
                        <a:t>11-15/1003</a:t>
                      </a:r>
                      <a:endParaRPr lang="en-US" sz="1500" dirty="0"/>
                    </a:p>
                  </a:txBody>
                  <a:tcPr marT="45712" marB="45712"/>
                </a:tc>
                <a:tc>
                  <a:txBody>
                    <a:bodyPr/>
                    <a:lstStyle/>
                    <a:p>
                      <a:r>
                        <a:rPr lang="en-US" sz="1500" dirty="0" smtClean="0"/>
                        <a:t>Jonathan Segev</a:t>
                      </a:r>
                      <a:endParaRPr lang="en-US" sz="1500" dirty="0"/>
                    </a:p>
                  </a:txBody>
                  <a:tcPr marT="45712" marB="45712"/>
                </a:tc>
                <a:tc>
                  <a:txBody>
                    <a:bodyPr/>
                    <a:lstStyle/>
                    <a:p>
                      <a:r>
                        <a:rPr lang="en-US" sz="1500" dirty="0" smtClean="0"/>
                        <a:t>Next Gen.</a:t>
                      </a:r>
                      <a:r>
                        <a:rPr lang="en-US" sz="1500" baseline="0" dirty="0" smtClean="0"/>
                        <a:t> Positioning </a:t>
                      </a:r>
                      <a:endParaRPr lang="en-US" sz="1500" dirty="0"/>
                    </a:p>
                  </a:txBody>
                  <a:tcPr marT="45712" marB="45712"/>
                </a:tc>
                <a:tc>
                  <a:txBody>
                    <a:bodyPr/>
                    <a:lstStyle/>
                    <a:p>
                      <a:r>
                        <a:rPr lang="en-US" sz="1500" dirty="0" smtClean="0"/>
                        <a:t>Agenda</a:t>
                      </a:r>
                      <a:r>
                        <a:rPr lang="en-US" sz="1500" baseline="0" dirty="0" smtClean="0"/>
                        <a:t> Deck</a:t>
                      </a:r>
                      <a:endParaRPr lang="en-US" sz="1500" dirty="0"/>
                    </a:p>
                  </a:txBody>
                  <a:tcPr marT="45712" marB="45712"/>
                </a:tc>
              </a:tr>
              <a:tr h="2665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274311">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r h="160012">
                <a:tc>
                  <a:txBody>
                    <a:bodyPr/>
                    <a:lstStyle/>
                    <a:p>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r>
              <a:tr h="160012">
                <a:tc>
                  <a:txBody>
                    <a:bodyPr/>
                    <a:lstStyle/>
                    <a:p>
                      <a:endParaRPr lang="en-US" sz="15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500" dirty="0" smtClean="0"/>
                    </a:p>
                  </a:txBody>
                  <a:tcPr marT="45712" marB="45712"/>
                </a:tc>
                <a:tc>
                  <a:txBody>
                    <a:bodyPr/>
                    <a:lstStyle/>
                    <a:p>
                      <a:endParaRPr lang="en-US" sz="1500" dirty="0"/>
                    </a:p>
                  </a:txBody>
                  <a:tcPr marT="45712" marB="45712"/>
                </a:tc>
                <a:tc>
                  <a:txBody>
                    <a:bodyPr/>
                    <a:lstStyle/>
                    <a:p>
                      <a:endParaRPr lang="en-US" sz="1500" dirty="0"/>
                    </a:p>
                  </a:txBody>
                  <a:tcPr marT="45712" marB="45712"/>
                </a:tc>
              </a:tr>
            </a:tbl>
          </a:graphicData>
        </a:graphic>
      </p:graphicFrame>
    </p:spTree>
    <p:extLst>
      <p:ext uri="{BB962C8B-B14F-4D97-AF65-F5344CB8AC3E}">
        <p14:creationId xmlns:p14="http://schemas.microsoft.com/office/powerpoint/2010/main" val="392402352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361198370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 remainder</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3601779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751014"/>
            <a:ext cx="7770813" cy="4343400"/>
          </a:xfrm>
        </p:spPr>
        <p:txBody>
          <a:bodyPr/>
          <a:lstStyle/>
          <a:p>
            <a:pPr>
              <a:lnSpc>
                <a:spcPct val="150000"/>
              </a:lnSpc>
              <a:buFont typeface="Arial" panose="020B0604020202020204" pitchFamily="34" charset="0"/>
              <a:buChar char="•"/>
            </a:pPr>
            <a:r>
              <a:rPr lang="en-US" altLang="en-US" sz="2000" b="0" dirty="0"/>
              <a:t>Make sure your badges are correct </a:t>
            </a:r>
          </a:p>
          <a:p>
            <a:pPr>
              <a:lnSpc>
                <a:spcPct val="150000"/>
              </a:lnSpc>
              <a:buFont typeface="Arial" panose="020B0604020202020204" pitchFamily="34" charset="0"/>
              <a:buChar char="•"/>
            </a:pPr>
            <a:r>
              <a:rPr lang="en-US" altLang="en-US" sz="2000" b="0" dirty="0" smtClean="0"/>
              <a:t>Please </a:t>
            </a:r>
            <a:r>
              <a:rPr lang="en-US" altLang="en-US" sz="2000" b="0" dirty="0"/>
              <a:t>announce your affiliation when you first address the group during a meeting slot</a:t>
            </a:r>
          </a:p>
          <a:p>
            <a:pPr>
              <a:lnSpc>
                <a:spcPct val="150000"/>
              </a:lnSpc>
              <a:buFont typeface="Arial" panose="020B0604020202020204" pitchFamily="34" charset="0"/>
              <a:buChar char="•"/>
            </a:pPr>
            <a:r>
              <a:rPr lang="en-US" altLang="en-US" sz="2000" b="0" dirty="0" smtClean="0"/>
              <a:t>If </a:t>
            </a:r>
            <a:r>
              <a:rPr lang="en-US" altLang="en-US" sz="2000" b="0" dirty="0"/>
              <a:t>you plan to make a submission be sure it does not contain company logos or advertising</a:t>
            </a:r>
          </a:p>
          <a:p>
            <a:pPr>
              <a:lnSpc>
                <a:spcPct val="150000"/>
              </a:lnSpc>
              <a:buFont typeface="Arial" panose="020B0604020202020204" pitchFamily="34" charset="0"/>
              <a:buChar char="•"/>
            </a:pPr>
            <a:r>
              <a:rPr lang="en-US" altLang="en-US" sz="2000" b="0" dirty="0" smtClean="0"/>
              <a:t>Questions </a:t>
            </a:r>
            <a:r>
              <a:rPr lang="en-US" altLang="en-US" sz="2000" b="0" dirty="0"/>
              <a:t>on Voting status, Ballot pool, Access to Reflector, Documentation,  </a:t>
            </a:r>
            <a:r>
              <a:rPr lang="en-US" altLang="en-US" sz="2000" b="0" dirty="0" smtClean="0"/>
              <a:t>member’</a:t>
            </a:r>
            <a:r>
              <a:rPr lang="en-US" altLang="ja-JP" sz="2000" b="0" dirty="0" smtClean="0"/>
              <a:t>s </a:t>
            </a:r>
            <a:r>
              <a:rPr lang="en-US" altLang="ja-JP" sz="2000" b="0" dirty="0"/>
              <a:t>area</a:t>
            </a:r>
          </a:p>
          <a:p>
            <a:pPr marL="800100" lvl="1" indent="-342900">
              <a:lnSpc>
                <a:spcPct val="150000"/>
              </a:lnSpc>
              <a:buFont typeface="Wingdings" panose="05000000000000000000" pitchFamily="2" charset="2"/>
              <a:buChar char="Ø"/>
            </a:pPr>
            <a:r>
              <a:rPr lang="en-US" altLang="en-US" dirty="0"/>
              <a:t>see Jon Rosdahl – Jon.Rosdahl@csr.com</a:t>
            </a:r>
            <a:endParaRPr lang="en-US" altLang="en-US" sz="1800" dirty="0"/>
          </a:p>
          <a:p>
            <a:pPr>
              <a:lnSpc>
                <a:spcPct val="150000"/>
              </a:lnSpc>
              <a:buFont typeface="Arial" panose="020B0604020202020204" pitchFamily="34" charset="0"/>
              <a:buChar char="•"/>
            </a:pPr>
            <a:r>
              <a:rPr lang="en-US" altLang="en-US" sz="2000" b="0" dirty="0" smtClean="0"/>
              <a:t>Cell </a:t>
            </a:r>
            <a:r>
              <a:rPr lang="en-US" altLang="en-US" sz="2000" b="0" dirty="0"/>
              <a:t>Phones Silent or </a:t>
            </a:r>
            <a:r>
              <a:rPr lang="en-US" altLang="en-US" sz="2000" b="0" dirty="0" smtClean="0"/>
              <a:t>Off</a:t>
            </a:r>
            <a:endParaRPr lang="en-US" altLang="en-US" sz="1800" dirty="0"/>
          </a:p>
          <a:p>
            <a:pPr>
              <a:lnSpc>
                <a:spcPct val="150000"/>
              </a:lnSpc>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18038317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Adjourned</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211274315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sz="4800" dirty="0"/>
          </a:p>
          <a:p>
            <a:pPr algn="ctr"/>
            <a:r>
              <a:rPr lang="en-US" sz="4800" dirty="0" smtClean="0"/>
              <a:t>Backup</a:t>
            </a:r>
            <a:endParaRPr lang="en-US" sz="4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100703559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726976"/>
          </a:xfrm>
        </p:spPr>
        <p:txBody>
          <a:bodyPr/>
          <a:lstStyle/>
          <a:p>
            <a:r>
              <a:rPr lang="en-US" dirty="0" smtClean="0"/>
              <a:t>Historical timelines data</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graphicFrame>
        <p:nvGraphicFramePr>
          <p:cNvPr id="7" name="Content Placeholder 6"/>
          <p:cNvGraphicFramePr>
            <a:graphicFrameLocks/>
          </p:cNvGraphicFramePr>
          <p:nvPr>
            <p:extLst>
              <p:ext uri="{D42A27DB-BD31-4B8C-83A1-F6EECF244321}">
                <p14:modId xmlns:p14="http://schemas.microsoft.com/office/powerpoint/2010/main" val="622717137"/>
              </p:ext>
            </p:extLst>
          </p:nvPr>
        </p:nvGraphicFramePr>
        <p:xfrm>
          <a:off x="0" y="1269131"/>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802151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Historical performance data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2425548494"/>
              </p:ext>
            </p:extLst>
          </p:nvPr>
        </p:nvGraphicFramePr>
        <p:xfrm>
          <a:off x="696912" y="1556792"/>
          <a:ext cx="6934200" cy="4495800"/>
        </p:xfrm>
        <a:graphic>
          <a:graphicData uri="http://schemas.openxmlformats.org/drawingml/2006/table">
            <a:tbl>
              <a:tblPr firstRow="1" bandRow="1">
                <a:tableStyleId>{5C22544A-7EE6-4342-B048-85BDC9FD1C3A}</a:tableStyleId>
              </a:tblPr>
              <a:tblGrid>
                <a:gridCol w="1557875"/>
                <a:gridCol w="532938"/>
                <a:gridCol w="532938"/>
                <a:gridCol w="1459832"/>
                <a:gridCol w="1459832"/>
                <a:gridCol w="1390785"/>
              </a:tblGrid>
              <a:tr h="370840">
                <a:tc>
                  <a:txBody>
                    <a:bodyPr/>
                    <a:lstStyle/>
                    <a:p>
                      <a:pPr algn="ctr"/>
                      <a:r>
                        <a:rPr lang="en-US" sz="1600" dirty="0" smtClean="0"/>
                        <a:t>Stage</a:t>
                      </a:r>
                      <a:endParaRPr lang="en-US" sz="1600" dirty="0"/>
                    </a:p>
                  </a:txBody>
                  <a:tcPr>
                    <a:solidFill>
                      <a:srgbClr val="4F81BD"/>
                    </a:solidFill>
                  </a:tcPr>
                </a:tc>
                <a:tc gridSpan="5">
                  <a:txBody>
                    <a:bodyPr/>
                    <a:lstStyle/>
                    <a:p>
                      <a:pPr algn="ctr"/>
                      <a:r>
                        <a:rPr lang="en-US" sz="1600" dirty="0" smtClean="0"/>
                        <a:t>Duration</a:t>
                      </a:r>
                      <a:endParaRPr lang="en-US" sz="1600" dirty="0"/>
                    </a:p>
                  </a:txBody>
                  <a:tcPr>
                    <a:solidFill>
                      <a:srgbClr val="4F81BD"/>
                    </a:solidFill>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pPr algn="ctr"/>
                      <a:endParaRPr lang="en-US" dirty="0"/>
                    </a:p>
                  </a:txBody>
                  <a:tcPr/>
                </a:tc>
              </a:tr>
              <a:tr h="370840">
                <a:tc>
                  <a:txBody>
                    <a:bodyPr/>
                    <a:lstStyle/>
                    <a:p>
                      <a:endParaRPr lang="en-US" sz="1600" dirty="0"/>
                    </a:p>
                  </a:txBody>
                  <a:tcPr>
                    <a:solidFill>
                      <a:srgbClr val="D0D8E8"/>
                    </a:solidFill>
                  </a:tcPr>
                </a:tc>
                <a:tc>
                  <a:txBody>
                    <a:bodyPr/>
                    <a:lstStyle/>
                    <a:p>
                      <a:r>
                        <a:rPr lang="en-US" dirty="0" smtClean="0"/>
                        <a:t>11v</a:t>
                      </a:r>
                      <a:endParaRPr lang="en-US" dirty="0"/>
                    </a:p>
                  </a:txBody>
                  <a:tcPr>
                    <a:solidFill>
                      <a:srgbClr val="D0D8E8"/>
                    </a:solidFill>
                  </a:tcPr>
                </a:tc>
                <a:tc>
                  <a:txBody>
                    <a:bodyPr/>
                    <a:lstStyle/>
                    <a:p>
                      <a:r>
                        <a:rPr lang="en-US" dirty="0" smtClean="0"/>
                        <a:t>11u</a:t>
                      </a:r>
                      <a:endParaRPr lang="en-US" dirty="0"/>
                    </a:p>
                  </a:txBody>
                  <a:tcPr>
                    <a:solidFill>
                      <a:srgbClr val="D0D8E8"/>
                    </a:solidFill>
                  </a:tcPr>
                </a:tc>
                <a:tc>
                  <a:txBody>
                    <a:bodyPr/>
                    <a:lstStyle/>
                    <a:p>
                      <a:pPr algn="ctr"/>
                      <a:r>
                        <a:rPr lang="en-US" sz="1600" dirty="0" smtClean="0"/>
                        <a:t>11ac [1]</a:t>
                      </a:r>
                      <a:endParaRPr lang="en-US" sz="1600" dirty="0"/>
                    </a:p>
                  </a:txBody>
                  <a:tcPr>
                    <a:solidFill>
                      <a:srgbClr val="D0D8E8"/>
                    </a:solidFill>
                  </a:tcPr>
                </a:tc>
                <a:tc>
                  <a:txBody>
                    <a:bodyPr/>
                    <a:lstStyle/>
                    <a:p>
                      <a:pPr algn="ctr"/>
                      <a:r>
                        <a:rPr lang="en-US" sz="1600" dirty="0" smtClean="0"/>
                        <a:t>11ad [1]</a:t>
                      </a:r>
                      <a:endParaRPr lang="en-US" sz="1600" dirty="0"/>
                    </a:p>
                  </a:txBody>
                  <a:tcPr>
                    <a:solidFill>
                      <a:srgbClr val="D0D8E8"/>
                    </a:solidFill>
                  </a:tcPr>
                </a:tc>
                <a:tc>
                  <a:txBody>
                    <a:bodyPr/>
                    <a:lstStyle/>
                    <a:p>
                      <a:pPr algn="ctr"/>
                      <a:r>
                        <a:rPr lang="en-US" sz="1600" dirty="0" smtClean="0"/>
                        <a:t>Proposed for 11az</a:t>
                      </a:r>
                      <a:endParaRPr lang="en-US" sz="1600" dirty="0"/>
                    </a:p>
                  </a:txBody>
                  <a:tcPr>
                    <a:solidFill>
                      <a:srgbClr val="D0D8E8"/>
                    </a:solidFill>
                  </a:tcPr>
                </a:tc>
              </a:tr>
              <a:tr h="370840">
                <a:tc>
                  <a:txBody>
                    <a:bodyPr/>
                    <a:lstStyle/>
                    <a:p>
                      <a:r>
                        <a:rPr lang="en-US" sz="1400" dirty="0" smtClean="0"/>
                        <a:t>PAR</a:t>
                      </a:r>
                      <a:r>
                        <a:rPr lang="en-US" sz="1400" baseline="0" dirty="0" smtClean="0"/>
                        <a:t> approval -&gt; Approved Standard</a:t>
                      </a:r>
                      <a:endParaRPr lang="en-US" sz="1400" dirty="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baseline="0" dirty="0" smtClean="0"/>
                        <a:t>64 months</a:t>
                      </a:r>
                      <a:endParaRPr lang="en-US" sz="1200" dirty="0"/>
                    </a:p>
                  </a:txBody>
                  <a:tcPr>
                    <a:solidFill>
                      <a:srgbClr val="E9EDF4"/>
                    </a:solidFill>
                  </a:tcPr>
                </a:tc>
                <a:tc>
                  <a:txBody>
                    <a:bodyPr/>
                    <a:lstStyle/>
                    <a:p>
                      <a:pPr algn="ctr"/>
                      <a:r>
                        <a:rPr lang="en-US" sz="1200" dirty="0" smtClean="0"/>
                        <a:t>46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a:solidFill>
                      <a:srgbClr val="E9EDF4"/>
                    </a:solidFill>
                  </a:tcPr>
                </a:tc>
              </a:tr>
              <a:tr h="370840">
                <a:tc>
                  <a:txBody>
                    <a:bodyPr/>
                    <a:lstStyle/>
                    <a:p>
                      <a:r>
                        <a:rPr lang="en-US" sz="1400" dirty="0" smtClean="0"/>
                        <a:t>PAR approval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34 </a:t>
                      </a:r>
                      <a:r>
                        <a:rPr lang="en-US" sz="1200" baseline="0" dirty="0" smtClean="0"/>
                        <a:t>months</a:t>
                      </a:r>
                      <a:endParaRPr lang="en-US" sz="1200" dirty="0"/>
                    </a:p>
                  </a:txBody>
                  <a:tcPr>
                    <a:solidFill>
                      <a:srgbClr val="D0D8E8"/>
                    </a:solidFill>
                  </a:tcPr>
                </a:tc>
                <a:tc>
                  <a:txBody>
                    <a:bodyPr/>
                    <a:lstStyle/>
                    <a:p>
                      <a:pPr algn="ctr"/>
                      <a:r>
                        <a:rPr lang="en-US" sz="1200" dirty="0" smtClean="0"/>
                        <a:t>21 </a:t>
                      </a:r>
                      <a:r>
                        <a:rPr lang="en-US" sz="1200" baseline="0" dirty="0" smtClean="0"/>
                        <a:t>months</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PAR</a:t>
                      </a:r>
                      <a:r>
                        <a:rPr lang="en-US" sz="1400" baseline="0" dirty="0" smtClean="0"/>
                        <a:t> approval -&gt; D0.1</a:t>
                      </a:r>
                      <a:endParaRPr lang="en-US" sz="1400" dirty="0" smtClean="0"/>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29 </a:t>
                      </a:r>
                      <a:r>
                        <a:rPr lang="en-US" sz="1200" baseline="0" dirty="0" smtClean="0"/>
                        <a:t>months</a:t>
                      </a:r>
                      <a:endParaRPr lang="en-US" sz="1200" dirty="0"/>
                    </a:p>
                  </a:txBody>
                  <a:tcPr>
                    <a:solidFill>
                      <a:srgbClr val="E9EDF4"/>
                    </a:solidFill>
                  </a:tcPr>
                </a:tc>
                <a:tc>
                  <a:txBody>
                    <a:bodyPr/>
                    <a:lstStyle/>
                    <a:p>
                      <a:pPr algn="ctr"/>
                      <a:r>
                        <a:rPr lang="en-US" sz="1200" dirty="0" smtClean="0"/>
                        <a:t>17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marL="0" marR="0">
                    <a:solidFill>
                      <a:srgbClr val="E9EDF4"/>
                    </a:solidFill>
                  </a:tcPr>
                </a:tc>
              </a:tr>
              <a:tr h="370840">
                <a:tc>
                  <a:txBody>
                    <a:bodyPr/>
                    <a:lstStyle/>
                    <a:p>
                      <a:r>
                        <a:rPr lang="en-US" sz="1400" dirty="0" smtClean="0"/>
                        <a:t>D0.1</a:t>
                      </a:r>
                      <a:r>
                        <a:rPr lang="en-US" sz="1400" baseline="0" dirty="0" smtClean="0"/>
                        <a:t> </a:t>
                      </a:r>
                      <a:r>
                        <a:rPr lang="en-US" sz="1400" dirty="0" smtClean="0"/>
                        <a:t> –&gt;     Draft 1.0</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6 </a:t>
                      </a:r>
                      <a:r>
                        <a:rPr lang="en-US" sz="1200" baseline="0" dirty="0" smtClean="0"/>
                        <a:t>months</a:t>
                      </a:r>
                      <a:endParaRPr lang="en-US" sz="1200" dirty="0"/>
                    </a:p>
                  </a:txBody>
                  <a:tcPr>
                    <a:solidFill>
                      <a:srgbClr val="D0D8E8"/>
                    </a:solidFill>
                  </a:tcPr>
                </a:tc>
                <a:tc>
                  <a:txBody>
                    <a:bodyPr/>
                    <a:lstStyle/>
                    <a:p>
                      <a:pPr algn="ctr"/>
                      <a:r>
                        <a:rPr lang="en-US" sz="1200" dirty="0" smtClean="0"/>
                        <a:t>4 </a:t>
                      </a:r>
                      <a:r>
                        <a:rPr lang="en-US" sz="1200" baseline="0" dirty="0" smtClean="0"/>
                        <a:t>months</a:t>
                      </a:r>
                      <a:endParaRPr lang="en-US" sz="1200" dirty="0"/>
                    </a:p>
                  </a:txBody>
                  <a:tcPr>
                    <a:solidFill>
                      <a:srgbClr val="D0D8E8"/>
                    </a:solidFill>
                  </a:tcPr>
                </a:tc>
                <a:tc>
                  <a:txBody>
                    <a:bodyPr/>
                    <a:lstStyle/>
                    <a:p>
                      <a:pPr algn="ctr"/>
                      <a:endParaRPr lang="en-US" sz="1100" dirty="0" smtClean="0">
                        <a:solidFill>
                          <a:srgbClr val="00B050"/>
                        </a:solidFill>
                      </a:endParaRPr>
                    </a:p>
                  </a:txBody>
                  <a:tcPr>
                    <a:solidFill>
                      <a:srgbClr val="D0D8E8"/>
                    </a:solid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Draft 1.0 –&gt; Draft 2.0</a:t>
                      </a:r>
                    </a:p>
                  </a:txBody>
                  <a:tcPr>
                    <a:solidFill>
                      <a:srgbClr val="E9EDF4"/>
                    </a:solidFill>
                  </a:tcPr>
                </a:tc>
                <a:tc>
                  <a:txBody>
                    <a:bodyPr/>
                    <a:lstStyle/>
                    <a:p>
                      <a:endParaRPr lang="en-US" dirty="0"/>
                    </a:p>
                  </a:txBody>
                  <a:tcPr>
                    <a:solidFill>
                      <a:srgbClr val="E9EDF4"/>
                    </a:solidFill>
                  </a:tcPr>
                </a:tc>
                <a:tc>
                  <a:txBody>
                    <a:bodyPr/>
                    <a:lstStyle/>
                    <a:p>
                      <a:endParaRPr lang="en-US" dirty="0"/>
                    </a:p>
                  </a:txBody>
                  <a:tcPr>
                    <a:solidFill>
                      <a:srgbClr val="E9EDF4"/>
                    </a:solidFill>
                  </a:tcPr>
                </a:tc>
                <a:tc>
                  <a:txBody>
                    <a:bodyPr/>
                    <a:lstStyle/>
                    <a:p>
                      <a:pPr algn="ctr"/>
                      <a:r>
                        <a:rPr lang="en-US" sz="1200" dirty="0" smtClean="0"/>
                        <a:t>8 </a:t>
                      </a:r>
                      <a:r>
                        <a:rPr lang="en-US" sz="1200" baseline="0" dirty="0" smtClean="0"/>
                        <a:t>months</a:t>
                      </a:r>
                      <a:endParaRPr lang="en-US" sz="1200" dirty="0"/>
                    </a:p>
                  </a:txBody>
                  <a:tcPr>
                    <a:solidFill>
                      <a:srgbClr val="E9EDF4"/>
                    </a:solidFill>
                  </a:tcPr>
                </a:tc>
                <a:tc>
                  <a:txBody>
                    <a:bodyPr/>
                    <a:lstStyle/>
                    <a:p>
                      <a:pPr algn="ctr"/>
                      <a:r>
                        <a:rPr lang="en-US" sz="1200" dirty="0" smtClean="0"/>
                        <a:t>6 </a:t>
                      </a:r>
                      <a:r>
                        <a:rPr lang="en-US" sz="1200" baseline="0" dirty="0" smtClean="0"/>
                        <a:t>months</a:t>
                      </a:r>
                      <a:endParaRPr lang="en-US" sz="1200" dirty="0"/>
                    </a:p>
                  </a:txBody>
                  <a:tcPr>
                    <a:solidFill>
                      <a:srgbClr val="E9EDF4"/>
                    </a:solidFill>
                  </a:tcPr>
                </a:tc>
                <a:tc>
                  <a:txBody>
                    <a:bodyPr/>
                    <a:lstStyle/>
                    <a:p>
                      <a:pPr algn="ctr"/>
                      <a:endParaRPr lang="en-US" sz="1100" dirty="0">
                        <a:solidFill>
                          <a:srgbClr val="00B050"/>
                        </a:solidFill>
                      </a:endParaRPr>
                    </a:p>
                  </a:txBody>
                  <a:tcPr>
                    <a:solidFill>
                      <a:srgbClr val="E9EDF4"/>
                    </a:solidFill>
                  </a:tcPr>
                </a:tc>
              </a:tr>
              <a:tr h="370840">
                <a:tc>
                  <a:txBody>
                    <a:bodyPr/>
                    <a:lstStyle/>
                    <a:p>
                      <a:r>
                        <a:rPr lang="en-US" sz="1400" dirty="0" smtClean="0"/>
                        <a:t>Draft</a:t>
                      </a:r>
                      <a:r>
                        <a:rPr lang="en-US" sz="1400" baseline="0" dirty="0" smtClean="0"/>
                        <a:t> 2.0 -&gt; Final</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22 </a:t>
                      </a:r>
                      <a:r>
                        <a:rPr lang="en-US" sz="1200" baseline="0" dirty="0" smtClean="0"/>
                        <a:t>months</a:t>
                      </a:r>
                      <a:endParaRPr lang="en-US" sz="1200" dirty="0"/>
                    </a:p>
                  </a:txBody>
                  <a:tcPr>
                    <a:solidFill>
                      <a:srgbClr val="D0D8E8"/>
                    </a:solidFill>
                  </a:tcPr>
                </a:tc>
                <a:tc>
                  <a:txBody>
                    <a:bodyPr/>
                    <a:lstStyle/>
                    <a:p>
                      <a:pPr algn="ctr"/>
                      <a:r>
                        <a:rPr lang="en-US" sz="1200" dirty="0" smtClean="0"/>
                        <a:t>19 </a:t>
                      </a:r>
                      <a:r>
                        <a:rPr lang="en-US" sz="1200" baseline="0" dirty="0" smtClean="0"/>
                        <a:t>months</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r h="370840">
                <a:tc>
                  <a:txBody>
                    <a:bodyPr/>
                    <a:lstStyle/>
                    <a:p>
                      <a:r>
                        <a:rPr lang="en-US" sz="1400" dirty="0" smtClean="0"/>
                        <a:t>Amendment</a:t>
                      </a:r>
                      <a:r>
                        <a:rPr lang="en-US" sz="1400" baseline="0" dirty="0" smtClean="0"/>
                        <a:t> size</a:t>
                      </a:r>
                      <a:endParaRPr lang="en-US" sz="1400" dirty="0"/>
                    </a:p>
                  </a:txBody>
                  <a:tcPr>
                    <a:solidFill>
                      <a:srgbClr val="D0D8E8"/>
                    </a:solidFill>
                  </a:tcPr>
                </a:tc>
                <a:tc>
                  <a:txBody>
                    <a:bodyPr/>
                    <a:lstStyle/>
                    <a:p>
                      <a:endParaRPr lang="en-US" dirty="0"/>
                    </a:p>
                  </a:txBody>
                  <a:tcPr>
                    <a:solidFill>
                      <a:srgbClr val="D0D8E8"/>
                    </a:solidFill>
                  </a:tcPr>
                </a:tc>
                <a:tc>
                  <a:txBody>
                    <a:bodyPr/>
                    <a:lstStyle/>
                    <a:p>
                      <a:endParaRPr lang="en-US" dirty="0"/>
                    </a:p>
                  </a:txBody>
                  <a:tcPr>
                    <a:solidFill>
                      <a:srgbClr val="D0D8E8"/>
                    </a:solidFill>
                  </a:tcPr>
                </a:tc>
                <a:tc>
                  <a:txBody>
                    <a:bodyPr/>
                    <a:lstStyle/>
                    <a:p>
                      <a:pPr algn="ctr"/>
                      <a:r>
                        <a:rPr lang="en-US" sz="1200" dirty="0" smtClean="0"/>
                        <a:t>442 pg.</a:t>
                      </a:r>
                      <a:endParaRPr lang="en-US" sz="1200" dirty="0"/>
                    </a:p>
                  </a:txBody>
                  <a:tcPr>
                    <a:solidFill>
                      <a:srgbClr val="D0D8E8"/>
                    </a:solidFill>
                  </a:tcPr>
                </a:tc>
                <a:tc>
                  <a:txBody>
                    <a:bodyPr/>
                    <a:lstStyle/>
                    <a:p>
                      <a:pPr algn="ctr"/>
                      <a:r>
                        <a:rPr lang="en-US" sz="1200" dirty="0" smtClean="0"/>
                        <a:t>679 pg.</a:t>
                      </a:r>
                      <a:endParaRPr lang="en-US" sz="1200" dirty="0"/>
                    </a:p>
                  </a:txBody>
                  <a:tcPr>
                    <a:solidFill>
                      <a:srgbClr val="D0D8E8"/>
                    </a:solidFill>
                  </a:tcPr>
                </a:tc>
                <a:tc>
                  <a:txBody>
                    <a:bodyPr/>
                    <a:lstStyle/>
                    <a:p>
                      <a:pPr algn="ctr"/>
                      <a:endParaRPr lang="en-US" sz="1100" dirty="0">
                        <a:solidFill>
                          <a:srgbClr val="00B050"/>
                        </a:solidFill>
                      </a:endParaRPr>
                    </a:p>
                  </a:txBody>
                  <a:tcPr>
                    <a:solidFill>
                      <a:srgbClr val="D0D8E8"/>
                    </a:solidFill>
                  </a:tcPr>
                </a:tc>
              </a:tr>
            </a:tbl>
          </a:graphicData>
        </a:graphic>
      </p:graphicFrame>
    </p:spTree>
    <p:extLst>
      <p:ext uri="{BB962C8B-B14F-4D97-AF65-F5344CB8AC3E}">
        <p14:creationId xmlns:p14="http://schemas.microsoft.com/office/powerpoint/2010/main" val="35549090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and </a:t>
            </a:r>
            <a:r>
              <a:rPr lang="en-US" dirty="0" err="1"/>
              <a:t>strawpolls</a:t>
            </a:r>
            <a:r>
              <a:rPr lang="en-US" dirty="0"/>
              <a:t> as needed</a:t>
            </a:r>
          </a:p>
        </p:txBody>
      </p:sp>
      <p:sp>
        <p:nvSpPr>
          <p:cNvPr id="3" name="Content Placeholder 2"/>
          <p:cNvSpPr>
            <a:spLocks noGrp="1"/>
          </p:cNvSpPr>
          <p:nvPr>
            <p:ph idx="1"/>
          </p:nvPr>
        </p:nvSpPr>
        <p:spPr/>
        <p:txBody>
          <a:bodyPr/>
          <a:lstStyle/>
          <a:p>
            <a:pPr marL="0" indent="0">
              <a:buNone/>
            </a:pPr>
            <a:r>
              <a:rPr lang="en-US" altLang="en-US" dirty="0"/>
              <a:t>Motion/</a:t>
            </a:r>
            <a:r>
              <a:rPr lang="en-US" altLang="en-US" dirty="0" err="1"/>
              <a:t>strawpoll</a:t>
            </a:r>
            <a:endParaRPr lang="en-US" altLang="en-US" dirty="0"/>
          </a:p>
          <a:p>
            <a:pPr marL="0" indent="0">
              <a:buNone/>
            </a:pPr>
            <a:r>
              <a:rPr lang="en-US" altLang="en-US" dirty="0"/>
              <a:t>To instruct the use case document editor to add use cases depicted by slides x y z of submission </a:t>
            </a:r>
            <a:r>
              <a:rPr lang="en-US" altLang="en-US" dirty="0" err="1"/>
              <a:t>abc</a:t>
            </a:r>
            <a:r>
              <a:rPr lang="en-US" altLang="en-US" dirty="0"/>
              <a:t> to the use case working draft document.</a:t>
            </a:r>
          </a:p>
          <a:p>
            <a:pPr marL="0" indent="0">
              <a:buNone/>
            </a:pPr>
            <a:r>
              <a:rPr lang="en-US" altLang="en-US" dirty="0"/>
              <a:t>Move:</a:t>
            </a:r>
          </a:p>
          <a:p>
            <a:pPr marL="0" indent="0">
              <a:buNone/>
            </a:pPr>
            <a:r>
              <a:rPr lang="en-US" altLang="en-US" dirty="0"/>
              <a:t>2</a:t>
            </a:r>
            <a:r>
              <a:rPr lang="en-US" altLang="en-US" baseline="30000" dirty="0"/>
              <a:t>nd</a:t>
            </a:r>
            <a:r>
              <a:rPr lang="en-US" altLang="en-US" dirty="0"/>
              <a:t>:</a:t>
            </a:r>
          </a:p>
          <a:p>
            <a:pPr marL="0" indent="0">
              <a:buNone/>
            </a:pPr>
            <a:r>
              <a:rPr lang="en-US" altLang="en-US" dirty="0"/>
              <a:t>Y: 	N: 	A:</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23157927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a:t>
            </a:r>
          </a:p>
        </p:txBody>
      </p:sp>
      <p:sp>
        <p:nvSpPr>
          <p:cNvPr id="3" name="Content Placeholder 2"/>
          <p:cNvSpPr>
            <a:spLocks noGrp="1"/>
          </p:cNvSpPr>
          <p:nvPr>
            <p:ph idx="1"/>
          </p:nvPr>
        </p:nvSpPr>
        <p:spPr/>
        <p:txBody>
          <a:bodyPr/>
          <a:lstStyle/>
          <a:p>
            <a:pPr marL="0" indent="0">
              <a:buNone/>
            </a:pPr>
            <a:r>
              <a:rPr lang="en-US" altLang="en-US" dirty="0"/>
              <a:t>We support the addition of use cases depicted by slides </a:t>
            </a:r>
            <a:r>
              <a:rPr lang="en-US" altLang="en-US" dirty="0" err="1"/>
              <a:t>a,b,c</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endParaRPr lang="en-US" altLang="en-US" dirty="0"/>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87026920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Motions on submission xxx</a:t>
            </a:r>
          </a:p>
        </p:txBody>
      </p:sp>
      <p:sp>
        <p:nvSpPr>
          <p:cNvPr id="3" name="Content Placeholder 2"/>
          <p:cNvSpPr>
            <a:spLocks noGrp="1"/>
          </p:cNvSpPr>
          <p:nvPr>
            <p:ph idx="1"/>
          </p:nvPr>
        </p:nvSpPr>
        <p:spPr/>
        <p:txBody>
          <a:bodyPr/>
          <a:lstStyle/>
          <a:p>
            <a:pPr marL="0" indent="0">
              <a:buNone/>
            </a:pPr>
            <a:r>
              <a:rPr lang="en-US" altLang="en-US" dirty="0"/>
              <a:t>Motion</a:t>
            </a:r>
          </a:p>
          <a:p>
            <a:pPr marL="0" indent="0">
              <a:buNone/>
            </a:pPr>
            <a:r>
              <a:rPr lang="en-US" altLang="en-US" dirty="0"/>
              <a:t>To instruct the use case document editor to add use cases depicted by slides </a:t>
            </a:r>
            <a:r>
              <a:rPr lang="en-US" altLang="en-US" dirty="0" err="1"/>
              <a:t>a,b</a:t>
            </a:r>
            <a:r>
              <a:rPr lang="en-US" altLang="en-US" dirty="0"/>
              <a:t> of submission 11-15/</a:t>
            </a:r>
            <a:r>
              <a:rPr lang="en-US" altLang="en-US" dirty="0" err="1"/>
              <a:t>XYZrN</a:t>
            </a:r>
            <a:r>
              <a:rPr lang="en-US" altLang="en-US" dirty="0"/>
              <a:t> to the use case working draft document.</a:t>
            </a:r>
          </a:p>
          <a:p>
            <a:pPr marL="0" indent="0">
              <a:buNone/>
            </a:pPr>
            <a:endParaRPr lang="en-US" altLang="en-US" dirty="0"/>
          </a:p>
          <a:p>
            <a:pPr marL="0" indent="0">
              <a:buNone/>
            </a:pPr>
            <a:r>
              <a:rPr lang="en-US" altLang="en-US" dirty="0"/>
              <a:t>Move: </a:t>
            </a:r>
          </a:p>
          <a:p>
            <a:pPr marL="0" indent="0">
              <a:buNone/>
            </a:pPr>
            <a:r>
              <a:rPr lang="en-US" altLang="en-US" dirty="0"/>
              <a:t>2</a:t>
            </a:r>
            <a:r>
              <a:rPr lang="en-US" altLang="en-US" baseline="30000" dirty="0"/>
              <a:t>nd</a:t>
            </a:r>
            <a:r>
              <a:rPr lang="en-US" altLang="en-US" dirty="0"/>
              <a:t>:</a:t>
            </a:r>
          </a:p>
          <a:p>
            <a:pPr marL="0" indent="0">
              <a:buNone/>
            </a:pPr>
            <a:r>
              <a:rPr lang="en-US" altLang="en-US" dirty="0"/>
              <a:t>Y: 	 	N: 		A: </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385287718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Strawpoll#1 submission 634</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
        <p:nvSpPr>
          <p:cNvPr id="7" name="Content Placeholder 2"/>
          <p:cNvSpPr txBox="1">
            <a:spLocks/>
          </p:cNvSpPr>
          <p:nvPr/>
        </p:nvSpPr>
        <p:spPr bwMode="auto">
          <a:xfrm>
            <a:off x="838200" y="21336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r>
              <a:rPr lang="en-US" altLang="en-US" kern="0" smtClean="0"/>
              <a:t>We support the addition of use cases depicted by slides a,b,c of submission 11-15/XYZrN to the use case working draft document.</a:t>
            </a:r>
          </a:p>
          <a:p>
            <a:pPr marL="0" indent="0"/>
            <a:endParaRPr lang="en-US" altLang="en-US" kern="0" smtClean="0"/>
          </a:p>
          <a:p>
            <a:pPr marL="0" indent="0"/>
            <a:endParaRPr lang="en-US" altLang="en-US" kern="0" smtClean="0"/>
          </a:p>
          <a:p>
            <a:pPr marL="0" indent="0"/>
            <a:r>
              <a:rPr lang="en-US" altLang="en-US" kern="0" smtClean="0"/>
              <a:t>Y: 	 	N: 		A: </a:t>
            </a:r>
            <a:endParaRPr lang="en-US" altLang="en-US" kern="0" dirty="0" smtClean="0"/>
          </a:p>
        </p:txBody>
      </p:sp>
    </p:spTree>
    <p:extLst>
      <p:ext uri="{BB962C8B-B14F-4D97-AF65-F5344CB8AC3E}">
        <p14:creationId xmlns:p14="http://schemas.microsoft.com/office/powerpoint/2010/main" val="344586367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48</a:t>
            </a:fld>
            <a:endParaRPr lang="en-GB"/>
          </a:p>
        </p:txBody>
      </p:sp>
      <p:sp>
        <p:nvSpPr>
          <p:cNvPr id="5" name="Footer Placeholder 4"/>
          <p:cNvSpPr>
            <a:spLocks noGrp="1"/>
          </p:cNvSpPr>
          <p:nvPr>
            <p:ph type="ftr" idx="14"/>
          </p:nvPr>
        </p:nvSpPr>
        <p:spPr>
          <a:xfrm>
            <a:off x="6000760" y="6475413"/>
            <a:ext cx="2541578" cy="16829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smtClean="0"/>
              <a:t>Jan.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a:t>
            </a:r>
            <a:r>
              <a:rPr lang="en-GB" dirty="0" smtClean="0"/>
              <a:t>Sep. 2015, </a:t>
            </a:r>
            <a:r>
              <a:rPr lang="en-GB" dirty="0"/>
              <a:t>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49</a:t>
            </a:fld>
            <a:endParaRPr lang="en-GB"/>
          </a:p>
        </p:txBody>
      </p:sp>
      <p:sp>
        <p:nvSpPr>
          <p:cNvPr id="5" name="Footer Placeholder 4"/>
          <p:cNvSpPr>
            <a:spLocks noGrp="1"/>
          </p:cNvSpPr>
          <p:nvPr>
            <p:ph type="ftr" idx="14"/>
          </p:nvPr>
        </p:nvSpPr>
        <p:spPr>
          <a:xfrm>
            <a:off x="6012160" y="6475413"/>
            <a:ext cx="2530178" cy="193947"/>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smtClean="0"/>
              <a:t>Jan.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a:xfrm>
            <a:off x="685800" y="1751013"/>
            <a:ext cx="7770813" cy="4486299"/>
          </a:xfrm>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2"/>
              </a:rPr>
              <a:t>https://imat.ieee.org</a:t>
            </a:r>
            <a:r>
              <a:rPr lang="en-US" altLang="en-US" dirty="0">
                <a:solidFill>
                  <a:schemeClr val="tx1"/>
                </a:solidFill>
                <a:ea typeface="MS PGothic" pitchFamily="34" charset="-128"/>
                <a:cs typeface="MS PGothic" charset="0"/>
              </a:rPr>
              <a:t> </a:t>
            </a:r>
          </a:p>
          <a:p>
            <a:pPr lvl="1"/>
            <a:r>
              <a:rPr lang="en-US" altLang="en-US" dirty="0"/>
              <a:t>You 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a:t>
            </a:r>
            <a:r>
              <a:rPr lang="en-US" altLang="en-US" dirty="0" err="1" smtClean="0"/>
              <a:t>TGaz</a:t>
            </a:r>
            <a:r>
              <a:rPr lang="en-US" altLang="en-US" dirty="0" smtClean="0"/>
              <a:t>” </a:t>
            </a:r>
            <a:r>
              <a:rPr lang="en-US" altLang="en-US" dirty="0"/>
              <a:t>folder for documents relating to the </a:t>
            </a:r>
            <a:r>
              <a:rPr lang="en-US" altLang="en-US" dirty="0" err="1" smtClean="0"/>
              <a:t>TGaz</a:t>
            </a:r>
            <a:r>
              <a:rPr lang="en-US" altLang="en-US" dirty="0" smtClean="0"/>
              <a:t> activity.</a:t>
            </a:r>
          </a:p>
          <a:p>
            <a:pPr lvl="1"/>
            <a:endParaRPr lang="en-US" altLang="en-US" dirty="0"/>
          </a:p>
          <a:p>
            <a:r>
              <a:rPr lang="en-US" altLang="en-US" dirty="0" smtClean="0"/>
              <a:t>Note:</a:t>
            </a:r>
          </a:p>
          <a:p>
            <a:pPr marL="365125" indent="0"/>
            <a:r>
              <a:rPr lang="en-US" altLang="en-US" sz="2000" b="0" dirty="0" smtClean="0"/>
              <a:t>Per WG leadership guidance, attendance </a:t>
            </a:r>
            <a:r>
              <a:rPr lang="en-US" altLang="en-US" sz="2000" b="0" dirty="0"/>
              <a:t>count at the midpoint of each </a:t>
            </a:r>
            <a:r>
              <a:rPr lang="en-US" altLang="en-US" sz="2000" b="0" dirty="0" smtClean="0"/>
              <a:t>timeslot will be conducted during each TG meeting slot.</a:t>
            </a:r>
            <a:endParaRPr lang="en-US" altLang="en-US" dirty="0"/>
          </a:p>
          <a:p>
            <a:pPr marL="457200" indent="-457200">
              <a:spcBef>
                <a:spcPct val="0"/>
              </a:spcBef>
              <a:buFontTx/>
              <a:buNone/>
            </a:pPr>
            <a:endParaRPr lang="en-US" alt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Jan. 2016</a:t>
            </a:r>
            <a:endParaRPr lang="en-GB" dirty="0"/>
          </a:p>
        </p:txBody>
      </p:sp>
    </p:spTree>
    <p:extLst>
      <p:ext uri="{BB962C8B-B14F-4D97-AF65-F5344CB8AC3E}">
        <p14:creationId xmlns:p14="http://schemas.microsoft.com/office/powerpoint/2010/main" val="23033030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50</a:t>
            </a:fld>
            <a:endParaRPr lang="en-GB"/>
          </a:p>
        </p:txBody>
      </p:sp>
      <p:sp>
        <p:nvSpPr>
          <p:cNvPr id="5" name="Footer Placeholder 4"/>
          <p:cNvSpPr>
            <a:spLocks noGrp="1"/>
          </p:cNvSpPr>
          <p:nvPr>
            <p:ph type="ftr" idx="14"/>
          </p:nvPr>
        </p:nvSpPr>
        <p:spPr>
          <a:xfrm>
            <a:off x="6500826" y="6475413"/>
            <a:ext cx="204151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smtClean="0"/>
              <a:t>Jan.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51</a:t>
            </a:fld>
            <a:endParaRPr lang="en-GB"/>
          </a:p>
        </p:txBody>
      </p:sp>
      <p:sp>
        <p:nvSpPr>
          <p:cNvPr id="5" name="Footer Placeholder 4"/>
          <p:cNvSpPr>
            <a:spLocks noGrp="1"/>
          </p:cNvSpPr>
          <p:nvPr>
            <p:ph type="ftr" idx="14"/>
          </p:nvPr>
        </p:nvSpPr>
        <p:spPr>
          <a:xfrm>
            <a:off x="6072198" y="6475413"/>
            <a:ext cx="2470140"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smtClean="0"/>
              <a:t>Jan.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52</a:t>
            </a:fld>
            <a:endParaRPr lang="en-GB"/>
          </a:p>
        </p:txBody>
      </p:sp>
      <p:sp>
        <p:nvSpPr>
          <p:cNvPr id="5" name="Footer Placeholder 4"/>
          <p:cNvSpPr>
            <a:spLocks noGrp="1"/>
          </p:cNvSpPr>
          <p:nvPr>
            <p:ph type="ftr" idx="14"/>
          </p:nvPr>
        </p:nvSpPr>
        <p:spPr>
          <a:xfrm>
            <a:off x="6286512" y="6475413"/>
            <a:ext cx="2255826"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smtClean="0"/>
              <a:t>Jan.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idx="1"/>
          </p:nvPr>
        </p:nvSpPr>
        <p:spPr>
          <a:xfrm>
            <a:off x="685800" y="1981200"/>
            <a:ext cx="7772400" cy="4208463"/>
          </a:xfrm>
          <a:ln/>
        </p:spPr>
        <p:txBody>
          <a:bodyPr/>
          <a:lstStyle/>
          <a:p>
            <a:endParaRPr lang="en-US"/>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53</a:t>
            </a:fld>
            <a:endParaRPr lang="en-GB"/>
          </a:p>
        </p:txBody>
      </p:sp>
      <p:sp>
        <p:nvSpPr>
          <p:cNvPr id="5" name="Footer Placeholder 4"/>
          <p:cNvSpPr>
            <a:spLocks noGrp="1"/>
          </p:cNvSpPr>
          <p:nvPr>
            <p:ph type="ftr" idx="14"/>
          </p:nvPr>
        </p:nvSpPr>
        <p:spPr>
          <a:xfrm>
            <a:off x="6143636" y="6475413"/>
            <a:ext cx="2398702" cy="180975"/>
          </a:xfrm>
        </p:spPr>
        <p:txBody>
          <a:bodyPr/>
          <a:lstStyle/>
          <a:p>
            <a:r>
              <a:rPr lang="en-GB" dirty="0" smtClean="0"/>
              <a:t>Jonathan Segev, Intel Corporation</a:t>
            </a:r>
            <a:endParaRPr lang="en-GB" dirty="0"/>
          </a:p>
        </p:txBody>
      </p:sp>
      <p:sp>
        <p:nvSpPr>
          <p:cNvPr id="4" name="Date Placeholder 3"/>
          <p:cNvSpPr>
            <a:spLocks noGrp="1"/>
          </p:cNvSpPr>
          <p:nvPr>
            <p:ph type="dt" idx="15"/>
          </p:nvPr>
        </p:nvSpPr>
        <p:spPr>
          <a:xfrm>
            <a:off x="714348" y="357166"/>
            <a:ext cx="2374889" cy="273050"/>
          </a:xfrm>
        </p:spPr>
        <p:txBody>
          <a:bodyPr/>
          <a:lstStyle/>
          <a:p>
            <a:r>
              <a:rPr lang="en-US" smtClean="0"/>
              <a:t>Jan. 2016</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4"/>
          <p:cNvSpPr>
            <a:spLocks noGrp="1" noChangeArrowheads="1"/>
          </p:cNvSpPr>
          <p:nvPr>
            <p:ph type="dt" sz="quarter" idx="4294967295"/>
          </p:nvPr>
        </p:nvSpPr>
        <p:spPr>
          <a:xfrm>
            <a:off x="696913" y="333375"/>
            <a:ext cx="1182687" cy="2762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Jan. 2016</a:t>
            </a:r>
            <a:endParaRPr lang="en-US" altLang="en-US" sz="1800"/>
          </a:p>
        </p:txBody>
      </p:sp>
      <p:sp>
        <p:nvSpPr>
          <p:cNvPr id="717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3BA49D9-A0B4-4CE4-B52E-5C95385AE257}" type="slidenum">
              <a:rPr lang="en-US" altLang="en-US"/>
              <a:pPr/>
              <a:t>6</a:t>
            </a:fld>
            <a:endParaRPr lang="en-US" altLang="en-US"/>
          </a:p>
        </p:txBody>
      </p:sp>
      <p:sp>
        <p:nvSpPr>
          <p:cNvPr id="7173" name="Rectangle 2"/>
          <p:cNvSpPr>
            <a:spLocks noGrp="1" noChangeArrowheads="1"/>
          </p:cNvSpPr>
          <p:nvPr>
            <p:ph type="title"/>
          </p:nvPr>
        </p:nvSpPr>
        <p:spPr/>
        <p:txBody>
          <a:bodyPr/>
          <a:lstStyle/>
          <a:p>
            <a:r>
              <a:rPr lang="en-US" altLang="en-US" smtClean="0"/>
              <a:t>Patent Policy</a:t>
            </a:r>
          </a:p>
        </p:txBody>
      </p:sp>
      <p:sp>
        <p:nvSpPr>
          <p:cNvPr id="7174" name="Rectangle 3"/>
          <p:cNvSpPr>
            <a:spLocks noGrp="1" noChangeArrowheads="1"/>
          </p:cNvSpPr>
          <p:nvPr>
            <p:ph type="body" idx="1"/>
          </p:nvPr>
        </p:nvSpPr>
        <p:spPr/>
        <p:txBody>
          <a:bodyPr/>
          <a:lstStyle/>
          <a:p>
            <a:r>
              <a:rPr lang="en-US" altLang="en-US" smtClean="0"/>
              <a:t>Following 5 slides</a:t>
            </a:r>
          </a:p>
        </p:txBody>
      </p:sp>
      <p:sp>
        <p:nvSpPr>
          <p:cNvPr id="7" name="Footer Placeholder 4"/>
          <p:cNvSpPr>
            <a:spLocks noGrp="1"/>
          </p:cNvSpPr>
          <p:nvPr>
            <p:ph type="ftr" idx="14"/>
          </p:nvPr>
        </p:nvSpPr>
        <p:spPr>
          <a:xfrm>
            <a:off x="5357818" y="6475413"/>
            <a:ext cx="3184520" cy="180975"/>
          </a:xfrm>
        </p:spPr>
        <p:txBody>
          <a:bodyPr/>
          <a:lstStyle/>
          <a:p>
            <a:r>
              <a:rPr lang="en-GB" dirty="0" smtClean="0"/>
              <a:t>Jonathan Segev, Intel Corporation</a:t>
            </a:r>
            <a:endParaRPr lang="en-GB" dirty="0"/>
          </a:p>
        </p:txBody>
      </p:sp>
    </p:spTree>
    <p:extLst>
      <p:ext uri="{BB962C8B-B14F-4D97-AF65-F5344CB8AC3E}">
        <p14:creationId xmlns:p14="http://schemas.microsoft.com/office/powerpoint/2010/main" val="35711800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Jan. 2016</a:t>
            </a:r>
            <a:endParaRPr lang="en-US" altLang="en-US" sz="1800"/>
          </a:p>
        </p:txBody>
      </p:sp>
      <p:sp>
        <p:nvSpPr>
          <p:cNvPr id="819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55633EE-5C50-4AB9-91B6-25613814359F}" type="slidenum">
              <a:rPr lang="en-US" altLang="en-US"/>
              <a:pPr/>
              <a:t>7</a:t>
            </a:fld>
            <a:endParaRPr lang="en-US" altLang="en-US"/>
          </a:p>
        </p:txBody>
      </p:sp>
      <p:sp>
        <p:nvSpPr>
          <p:cNvPr id="8197" name="Rectangle 2"/>
          <p:cNvSpPr>
            <a:spLocks noGrp="1" noChangeArrowheads="1"/>
          </p:cNvSpPr>
          <p:nvPr>
            <p:ph type="title"/>
          </p:nvPr>
        </p:nvSpPr>
        <p:spPr>
          <a:xfrm>
            <a:off x="685800" y="548680"/>
            <a:ext cx="7772400" cy="381000"/>
          </a:xfrm>
          <a:noFill/>
        </p:spPr>
        <p:txBody>
          <a:bodyPr lIns="90487" tIns="44450" rIns="90487" bIns="44450"/>
          <a:lstStyle/>
          <a:p>
            <a:r>
              <a:rPr lang="en-US" altLang="en-US" sz="2400" u="sng" dirty="0" smtClean="0">
                <a:solidFill>
                  <a:schemeClr val="accent2"/>
                </a:solidFill>
              </a:rPr>
              <a:t>Instructions for the WG Chair</a:t>
            </a:r>
          </a:p>
        </p:txBody>
      </p:sp>
      <p:sp>
        <p:nvSpPr>
          <p:cNvPr id="8198" name="Rectangle 3"/>
          <p:cNvSpPr>
            <a:spLocks noGrp="1" noChangeArrowheads="1"/>
          </p:cNvSpPr>
          <p:nvPr>
            <p:ph type="body" idx="4294967295"/>
          </p:nvPr>
        </p:nvSpPr>
        <p:spPr>
          <a:xfrm>
            <a:off x="152400" y="908720"/>
            <a:ext cx="8610600" cy="4876800"/>
          </a:xfrm>
          <a:noFill/>
        </p:spPr>
        <p:txBody>
          <a:bodyPr lIns="90487" tIns="44450" rIns="90487" bIns="44450"/>
          <a:lstStyle/>
          <a:p>
            <a:pPr>
              <a:lnSpc>
                <a:spcPct val="80000"/>
              </a:lnSpc>
              <a:spcAft>
                <a:spcPct val="30000"/>
              </a:spcAft>
              <a:buFont typeface="Monotype Sorts"/>
              <a:buNone/>
            </a:pPr>
            <a:r>
              <a:rPr lang="en-US" altLang="en-US" sz="800" b="0" dirty="0" smtClean="0"/>
              <a:t>	</a:t>
            </a:r>
            <a:r>
              <a:rPr lang="en-US" altLang="en-US" sz="1800" dirty="0" smtClean="0">
                <a:solidFill>
                  <a:schemeClr val="accent2"/>
                </a:solidFill>
              </a:rPr>
              <a:t>The IEEE-SA strongly recommends that at each WG meeting the chair or a designee:</a:t>
            </a:r>
          </a:p>
          <a:p>
            <a:pPr lvl="1">
              <a:lnSpc>
                <a:spcPct val="80000"/>
              </a:lnSpc>
              <a:buFont typeface="Arial" panose="020B0604020202020204" pitchFamily="34" charset="0"/>
              <a:buChar char="•"/>
            </a:pPr>
            <a:r>
              <a:rPr lang="en-US" altLang="en-US" sz="1400" b="1" dirty="0" smtClean="0">
                <a:solidFill>
                  <a:schemeClr val="accent2"/>
                </a:solidFill>
              </a:rPr>
              <a:t>Show slides #1 through #4 of this presentation</a:t>
            </a:r>
          </a:p>
          <a:p>
            <a:pPr lvl="1">
              <a:lnSpc>
                <a:spcPct val="80000"/>
              </a:lnSpc>
              <a:buFont typeface="Arial" panose="020B0604020202020204" pitchFamily="34" charset="0"/>
              <a:buChar char="•"/>
            </a:pPr>
            <a:r>
              <a:rPr lang="en-US" altLang="en-US" sz="1400" b="1" dirty="0" smtClean="0">
                <a:solidFill>
                  <a:schemeClr val="accent2"/>
                </a:solidFill>
              </a:rPr>
              <a:t>Advise the WG attendees that:</a:t>
            </a:r>
            <a:r>
              <a:rPr lang="en-US" altLang="en-US" sz="1400" dirty="0" smtClean="0">
                <a:solidFill>
                  <a:schemeClr val="accent2"/>
                </a:solidFill>
              </a:rPr>
              <a:t> </a:t>
            </a:r>
          </a:p>
          <a:p>
            <a:pPr lvl="2">
              <a:lnSpc>
                <a:spcPct val="80000"/>
              </a:lnSpc>
            </a:pPr>
            <a:r>
              <a:rPr lang="en-US" altLang="en-US" sz="1400" dirty="0" smtClean="0">
                <a:solidFill>
                  <a:schemeClr val="accent2"/>
                </a:solidFill>
              </a:rPr>
              <a:t>The IEEE’s patent policy is described in Clause 6 of the </a:t>
            </a:r>
            <a:r>
              <a:rPr lang="en-US" altLang="en-US" sz="1400" i="1" dirty="0" smtClean="0">
                <a:solidFill>
                  <a:schemeClr val="accent2"/>
                </a:solidFill>
              </a:rPr>
              <a:t>IEEE-SA Standards Board Bylaws</a:t>
            </a:r>
            <a:r>
              <a:rPr lang="en-US" altLang="en-US" sz="1400" dirty="0" smtClean="0">
                <a:solidFill>
                  <a:schemeClr val="accent2"/>
                </a:solidFill>
              </a:rPr>
              <a:t>;</a:t>
            </a:r>
          </a:p>
          <a:p>
            <a:pPr lvl="2">
              <a:lnSpc>
                <a:spcPct val="80000"/>
              </a:lnSpc>
            </a:pPr>
            <a:r>
              <a:rPr lang="en-US" altLang="en-US" sz="1400" dirty="0" smtClean="0">
                <a:solidFill>
                  <a:schemeClr val="accent2"/>
                </a:solidFill>
              </a:rPr>
              <a:t>Early identification of patent claims which may be essential for the use of standards under development is strongly encouraged; </a:t>
            </a:r>
          </a:p>
          <a:p>
            <a:pPr lvl="2">
              <a:lnSpc>
                <a:spcPct val="80000"/>
              </a:lnSpc>
            </a:pPr>
            <a:r>
              <a:rPr lang="en-US" altLang="en-US" sz="1400" dirty="0" smtClean="0">
                <a:solidFill>
                  <a:schemeClr val="accent2"/>
                </a:solidFill>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accent2"/>
                </a:solidFill>
              </a:rPr>
            </a:br>
            <a:endParaRPr lang="en-US" altLang="en-US" sz="1400" dirty="0" smtClean="0">
              <a:solidFill>
                <a:schemeClr val="accent2"/>
              </a:solidFill>
            </a:endParaRPr>
          </a:p>
          <a:p>
            <a:pPr lvl="1">
              <a:lnSpc>
                <a:spcPct val="20000"/>
              </a:lnSpc>
              <a:buFont typeface="Arial" panose="020B0604020202020204" pitchFamily="34" charset="0"/>
              <a:buChar char="•"/>
            </a:pPr>
            <a:r>
              <a:rPr lang="en-US" altLang="en-US" sz="1400" b="1" dirty="0" smtClean="0">
                <a:solidFill>
                  <a:schemeClr val="accent2"/>
                </a:solidFill>
              </a:rPr>
              <a:t>Instruct the WG Secretary to record in the minutes of the relevant WG meeting:</a:t>
            </a:r>
            <a:r>
              <a:rPr lang="en-US" altLang="en-US" sz="900" dirty="0" smtClean="0">
                <a:solidFill>
                  <a:schemeClr val="accent2"/>
                </a:solidFill>
              </a:rPr>
              <a:t> </a:t>
            </a:r>
          </a:p>
          <a:p>
            <a:pPr lvl="2">
              <a:lnSpc>
                <a:spcPct val="80000"/>
              </a:lnSpc>
            </a:pPr>
            <a:r>
              <a:rPr lang="en-US" altLang="en-US" sz="1400" dirty="0" smtClean="0">
                <a:solidFill>
                  <a:schemeClr val="accent2"/>
                </a:solidFill>
              </a:rPr>
              <a:t>That the foregoing information was provided and that slides 1 through 4 (and this slide 0, if applicable) were shown; </a:t>
            </a:r>
          </a:p>
          <a:p>
            <a:pPr lvl="2">
              <a:lnSpc>
                <a:spcPct val="80000"/>
              </a:lnSpc>
            </a:pPr>
            <a:r>
              <a:rPr lang="en-US" altLang="en-US" sz="1400" dirty="0" smtClean="0">
                <a:solidFill>
                  <a:schemeClr val="accent2"/>
                </a:solidFill>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altLang="en-US" sz="1400" dirty="0" smtClean="0">
                <a:solidFill>
                  <a:schemeClr val="accent2"/>
                </a:solidFill>
              </a:rPr>
              <a:t>Any responses that were given, specifically the patent claim(s)/patent application claim(s) and/or the holder of the patent claim(s)/patent application claim(s) that were identified (if any) and by whom.</a:t>
            </a:r>
          </a:p>
          <a:p>
            <a:pPr lvl="2">
              <a:lnSpc>
                <a:spcPct val="80000"/>
              </a:lnSpc>
            </a:pPr>
            <a:endParaRPr lang="en-US" altLang="en-US" sz="800" dirty="0" smtClean="0">
              <a:solidFill>
                <a:schemeClr val="accent2"/>
              </a:solidFill>
            </a:endParaRPr>
          </a:p>
          <a:p>
            <a:pPr lvl="1">
              <a:lnSpc>
                <a:spcPct val="80000"/>
              </a:lnSpc>
              <a:spcBef>
                <a:spcPct val="5000"/>
              </a:spcBef>
              <a:buFont typeface="Arial" panose="020B0604020202020204" pitchFamily="34" charset="0"/>
              <a:buChar char="•"/>
            </a:pPr>
            <a:r>
              <a:rPr lang="en-US" altLang="en-US" sz="1400" dirty="0" smtClean="0">
                <a:solidFill>
                  <a:schemeClr val="accent2"/>
                </a:solidFill>
              </a:rPr>
              <a:t>The WG Chair shall ensure that a request is made to any identified holders of potential essential patent claim(s) to complete and submit a Letter of Assurance.</a:t>
            </a:r>
          </a:p>
          <a:p>
            <a:pPr lvl="1">
              <a:lnSpc>
                <a:spcPct val="80000"/>
              </a:lnSpc>
              <a:spcBef>
                <a:spcPct val="5000"/>
              </a:spcBef>
              <a:buFont typeface="Arial" panose="020B0604020202020204" pitchFamily="34" charset="0"/>
              <a:buChar char="•"/>
            </a:pPr>
            <a:r>
              <a:rPr lang="en-US" altLang="en-US" sz="1400" dirty="0" smtClean="0">
                <a:solidFill>
                  <a:schemeClr val="accent2"/>
                </a:solidFill>
              </a:rPr>
              <a:t>It is recommended that the WG chair review the guidance in </a:t>
            </a:r>
            <a:r>
              <a:rPr lang="en-US" altLang="en-US" sz="1400" i="1" dirty="0" smtClean="0">
                <a:solidFill>
                  <a:schemeClr val="accent2"/>
                </a:solidFill>
              </a:rPr>
              <a:t>IEEE-SA Standards Board Operations Manual</a:t>
            </a:r>
            <a:r>
              <a:rPr lang="en-US" altLang="en-US" sz="1400" dirty="0" smtClean="0">
                <a:solidFill>
                  <a:schemeClr val="accent2"/>
                </a:solidFill>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200" dirty="0" smtClean="0">
              <a:solidFill>
                <a:schemeClr val="accent2"/>
              </a:solidFill>
            </a:endParaRPr>
          </a:p>
          <a:p>
            <a:pPr lvl="1">
              <a:lnSpc>
                <a:spcPct val="80000"/>
              </a:lnSpc>
              <a:spcBef>
                <a:spcPct val="5000"/>
              </a:spcBef>
              <a:buFont typeface="Monotype Sorts"/>
              <a:buNone/>
            </a:pPr>
            <a:r>
              <a:rPr lang="en-US" altLang="en-US" sz="1200" dirty="0" smtClean="0">
                <a:solidFill>
                  <a:schemeClr val="accent2"/>
                </a:solidFill>
              </a:rPr>
              <a:t>	Note: </a:t>
            </a:r>
            <a:r>
              <a:rPr lang="en-US" altLang="en-US" sz="1200" b="1" dirty="0" smtClean="0">
                <a:solidFill>
                  <a:schemeClr val="accent2"/>
                </a:solidFill>
              </a:rPr>
              <a:t>WG</a:t>
            </a:r>
            <a:r>
              <a:rPr lang="en-US" altLang="en-US" sz="1200" dirty="0" smtClean="0">
                <a:solidFill>
                  <a:schemeClr val="accent2"/>
                </a:solidFill>
              </a:rPr>
              <a:t> includes Working Groups, Task Groups, and other standards-developing committees with a PAR approved by the IEEE-SA Standards Board.</a:t>
            </a:r>
          </a:p>
          <a:p>
            <a:pPr>
              <a:lnSpc>
                <a:spcPct val="80000"/>
              </a:lnSpc>
              <a:spcAft>
                <a:spcPct val="30000"/>
              </a:spcAft>
              <a:buFontTx/>
              <a:buNone/>
            </a:pPr>
            <a:endParaRPr lang="en-US" altLang="en-US" sz="1200" dirty="0" smtClean="0"/>
          </a:p>
        </p:txBody>
      </p:sp>
      <p:sp>
        <p:nvSpPr>
          <p:cNvPr id="8"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179071234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Jan. 2016</a:t>
            </a:r>
            <a:endParaRPr lang="en-US" altLang="en-US" sz="1800"/>
          </a:p>
        </p:txBody>
      </p:sp>
      <p:sp>
        <p:nvSpPr>
          <p:cNvPr id="9220"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A21F2FD-A092-41B5-9FDA-2ACDBCCBA290}" type="slidenum">
              <a:rPr lang="en-US" altLang="en-US"/>
              <a:pPr/>
              <a:t>8</a:t>
            </a:fld>
            <a:endParaRPr lang="en-US" altLang="en-US"/>
          </a:p>
        </p:txBody>
      </p:sp>
      <p:sp>
        <p:nvSpPr>
          <p:cNvPr id="9221" name="Rectangle 2"/>
          <p:cNvSpPr>
            <a:spLocks noGrp="1" noChangeArrowheads="1"/>
          </p:cNvSpPr>
          <p:nvPr>
            <p:ph type="title"/>
          </p:nvPr>
        </p:nvSpPr>
        <p:spPr>
          <a:xfrm>
            <a:off x="685800" y="685800"/>
            <a:ext cx="7772400" cy="381000"/>
          </a:xfrm>
        </p:spPr>
        <p:txBody>
          <a:bodyPr/>
          <a:lstStyle/>
          <a:p>
            <a:r>
              <a:rPr lang="en-US" altLang="en-US" sz="2800" u="sng" smtClean="0">
                <a:solidFill>
                  <a:schemeClr val="accent2"/>
                </a:solidFill>
              </a:rPr>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en-US" sz="2000" b="1" u="sng">
              <a:solidFill>
                <a:schemeClr val="tx2"/>
              </a:solidFill>
              <a:latin typeface="Helvetica" panose="020B0604020202020204" pitchFamily="34" charset="0"/>
            </a:endParaRPr>
          </a:p>
        </p:txBody>
      </p:sp>
      <p:sp>
        <p:nvSpPr>
          <p:cNvPr id="9223"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dirty="0"/>
              <a:t>Slide #1</a:t>
            </a:r>
            <a:endParaRPr lang="en-US" altLang="en-US" sz="2400" dirty="0"/>
          </a:p>
        </p:txBody>
      </p:sp>
      <p:sp>
        <p:nvSpPr>
          <p:cNvPr id="9" name="Rectangle 1027"/>
          <p:cNvSpPr txBox="1">
            <a:spLocks noChangeArrowheads="1"/>
          </p:cNvSpPr>
          <p:nvPr/>
        </p:nvSpPr>
        <p:spPr>
          <a:xfrm>
            <a:off x="0" y="1524000"/>
            <a:ext cx="9144000" cy="4876800"/>
          </a:xfrm>
          <a:prstGeom prst="rect">
            <a:avLst/>
          </a:prstGeom>
        </p:spPr>
        <p:txBody>
          <a:bodyPr/>
          <a:lstStyle/>
          <a:p>
            <a:pPr marL="342900" indent="-342900" algn="ctr">
              <a:spcBef>
                <a:spcPct val="20000"/>
              </a:spcBef>
              <a:buFont typeface="Monotype Sorts"/>
              <a:buNone/>
              <a:defRPr/>
            </a:pPr>
            <a:r>
              <a:rPr lang="en-US" altLang="en-US" sz="1600" b="1" kern="0" dirty="0">
                <a:solidFill>
                  <a:schemeClr val="accent2"/>
                </a:solidFill>
                <a:latin typeface="+mn-lt"/>
                <a:cs typeface="ＭＳ Ｐゴシック" charset="0"/>
              </a:rPr>
              <a:t>All participants in this meeting have certain obligations under the IEEE-SA Patent Policy. </a:t>
            </a:r>
          </a:p>
          <a:p>
            <a:pPr marL="742950" lvl="1" indent="-285750">
              <a:spcBef>
                <a:spcPct val="20000"/>
              </a:spcBef>
              <a:buFont typeface="Arial" pitchFamily="34" charset="0"/>
              <a:buChar char="•"/>
              <a:defRPr/>
            </a:pPr>
            <a:r>
              <a:rPr lang="en-US" altLang="en-US" sz="1600" b="1" kern="0" dirty="0">
                <a:solidFill>
                  <a:srgbClr val="003399"/>
                </a:solidFill>
                <a:latin typeface="+mn-lt"/>
              </a:rPr>
              <a:t>Participants [Note: </a:t>
            </a:r>
            <a:r>
              <a:rPr lang="en-GB" altLang="en-US" sz="1600" b="1" kern="0" dirty="0">
                <a:solidFill>
                  <a:srgbClr val="003399"/>
                </a:solidFill>
                <a:latin typeface="+mn-lt"/>
              </a:rPr>
              <a:t>Quoted text excerpted from IEEE-SA Standards Board Bylaws </a:t>
            </a:r>
            <a:r>
              <a:rPr lang="en-GB" altLang="en-US" sz="1600" b="1" kern="0" dirty="0" err="1">
                <a:solidFill>
                  <a:srgbClr val="003399"/>
                </a:solidFill>
                <a:latin typeface="+mn-lt"/>
              </a:rPr>
              <a:t>subclause</a:t>
            </a:r>
            <a:r>
              <a:rPr lang="en-GB" altLang="en-US" sz="1600" b="1" kern="0" dirty="0">
                <a:solidFill>
                  <a:srgbClr val="003399"/>
                </a:solidFill>
                <a:latin typeface="+mn-lt"/>
              </a:rPr>
              <a:t> 6.2</a:t>
            </a:r>
            <a:r>
              <a:rPr lang="en-US" altLang="en-US" sz="1600" b="1" kern="0" dirty="0">
                <a:solidFill>
                  <a:srgbClr val="003399"/>
                </a:solidFill>
                <a:latin typeface="+mn-lt"/>
              </a:rPr>
              <a:t>]:</a:t>
            </a:r>
          </a:p>
          <a:p>
            <a:pPr marL="1085850" lvl="2" indent="-228600">
              <a:spcBef>
                <a:spcPct val="20000"/>
              </a:spcBef>
              <a:buFont typeface="Arial" pitchFamily="34" charset="0"/>
              <a:buChar char="•"/>
              <a:defRPr/>
            </a:pPr>
            <a:r>
              <a:rPr lang="en-US" altLang="en-US" sz="1600" b="1" kern="0" dirty="0">
                <a:solidFill>
                  <a:srgbClr val="003399"/>
                </a:solidFill>
                <a:latin typeface="+mn-lt"/>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kern="0" dirty="0">
              <a:latin typeface="+mn-lt"/>
            </a:endParaRPr>
          </a:p>
          <a:p>
            <a:pPr marL="1085850" lvl="2" indent="-228600">
              <a:spcBef>
                <a:spcPct val="20000"/>
              </a:spcBef>
              <a:buFont typeface="Arial" pitchFamily="34" charset="0"/>
              <a:buChar char="•"/>
              <a:defRPr/>
            </a:pPr>
            <a:r>
              <a:rPr lang="en-US" altLang="en-US" sz="1600" b="1" kern="0" dirty="0">
                <a:solidFill>
                  <a:srgbClr val="003399"/>
                </a:solidFill>
                <a:latin typeface="+mn-lt"/>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marL="742950" lvl="1" indent="-285750">
              <a:spcBef>
                <a:spcPct val="20000"/>
              </a:spcBef>
              <a:buFont typeface="Arial" pitchFamily="34" charset="0"/>
              <a:buChar char="•"/>
              <a:defRPr/>
            </a:pPr>
            <a:r>
              <a:rPr lang="en-US" altLang="en-US" sz="1600" b="1" kern="0" dirty="0">
                <a:solidFill>
                  <a:srgbClr val="003399"/>
                </a:solidFill>
                <a:latin typeface="+mn-lt"/>
              </a:rPr>
              <a:t>The above does not apply if the patent claim is already the subject of an Accepted Letter of Assurance that applies to the proposed standard(s) under consideration by this group</a:t>
            </a:r>
          </a:p>
          <a:p>
            <a:pPr marL="742950" lvl="1" indent="-285750">
              <a:spcBef>
                <a:spcPct val="20000"/>
              </a:spcBef>
              <a:buFont typeface="Arial" pitchFamily="34" charset="0"/>
              <a:buChar char="•"/>
              <a:defRPr/>
            </a:pPr>
            <a:r>
              <a:rPr lang="en-US" altLang="en-US" sz="1600" b="1" kern="0" dirty="0">
                <a:solidFill>
                  <a:srgbClr val="003399"/>
                </a:solidFill>
                <a:latin typeface="+mn-lt"/>
              </a:rPr>
              <a:t>Early identification of holders of potential Essential Patent Claims is strongly encouraged</a:t>
            </a:r>
          </a:p>
          <a:p>
            <a:pPr marL="742950" lvl="1" indent="-285750">
              <a:spcBef>
                <a:spcPct val="20000"/>
              </a:spcBef>
              <a:buFont typeface="Arial" pitchFamily="34" charset="0"/>
              <a:buChar char="•"/>
              <a:defRPr/>
            </a:pPr>
            <a:r>
              <a:rPr lang="en-US" altLang="en-US" sz="1600" b="1" kern="0" dirty="0">
                <a:solidFill>
                  <a:srgbClr val="003399"/>
                </a:solidFill>
                <a:latin typeface="+mn-lt"/>
              </a:rPr>
              <a:t>No duty to perform a patent search</a:t>
            </a:r>
            <a:endParaRPr lang="en-US" altLang="en-US" sz="1600" kern="0" dirty="0">
              <a:latin typeface="+mn-lt"/>
            </a:endParaRP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299814551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Jan. 2016</a:t>
            </a:r>
            <a:endParaRPr lang="en-US" altLang="en-US" sz="1800"/>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663A9B0E-5200-41EC-BD3E-D8ECC9C8CF64}" type="slidenum">
              <a:rPr lang="en-US" altLang="en-US"/>
              <a:pPr/>
              <a:t>9</a:t>
            </a:fld>
            <a:endParaRPr lang="en-US" altLang="en-US"/>
          </a:p>
        </p:txBody>
      </p:sp>
      <p:sp>
        <p:nvSpPr>
          <p:cNvPr id="10245" name="Rectangle 2"/>
          <p:cNvSpPr>
            <a:spLocks noGrp="1" noChangeArrowheads="1"/>
          </p:cNvSpPr>
          <p:nvPr>
            <p:ph type="title"/>
          </p:nvPr>
        </p:nvSpPr>
        <p:spPr/>
        <p:txBody>
          <a:bodyPr/>
          <a:lstStyle/>
          <a:p>
            <a:r>
              <a:rPr lang="en-GB" altLang="en-US" u="sng" smtClean="0">
                <a:solidFill>
                  <a:schemeClr val="accent2"/>
                </a:solidFill>
              </a:rPr>
              <a:t>Patent Related Links</a:t>
            </a:r>
            <a:endParaRPr lang="en-US" altLang="en-US" u="sng" smtClean="0">
              <a:solidFill>
                <a:schemeClr val="accent2"/>
              </a:solidFill>
            </a:endParaRPr>
          </a:p>
        </p:txBody>
      </p:sp>
      <p:sp>
        <p:nvSpPr>
          <p:cNvPr id="10246"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b="1" u="sng"/>
              <a:t>Slide #2</a:t>
            </a:r>
            <a:endParaRPr lang="en-US" altLang="en-US" sz="2400"/>
          </a:p>
        </p:txBody>
      </p:sp>
      <p:sp>
        <p:nvSpPr>
          <p:cNvPr id="9" name="Rectangle 3"/>
          <p:cNvSpPr txBox="1">
            <a:spLocks noChangeArrowheads="1"/>
          </p:cNvSpPr>
          <p:nvPr/>
        </p:nvSpPr>
        <p:spPr>
          <a:xfrm>
            <a:off x="0" y="1524000"/>
            <a:ext cx="8991600" cy="3886200"/>
          </a:xfrm>
          <a:prstGeom prst="rect">
            <a:avLst/>
          </a:prstGeom>
        </p:spPr>
        <p:txBody>
          <a:bodyPr/>
          <a:lstStyle/>
          <a:p>
            <a:pPr marL="742950" lvl="1" indent="-285750">
              <a:lnSpc>
                <a:spcPct val="90000"/>
              </a:lnSpc>
              <a:spcBef>
                <a:spcPct val="20000"/>
              </a:spcBef>
              <a:buFont typeface="Monotype Sorts"/>
              <a:buNone/>
              <a:defRPr/>
            </a:pPr>
            <a:r>
              <a:rPr lang="en-US" altLang="en-US" sz="2400" kern="0" dirty="0">
                <a:latin typeface="+mn-lt"/>
                <a:cs typeface="Times New Roman" pitchFamily="18" charset="0"/>
              </a:rPr>
              <a:t>	</a:t>
            </a:r>
            <a:r>
              <a:rPr lang="en-US" altLang="en-US" sz="2400" kern="0" dirty="0">
                <a:solidFill>
                  <a:schemeClr val="accent2">
                    <a:lumMod val="75000"/>
                  </a:schemeClr>
                </a:solidFill>
                <a:latin typeface="+mn-lt"/>
                <a:cs typeface="Times New Roman" pitchFamily="18" charset="0"/>
              </a:rPr>
              <a:t>All participants should be familiar with their obligations under the IEEE-SA Policies &amp; Procedures for standards development.</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Patent Policy is stated in these sources:</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Boards Bylaws</a:t>
            </a:r>
          </a:p>
          <a:p>
            <a:pPr marL="742950" lvl="1" indent="-285750">
              <a:lnSpc>
                <a:spcPct val="90000"/>
              </a:lnSpc>
              <a:spcBef>
                <a:spcPct val="20000"/>
              </a:spcBef>
              <a:buFont typeface="Monotype Sorts"/>
              <a:buNone/>
              <a:defRPr/>
            </a:pPr>
            <a:r>
              <a:rPr lang="en-US" altLang="en-US" sz="21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http://standards.ieee.org/develop/policies/bylaws/sect6-7.html#6</a:t>
            </a:r>
          </a:p>
          <a:p>
            <a:pPr marL="742950" lvl="1" indent="-285750">
              <a:lnSpc>
                <a:spcPct val="90000"/>
              </a:lnSpc>
              <a:spcBef>
                <a:spcPct val="20000"/>
              </a:spcBef>
              <a:buFont typeface="Monotype Sorts"/>
              <a:buNone/>
              <a:defRPr/>
            </a:pPr>
            <a:r>
              <a:rPr lang="en-GB" altLang="en-US" sz="2400" kern="0" dirty="0">
                <a:solidFill>
                  <a:schemeClr val="accent2">
                    <a:lumMod val="75000"/>
                  </a:schemeClr>
                </a:solidFill>
                <a:latin typeface="+mn-lt"/>
              </a:rPr>
              <a:t>		IEEE-SA Standards Board Operations Manual</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http://standards.ieee.org/develop/policies/opman/sect6.html#6.3</a:t>
            </a:r>
            <a:endParaRPr lang="en-US" altLang="en-US" sz="2400" kern="0" dirty="0">
              <a:solidFill>
                <a:schemeClr val="accent2">
                  <a:lumMod val="75000"/>
                </a:schemeClr>
              </a:solidFill>
              <a:latin typeface="+mn-lt"/>
            </a:endParaRP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cs typeface="Times New Roman" pitchFamily="18" charset="0"/>
              </a:rPr>
              <a:t>	Material about the patent policy is available at</a:t>
            </a:r>
            <a:r>
              <a:rPr lang="en-US" altLang="en-US" sz="2400" kern="0" dirty="0">
                <a:solidFill>
                  <a:schemeClr val="accent2">
                    <a:lumMod val="75000"/>
                  </a:schemeClr>
                </a:solidFill>
                <a:latin typeface="+mn-lt"/>
              </a:rPr>
              <a:t> </a:t>
            </a:r>
          </a:p>
          <a:p>
            <a:pPr marL="742950" lvl="1" indent="-285750">
              <a:lnSpc>
                <a:spcPct val="90000"/>
              </a:lnSpc>
              <a:spcBef>
                <a:spcPct val="20000"/>
              </a:spcBef>
              <a:buFont typeface="Monotype Sorts"/>
              <a:buNone/>
              <a:defRPr/>
            </a:pPr>
            <a:r>
              <a:rPr lang="en-US" altLang="en-US" sz="2400" kern="0" dirty="0">
                <a:solidFill>
                  <a:schemeClr val="accent2">
                    <a:lumMod val="75000"/>
                  </a:schemeClr>
                </a:solidFill>
                <a:latin typeface="+mn-lt"/>
              </a:rPr>
              <a:t>		</a:t>
            </a:r>
            <a:r>
              <a:rPr lang="en-US" altLang="en-US" sz="2100" i="1" kern="0" dirty="0">
                <a:solidFill>
                  <a:schemeClr val="accent2">
                    <a:lumMod val="75000"/>
                  </a:schemeClr>
                </a:solidFill>
                <a:latin typeface="+mn-lt"/>
              </a:rPr>
              <a:t>http://standards.ieee.org/about/sasb/patcom/materials.html</a:t>
            </a:r>
          </a:p>
        </p:txBody>
      </p:sp>
      <p:sp>
        <p:nvSpPr>
          <p:cNvPr id="10248" name="Rectangle 9"/>
          <p:cNvSpPr>
            <a:spLocks noChangeArrowheads="1"/>
          </p:cNvSpPr>
          <p:nvPr/>
        </p:nvSpPr>
        <p:spPr bwMode="auto">
          <a:xfrm>
            <a:off x="990600" y="5192713"/>
            <a:ext cx="7239000" cy="979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1">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spcBef>
                <a:spcPct val="20000"/>
              </a:spcBef>
              <a:buClr>
                <a:srgbClr val="CC3300"/>
              </a:buClr>
              <a:buSzPct val="50000"/>
            </a:pPr>
            <a:endParaRPr lang="en-US" altLang="en-US" b="1">
              <a:solidFill>
                <a:srgbClr val="000099"/>
              </a:solidFill>
              <a:latin typeface="Arial" panose="020B0604020202020204" pitchFamily="34" charset="0"/>
            </a:endParaRPr>
          </a:p>
          <a:p>
            <a:pPr algn="ctr">
              <a:lnSpc>
                <a:spcPct val="80000"/>
              </a:lnSpc>
              <a:spcBef>
                <a:spcPct val="20000"/>
              </a:spcBef>
              <a:buClr>
                <a:srgbClr val="CC3300"/>
              </a:buClr>
              <a:buSzPct val="50000"/>
            </a:pPr>
            <a:r>
              <a:rPr lang="en-US" altLang="en-US" b="1">
                <a:solidFill>
                  <a:srgbClr val="000099"/>
                </a:solidFill>
                <a:latin typeface="Arial" panose="020B0604020202020204" pitchFamily="34" charset="0"/>
              </a:rPr>
              <a:t>This slide set is available at https://development.standards.ieee.org/myproject/Public/mytools/mob/slideset.ppt</a:t>
            </a:r>
          </a:p>
        </p:txBody>
      </p:sp>
      <p:sp>
        <p:nvSpPr>
          <p:cNvPr id="10" name="Footer Placeholder 4"/>
          <p:cNvSpPr>
            <a:spLocks noGrp="1"/>
          </p:cNvSpPr>
          <p:nvPr>
            <p:ph type="ftr" idx="4294967295"/>
          </p:nvPr>
        </p:nvSpPr>
        <p:spPr>
          <a:xfrm>
            <a:off x="5357818" y="6475413"/>
            <a:ext cx="3184520" cy="180975"/>
          </a:xfrm>
          <a:prstGeom prst="rect">
            <a:avLst/>
          </a:prstGeom>
        </p:spPr>
        <p:txBody>
          <a:bodyPr/>
          <a:lstStyle/>
          <a:p>
            <a:pPr algn="r"/>
            <a:r>
              <a:rPr lang="en-GB" sz="1200" dirty="0" smtClean="0">
                <a:solidFill>
                  <a:schemeClr val="tx1"/>
                </a:solidFill>
              </a:rPr>
              <a:t>Jonathan Segev, Intel Corporation</a:t>
            </a:r>
            <a:endParaRPr lang="en-GB" sz="1200" dirty="0">
              <a:solidFill>
                <a:schemeClr val="tx1"/>
              </a:solidFill>
            </a:endParaRPr>
          </a:p>
        </p:txBody>
      </p:sp>
    </p:spTree>
    <p:extLst>
      <p:ext uri="{BB962C8B-B14F-4D97-AF65-F5344CB8AC3E}">
        <p14:creationId xmlns:p14="http://schemas.microsoft.com/office/powerpoint/2010/main" val="3142092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26026</TotalTime>
  <Words>3005</Words>
  <Application>Microsoft Office PowerPoint</Application>
  <PresentationFormat>On-screen Show (4:3)</PresentationFormat>
  <Paragraphs>673</Paragraphs>
  <Slides>53</Slides>
  <Notes>15</Notes>
  <HiddenSlides>0</HiddenSlides>
  <MMClips>0</MMClips>
  <ScaleCrop>false</ScaleCrop>
  <HeadingPairs>
    <vt:vector size="8" baseType="variant">
      <vt:variant>
        <vt:lpstr>Fonts Used</vt:lpstr>
      </vt:variant>
      <vt:variant>
        <vt:i4>10</vt:i4>
      </vt:variant>
      <vt:variant>
        <vt:lpstr>Theme</vt:lpstr>
      </vt:variant>
      <vt:variant>
        <vt:i4>1</vt:i4>
      </vt:variant>
      <vt:variant>
        <vt:lpstr>Embedded OLE Servers</vt:lpstr>
      </vt:variant>
      <vt:variant>
        <vt:i4>1</vt:i4>
      </vt:variant>
      <vt:variant>
        <vt:lpstr>Slide Titles</vt:lpstr>
      </vt:variant>
      <vt:variant>
        <vt:i4>53</vt:i4>
      </vt:variant>
    </vt:vector>
  </HeadingPairs>
  <TitlesOfParts>
    <vt:vector size="65" baseType="lpstr">
      <vt:lpstr>Arial Unicode MS</vt:lpstr>
      <vt:lpstr>MS Gothic</vt:lpstr>
      <vt:lpstr>ＭＳ Ｐゴシック</vt:lpstr>
      <vt:lpstr>ＭＳ Ｐゴシック</vt:lpstr>
      <vt:lpstr>Arial</vt:lpstr>
      <vt:lpstr>Helvetica</vt:lpstr>
      <vt:lpstr>Monotype Sorts</vt:lpstr>
      <vt:lpstr>Times</vt:lpstr>
      <vt:lpstr>Times New Roman</vt:lpstr>
      <vt:lpstr>Wingdings</vt:lpstr>
      <vt:lpstr>Office Theme</vt:lpstr>
      <vt:lpstr>Document</vt:lpstr>
      <vt:lpstr>NGP TGaz Jan. Agenda</vt:lpstr>
      <vt:lpstr>IEEE 802.11 Task Group az Next Generation Positioning </vt:lpstr>
      <vt:lpstr>Abstract</vt:lpstr>
      <vt:lpstr>Attendance, Voting &amp; Document Status</vt:lpstr>
      <vt:lpstr>Logistics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TGaz - Schedule in a Glance</vt:lpstr>
      <vt:lpstr>Agenda Items for the Week</vt:lpstr>
      <vt:lpstr>Submission List for the week</vt:lpstr>
      <vt:lpstr>PowerPoint Presentation</vt:lpstr>
      <vt:lpstr>Meeting Slot # 1 Agenda</vt:lpstr>
      <vt:lpstr>Submission order – Slot 1</vt:lpstr>
      <vt:lpstr>Approval of previous meeting minutes</vt:lpstr>
      <vt:lpstr>Task Group Leadership Elections</vt:lpstr>
      <vt:lpstr>SFD and Technical Editor</vt:lpstr>
      <vt:lpstr>FRD Editor</vt:lpstr>
      <vt:lpstr>TGaz Secretary Position</vt:lpstr>
      <vt:lpstr>Presentations</vt:lpstr>
      <vt:lpstr>Attendance reminder</vt:lpstr>
      <vt:lpstr>Recess</vt:lpstr>
      <vt:lpstr>PowerPoint Presentation</vt:lpstr>
      <vt:lpstr>Meeting Slot # 2 Agenda</vt:lpstr>
      <vt:lpstr>Submission order – Slot 2</vt:lpstr>
      <vt:lpstr>Motion – approve UC document</vt:lpstr>
      <vt:lpstr>Previously: Review TGaz Timeline progress</vt:lpstr>
      <vt:lpstr>Activity timelines</vt:lpstr>
      <vt:lpstr>Goals for the March meeting </vt:lpstr>
      <vt:lpstr>Teleconference Schedule</vt:lpstr>
      <vt:lpstr>Reminder to do attendance</vt:lpstr>
      <vt:lpstr> Recess</vt:lpstr>
      <vt:lpstr>Meeting Slot # 3 Agenda</vt:lpstr>
      <vt:lpstr>Submission order – Slot #3</vt:lpstr>
      <vt:lpstr>AOB?</vt:lpstr>
      <vt:lpstr>Attendance remainder</vt:lpstr>
      <vt:lpstr>Adjourned</vt:lpstr>
      <vt:lpstr>PowerPoint Presentation</vt:lpstr>
      <vt:lpstr>Historical timelines data</vt:lpstr>
      <vt:lpstr>Historical performance data</vt:lpstr>
      <vt:lpstr>Motions and strawpolls as needed</vt:lpstr>
      <vt:lpstr>Strawpoll#1</vt:lpstr>
      <vt:lpstr>Motions on submission xxx</vt:lpstr>
      <vt:lpstr>Strawpoll#1 submission 634</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NGP SG Sep. Agenda</dc:title>
  <dc:creator>Segev, Jonathan</dc:creator>
  <cp:lastModifiedBy>Segev, Jonathan</cp:lastModifiedBy>
  <cp:revision>205</cp:revision>
  <cp:lastPrinted>1601-01-01T00:00:00Z</cp:lastPrinted>
  <dcterms:created xsi:type="dcterms:W3CDTF">2015-08-09T12:22:17Z</dcterms:created>
  <dcterms:modified xsi:type="dcterms:W3CDTF">2016-01-19T17:10:34Z</dcterms:modified>
</cp:coreProperties>
</file>