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1" r:id="rId2"/>
    <p:sldId id="262" r:id="rId3"/>
    <p:sldId id="257" r:id="rId4"/>
    <p:sldId id="267" r:id="rId5"/>
    <p:sldId id="268" r:id="rId6"/>
    <p:sldId id="269" r:id="rId7"/>
    <p:sldId id="266" r:id="rId8"/>
    <p:sldId id="264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814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3B7E43-44A9-4E6F-A883-E4E4D3255A7B}" type="datetimeFigureOut">
              <a:rPr lang="en-US" smtClean="0"/>
              <a:pPr/>
              <a:t>11/12/2015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27E43-9C85-4294-A514-A55EB65335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zh-CN" dirty="0" smtClean="0"/>
              <a:t>For the positioning in 60GHz, users’ mobility could result in the blockage problem between the mobile node and the anchor node.</a:t>
            </a:r>
          </a:p>
          <a:p>
            <a:pPr lvl="1"/>
            <a:r>
              <a:rPr lang="en-US" altLang="zh-CN" dirty="0" smtClean="0"/>
              <a:t>The user may not always find enough AP for positioning. (At least 3 APs are required for </a:t>
            </a:r>
            <a:r>
              <a:rPr lang="en-CA" altLang="zh-CN" dirty="0" err="1" smtClean="0"/>
              <a:t>trilateration</a:t>
            </a:r>
            <a:r>
              <a:rPr lang="en-CA" altLang="zh-CN" dirty="0" smtClean="0"/>
              <a:t> </a:t>
            </a:r>
            <a:r>
              <a:rPr lang="en-US" altLang="zh-CN" dirty="0" smtClean="0"/>
              <a:t>positioning).</a:t>
            </a:r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27E43-9C85-4294-A514-A55EB653353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zh-CN" dirty="0" smtClean="0"/>
              <a:t>For the positioning in 60GHz, users’ mobility could result in the blockage problem between the mobile node and the anchor node.</a:t>
            </a:r>
          </a:p>
          <a:p>
            <a:pPr lvl="1"/>
            <a:r>
              <a:rPr lang="en-US" altLang="zh-CN" dirty="0" smtClean="0"/>
              <a:t>The user may not always find enough AP for positioning. (At least 3 APs are required for </a:t>
            </a:r>
            <a:r>
              <a:rPr lang="en-CA" altLang="zh-CN" dirty="0" err="1" smtClean="0"/>
              <a:t>trilateration</a:t>
            </a:r>
            <a:r>
              <a:rPr lang="en-CA" altLang="zh-CN" dirty="0" smtClean="0"/>
              <a:t> </a:t>
            </a:r>
            <a:r>
              <a:rPr lang="en-US" altLang="zh-CN" dirty="0" smtClean="0"/>
              <a:t>positioning).</a:t>
            </a:r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27E43-9C85-4294-A514-A55EB653353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zh-CN" dirty="0" smtClean="0"/>
              <a:t>For the positioning in 60GHz, users’ mobility could result in the blockage problem between the mobile node and the anchor node.</a:t>
            </a:r>
          </a:p>
          <a:p>
            <a:pPr lvl="1"/>
            <a:r>
              <a:rPr lang="en-US" altLang="zh-CN" dirty="0" smtClean="0"/>
              <a:t>The user may not always find enough AP for positioning. (At least 3 APs are required for </a:t>
            </a:r>
            <a:r>
              <a:rPr lang="en-CA" altLang="zh-CN" dirty="0" err="1" smtClean="0"/>
              <a:t>trilateration</a:t>
            </a:r>
            <a:r>
              <a:rPr lang="en-CA" altLang="zh-CN" dirty="0" smtClean="0"/>
              <a:t> </a:t>
            </a:r>
            <a:r>
              <a:rPr lang="en-US" altLang="zh-CN" dirty="0" smtClean="0"/>
              <a:t>positioning).</a:t>
            </a:r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27E43-9C85-4294-A514-A55EB653353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4BB4356B-64A4-49A3-9180-D4060259403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72387" y="6475413"/>
            <a:ext cx="1171538" cy="184666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Xun Yang, Huawei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59883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November 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</a:rPr>
              <a:t>doc: IEEE </a:t>
            </a:r>
            <a:r>
              <a:rPr lang="en-US" b="1" dirty="0" smtClean="0">
                <a:solidFill>
                  <a:srgbClr val="000000"/>
                </a:solidFill>
              </a:rPr>
              <a:t>802.11-15/</a:t>
            </a:r>
            <a:r>
              <a:rPr lang="en-US" altLang="zh-CN" b="1" dirty="0" smtClean="0"/>
              <a:t>1436</a:t>
            </a:r>
            <a:r>
              <a:rPr lang="en-US" b="1" dirty="0" smtClean="0">
                <a:solidFill>
                  <a:srgbClr val="000000"/>
                </a:solidFill>
              </a:rPr>
              <a:t>r0 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72386" y="6475413"/>
            <a:ext cx="117153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dirty="0" err="1" smtClean="0">
                <a:solidFill>
                  <a:srgbClr val="000000"/>
                </a:solidFill>
              </a:rPr>
              <a:t>Xun</a:t>
            </a:r>
            <a:r>
              <a:rPr lang="en-GB" sz="1200" dirty="0" smtClean="0">
                <a:solidFill>
                  <a:srgbClr val="000000"/>
                </a:solidFill>
              </a:rPr>
              <a:t> Yang, Huawei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z="120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solidFill>
                  <a:srgbClr val="000000"/>
                </a:solidFill>
              </a:rPr>
              <a:t> Submission   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wmf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/>
              <a:t>Xun</a:t>
            </a:r>
            <a:r>
              <a:rPr lang="en-GB" dirty="0" smtClean="0"/>
              <a:t> Yang, 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STA-to-STA Positioning</a:t>
            </a:r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2039888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2015-10-28</a:t>
            </a: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3430919"/>
              </p:ext>
            </p:extLst>
          </p:nvPr>
        </p:nvGraphicFramePr>
        <p:xfrm>
          <a:off x="504825" y="2660650"/>
          <a:ext cx="7315200" cy="2252663"/>
        </p:xfrm>
        <a:graphic>
          <a:graphicData uri="http://schemas.openxmlformats.org/presentationml/2006/ole">
            <p:oleObj spid="_x0000_s1026" name="Document" r:id="rId3" imgW="8248880" imgH="2545386" progId="Word.Document.8">
              <p:embed/>
            </p:oleObj>
          </a:graphicData>
        </a:graphic>
      </p:graphicFrame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556792"/>
            <a:ext cx="8064896" cy="4114800"/>
          </a:xfrm>
        </p:spPr>
        <p:txBody>
          <a:bodyPr/>
          <a:lstStyle/>
          <a:p>
            <a:r>
              <a:rPr lang="en-US" dirty="0" smtClean="0"/>
              <a:t>STA-to-STA positioning is specified in the “Need of the project” of the 802.11az PAR:</a:t>
            </a:r>
          </a:p>
          <a:p>
            <a:pPr lvl="1"/>
            <a:r>
              <a:rPr lang="en-GB" altLang="zh-CN" dirty="0" smtClean="0"/>
              <a:t>Current standardized technology already enables 802.11 based navigation for pedestrians, yet other usages and use cases are in need of additional positioning services: </a:t>
            </a:r>
            <a:endParaRPr lang="zh-CN" altLang="zh-CN" sz="2000" dirty="0" smtClean="0"/>
          </a:p>
          <a:p>
            <a:pPr lvl="2"/>
            <a:r>
              <a:rPr lang="en-GB" altLang="zh-CN" dirty="0" smtClean="0"/>
              <a:t>A more robust, accurate and precise location such as guidance to a product on a specific shelf  while retaining the existing infrastructure deployment density.</a:t>
            </a:r>
            <a:endParaRPr lang="zh-CN" altLang="zh-CN" sz="1400" dirty="0" smtClean="0"/>
          </a:p>
          <a:p>
            <a:pPr lvl="2"/>
            <a:r>
              <a:rPr lang="en-GB" altLang="zh-CN" dirty="0" smtClean="0"/>
              <a:t>A highly scalable indoor positioning system for crowded metro stations and stadiums.</a:t>
            </a:r>
            <a:endParaRPr lang="zh-CN" altLang="zh-CN" sz="1400" dirty="0" smtClean="0"/>
          </a:p>
          <a:p>
            <a:pPr lvl="2"/>
            <a:r>
              <a:rPr lang="en-GB" altLang="zh-CN" b="1" dirty="0" smtClean="0"/>
              <a:t>Non-AP STA to non-AP STA positioning such as support for peer to peer connectivity and decision making.</a:t>
            </a:r>
          </a:p>
          <a:p>
            <a:r>
              <a:rPr lang="en-GB" altLang="zh-CN" dirty="0" smtClean="0"/>
              <a:t>STA-to-STA positioning use cases have not been extensively discussed and the scope needs to be clarified.</a:t>
            </a:r>
            <a:endParaRPr lang="zh-CN" altLang="zh-CN" dirty="0" smtClean="0"/>
          </a:p>
          <a:p>
            <a:endParaRPr lang="zh-CN" altLang="zh-CN" b="1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Xun Yang, 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5576" y="489992"/>
            <a:ext cx="7772400" cy="1066800"/>
          </a:xfrm>
        </p:spPr>
        <p:txBody>
          <a:bodyPr/>
          <a:lstStyle/>
          <a:p>
            <a:r>
              <a:rPr lang="en-US" sz="2800" dirty="0" smtClean="0"/>
              <a:t>STA-to-STA use case 1:</a:t>
            </a:r>
            <a:br>
              <a:rPr lang="en-US" sz="2800" dirty="0" smtClean="0"/>
            </a:br>
            <a:r>
              <a:rPr lang="en-US" altLang="zh-CN" sz="2800" dirty="0" smtClean="0"/>
              <a:t>Distance Measurement between STAs</a:t>
            </a:r>
            <a:endParaRPr 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556792"/>
            <a:ext cx="5544616" cy="4824536"/>
          </a:xfrm>
        </p:spPr>
        <p:txBody>
          <a:bodyPr>
            <a:normAutofit lnSpcReduction="10000"/>
          </a:bodyPr>
          <a:lstStyle/>
          <a:p>
            <a:pPr marL="400050"/>
            <a:r>
              <a:rPr lang="en-US" altLang="zh-CN" dirty="0" smtClean="0"/>
              <a:t>IOT and social use cases [2]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altLang="zh-CN" sz="1800" dirty="0" smtClean="0"/>
              <a:t>I’d like to get an indication when a friend of mine is 20m away, while we both use our smart phones and using local applications.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altLang="zh-CN" sz="1800" dirty="0" smtClean="0"/>
              <a:t>I’d like to have an office printer let me know if my print job is waiting to print when I walk past it, the print job was sent from my UB to cloud based spooler.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altLang="zh-CN" sz="1800" dirty="0" smtClean="0"/>
              <a:t>My kitchen oven pings me to check on the cake/casserole as I pass by it.</a:t>
            </a:r>
          </a:p>
          <a:p>
            <a:pPr marL="400050"/>
            <a:r>
              <a:rPr lang="en-US" dirty="0" smtClean="0"/>
              <a:t>Person or property monitor</a:t>
            </a:r>
          </a:p>
          <a:p>
            <a:pPr marL="800100" lvl="1" indent="-342900"/>
            <a:r>
              <a:rPr lang="en-US" sz="1800" dirty="0" smtClean="0"/>
              <a:t>To monitor important persons or properties, such as kids, patients, workers on some specific positions. </a:t>
            </a:r>
          </a:p>
          <a:p>
            <a:pPr marL="800100" lvl="1" indent="-342900"/>
            <a:r>
              <a:rPr lang="en-US" sz="1800" dirty="0" smtClean="0"/>
              <a:t>When they leave a specific area, such as kids leave a playground/ parents for  a predefined threshold, monitor device will alarm.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Xun Yang, Huawei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GB">
              <a:solidFill>
                <a:srgbClr val="000000"/>
              </a:solidFill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6084168" y="3356992"/>
            <a:ext cx="2623253" cy="1014102"/>
            <a:chOff x="4547332" y="4450312"/>
            <a:chExt cx="4523549" cy="1989355"/>
          </a:xfrm>
        </p:grpSpPr>
        <p:grpSp>
          <p:nvGrpSpPr>
            <p:cNvPr id="9" name="Group 6"/>
            <p:cNvGrpSpPr>
              <a:grpSpLocks noChangeAspect="1"/>
            </p:cNvGrpSpPr>
            <p:nvPr/>
          </p:nvGrpSpPr>
          <p:grpSpPr>
            <a:xfrm>
              <a:off x="4547332" y="4450312"/>
              <a:ext cx="4523549" cy="1759620"/>
              <a:chOff x="788643" y="3464003"/>
              <a:chExt cx="6966537" cy="2709921"/>
            </a:xfrm>
          </p:grpSpPr>
          <p:sp>
            <p:nvSpPr>
              <p:cNvPr id="11" name="Cloud 7"/>
              <p:cNvSpPr/>
              <p:nvPr/>
            </p:nvSpPr>
            <p:spPr bwMode="auto">
              <a:xfrm>
                <a:off x="3114176" y="3600897"/>
                <a:ext cx="2080569" cy="1217290"/>
              </a:xfrm>
              <a:prstGeom prst="cloud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pic>
            <p:nvPicPr>
              <p:cNvPr id="12" name="Picture 8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28712" y="4153846"/>
                <a:ext cx="1426468" cy="1426468"/>
              </a:xfrm>
              <a:prstGeom prst="rect">
                <a:avLst/>
              </a:prstGeom>
            </p:spPr>
          </p:pic>
          <p:pic>
            <p:nvPicPr>
              <p:cNvPr id="13" name="Picture 9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88643" y="4401108"/>
                <a:ext cx="2086186" cy="1772816"/>
              </a:xfrm>
              <a:prstGeom prst="rect">
                <a:avLst/>
              </a:prstGeom>
            </p:spPr>
          </p:pic>
          <p:sp>
            <p:nvSpPr>
              <p:cNvPr id="14" name="Curved Right Arrow 10"/>
              <p:cNvSpPr/>
              <p:nvPr/>
            </p:nvSpPr>
            <p:spPr bwMode="auto">
              <a:xfrm rot="14010066" flipH="1">
                <a:off x="1933143" y="3072719"/>
                <a:ext cx="863484" cy="1931761"/>
              </a:xfrm>
              <a:prstGeom prst="curvedRightArrow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" name="Curved Right Arrow 11"/>
              <p:cNvSpPr/>
              <p:nvPr/>
            </p:nvSpPr>
            <p:spPr bwMode="auto">
              <a:xfrm rot="17636149" flipH="1">
                <a:off x="5605165" y="2799853"/>
                <a:ext cx="768931" cy="2097231"/>
              </a:xfrm>
              <a:prstGeom prst="curvedRightArrow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pic>
            <p:nvPicPr>
              <p:cNvPr id="16" name="Picture 12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21952" y="4792211"/>
                <a:ext cx="1006760" cy="990609"/>
              </a:xfrm>
              <a:prstGeom prst="rect">
                <a:avLst/>
              </a:prstGeom>
            </p:spPr>
          </p:pic>
        </p:grpSp>
        <p:pic>
          <p:nvPicPr>
            <p:cNvPr id="10" name="Picture 1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12711" y="5723653"/>
              <a:ext cx="878213" cy="716014"/>
            </a:xfrm>
            <a:prstGeom prst="rect">
              <a:avLst/>
            </a:prstGeom>
          </p:spPr>
        </p:pic>
      </p:grpSp>
      <p:grpSp>
        <p:nvGrpSpPr>
          <p:cNvPr id="17" name="组合 16"/>
          <p:cNvGrpSpPr/>
          <p:nvPr/>
        </p:nvGrpSpPr>
        <p:grpSpPr>
          <a:xfrm>
            <a:off x="6732240" y="1772816"/>
            <a:ext cx="1221904" cy="1183745"/>
            <a:chOff x="685800" y="4117463"/>
            <a:chExt cx="2107057" cy="2322143"/>
          </a:xfrm>
        </p:grpSpPr>
        <p:pic>
          <p:nvPicPr>
            <p:cNvPr id="18" name="Picture 1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089" y="4117463"/>
              <a:ext cx="1721768" cy="1291326"/>
            </a:xfrm>
            <a:prstGeom prst="rect">
              <a:avLst/>
            </a:prstGeom>
          </p:spPr>
        </p:pic>
        <p:pic>
          <p:nvPicPr>
            <p:cNvPr id="19" name="Picture 1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0" y="5723592"/>
              <a:ext cx="878213" cy="716014"/>
            </a:xfrm>
            <a:prstGeom prst="rect">
              <a:avLst/>
            </a:prstGeom>
          </p:spPr>
        </p:pic>
        <p:pic>
          <p:nvPicPr>
            <p:cNvPr id="20" name="Picture 1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3936" y="5444592"/>
              <a:ext cx="653715" cy="643227"/>
            </a:xfrm>
            <a:prstGeom prst="rect">
              <a:avLst/>
            </a:prstGeom>
          </p:spPr>
        </p:pic>
      </p:grp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44208" y="4437112"/>
            <a:ext cx="720080" cy="1967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84368" y="4869160"/>
            <a:ext cx="500062" cy="14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84168" y="4509120"/>
            <a:ext cx="409773" cy="706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593556" y="5445224"/>
            <a:ext cx="373941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图片 25" descr="waves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 rot="13282540">
            <a:off x="7179368" y="5124495"/>
            <a:ext cx="508901" cy="45568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STA-to-STA use case 2</a:t>
            </a:r>
            <a:br>
              <a:rPr lang="en-US" sz="2800" dirty="0" smtClean="0"/>
            </a:br>
            <a:r>
              <a:rPr lang="en-US" altLang="zh-CN" sz="2800" dirty="0" smtClean="0"/>
              <a:t>Relative Positioning between STAs</a:t>
            </a:r>
            <a:endParaRPr 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1772816"/>
            <a:ext cx="5688632" cy="4114800"/>
          </a:xfrm>
        </p:spPr>
        <p:txBody>
          <a:bodyPr/>
          <a:lstStyle/>
          <a:p>
            <a:r>
              <a:rPr lang="en-US" altLang="zh-CN" dirty="0" smtClean="0"/>
              <a:t>Professional coaching</a:t>
            </a:r>
          </a:p>
          <a:p>
            <a:pPr lvl="1"/>
            <a:r>
              <a:rPr lang="en-US" altLang="zh-CN" dirty="0" smtClean="0"/>
              <a:t>Soccer players may wear </a:t>
            </a:r>
            <a:r>
              <a:rPr lang="en-US" altLang="zh-CN" dirty="0" err="1" smtClean="0"/>
              <a:t>WiFi</a:t>
            </a:r>
            <a:r>
              <a:rPr lang="en-US" altLang="zh-CN" dirty="0" smtClean="0"/>
              <a:t> enabled vests, which support STA-to-STA positioning.</a:t>
            </a:r>
          </a:p>
          <a:p>
            <a:pPr lvl="1"/>
            <a:r>
              <a:rPr lang="en-US" altLang="zh-CN" dirty="0" smtClean="0"/>
              <a:t>The relative positions between players could be computed and transmitted to a coaching team.</a:t>
            </a:r>
          </a:p>
          <a:p>
            <a:pPr lvl="1"/>
            <a:r>
              <a:rPr lang="en-US" altLang="zh-CN" dirty="0" smtClean="0"/>
              <a:t>The coaching team may adjust their training strategy based on the positioning information</a:t>
            </a:r>
          </a:p>
          <a:p>
            <a:pPr lvl="1"/>
            <a:r>
              <a:rPr lang="en-US" altLang="zh-CN" dirty="0" smtClean="0"/>
              <a:t>Soccer players’ relative position information could be an important  reference for a professional coaching team</a:t>
            </a:r>
          </a:p>
          <a:p>
            <a:pPr lvl="1"/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Xun Yang, Huawei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GB">
              <a:solidFill>
                <a:srgbClr val="00000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2060848"/>
            <a:ext cx="2693061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STA-to-STA use case 3</a:t>
            </a:r>
            <a:br>
              <a:rPr lang="en-US" sz="2800" dirty="0" smtClean="0"/>
            </a:br>
            <a:r>
              <a:rPr lang="en-US" sz="2800" dirty="0" smtClean="0"/>
              <a:t>Cooperative Positioning</a:t>
            </a:r>
            <a:endParaRPr 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988840"/>
            <a:ext cx="6120680" cy="4114800"/>
          </a:xfrm>
        </p:spPr>
        <p:txBody>
          <a:bodyPr/>
          <a:lstStyle/>
          <a:p>
            <a:r>
              <a:rPr lang="en-US" dirty="0" smtClean="0"/>
              <a:t>STA-to-STA cooperative positioning:</a:t>
            </a:r>
          </a:p>
          <a:p>
            <a:pPr lvl="1"/>
            <a:r>
              <a:rPr lang="en-US" dirty="0" smtClean="0"/>
              <a:t>Kate goes to a </a:t>
            </a:r>
            <a:r>
              <a:rPr lang="en-US" altLang="zh-CN" dirty="0" smtClean="0"/>
              <a:t>S</a:t>
            </a:r>
            <a:r>
              <a:rPr lang="en-US" dirty="0" smtClean="0"/>
              <a:t>tarbucks to meet her friends</a:t>
            </a:r>
          </a:p>
          <a:p>
            <a:pPr lvl="1"/>
            <a:r>
              <a:rPr lang="en-US" dirty="0" smtClean="0"/>
              <a:t>She opens her </a:t>
            </a:r>
            <a:r>
              <a:rPr lang="en-US" altLang="zh-CN" dirty="0" smtClean="0"/>
              <a:t>P</a:t>
            </a:r>
            <a:r>
              <a:rPr lang="en-US" dirty="0" smtClean="0"/>
              <a:t>ad to play online games when she is waiting for her friend</a:t>
            </a:r>
          </a:p>
          <a:p>
            <a:pPr lvl="1"/>
            <a:r>
              <a:rPr lang="en-US" dirty="0" smtClean="0"/>
              <a:t>Her </a:t>
            </a:r>
            <a:r>
              <a:rPr lang="en-US" altLang="zh-CN" dirty="0" smtClean="0"/>
              <a:t>P</a:t>
            </a:r>
            <a:r>
              <a:rPr lang="en-US" dirty="0" smtClean="0"/>
              <a:t>ad is positioning enabled and is able to provide cooperative positioning services.</a:t>
            </a:r>
          </a:p>
          <a:p>
            <a:pPr lvl="1"/>
            <a:r>
              <a:rPr lang="en-US" dirty="0" smtClean="0"/>
              <a:t>Tom is passing by the </a:t>
            </a:r>
            <a:r>
              <a:rPr lang="en-US" altLang="zh-CN" dirty="0" smtClean="0"/>
              <a:t>S</a:t>
            </a:r>
            <a:r>
              <a:rPr lang="en-US" dirty="0" smtClean="0"/>
              <a:t>tarbucks and his smart phone uses </a:t>
            </a:r>
            <a:r>
              <a:rPr lang="en-US" altLang="zh-CN" dirty="0" smtClean="0"/>
              <a:t>K</a:t>
            </a:r>
            <a:r>
              <a:rPr lang="en-US" dirty="0" smtClean="0"/>
              <a:t>ate’s </a:t>
            </a:r>
            <a:r>
              <a:rPr lang="en-US" altLang="zh-CN" dirty="0" smtClean="0"/>
              <a:t>P</a:t>
            </a:r>
            <a:r>
              <a:rPr lang="en-US" dirty="0" smtClean="0"/>
              <a:t>ad as cooperative node to </a:t>
            </a:r>
            <a:r>
              <a:rPr lang="en-US" b="1" dirty="0" smtClean="0"/>
              <a:t>improve positioning accuracy </a:t>
            </a:r>
            <a:r>
              <a:rPr lang="en-US" dirty="0" smtClean="0"/>
              <a:t>or </a:t>
            </a:r>
            <a:r>
              <a:rPr lang="en-US" altLang="zh-CN" dirty="0" smtClean="0"/>
              <a:t>use it as a temporal positioning anchor node when </a:t>
            </a:r>
            <a:r>
              <a:rPr lang="en-US" altLang="zh-CN" b="1" dirty="0" smtClean="0"/>
              <a:t>no enough fixed anchor node (such as APs) could be found</a:t>
            </a:r>
            <a:endParaRPr lang="en-US" b="1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Xun Yang, Huawei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GB">
              <a:solidFill>
                <a:srgbClr val="00000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1988840"/>
            <a:ext cx="2160240" cy="1594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8F8D4"/>
              </a:clrFrom>
              <a:clrTo>
                <a:srgbClr val="F8F8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44408" y="4581128"/>
            <a:ext cx="707707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/>
          <p:nvPr/>
        </p:nvSpPr>
        <p:spPr bwMode="auto">
          <a:xfrm>
            <a:off x="8849859" y="5202137"/>
            <a:ext cx="198607" cy="4753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7380312" y="4581128"/>
            <a:ext cx="216024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7308304" y="4797152"/>
            <a:ext cx="216024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EEF1B8"/>
              </a:clrFrom>
              <a:clrTo>
                <a:srgbClr val="EEF1B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76256" y="4221088"/>
            <a:ext cx="649489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矩形 14"/>
          <p:cNvSpPr/>
          <p:nvPr/>
        </p:nvSpPr>
        <p:spPr bwMode="auto">
          <a:xfrm>
            <a:off x="6804248" y="4797152"/>
            <a:ext cx="216024" cy="50405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7" name="图片 16" descr="waves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18756935">
            <a:off x="7177784" y="3758702"/>
            <a:ext cx="508901" cy="455683"/>
          </a:xfrm>
          <a:prstGeom prst="rect">
            <a:avLst/>
          </a:prstGeom>
        </p:spPr>
      </p:pic>
      <p:pic>
        <p:nvPicPr>
          <p:cNvPr id="18" name="图片 17" descr="waves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15336818">
            <a:off x="8201868" y="4080303"/>
            <a:ext cx="508901" cy="45568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848872" cy="792088"/>
          </a:xfrm>
        </p:spPr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484784"/>
            <a:ext cx="7848872" cy="4824536"/>
          </a:xfrm>
        </p:spPr>
        <p:txBody>
          <a:bodyPr/>
          <a:lstStyle/>
          <a:p>
            <a:r>
              <a:rPr lang="en-US" altLang="zh-CN" sz="2000" dirty="0" smtClean="0"/>
              <a:t>STA-to-STA distance measurement</a:t>
            </a:r>
          </a:p>
          <a:p>
            <a:pPr lvl="1"/>
            <a:r>
              <a:rPr lang="en-US" altLang="zh-CN" sz="1800" dirty="0" smtClean="0"/>
              <a:t>Associated or unassociated STAs</a:t>
            </a:r>
          </a:p>
          <a:p>
            <a:pPr lvl="1"/>
            <a:r>
              <a:rPr lang="en-US" altLang="zh-CN" sz="1800" dirty="0" smtClean="0"/>
              <a:t>Infrastructure  BSS/MBSS</a:t>
            </a:r>
          </a:p>
          <a:p>
            <a:r>
              <a:rPr lang="en-US" altLang="zh-CN" sz="2000" dirty="0" smtClean="0"/>
              <a:t>STA-to-STA relative positioning</a:t>
            </a:r>
          </a:p>
          <a:p>
            <a:pPr lvl="1"/>
            <a:r>
              <a:rPr lang="en-US" altLang="zh-CN" sz="1800" dirty="0" smtClean="0"/>
              <a:t>Associated or unassociated STAs</a:t>
            </a:r>
          </a:p>
          <a:p>
            <a:pPr lvl="1"/>
            <a:r>
              <a:rPr lang="en-US" altLang="zh-CN" sz="1800" dirty="0" smtClean="0"/>
              <a:t>Infrastructure BSS (STA-to-STA communication/measurement support))/MBSS</a:t>
            </a:r>
          </a:p>
          <a:p>
            <a:r>
              <a:rPr lang="en-US" altLang="zh-CN" sz="2000" dirty="0" smtClean="0"/>
              <a:t>STA-to-STA cooperative positioning</a:t>
            </a:r>
          </a:p>
          <a:p>
            <a:pPr lvl="1"/>
            <a:r>
              <a:rPr lang="en-US" altLang="zh-CN" sz="1800" dirty="0" smtClean="0"/>
              <a:t>Cooperative STAs: </a:t>
            </a:r>
          </a:p>
          <a:p>
            <a:pPr lvl="2"/>
            <a:r>
              <a:rPr lang="en-US" altLang="zh-CN" sz="1600" dirty="0" smtClean="0"/>
              <a:t>May not broadcast its cooperative capability</a:t>
            </a:r>
          </a:p>
          <a:p>
            <a:pPr lvl="2"/>
            <a:r>
              <a:rPr lang="en-US" altLang="zh-CN" sz="1600" dirty="0" smtClean="0"/>
              <a:t>May not broadcast its positioning information</a:t>
            </a:r>
          </a:p>
          <a:p>
            <a:pPr lvl="2"/>
            <a:r>
              <a:rPr lang="en-US" altLang="zh-CN" sz="1600" dirty="0" smtClean="0"/>
              <a:t>May only provide positioning service during a certain period</a:t>
            </a:r>
          </a:p>
          <a:p>
            <a:pPr lvl="1"/>
            <a:r>
              <a:rPr lang="en-US" altLang="zh-CN" sz="1800" dirty="0" smtClean="0"/>
              <a:t>Associated or unassociated STAs</a:t>
            </a:r>
          </a:p>
          <a:p>
            <a:pPr lvl="1"/>
            <a:r>
              <a:rPr lang="en-US" altLang="zh-CN" sz="1800" dirty="0" smtClean="0"/>
              <a:t>Infrastructure mode (STA-to-STA communication/measurement support)</a:t>
            </a:r>
            <a:endParaRPr lang="zh-CN" altLang="en-US" sz="18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Xun Yang, Huawei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GB" dirty="0">
              <a:solidFill>
                <a:srgbClr val="000000"/>
              </a:solidFill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5796136" y="1412776"/>
            <a:ext cx="1869760" cy="792088"/>
            <a:chOff x="7164288" y="1628800"/>
            <a:chExt cx="1869760" cy="792088"/>
          </a:xfrm>
        </p:grpSpPr>
        <p:sp>
          <p:nvSpPr>
            <p:cNvPr id="6" name="椭圆 5"/>
            <p:cNvSpPr/>
            <p:nvPr/>
          </p:nvSpPr>
          <p:spPr bwMode="auto">
            <a:xfrm>
              <a:off x="7308304" y="1916832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椭圆 6"/>
            <p:cNvSpPr/>
            <p:nvPr/>
          </p:nvSpPr>
          <p:spPr bwMode="auto">
            <a:xfrm>
              <a:off x="8460432" y="220486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" name="直接箭头连接符 8"/>
            <p:cNvCxnSpPr/>
            <p:nvPr/>
          </p:nvCxnSpPr>
          <p:spPr bwMode="auto">
            <a:xfrm>
              <a:off x="7596336" y="2060848"/>
              <a:ext cx="792088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TextBox 9"/>
            <p:cNvSpPr txBox="1"/>
            <p:nvPr/>
          </p:nvSpPr>
          <p:spPr>
            <a:xfrm>
              <a:off x="7164288" y="1628800"/>
              <a:ext cx="7176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STA1</a:t>
              </a:r>
              <a:endParaRPr lang="zh-CN" alt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316416" y="1844824"/>
              <a:ext cx="7176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STA2</a:t>
              </a:r>
              <a:endParaRPr lang="zh-CN" altLang="en-US" dirty="0"/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6660232" y="2204864"/>
            <a:ext cx="2229800" cy="1440160"/>
            <a:chOff x="6732240" y="2852936"/>
            <a:chExt cx="2229800" cy="1440160"/>
          </a:xfrm>
        </p:grpSpPr>
        <p:grpSp>
          <p:nvGrpSpPr>
            <p:cNvPr id="22" name="组合 21"/>
            <p:cNvGrpSpPr/>
            <p:nvPr/>
          </p:nvGrpSpPr>
          <p:grpSpPr>
            <a:xfrm>
              <a:off x="6732240" y="2996952"/>
              <a:ext cx="717632" cy="657364"/>
              <a:chOff x="7596336" y="2492896"/>
              <a:chExt cx="717632" cy="657364"/>
            </a:xfrm>
          </p:grpSpPr>
          <p:sp>
            <p:nvSpPr>
              <p:cNvPr id="19" name="椭圆 18"/>
              <p:cNvSpPr/>
              <p:nvPr/>
            </p:nvSpPr>
            <p:spPr bwMode="auto">
              <a:xfrm>
                <a:off x="7812360" y="2852936"/>
                <a:ext cx="216024" cy="216024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7812360" y="2780928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zh-CN" altLang="en-US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596336" y="2492896"/>
                <a:ext cx="7176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STA1</a:t>
                </a:r>
                <a:endParaRPr lang="zh-CN" altLang="en-US" dirty="0"/>
              </a:p>
            </p:txBody>
          </p:sp>
        </p:grpSp>
        <p:sp>
          <p:nvSpPr>
            <p:cNvPr id="24" name="椭圆 23"/>
            <p:cNvSpPr/>
            <p:nvPr/>
          </p:nvSpPr>
          <p:spPr bwMode="auto">
            <a:xfrm>
              <a:off x="7740352" y="3429000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524328" y="3068960"/>
              <a:ext cx="7176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STA2</a:t>
              </a:r>
              <a:endParaRPr lang="zh-CN" altLang="en-US" dirty="0"/>
            </a:p>
          </p:txBody>
        </p:sp>
        <p:sp>
          <p:nvSpPr>
            <p:cNvPr id="36" name="椭圆 35"/>
            <p:cNvSpPr/>
            <p:nvPr/>
          </p:nvSpPr>
          <p:spPr bwMode="auto">
            <a:xfrm>
              <a:off x="8460432" y="3212976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7092280" y="2852936"/>
              <a:ext cx="1869760" cy="1440160"/>
              <a:chOff x="7596336" y="1700808"/>
              <a:chExt cx="1869760" cy="1440160"/>
            </a:xfrm>
          </p:grpSpPr>
          <p:sp>
            <p:nvSpPr>
              <p:cNvPr id="28" name="椭圆 27"/>
              <p:cNvSpPr/>
              <p:nvPr/>
            </p:nvSpPr>
            <p:spPr bwMode="auto">
              <a:xfrm>
                <a:off x="7884368" y="2924944"/>
                <a:ext cx="216024" cy="216024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7596336" y="2492896"/>
                <a:ext cx="7176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STA3</a:t>
                </a:r>
                <a:endParaRPr lang="zh-CN" altLang="en-US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8964488" y="1988840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zh-CN" altLang="en-US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8748464" y="1700808"/>
                <a:ext cx="7176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STA4</a:t>
                </a:r>
                <a:endParaRPr lang="zh-CN" altLang="en-US" dirty="0"/>
              </a:p>
            </p:txBody>
          </p:sp>
        </p:grpSp>
        <p:cxnSp>
          <p:nvCxnSpPr>
            <p:cNvPr id="38" name="直接箭头连接符 37"/>
            <p:cNvCxnSpPr>
              <a:stCxn id="20" idx="3"/>
              <a:endCxn id="24" idx="2"/>
            </p:cNvCxnSpPr>
            <p:nvPr/>
          </p:nvCxnSpPr>
          <p:spPr bwMode="auto">
            <a:xfrm>
              <a:off x="7132995" y="3469650"/>
              <a:ext cx="607357" cy="6736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直接箭头连接符 39"/>
            <p:cNvCxnSpPr>
              <a:stCxn id="24" idx="4"/>
              <a:endCxn id="28" idx="7"/>
            </p:cNvCxnSpPr>
            <p:nvPr/>
          </p:nvCxnSpPr>
          <p:spPr bwMode="auto">
            <a:xfrm flipH="1">
              <a:off x="7564700" y="3645024"/>
              <a:ext cx="283664" cy="4636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直接箭头连接符 42"/>
            <p:cNvCxnSpPr>
              <a:stCxn id="24" idx="6"/>
              <a:endCxn id="32" idx="1"/>
            </p:cNvCxnSpPr>
            <p:nvPr/>
          </p:nvCxnSpPr>
          <p:spPr bwMode="auto">
            <a:xfrm flipV="1">
              <a:off x="7956376" y="3325634"/>
              <a:ext cx="504056" cy="21137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1" name="组合 80"/>
          <p:cNvGrpSpPr/>
          <p:nvPr/>
        </p:nvGrpSpPr>
        <p:grpSpPr>
          <a:xfrm>
            <a:off x="7355623" y="3501008"/>
            <a:ext cx="1788377" cy="2251993"/>
            <a:chOff x="7236296" y="4005064"/>
            <a:chExt cx="1788377" cy="2251993"/>
          </a:xfrm>
        </p:grpSpPr>
        <p:sp>
          <p:nvSpPr>
            <p:cNvPr id="45" name="等腰三角形 44"/>
            <p:cNvSpPr/>
            <p:nvPr/>
          </p:nvSpPr>
          <p:spPr bwMode="auto">
            <a:xfrm>
              <a:off x="7380312" y="4869160"/>
              <a:ext cx="216024" cy="288032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等腰三角形 45"/>
            <p:cNvSpPr/>
            <p:nvPr/>
          </p:nvSpPr>
          <p:spPr bwMode="auto">
            <a:xfrm>
              <a:off x="8100392" y="4293096"/>
              <a:ext cx="216024" cy="288032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等腰三角形 46"/>
            <p:cNvSpPr/>
            <p:nvPr/>
          </p:nvSpPr>
          <p:spPr bwMode="auto">
            <a:xfrm>
              <a:off x="8604448" y="4941168"/>
              <a:ext cx="216024" cy="288032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8" name="椭圆 47"/>
            <p:cNvSpPr/>
            <p:nvPr/>
          </p:nvSpPr>
          <p:spPr bwMode="auto">
            <a:xfrm>
              <a:off x="8676456" y="5445224"/>
              <a:ext cx="216024" cy="216024"/>
            </a:xfrm>
            <a:prstGeom prst="ellipse">
              <a:avLst/>
            </a:prstGeom>
            <a:solidFill>
              <a:srgbClr val="C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椭圆 48"/>
            <p:cNvSpPr/>
            <p:nvPr/>
          </p:nvSpPr>
          <p:spPr bwMode="auto">
            <a:xfrm>
              <a:off x="8028384" y="5013176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椭圆 49"/>
            <p:cNvSpPr/>
            <p:nvPr/>
          </p:nvSpPr>
          <p:spPr bwMode="auto">
            <a:xfrm>
              <a:off x="7524328" y="5373216"/>
              <a:ext cx="216024" cy="216024"/>
            </a:xfrm>
            <a:prstGeom prst="ellipse">
              <a:avLst/>
            </a:prstGeom>
            <a:solidFill>
              <a:srgbClr val="C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椭圆 50"/>
            <p:cNvSpPr/>
            <p:nvPr/>
          </p:nvSpPr>
          <p:spPr bwMode="auto">
            <a:xfrm>
              <a:off x="8100392" y="5733256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3" name="直接箭头连接符 52"/>
            <p:cNvCxnSpPr>
              <a:stCxn id="46" idx="3"/>
              <a:endCxn id="49" idx="0"/>
            </p:cNvCxnSpPr>
            <p:nvPr/>
          </p:nvCxnSpPr>
          <p:spPr bwMode="auto">
            <a:xfrm flipH="1">
              <a:off x="8136396" y="4581128"/>
              <a:ext cx="72008" cy="432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直接箭头连接符 54"/>
            <p:cNvCxnSpPr>
              <a:stCxn id="49" idx="6"/>
              <a:endCxn id="47" idx="1"/>
            </p:cNvCxnSpPr>
            <p:nvPr/>
          </p:nvCxnSpPr>
          <p:spPr bwMode="auto">
            <a:xfrm flipV="1">
              <a:off x="8244408" y="5085184"/>
              <a:ext cx="414046" cy="3600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直接箭头连接符 55"/>
            <p:cNvCxnSpPr/>
            <p:nvPr/>
          </p:nvCxnSpPr>
          <p:spPr bwMode="auto">
            <a:xfrm flipV="1">
              <a:off x="7775455" y="5219555"/>
              <a:ext cx="288032" cy="25202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直接箭头连接符 57"/>
            <p:cNvCxnSpPr>
              <a:endCxn id="49" idx="2"/>
            </p:cNvCxnSpPr>
            <p:nvPr/>
          </p:nvCxnSpPr>
          <p:spPr bwMode="auto">
            <a:xfrm>
              <a:off x="7596336" y="5121188"/>
              <a:ext cx="432048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直接箭头连接符 60"/>
            <p:cNvCxnSpPr>
              <a:stCxn id="49" idx="5"/>
              <a:endCxn id="48" idx="1"/>
            </p:cNvCxnSpPr>
            <p:nvPr/>
          </p:nvCxnSpPr>
          <p:spPr bwMode="auto">
            <a:xfrm>
              <a:off x="8212772" y="5197564"/>
              <a:ext cx="495320" cy="27929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TextBox 61"/>
            <p:cNvSpPr txBox="1"/>
            <p:nvPr/>
          </p:nvSpPr>
          <p:spPr>
            <a:xfrm>
              <a:off x="7956376" y="4005064"/>
              <a:ext cx="5036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/>
                <a:t>AP1</a:t>
              </a:r>
              <a:endParaRPr lang="zh-CN" altLang="en-US" sz="14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7236296" y="4509120"/>
              <a:ext cx="5036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/>
                <a:t>AP2</a:t>
              </a:r>
              <a:endParaRPr lang="zh-CN" altLang="en-US" sz="14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8460432" y="4653136"/>
              <a:ext cx="5036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/>
                <a:t>AP3</a:t>
              </a:r>
              <a:endParaRPr lang="zh-CN" altLang="en-US" sz="14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7308304" y="5517232"/>
              <a:ext cx="5983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/>
                <a:t>STA1</a:t>
              </a:r>
              <a:endParaRPr lang="zh-CN" altLang="en-US" sz="14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956376" y="5949280"/>
              <a:ext cx="5983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/>
                <a:t>STA3</a:t>
              </a:r>
              <a:endParaRPr lang="zh-CN" altLang="en-US" sz="1400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8426368" y="5733256"/>
              <a:ext cx="5983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/>
                <a:t>STA4</a:t>
              </a:r>
              <a:endParaRPr lang="zh-CN" altLang="en-US" sz="140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7884368" y="5229200"/>
              <a:ext cx="5983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/>
                <a:t>STA2</a:t>
              </a:r>
              <a:endParaRPr lang="zh-CN" altLang="en-US" sz="1400" dirty="0"/>
            </a:p>
          </p:txBody>
        </p:sp>
        <p:cxnSp>
          <p:nvCxnSpPr>
            <p:cNvPr id="71" name="直接箭头连接符 70"/>
            <p:cNvCxnSpPr>
              <a:endCxn id="51" idx="1"/>
            </p:cNvCxnSpPr>
            <p:nvPr/>
          </p:nvCxnSpPr>
          <p:spPr bwMode="auto">
            <a:xfrm>
              <a:off x="7740352" y="5589240"/>
              <a:ext cx="391676" cy="17565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直接箭头连接符 72"/>
            <p:cNvCxnSpPr>
              <a:stCxn id="48" idx="3"/>
              <a:endCxn id="51" idx="6"/>
            </p:cNvCxnSpPr>
            <p:nvPr/>
          </p:nvCxnSpPr>
          <p:spPr bwMode="auto">
            <a:xfrm flipH="1">
              <a:off x="8316416" y="5629612"/>
              <a:ext cx="391676" cy="21165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直接箭头连接符 77"/>
            <p:cNvCxnSpPr>
              <a:stCxn id="47" idx="2"/>
              <a:endCxn id="51" idx="7"/>
            </p:cNvCxnSpPr>
            <p:nvPr/>
          </p:nvCxnSpPr>
          <p:spPr bwMode="auto">
            <a:xfrm flipH="1">
              <a:off x="8284780" y="5229200"/>
              <a:ext cx="319668" cy="53569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Do you agree to </a:t>
            </a:r>
            <a:r>
              <a:rPr lang="en-US" dirty="0" smtClean="0"/>
              <a:t>add the use cases listed in the Page 6 as  STA-to-STA positioning use cases for 802.11az use case working draft?</a:t>
            </a:r>
          </a:p>
          <a:p>
            <a:endParaRPr lang="en-US" dirty="0" smtClean="0"/>
          </a:p>
          <a:p>
            <a:pPr lvl="1">
              <a:buNone/>
            </a:pPr>
            <a:r>
              <a:rPr lang="en-US" dirty="0" smtClean="0"/>
              <a:t>Y:</a:t>
            </a:r>
          </a:p>
          <a:p>
            <a:pPr lvl="1">
              <a:buNone/>
            </a:pPr>
            <a:r>
              <a:rPr lang="en-US" dirty="0" smtClean="0"/>
              <a:t>N:</a:t>
            </a:r>
          </a:p>
          <a:p>
            <a:pPr lvl="1">
              <a:buNone/>
            </a:pPr>
            <a:r>
              <a:rPr lang="en-US" dirty="0" smtClean="0"/>
              <a:t>A:</a:t>
            </a:r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Xun Yang, Huawei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7584" y="1484784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[1] </a:t>
            </a:r>
            <a:r>
              <a:rPr lang="en-GB" altLang="zh-CN" sz="2000" dirty="0" smtClean="0"/>
              <a:t>802.11 NGP SG Proposed PAR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[2] </a:t>
            </a:r>
            <a:r>
              <a:rPr lang="en-US" altLang="zh-CN" sz="2000" dirty="0" smtClean="0"/>
              <a:t>11-14-1193-01-0wng-beyond-indoor-navigation</a:t>
            </a:r>
            <a:endParaRPr 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Xun Yang, Huawei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24021</TotalTime>
  <Words>666</Words>
  <Application>Microsoft Office PowerPoint</Application>
  <PresentationFormat>全屏显示(4:3)</PresentationFormat>
  <Paragraphs>95</Paragraphs>
  <Slides>8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0" baseType="lpstr">
      <vt:lpstr>ACcord-Submission</vt:lpstr>
      <vt:lpstr>Document</vt:lpstr>
      <vt:lpstr>STA-to-STA Positioning</vt:lpstr>
      <vt:lpstr>Motivation</vt:lpstr>
      <vt:lpstr>STA-to-STA use case 1: Distance Measurement between STAs</vt:lpstr>
      <vt:lpstr>STA-to-STA use case 2 Relative Positioning between STAs</vt:lpstr>
      <vt:lpstr>STA-to-STA use case 3 Cooperative Positioning</vt:lpstr>
      <vt:lpstr>Summary</vt:lpstr>
      <vt:lpstr>Straw Poll</vt:lpstr>
      <vt:lpstr>References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P2P Positioning</dc:title>
  <dc:creator>y00211088</dc:creator>
  <cp:lastModifiedBy>y00211088</cp:lastModifiedBy>
  <cp:revision>130</cp:revision>
  <dcterms:created xsi:type="dcterms:W3CDTF">2015-08-03T09:47:45Z</dcterms:created>
  <dcterms:modified xsi:type="dcterms:W3CDTF">2015-11-11T16:38:04Z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(3)boOdA8UoPVBdJTuVhHrO2cvvgsoftJv8YzGUT0GeOKc4OqmunPhU2rVjWJ6PmjeY80CBIl/7
qN8vQgyI2RkDNb6XZoJG7zrxBavaM9mWCiom2PaRC8JYIrPh4bTwbAQcZFjiUrM8Yoeh9xqE
zGS/63k6YIGIGC5XQ87debh8bM56nVrPMBtnWpWTr51SN2zboBxtrEuOjjy9jS2GZTdg4n9f
pKIaGfMvimTEZI9/rd</vt:lpwstr>
  </property>
  <property fmtid="{D5CDD505-2E9C-101B-9397-08002B2CF9AE}" pid="3" name="_new_ms_pID_725431">
    <vt:lpwstr>1Qn3wuDr7/NJVMQQLSyJrsq/EQhcEAYFPyFu6GCneJKArBnVr3haZO
8ufqHPsnEI7GQh5ElbFbkaR3p9VVlxEpypk1S7W/3EQPOVKKovnq9LUrF8sk195mCmPmZTQG
0Xly0d3hO8f+cMBz1yCZGPxp7CnJDFCJQkSjBaQurNnQhkpZa9fJcvoEVjRq4BMcAKLdr2lD
6SNu9WuDxNenJNRr8sP9iqjHHJ17fTh/Bu1Q</vt:lpwstr>
  </property>
  <property fmtid="{D5CDD505-2E9C-101B-9397-08002B2CF9AE}" pid="4" name="_new_ms_pID_725432">
    <vt:lpwstr>HXzbHcpvvawvssFZCKWDvxIf5Eqr5hstVmgm
YhKJ3FoCcDjvSvMwKYdnkjexb7mO5VRIu7b2SgEp6E82aAaWB6PIKH8BevQ7ZesnebMsK8Ap
/B0GHfX4CPMywZOykQAcNxNE/Z2bfSkmciyX8dlNUz3SzuoJHgrug8eI7YIMzD9H4/inIK/n
qF/ppCu9IpzPWdbzZ2bB69IpNXppbLsoU9k=</vt:lpwstr>
  </property>
  <property fmtid="{D5CDD505-2E9C-101B-9397-08002B2CF9AE}" pid="5" name="sflag">
    <vt:lpwstr>1447259704</vt:lpwstr>
  </property>
</Properties>
</file>