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69" r:id="rId2"/>
    <p:sldId id="282" r:id="rId3"/>
    <p:sldId id="270" r:id="rId4"/>
    <p:sldId id="273" r:id="rId5"/>
    <p:sldId id="274" r:id="rId6"/>
    <p:sldId id="279" r:id="rId7"/>
    <p:sldId id="278" r:id="rId8"/>
    <p:sldId id="277" r:id="rId9"/>
    <p:sldId id="280" r:id="rId10"/>
    <p:sldId id="281" r:id="rId11"/>
    <p:sldId id="272" r:id="rId12"/>
    <p:sldId id="276" r:id="rId13"/>
    <p:sldId id="27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94660" autoAdjust="0"/>
  </p:normalViewPr>
  <p:slideViewPr>
    <p:cSldViewPr>
      <p:cViewPr varScale="1">
        <p:scale>
          <a:sx n="88" d="100"/>
          <a:sy n="88" d="100"/>
        </p:scale>
        <p:origin x="-169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802.11-15/1434r0</a:t>
            </a: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802.11-15/1434r0</a:t>
            </a: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Nov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802.11-15/1434r0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What is the status of the ETSI BRAN work on a revised version of EN 301 893?</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Nov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59171652"/>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What are the multi-channel requirements</a:t>
            </a:r>
            <a:r>
              <a:rPr lang="en-AU" dirty="0" smtClean="0"/>
              <a:t>? There are at least two proposals on the table</a:t>
            </a:r>
            <a:r>
              <a:rPr lang="en-AU" dirty="0"/>
              <a:t/>
            </a:r>
            <a:br>
              <a:rPr lang="en-AU" dirty="0"/>
            </a:br>
            <a:endParaRPr lang="en-AU" dirty="0"/>
          </a:p>
        </p:txBody>
      </p:sp>
      <p:sp>
        <p:nvSpPr>
          <p:cNvPr id="6" name="Content Placeholder 5"/>
          <p:cNvSpPr>
            <a:spLocks noGrp="1"/>
          </p:cNvSpPr>
          <p:nvPr>
            <p:ph sz="half" idx="1"/>
          </p:nvPr>
        </p:nvSpPr>
        <p:spPr/>
        <p:txBody>
          <a:bodyPr/>
          <a:lstStyle/>
          <a:p>
            <a:pPr marL="0" indent="0"/>
            <a:r>
              <a:rPr lang="en-AU" dirty="0"/>
              <a:t>Wi-Fi </a:t>
            </a:r>
            <a:r>
              <a:rPr lang="en-AU" dirty="0" smtClean="0"/>
              <a:t>based multi-channel promotes LAA/Wi-Fi fairness</a:t>
            </a:r>
          </a:p>
          <a:p>
            <a:pPr lvl="1"/>
            <a:r>
              <a:rPr lang="en-AU" dirty="0" smtClean="0"/>
              <a:t>Proposal</a:t>
            </a:r>
          </a:p>
          <a:p>
            <a:pPr lvl="2"/>
            <a:r>
              <a:rPr lang="en-AU" dirty="0" smtClean="0"/>
              <a:t>Use a primary/secondary multi-channel similar to 802.11</a:t>
            </a:r>
          </a:p>
          <a:p>
            <a:pPr lvl="1"/>
            <a:r>
              <a:rPr lang="en-AU" dirty="0" smtClean="0"/>
              <a:t>Comments</a:t>
            </a:r>
          </a:p>
          <a:p>
            <a:pPr lvl="2"/>
            <a:r>
              <a:rPr lang="en-AU" dirty="0" smtClean="0"/>
              <a:t>Using same mechanism as Wi-Fi guarantees fair sharing</a:t>
            </a:r>
            <a:endParaRPr lang="en-AU" dirty="0"/>
          </a:p>
        </p:txBody>
      </p:sp>
      <p:sp>
        <p:nvSpPr>
          <p:cNvPr id="7" name="Content Placeholder 6"/>
          <p:cNvSpPr>
            <a:spLocks noGrp="1"/>
          </p:cNvSpPr>
          <p:nvPr>
            <p:ph sz="half" idx="2"/>
          </p:nvPr>
        </p:nvSpPr>
        <p:spPr/>
        <p:txBody>
          <a:bodyPr/>
          <a:lstStyle/>
          <a:p>
            <a:pPr marL="0" indent="0"/>
            <a:r>
              <a:rPr lang="en-AU" dirty="0" smtClean="0"/>
              <a:t>Looser multi-channel prioritises efficiency over fairness</a:t>
            </a:r>
          </a:p>
          <a:p>
            <a:pPr lvl="1"/>
            <a:r>
              <a:rPr lang="en-AU" dirty="0"/>
              <a:t>Proposal</a:t>
            </a:r>
          </a:p>
          <a:p>
            <a:pPr lvl="2"/>
            <a:r>
              <a:rPr lang="en-AU" dirty="0" smtClean="0"/>
              <a:t>Allow all of the multiple channels to be a primary channel and once access gained, allow the remaining channels to be a secondary channel</a:t>
            </a:r>
          </a:p>
          <a:p>
            <a:pPr lvl="1"/>
            <a:r>
              <a:rPr lang="en-AU" dirty="0" smtClean="0"/>
              <a:t>Comments</a:t>
            </a:r>
          </a:p>
          <a:p>
            <a:pPr lvl="2"/>
            <a:r>
              <a:rPr lang="en-AU" dirty="0" smtClean="0"/>
              <a:t>This mechanism allows LAA to make more efficient use of multiple channels …</a:t>
            </a:r>
          </a:p>
          <a:p>
            <a:pPr lvl="2"/>
            <a:r>
              <a:rPr lang="en-AU" dirty="0" smtClean="0"/>
              <a:t>… but at cost of unfair access to the channel compared with Wi-Fi</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496247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Scheduling issues make the development of new adaptivity clauses in EN 301 893 challenging!</a:t>
            </a:r>
            <a:endParaRPr lang="en-AU" dirty="0"/>
          </a:p>
        </p:txBody>
      </p:sp>
      <p:sp>
        <p:nvSpPr>
          <p:cNvPr id="3" name="Content Placeholder 2"/>
          <p:cNvSpPr>
            <a:spLocks noGrp="1"/>
          </p:cNvSpPr>
          <p:nvPr>
            <p:ph idx="1"/>
          </p:nvPr>
        </p:nvSpPr>
        <p:spPr/>
        <p:txBody>
          <a:bodyPr/>
          <a:lstStyle/>
          <a:p>
            <a:pPr lvl="1"/>
            <a:r>
              <a:rPr lang="en-AU" dirty="0" smtClean="0"/>
              <a:t>EN 301 893 needs to be finished very soon, but probably by March 2016 at the latest to allow time for approval and transition</a:t>
            </a:r>
          </a:p>
          <a:p>
            <a:pPr lvl="1"/>
            <a:r>
              <a:rPr lang="en-AU" dirty="0" smtClean="0"/>
              <a:t>At the same time:</a:t>
            </a:r>
          </a:p>
          <a:p>
            <a:pPr lvl="2"/>
            <a:r>
              <a:rPr lang="en-AU" dirty="0" smtClean="0"/>
              <a:t>3GPP is developing LAA with a nominal completion date of March 2016, but probably later</a:t>
            </a:r>
          </a:p>
          <a:p>
            <a:pPr lvl="2"/>
            <a:r>
              <a:rPr lang="en-AU" dirty="0" smtClean="0"/>
              <a:t>… and IEEE 802.11 WG is developing 802.11ax, with a nominal completion date of ~1919</a:t>
            </a:r>
          </a:p>
          <a:p>
            <a:pPr lvl="2"/>
            <a:r>
              <a:rPr lang="en-AU" dirty="0" smtClean="0"/>
              <a:t>… and billions of IEEE 802.11a/n/ac need to remain compatible with the EN 301 893 revision </a:t>
            </a:r>
          </a:p>
          <a:p>
            <a:pPr lvl="1"/>
            <a:r>
              <a:rPr lang="en-AU" dirty="0" smtClean="0"/>
              <a:t>The challenge is that a revision of EN 301 893 needs to enforce fair sharing of the 5GHz band …</a:t>
            </a:r>
          </a:p>
          <a:p>
            <a:pPr lvl="2"/>
            <a:r>
              <a:rPr lang="en-AU" dirty="0"/>
              <a:t>between </a:t>
            </a:r>
            <a:r>
              <a:rPr lang="en-AU" dirty="0" smtClean="0"/>
              <a:t>technologies that already exist </a:t>
            </a:r>
          </a:p>
          <a:p>
            <a:pPr lvl="2"/>
            <a:r>
              <a:rPr lang="en-AU" dirty="0"/>
              <a:t>a</a:t>
            </a:r>
            <a:r>
              <a:rPr lang="en-AU" dirty="0" smtClean="0"/>
              <a:t>nd multiple technologies in various stages of development</a:t>
            </a:r>
          </a:p>
          <a:p>
            <a:pPr lvl="1"/>
            <a:r>
              <a:rPr lang="en-AU" dirty="0" smtClean="0"/>
              <a:t>… without unduly limiting innovation</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1260163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two proposals in ETSI BRAN to address the scheduling challenge</a:t>
            </a:r>
            <a:endParaRPr lang="en-AU" dirty="0"/>
          </a:p>
        </p:txBody>
      </p:sp>
      <p:sp>
        <p:nvSpPr>
          <p:cNvPr id="6" name="Content Placeholder 5"/>
          <p:cNvSpPr>
            <a:spLocks noGrp="1"/>
          </p:cNvSpPr>
          <p:nvPr>
            <p:ph sz="half" idx="1"/>
          </p:nvPr>
        </p:nvSpPr>
        <p:spPr/>
        <p:txBody>
          <a:bodyPr/>
          <a:lstStyle/>
          <a:p>
            <a:pPr marL="0" indent="0"/>
            <a:r>
              <a:rPr lang="en-AU" dirty="0" smtClean="0"/>
              <a:t>“Two step” is based on what we know at various times</a:t>
            </a:r>
          </a:p>
          <a:p>
            <a:pPr marL="0" lvl="1" indent="-160337"/>
            <a:r>
              <a:rPr lang="en-AU" dirty="0" smtClean="0"/>
              <a:t>Proposal</a:t>
            </a:r>
          </a:p>
          <a:p>
            <a:pPr marL="182562" lvl="2" indent="-160337"/>
            <a:r>
              <a:rPr lang="en-AU" dirty="0" smtClean="0"/>
              <a:t>Define EN 301 893 based on what we know about LAA/802.11a/n/ac coexistence today</a:t>
            </a:r>
          </a:p>
          <a:p>
            <a:pPr marL="182562" lvl="2" indent="-160337"/>
            <a:r>
              <a:rPr lang="en-AU" dirty="0" smtClean="0"/>
              <a:t>Once complete start a new project to revise it again once we know more about LAA and LAA/802.11ax coexistence</a:t>
            </a:r>
          </a:p>
          <a:p>
            <a:pPr marL="0" lvl="1" indent="-160337"/>
            <a:r>
              <a:rPr lang="en-AU" dirty="0" smtClean="0"/>
              <a:t>Comments</a:t>
            </a:r>
          </a:p>
          <a:p>
            <a:pPr marL="182562" lvl="2" indent="-160337"/>
            <a:r>
              <a:rPr lang="en-AU" dirty="0" smtClean="0"/>
              <a:t>This approach is a nice balance between allowing innovation, while ensuring coexistence and not risking the immense value of Wi-Fi today</a:t>
            </a:r>
          </a:p>
          <a:p>
            <a:pPr marL="182562" lvl="2" indent="-160337"/>
            <a:endParaRPr lang="en-AU" dirty="0"/>
          </a:p>
        </p:txBody>
      </p:sp>
      <p:sp>
        <p:nvSpPr>
          <p:cNvPr id="7" name="Content Placeholder 6"/>
          <p:cNvSpPr>
            <a:spLocks noGrp="1"/>
          </p:cNvSpPr>
          <p:nvPr>
            <p:ph sz="half" idx="2"/>
          </p:nvPr>
        </p:nvSpPr>
        <p:spPr/>
        <p:txBody>
          <a:bodyPr/>
          <a:lstStyle/>
          <a:p>
            <a:pPr marL="0" indent="0"/>
            <a:r>
              <a:rPr lang="en-AU" dirty="0" smtClean="0"/>
              <a:t>“Open” is based on trusting all to do the “right thing”</a:t>
            </a:r>
          </a:p>
          <a:p>
            <a:pPr marL="0" lvl="1" indent="-160337"/>
            <a:r>
              <a:rPr lang="en-AU" dirty="0" smtClean="0"/>
              <a:t>Proposal</a:t>
            </a:r>
          </a:p>
          <a:p>
            <a:pPr marL="182562" lvl="2" indent="-160337"/>
            <a:r>
              <a:rPr lang="en-AU" dirty="0" smtClean="0"/>
              <a:t>Define EN 301 893 once with very broad constraints to ensure innovation is not constrained</a:t>
            </a:r>
          </a:p>
          <a:p>
            <a:pPr marL="0" lvl="1" indent="-160337"/>
            <a:r>
              <a:rPr lang="en-AU" dirty="0" smtClean="0"/>
              <a:t>Comments</a:t>
            </a:r>
          </a:p>
          <a:p>
            <a:pPr marL="182562" lvl="2" indent="-160337"/>
            <a:r>
              <a:rPr lang="en-AU" dirty="0" smtClean="0"/>
              <a:t>This approach relies on 3GPP (and promoters of other technologies) to design their protocols to share fairly</a:t>
            </a:r>
          </a:p>
          <a:p>
            <a:pPr marL="182562" lvl="2" indent="-160337"/>
            <a:r>
              <a:rPr lang="en-AU" dirty="0" smtClean="0"/>
              <a:t>It also puts the ability of Wi-Fi to fulfil the promise of “anyone, anytime, anyplace can put together a network that meets their needs”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4892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Companies that want to support Wi-Fi coexistence in Europe are encouraged to participate</a:t>
            </a:r>
            <a:endParaRPr lang="en-AU" dirty="0"/>
          </a:p>
        </p:txBody>
      </p:sp>
      <p:sp>
        <p:nvSpPr>
          <p:cNvPr id="3" name="Content Placeholder 2"/>
          <p:cNvSpPr>
            <a:spLocks noGrp="1"/>
          </p:cNvSpPr>
          <p:nvPr>
            <p:ph idx="1"/>
          </p:nvPr>
        </p:nvSpPr>
        <p:spPr/>
        <p:txBody>
          <a:bodyPr/>
          <a:lstStyle/>
          <a:p>
            <a:pPr lvl="1"/>
            <a:r>
              <a:rPr lang="en-AU" dirty="0" smtClean="0"/>
              <a:t>The goal of todays presentation is twofold</a:t>
            </a:r>
          </a:p>
          <a:p>
            <a:pPr lvl="2"/>
            <a:r>
              <a:rPr lang="en-AU" dirty="0" smtClean="0"/>
              <a:t>Inform IEEE 802.11 WG about the work being done in Europe to protect the huge socioeconomic value derived from  Wi-Fi (noting this work will have an indirect impact on sharing in the US and around the world) </a:t>
            </a:r>
          </a:p>
          <a:p>
            <a:pPr lvl="2"/>
            <a:r>
              <a:rPr lang="en-AU" dirty="0" smtClean="0"/>
              <a:t>Encourage IEEE 802.11 WG members to participate in the ETSI BRAN process  - the companies that have supported Wi-Fi in this forum are few in number but have had a massive impact – thank you!  </a:t>
            </a:r>
          </a:p>
          <a:p>
            <a:pPr lvl="1"/>
            <a:r>
              <a:rPr lang="en-AU" dirty="0" smtClean="0"/>
              <a:t>If your company is an ETSI member then you can participate in a</a:t>
            </a:r>
          </a:p>
          <a:p>
            <a:pPr lvl="2"/>
            <a:r>
              <a:rPr lang="en-AU" dirty="0" smtClean="0"/>
              <a:t>Teleconference on 3 December</a:t>
            </a:r>
          </a:p>
          <a:p>
            <a:pPr lvl="2"/>
            <a:r>
              <a:rPr lang="en-AU" dirty="0" smtClean="0"/>
              <a:t>F2F meeting in Germany on 14-18 December</a:t>
            </a:r>
          </a:p>
          <a:p>
            <a:pPr lvl="1"/>
            <a:r>
              <a:rPr lang="en-AU" dirty="0" smtClean="0"/>
              <a:t>If you are not an ETSI member you can still help by contributing to the work of those companies supporting Wi-Fi in ETSI BRAN</a:t>
            </a:r>
          </a:p>
          <a:p>
            <a:pPr lvl="1"/>
            <a:r>
              <a:rPr lang="en-AU" dirty="0" smtClean="0"/>
              <a:t>Contact Andrew Myles (</a:t>
            </a:r>
            <a:r>
              <a:rPr lang="en-AU" dirty="0" smtClean="0">
                <a:hlinkClick r:id="rId2"/>
              </a:rPr>
              <a:t>amyles@cisco.com</a:t>
            </a:r>
            <a:r>
              <a:rPr lang="en-AU" dirty="0" smtClean="0"/>
              <a:t>) for details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44362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 301 893 revision is progressing in ETSI BRAN but more participation by Wi-Fi folk is encouraged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
        <p:nvSpPr>
          <p:cNvPr id="6" name="Rectangle 5"/>
          <p:cNvSpPr/>
          <p:nvPr/>
        </p:nvSpPr>
        <p:spPr bwMode="auto">
          <a:xfrm>
            <a:off x="337457" y="2743200"/>
            <a:ext cx="2667000" cy="27432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802.11 operation  in Europe  is based on EN 301 893 as authorised by European Directive 1999/5/EC </a:t>
            </a:r>
          </a:p>
          <a:p>
            <a:pPr marL="174625" indent="-174625" eaLnBrk="0" hangingPunct="0">
              <a:spcBef>
                <a:spcPts val="800"/>
              </a:spcBef>
              <a:buFont typeface="Arial" panose="020B0604020202020204" pitchFamily="34" charset="0"/>
              <a:buChar char="•"/>
            </a:pPr>
            <a:r>
              <a:rPr lang="en-AU" sz="1600" dirty="0">
                <a:latin typeface="+mj-lt"/>
              </a:rPr>
              <a:t>A revision of EN 301 893 is required by early 2016 to support a new European Directive 2014/53/EC</a:t>
            </a:r>
          </a:p>
        </p:txBody>
      </p:sp>
      <p:sp>
        <p:nvSpPr>
          <p:cNvPr id="7" name="Rectangle 6"/>
          <p:cNvSpPr/>
          <p:nvPr/>
        </p:nvSpPr>
        <p:spPr bwMode="auto">
          <a:xfrm>
            <a:off x="3200400" y="2743200"/>
            <a:ext cx="2667000" cy="27432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The work in ETSI BRAN revising EN 301 893 has been focused on a new adaptivity clause</a:t>
            </a:r>
          </a:p>
          <a:p>
            <a:pPr marL="174625" indent="-174625" eaLnBrk="0" hangingPunct="0">
              <a:spcBef>
                <a:spcPts val="800"/>
              </a:spcBef>
              <a:buFont typeface="Arial" panose="020B0604020202020204" pitchFamily="34" charset="0"/>
              <a:buChar char="•"/>
            </a:pPr>
            <a:r>
              <a:rPr lang="en-AU" sz="1600" dirty="0">
                <a:latin typeface="+mj-lt"/>
              </a:rPr>
              <a:t>RSC and TCAM have determined that fairness is a key requirement for adaptivity in the 5GHz </a:t>
            </a:r>
            <a:r>
              <a:rPr lang="en-AU" sz="1600" dirty="0" smtClean="0">
                <a:latin typeface="+mj-lt"/>
              </a:rPr>
              <a:t>band</a:t>
            </a:r>
            <a:endParaRPr lang="en-AU" sz="1600" dirty="0">
              <a:latin typeface="+mj-lt"/>
            </a:endParaRPr>
          </a:p>
        </p:txBody>
      </p:sp>
      <p:sp>
        <p:nvSpPr>
          <p:cNvPr id="8" name="Rectangle 7"/>
          <p:cNvSpPr/>
          <p:nvPr/>
        </p:nvSpPr>
        <p:spPr bwMode="auto">
          <a:xfrm>
            <a:off x="6096000" y="2743200"/>
            <a:ext cx="2667000" cy="27432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ETSI BRAN has made significant progress on a new adaptivity clause but there are still major open </a:t>
            </a:r>
            <a:r>
              <a:rPr lang="en-AU" sz="1600" dirty="0" smtClean="0">
                <a:latin typeface="+mj-lt"/>
              </a:rPr>
              <a:t>issues</a:t>
            </a:r>
          </a:p>
          <a:p>
            <a:pPr marL="174625" indent="-174625">
              <a:spcBef>
                <a:spcPts val="800"/>
              </a:spcBef>
              <a:buFont typeface="Arial" panose="020B0604020202020204" pitchFamily="34" charset="0"/>
              <a:buChar char="•"/>
            </a:pPr>
            <a:r>
              <a:rPr lang="en-AU" sz="1600" dirty="0" smtClean="0">
                <a:latin typeface="+mj-lt"/>
              </a:rPr>
              <a:t>Scheduling </a:t>
            </a:r>
            <a:r>
              <a:rPr lang="en-AU" sz="1600" dirty="0">
                <a:latin typeface="+mj-lt"/>
              </a:rPr>
              <a:t>issues make the development of new adaptivity clauses in EN 301 893 challenging</a:t>
            </a:r>
            <a:r>
              <a:rPr lang="en-AU" sz="1600" dirty="0" smtClean="0">
                <a:latin typeface="+mj-lt"/>
              </a:rPr>
              <a:t>!</a:t>
            </a:r>
            <a:endParaRPr lang="en-AU" sz="1600" dirty="0">
              <a:latin typeface="+mj-lt"/>
            </a:endParaRPr>
          </a:p>
          <a:p>
            <a:pPr eaLnBrk="0" hangingPunct="0"/>
            <a:endParaRPr lang="en-AU" sz="1600" dirty="0">
              <a:latin typeface="+mj-lt"/>
            </a:endParaRPr>
          </a:p>
        </p:txBody>
      </p:sp>
      <p:sp>
        <p:nvSpPr>
          <p:cNvPr id="9" name="Rectangle 8"/>
          <p:cNvSpPr/>
          <p:nvPr/>
        </p:nvSpPr>
        <p:spPr bwMode="auto">
          <a:xfrm>
            <a:off x="337457" y="20574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dirty="0" smtClean="0">
                <a:latin typeface="+mj-lt"/>
              </a:rPr>
              <a:t>New EN 301 893 is required</a:t>
            </a:r>
            <a:endParaRPr lang="en-AU" sz="1600" dirty="0">
              <a:latin typeface="+mj-lt"/>
            </a:endParaRPr>
          </a:p>
        </p:txBody>
      </p:sp>
      <p:sp>
        <p:nvSpPr>
          <p:cNvPr id="10" name="Rectangle 9"/>
          <p:cNvSpPr/>
          <p:nvPr/>
        </p:nvSpPr>
        <p:spPr bwMode="auto">
          <a:xfrm>
            <a:off x="3200400" y="20574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dirty="0" smtClean="0">
                <a:latin typeface="+mj-lt"/>
              </a:rPr>
              <a:t>Most work is focused on fairness in adaptivity</a:t>
            </a:r>
            <a:endParaRPr lang="en-AU" sz="1600" dirty="0">
              <a:latin typeface="+mj-lt"/>
            </a:endParaRPr>
          </a:p>
        </p:txBody>
      </p:sp>
      <p:sp>
        <p:nvSpPr>
          <p:cNvPr id="11" name="Rectangle 10"/>
          <p:cNvSpPr/>
          <p:nvPr/>
        </p:nvSpPr>
        <p:spPr bwMode="auto">
          <a:xfrm>
            <a:off x="6096000" y="20574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dirty="0" smtClean="0">
                <a:latin typeface="+mj-lt"/>
              </a:rPr>
              <a:t>Progress is being made but there are open issues</a:t>
            </a:r>
            <a:endParaRPr lang="en-AU" sz="1600" dirty="0">
              <a:latin typeface="+mj-lt"/>
            </a:endParaRPr>
          </a:p>
        </p:txBody>
      </p:sp>
      <p:sp>
        <p:nvSpPr>
          <p:cNvPr id="12" name="Rectangle 11"/>
          <p:cNvSpPr/>
          <p:nvPr/>
        </p:nvSpPr>
        <p:spPr bwMode="auto">
          <a:xfrm>
            <a:off x="337456" y="5715000"/>
            <a:ext cx="8425543" cy="6096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Companies that want to support Wi-Fi coexistence in Europe are encouraged to </a:t>
            </a:r>
            <a:r>
              <a:rPr lang="en-AU" sz="1600" dirty="0" smtClean="0">
                <a:latin typeface="+mj-lt"/>
              </a:rPr>
              <a:t>participate in ETSI BRAN or at least  assist the effort</a:t>
            </a:r>
            <a:endParaRPr lang="en-AU" sz="1600" dirty="0">
              <a:latin typeface="+mj-lt"/>
            </a:endParaRPr>
          </a:p>
        </p:txBody>
      </p:sp>
    </p:spTree>
    <p:extLst>
      <p:ext uri="{BB962C8B-B14F-4D97-AF65-F5344CB8AC3E}">
        <p14:creationId xmlns:p14="http://schemas.microsoft.com/office/powerpoint/2010/main" val="375195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operation </a:t>
            </a:r>
            <a:r>
              <a:rPr lang="en-AU" dirty="0"/>
              <a:t> </a:t>
            </a:r>
            <a:r>
              <a:rPr lang="en-AU" dirty="0" smtClean="0"/>
              <a:t>in Europe  is based on EN 301 893 as authorised by European Directive 1999/5/EC </a:t>
            </a:r>
            <a:endParaRPr lang="en-AU" dirty="0"/>
          </a:p>
        </p:txBody>
      </p:sp>
      <p:sp>
        <p:nvSpPr>
          <p:cNvPr id="3" name="Content Placeholder 2"/>
          <p:cNvSpPr>
            <a:spLocks noGrp="1"/>
          </p:cNvSpPr>
          <p:nvPr>
            <p:ph idx="1"/>
          </p:nvPr>
        </p:nvSpPr>
        <p:spPr/>
        <p:txBody>
          <a:bodyPr/>
          <a:lstStyle/>
          <a:p>
            <a:pPr lvl="1"/>
            <a:r>
              <a:rPr lang="en-AU" dirty="0" smtClean="0"/>
              <a:t>IEEE 802.11 equipment is currently subject to requirements authorised by the </a:t>
            </a:r>
            <a:r>
              <a:rPr lang="en-AU" b="0" dirty="0" smtClean="0"/>
              <a:t> </a:t>
            </a:r>
            <a:r>
              <a:rPr lang="en-AU" dirty="0" smtClean="0"/>
              <a:t>European Directive 1999/5/EC </a:t>
            </a:r>
          </a:p>
          <a:p>
            <a:pPr lvl="1"/>
            <a:r>
              <a:rPr lang="en-AU" dirty="0" smtClean="0"/>
              <a:t>EN 301 893 documents explicit requirements for operation in the 5GHz band in Europe, as authorised by 1999/5/EC, including:</a:t>
            </a:r>
          </a:p>
          <a:p>
            <a:pPr lvl="2"/>
            <a:r>
              <a:rPr lang="en-AU" dirty="0" smtClean="0"/>
              <a:t>Frequencies</a:t>
            </a:r>
          </a:p>
          <a:p>
            <a:pPr lvl="2"/>
            <a:r>
              <a:rPr lang="en-AU" dirty="0" smtClean="0"/>
              <a:t>Bandwidths</a:t>
            </a:r>
          </a:p>
          <a:p>
            <a:pPr lvl="2"/>
            <a:r>
              <a:rPr lang="en-AU" dirty="0" smtClean="0"/>
              <a:t>Power</a:t>
            </a:r>
          </a:p>
          <a:p>
            <a:pPr lvl="2"/>
            <a:r>
              <a:rPr lang="en-AU" dirty="0" smtClean="0"/>
              <a:t>Spurious emissions</a:t>
            </a:r>
          </a:p>
          <a:p>
            <a:pPr lvl="2"/>
            <a:r>
              <a:rPr lang="en-AU" dirty="0" smtClean="0"/>
              <a:t>DFS </a:t>
            </a:r>
          </a:p>
          <a:p>
            <a:pPr lvl="2"/>
            <a:r>
              <a:rPr lang="en-AU" dirty="0" smtClean="0"/>
              <a:t>Adaptivity</a:t>
            </a:r>
          </a:p>
          <a:p>
            <a:pPr lvl="2"/>
            <a:r>
              <a:rPr lang="en-AU" dirty="0" smtClean="0"/>
              <a:t>…</a:t>
            </a:r>
          </a:p>
          <a:p>
            <a:pPr lvl="1"/>
            <a:r>
              <a:rPr lang="en-AU" dirty="0"/>
              <a:t>EN 301 893 </a:t>
            </a:r>
            <a:r>
              <a:rPr lang="en-AU" dirty="0" smtClean="0"/>
              <a:t>also includes some simple tests against some of these 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317791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revision of EN 301 893 is required by early 2016 to support a new European Directive 2014/53/EC</a:t>
            </a:r>
            <a:endParaRPr lang="en-AU" dirty="0"/>
          </a:p>
        </p:txBody>
      </p:sp>
      <p:sp>
        <p:nvSpPr>
          <p:cNvPr id="3" name="Content Placeholder 2"/>
          <p:cNvSpPr>
            <a:spLocks noGrp="1"/>
          </p:cNvSpPr>
          <p:nvPr>
            <p:ph idx="1"/>
          </p:nvPr>
        </p:nvSpPr>
        <p:spPr/>
        <p:txBody>
          <a:bodyPr/>
          <a:lstStyle/>
          <a:p>
            <a:pPr lvl="1"/>
            <a:r>
              <a:rPr lang="en-AU" dirty="0" smtClean="0"/>
              <a:t>A new EC Directive (2014/53/EC) repeals  the previous EC Directive (1999/5/EC) on radio equipment</a:t>
            </a:r>
          </a:p>
          <a:p>
            <a:pPr lvl="1"/>
            <a:r>
              <a:rPr lang="en-AU" dirty="0" smtClean="0"/>
              <a:t>The main objective of the new Directive is to provide:</a:t>
            </a:r>
          </a:p>
          <a:p>
            <a:pPr lvl="2"/>
            <a:r>
              <a:rPr lang="en-US" i="1" dirty="0" smtClean="0"/>
              <a:t>a </a:t>
            </a:r>
            <a:r>
              <a:rPr lang="en-US" i="1" dirty="0"/>
              <a:t>high level of protection of health and safety, adequate level of electromagnetic compatibility and an effective and efficient use of radio spectrum so as to avoid harmful interference while guaranteeing the proper functioning of the internal </a:t>
            </a:r>
            <a:r>
              <a:rPr lang="en-US" i="1" dirty="0" smtClean="0"/>
              <a:t>market</a:t>
            </a:r>
          </a:p>
          <a:p>
            <a:pPr lvl="1"/>
            <a:r>
              <a:rPr lang="en-AU" dirty="0" smtClean="0"/>
              <a:t>Essential requirements include requirements for effective &amp; efficient use:</a:t>
            </a:r>
          </a:p>
          <a:p>
            <a:pPr lvl="2"/>
            <a:r>
              <a:rPr lang="en-US" i="1" dirty="0"/>
              <a:t>Radio equipment shall be so constructed that it both effectively uses and supports the efficient use of radio spectrum in order to avoid harmful </a:t>
            </a:r>
            <a:r>
              <a:rPr lang="en-US" i="1" dirty="0" smtClean="0"/>
              <a:t>interference</a:t>
            </a:r>
          </a:p>
          <a:p>
            <a:pPr lvl="1"/>
            <a:r>
              <a:rPr lang="en-AU" dirty="0"/>
              <a:t>The new Directive comes into effect in June </a:t>
            </a:r>
            <a:r>
              <a:rPr lang="en-AU" dirty="0" smtClean="0"/>
              <a:t>2017 …</a:t>
            </a:r>
          </a:p>
          <a:p>
            <a:pPr lvl="1"/>
            <a:r>
              <a:rPr lang="en-AU" dirty="0" smtClean="0"/>
              <a:t>… but EN 301 893 will need to be revised by early 2016 to allow approval and transition processes to be executed in time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226572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1"/>
            <a:r>
              <a:rPr lang="en-AU" dirty="0" smtClean="0"/>
              <a:t>The work in ETSI </a:t>
            </a:r>
            <a:r>
              <a:rPr lang="en-AU" dirty="0"/>
              <a:t>BRAN </a:t>
            </a:r>
            <a:r>
              <a:rPr lang="en-AU" dirty="0" smtClean="0"/>
              <a:t>revising EN </a:t>
            </a:r>
            <a:r>
              <a:rPr lang="en-AU" dirty="0"/>
              <a:t>301 </a:t>
            </a:r>
            <a:r>
              <a:rPr lang="en-AU" dirty="0" smtClean="0"/>
              <a:t>893 has </a:t>
            </a:r>
            <a:r>
              <a:rPr lang="en-AU" dirty="0"/>
              <a:t>been </a:t>
            </a:r>
            <a:r>
              <a:rPr lang="en-AU" dirty="0" smtClean="0"/>
              <a:t>focused on a </a:t>
            </a:r>
            <a:r>
              <a:rPr lang="en-AU" dirty="0"/>
              <a:t>new adaptivity </a:t>
            </a:r>
            <a:r>
              <a:rPr lang="en-AU" dirty="0" smtClean="0"/>
              <a:t>clause</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One key element of EN 301 893 is the adaptivity requirement</a:t>
            </a:r>
          </a:p>
          <a:p>
            <a:pPr lvl="2"/>
            <a:r>
              <a:rPr lang="en-AU" dirty="0" smtClean="0"/>
              <a:t>Adaptivity is formally defined as </a:t>
            </a:r>
            <a:r>
              <a:rPr lang="en-AU" i="1" dirty="0" smtClean="0"/>
              <a:t>an automatic channel access mechanism by which a device avoids transmissions in a channel in the presence of transmissions from other RLAN devices in that channel.</a:t>
            </a:r>
          </a:p>
          <a:p>
            <a:pPr lvl="2"/>
            <a:r>
              <a:rPr lang="en-AU" dirty="0" smtClean="0"/>
              <a:t>There is an implicit goal of fair sharing of the channel, which is compatible with the goal </a:t>
            </a:r>
            <a:r>
              <a:rPr lang="en-AU" dirty="0"/>
              <a:t>of </a:t>
            </a:r>
            <a:r>
              <a:rPr lang="en-AU" dirty="0" smtClean="0"/>
              <a:t>2014/53/EC for </a:t>
            </a:r>
            <a:r>
              <a:rPr lang="en-AU" i="1" dirty="0" smtClean="0"/>
              <a:t>effective</a:t>
            </a:r>
            <a:r>
              <a:rPr lang="en-AU" dirty="0" smtClean="0"/>
              <a:t> channel use</a:t>
            </a:r>
            <a:endParaRPr lang="en-AU" dirty="0"/>
          </a:p>
          <a:p>
            <a:pPr lvl="1"/>
            <a:r>
              <a:rPr lang="en-AU" dirty="0" smtClean="0"/>
              <a:t>It is accepted that the current adaptivity clause in </a:t>
            </a:r>
            <a:r>
              <a:rPr lang="en-AU" dirty="0"/>
              <a:t>EN 301 893 </a:t>
            </a:r>
            <a:r>
              <a:rPr lang="en-AU" dirty="0" smtClean="0"/>
              <a:t>needs a significant rewrite</a:t>
            </a:r>
          </a:p>
          <a:p>
            <a:pPr lvl="2"/>
            <a:r>
              <a:rPr lang="en-AU" dirty="0" smtClean="0"/>
              <a:t>There is a desire to make EN 301 893 more “technology neutral”, which requires the removal of the direct reference to IEEE 802.11 in the current version</a:t>
            </a:r>
          </a:p>
          <a:p>
            <a:pPr lvl="2"/>
            <a:r>
              <a:rPr lang="en-AU" dirty="0" smtClean="0"/>
              <a:t>The current version of EN 301 893 includes two “load based” and one “frame based” adaptivity mechanism that are known to not  work</a:t>
            </a:r>
          </a:p>
          <a:p>
            <a:pPr lvl="1"/>
            <a:r>
              <a:rPr lang="en-AU" dirty="0" smtClean="0"/>
              <a:t>ETSI BRAN has been focusing on developing a new </a:t>
            </a:r>
            <a:r>
              <a:rPr lang="en-AU" dirty="0"/>
              <a:t>adaptivity clause in EN 301 </a:t>
            </a:r>
            <a:r>
              <a:rPr lang="en-AU" dirty="0" smtClean="0"/>
              <a:t>893 since December 2014</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301450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RSC and TCAM have determined that fairness is a key requirement for </a:t>
            </a:r>
            <a:r>
              <a:rPr lang="en-AU" dirty="0"/>
              <a:t>adaptivity </a:t>
            </a:r>
            <a:r>
              <a:rPr lang="en-AU" dirty="0" smtClean="0"/>
              <a:t>in the 5GHz band</a:t>
            </a:r>
            <a:endParaRPr lang="en-AU" dirty="0"/>
          </a:p>
        </p:txBody>
      </p:sp>
      <p:sp>
        <p:nvSpPr>
          <p:cNvPr id="3" name="Content Placeholder 2"/>
          <p:cNvSpPr>
            <a:spLocks noGrp="1"/>
          </p:cNvSpPr>
          <p:nvPr>
            <p:ph idx="1"/>
          </p:nvPr>
        </p:nvSpPr>
        <p:spPr/>
        <p:txBody>
          <a:bodyPr/>
          <a:lstStyle/>
          <a:p>
            <a:pPr lvl="1"/>
            <a:r>
              <a:rPr lang="en-AU" dirty="0" smtClean="0"/>
              <a:t>The requirement for fairness is implicit rather than explicit in the European Directive 2014/53/EC </a:t>
            </a:r>
          </a:p>
          <a:p>
            <a:pPr lvl="1"/>
            <a:r>
              <a:rPr lang="en-AU" dirty="0" smtClean="0"/>
              <a:t>Fortunately, a meeting of  two European Commission committees on 8 Oct 2015 provides </a:t>
            </a:r>
            <a:r>
              <a:rPr lang="en-AU" dirty="0"/>
              <a:t>clarity</a:t>
            </a:r>
          </a:p>
          <a:p>
            <a:pPr lvl="2"/>
            <a:r>
              <a:rPr lang="en-AU" b="0" dirty="0" smtClean="0"/>
              <a:t>Radio </a:t>
            </a:r>
            <a:r>
              <a:rPr lang="en-AU" b="0" dirty="0"/>
              <a:t>Spectrum Committee (RSC</a:t>
            </a:r>
            <a:r>
              <a:rPr lang="en-AU" b="0" dirty="0" smtClean="0"/>
              <a:t>)</a:t>
            </a:r>
          </a:p>
          <a:p>
            <a:pPr lvl="2"/>
            <a:r>
              <a:rPr lang="en-AU" b="0" dirty="0" smtClean="0"/>
              <a:t>Telecommunications </a:t>
            </a:r>
            <a:r>
              <a:rPr lang="en-AU" b="0" dirty="0"/>
              <a:t>Conformity Assessment </a:t>
            </a:r>
            <a:r>
              <a:rPr lang="en-AU" b="0" dirty="0" smtClean="0"/>
              <a:t>&amp; Market </a:t>
            </a:r>
            <a:r>
              <a:rPr lang="en-AU" b="0" dirty="0"/>
              <a:t>Surveillance Committee (</a:t>
            </a:r>
            <a:r>
              <a:rPr lang="en-AU" b="0" dirty="0" smtClean="0"/>
              <a:t>TCAM) </a:t>
            </a:r>
          </a:p>
          <a:p>
            <a:pPr lvl="1"/>
            <a:r>
              <a:rPr lang="en-AU" dirty="0" smtClean="0"/>
              <a:t>In a discussion on </a:t>
            </a:r>
            <a:r>
              <a:rPr lang="en-AU" i="1" dirty="0" smtClean="0"/>
              <a:t>Compliance of 5 GHz RLANs and LTE unlicensed use in the 5 GHz band (compatibility with other radio applications, coexistence between Wi-Fi and LTE unlicensed)</a:t>
            </a:r>
            <a:r>
              <a:rPr lang="en-AU" dirty="0" smtClean="0"/>
              <a:t> they determined that:</a:t>
            </a:r>
          </a:p>
          <a:p>
            <a:pPr lvl="2"/>
            <a:r>
              <a:rPr lang="en-AU" i="1" dirty="0" smtClean="0"/>
              <a:t>… coexistence means the fair use of the spectrum, which should ensure equal access for all technologies and applications  </a:t>
            </a:r>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727529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ETSI BRAN has made significant progress on a new adaptivity clause but there are still major open issues</a:t>
            </a:r>
            <a:endParaRPr lang="en-AU" dirty="0"/>
          </a:p>
        </p:txBody>
      </p:sp>
      <p:sp>
        <p:nvSpPr>
          <p:cNvPr id="3" name="Content Placeholder 2"/>
          <p:cNvSpPr>
            <a:spLocks noGrp="1"/>
          </p:cNvSpPr>
          <p:nvPr>
            <p:ph idx="1"/>
          </p:nvPr>
        </p:nvSpPr>
        <p:spPr/>
        <p:txBody>
          <a:bodyPr/>
          <a:lstStyle/>
          <a:p>
            <a:pPr lvl="1"/>
            <a:r>
              <a:rPr lang="en-AU" dirty="0" smtClean="0"/>
              <a:t>At the last ETSI BRAN F2F meeting in Oct 2015  it was agreed to base future discussions on EN(15)150r2 (available via liaison agreement)</a:t>
            </a:r>
          </a:p>
          <a:p>
            <a:pPr lvl="1"/>
            <a:r>
              <a:rPr lang="en-AU" dirty="0" smtClean="0"/>
              <a:t>It includes some important agreements, with the most fundamental being it incorporation of LBT with exponential back using a scheme very similar to EDCA</a:t>
            </a:r>
          </a:p>
          <a:p>
            <a:pPr lvl="1"/>
            <a:r>
              <a:rPr lang="en-AU" dirty="0"/>
              <a:t>I</a:t>
            </a:r>
            <a:r>
              <a:rPr lang="en-AU" dirty="0" smtClean="0"/>
              <a:t>t also documents a variety of open issues</a:t>
            </a:r>
          </a:p>
          <a:p>
            <a:pPr lvl="2"/>
            <a:r>
              <a:rPr lang="en-AU" dirty="0" smtClean="0"/>
              <a:t>Most of the issues are minor or editorial and will be resolved over time after ongoing discussions </a:t>
            </a:r>
          </a:p>
          <a:p>
            <a:pPr lvl="2"/>
            <a:r>
              <a:rPr lang="en-AU" dirty="0" smtClean="0"/>
              <a:t>Three open issues can be described as “major”</a:t>
            </a:r>
          </a:p>
          <a:p>
            <a:pPr lvl="1"/>
            <a:r>
              <a:rPr lang="en-AU" dirty="0" smtClean="0"/>
              <a:t>The major open issues are:</a:t>
            </a:r>
          </a:p>
          <a:p>
            <a:pPr lvl="2"/>
            <a:r>
              <a:rPr lang="en-AU" dirty="0"/>
              <a:t>What is the definition of the energy detect (ED) threshold?</a:t>
            </a:r>
          </a:p>
          <a:p>
            <a:pPr lvl="2"/>
            <a:r>
              <a:rPr lang="en-AU" dirty="0"/>
              <a:t>What is an appropriate value of max TxOP?</a:t>
            </a:r>
          </a:p>
          <a:p>
            <a:pPr lvl="2"/>
            <a:r>
              <a:rPr lang="en-AU" dirty="0"/>
              <a:t>What are the multi-channel requirements?</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118742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lvl="2"/>
            <a:r>
              <a:rPr lang="en-AU" dirty="0"/>
              <a:t>What is the definition of the energy detect (ED) threshold</a:t>
            </a:r>
            <a:r>
              <a:rPr lang="en-AU" dirty="0" smtClean="0"/>
              <a:t>? There are two options on the table!</a:t>
            </a:r>
            <a:endParaRPr lang="en-AU" dirty="0"/>
          </a:p>
        </p:txBody>
      </p:sp>
      <p:sp>
        <p:nvSpPr>
          <p:cNvPr id="7" name="Content Placeholder 6"/>
          <p:cNvSpPr>
            <a:spLocks noGrp="1"/>
          </p:cNvSpPr>
          <p:nvPr>
            <p:ph sz="half" idx="1"/>
          </p:nvPr>
        </p:nvSpPr>
        <p:spPr/>
        <p:txBody>
          <a:bodyPr/>
          <a:lstStyle/>
          <a:p>
            <a:pPr marL="0" indent="0"/>
            <a:r>
              <a:rPr lang="en-AU" dirty="0" smtClean="0"/>
              <a:t>“Evidence based” proposal enables fair coexistence</a:t>
            </a:r>
          </a:p>
          <a:p>
            <a:pPr lvl="1"/>
            <a:r>
              <a:rPr lang="en-AU" dirty="0" smtClean="0"/>
              <a:t>Proposal</a:t>
            </a:r>
          </a:p>
          <a:p>
            <a:pPr lvl="2"/>
            <a:r>
              <a:rPr lang="en-AU" dirty="0" smtClean="0"/>
              <a:t>ED of -62dBm and PD of -82dBm (like Wi-Fi); OR</a:t>
            </a:r>
          </a:p>
          <a:p>
            <a:pPr lvl="2"/>
            <a:r>
              <a:rPr lang="en-AU" dirty="0"/>
              <a:t>E</a:t>
            </a:r>
            <a:r>
              <a:rPr lang="en-AU" dirty="0" smtClean="0"/>
              <a:t>D of ~-77dBm</a:t>
            </a:r>
          </a:p>
          <a:p>
            <a:pPr lvl="1"/>
            <a:r>
              <a:rPr lang="en-AU" dirty="0" smtClean="0"/>
              <a:t>Comments</a:t>
            </a:r>
          </a:p>
          <a:p>
            <a:pPr lvl="2"/>
            <a:r>
              <a:rPr lang="en-AU" dirty="0" smtClean="0"/>
              <a:t>The first option is based on status quo for billions Wi-Fi devices</a:t>
            </a:r>
          </a:p>
          <a:p>
            <a:pPr lvl="2"/>
            <a:r>
              <a:rPr lang="en-AU" dirty="0" smtClean="0"/>
              <a:t>The second option is based on 3GPP simulations that show LAA needs ED of ~-77dBm to coexist fairly with Wi-Fi</a:t>
            </a:r>
          </a:p>
          <a:p>
            <a:pPr lvl="2"/>
            <a:r>
              <a:rPr lang="en-AU" dirty="0" smtClean="0"/>
              <a:t>Note: </a:t>
            </a:r>
            <a:r>
              <a:rPr lang="en-AU" dirty="0"/>
              <a:t>It is asserted </a:t>
            </a:r>
            <a:r>
              <a:rPr lang="en-AU" dirty="0" smtClean="0"/>
              <a:t>many Wi-Fi </a:t>
            </a:r>
            <a:r>
              <a:rPr lang="en-AU" dirty="0"/>
              <a:t>devices do not satisfy </a:t>
            </a:r>
            <a:r>
              <a:rPr lang="en-AU" dirty="0" smtClean="0"/>
              <a:t>these rules</a:t>
            </a:r>
            <a:endParaRPr lang="en-AU" dirty="0"/>
          </a:p>
        </p:txBody>
      </p:sp>
      <p:sp>
        <p:nvSpPr>
          <p:cNvPr id="8" name="Content Placeholder 7"/>
          <p:cNvSpPr>
            <a:spLocks noGrp="1"/>
          </p:cNvSpPr>
          <p:nvPr>
            <p:ph sz="half" idx="2"/>
          </p:nvPr>
        </p:nvSpPr>
        <p:spPr/>
        <p:txBody>
          <a:bodyPr/>
          <a:lstStyle/>
          <a:p>
            <a:pPr marL="0" indent="0"/>
            <a:r>
              <a:rPr lang="en-AU" dirty="0" smtClean="0"/>
              <a:t>“Alternate” proposal requires us to trust 3GPP to share fairly</a:t>
            </a:r>
          </a:p>
          <a:p>
            <a:pPr lvl="1"/>
            <a:r>
              <a:rPr lang="en-AU" dirty="0"/>
              <a:t>Proposal</a:t>
            </a:r>
          </a:p>
          <a:p>
            <a:pPr lvl="2"/>
            <a:r>
              <a:rPr lang="en-AU" dirty="0"/>
              <a:t>ED of -62dBm </a:t>
            </a:r>
            <a:endParaRPr lang="en-AU" dirty="0" smtClean="0"/>
          </a:p>
          <a:p>
            <a:pPr lvl="1"/>
            <a:r>
              <a:rPr lang="en-AU" dirty="0" smtClean="0"/>
              <a:t>Comments</a:t>
            </a:r>
          </a:p>
          <a:p>
            <a:pPr lvl="2"/>
            <a:r>
              <a:rPr lang="en-AU" dirty="0" smtClean="0"/>
              <a:t>Based on the idea that 3GPP can be trusted to define LAA in such a way that it maintains fairness …</a:t>
            </a:r>
          </a:p>
          <a:p>
            <a:pPr lvl="2"/>
            <a:r>
              <a:rPr lang="en-AU" dirty="0" smtClean="0"/>
              <a:t>… and that all implementers in this band will follow 3GPP rules!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14122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What is an appropriate value of max TxOP</a:t>
            </a:r>
            <a:r>
              <a:rPr lang="en-AU" dirty="0" smtClean="0"/>
              <a:t>? There are at least two proposals on the table</a:t>
            </a:r>
            <a:r>
              <a:rPr lang="en-AU" dirty="0"/>
              <a:t/>
            </a:r>
            <a:br>
              <a:rPr lang="en-AU" dirty="0"/>
            </a:br>
            <a:endParaRPr lang="en-AU" dirty="0"/>
          </a:p>
        </p:txBody>
      </p:sp>
      <p:sp>
        <p:nvSpPr>
          <p:cNvPr id="7" name="Content Placeholder 6"/>
          <p:cNvSpPr>
            <a:spLocks noGrp="1"/>
          </p:cNvSpPr>
          <p:nvPr>
            <p:ph sz="half" idx="1"/>
          </p:nvPr>
        </p:nvSpPr>
        <p:spPr/>
        <p:txBody>
          <a:bodyPr/>
          <a:lstStyle/>
          <a:p>
            <a:pPr marL="0" indent="0"/>
            <a:r>
              <a:rPr lang="en-AU" dirty="0" smtClean="0"/>
              <a:t>Wi-Fi based max TxOP enables proven fairness</a:t>
            </a:r>
          </a:p>
          <a:p>
            <a:pPr lvl="1"/>
            <a:r>
              <a:rPr lang="en-AU" dirty="0" smtClean="0"/>
              <a:t>Proposal</a:t>
            </a:r>
          </a:p>
          <a:p>
            <a:pPr lvl="2"/>
            <a:r>
              <a:rPr lang="en-AU" dirty="0" smtClean="0"/>
              <a:t>6ms</a:t>
            </a:r>
          </a:p>
          <a:p>
            <a:pPr lvl="1"/>
            <a:r>
              <a:rPr lang="en-AU" dirty="0" smtClean="0"/>
              <a:t>Comments</a:t>
            </a:r>
          </a:p>
          <a:p>
            <a:pPr lvl="2"/>
            <a:r>
              <a:rPr lang="en-AU" dirty="0" smtClean="0"/>
              <a:t>Value is compatible with max frame length in 802.11</a:t>
            </a:r>
          </a:p>
          <a:p>
            <a:pPr lvl="2"/>
            <a:r>
              <a:rPr lang="en-AU" dirty="0" smtClean="0"/>
              <a:t>Value based on extensive 3GPP simulations that show fairness between LAA &amp; Wi-Fi, particularly for real time QoS traffic</a:t>
            </a:r>
          </a:p>
          <a:p>
            <a:pPr lvl="2"/>
            <a:r>
              <a:rPr lang="en-AU" dirty="0" smtClean="0"/>
              <a:t>Note: it is asserted many Wi-Fi devices do not satisfy this rule</a:t>
            </a:r>
            <a:endParaRPr lang="en-AU" dirty="0"/>
          </a:p>
        </p:txBody>
      </p:sp>
      <p:sp>
        <p:nvSpPr>
          <p:cNvPr id="8" name="Content Placeholder 7"/>
          <p:cNvSpPr>
            <a:spLocks noGrp="1"/>
          </p:cNvSpPr>
          <p:nvPr>
            <p:ph sz="half" idx="2"/>
          </p:nvPr>
        </p:nvSpPr>
        <p:spPr/>
        <p:txBody>
          <a:bodyPr/>
          <a:lstStyle/>
          <a:p>
            <a:pPr marL="0" indent="0"/>
            <a:r>
              <a:rPr lang="en-AU" dirty="0" smtClean="0"/>
              <a:t>LTE based max TxOP promotes efficiency over fairness</a:t>
            </a:r>
          </a:p>
          <a:p>
            <a:pPr lvl="1"/>
            <a:r>
              <a:rPr lang="en-AU" dirty="0" smtClean="0"/>
              <a:t>Proposals</a:t>
            </a:r>
          </a:p>
          <a:p>
            <a:pPr lvl="2"/>
            <a:r>
              <a:rPr lang="en-AU" dirty="0" smtClean="0"/>
              <a:t>10ms; OR</a:t>
            </a:r>
          </a:p>
          <a:p>
            <a:pPr lvl="2"/>
            <a:r>
              <a:rPr lang="en-AU" dirty="0" smtClean="0"/>
              <a:t>6ms DL + 6ms UL; OR</a:t>
            </a:r>
          </a:p>
          <a:p>
            <a:pPr lvl="2"/>
            <a:r>
              <a:rPr lang="en-AU" dirty="0" smtClean="0"/>
              <a:t>8ms (compromise?)</a:t>
            </a:r>
          </a:p>
          <a:p>
            <a:pPr lvl="1"/>
            <a:r>
              <a:rPr lang="en-AU" dirty="0"/>
              <a:t>Comments</a:t>
            </a:r>
          </a:p>
          <a:p>
            <a:pPr lvl="2"/>
            <a:r>
              <a:rPr lang="en-AU" dirty="0" smtClean="0"/>
              <a:t>Use of larger value promotes efficiency over fairness</a:t>
            </a:r>
          </a:p>
          <a:p>
            <a:pPr lvl="2"/>
            <a:r>
              <a:rPr lang="en-AU" dirty="0" smtClean="0"/>
              <a:t>Longer value allows for UL and DL in LAA, as well as LTE protocol derived delay between DL ending and UL starting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659994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1762</Words>
  <Application>Microsoft Office PowerPoint</Application>
  <PresentationFormat>On-screen Show (4:3)</PresentationFormat>
  <Paragraphs>172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What is the status of the ETSI BRAN work on a revised version of EN 301 893?</vt:lpstr>
      <vt:lpstr>EN 301 893 revision is progressing in ETSI BRAN but more participation by Wi-Fi folk is encouraged</vt:lpstr>
      <vt:lpstr>802.11 operation  in Europe  is based on EN 301 893 as authorised by European Directive 1999/5/EC </vt:lpstr>
      <vt:lpstr>A revision of EN 301 893 is required by early 2016 to support a new European Directive 2014/53/EC</vt:lpstr>
      <vt:lpstr>The work in ETSI BRAN revising EN 301 893 has been focused on a new adaptivity clause </vt:lpstr>
      <vt:lpstr>RSC and TCAM have determined that fairness is a key requirement for adaptivity in the 5GHz band</vt:lpstr>
      <vt:lpstr>ETSI BRAN has made significant progress on a new adaptivity clause but there are still major open issues</vt:lpstr>
      <vt:lpstr>What is the definition of the energy detect (ED) threshold? There are two options on the table!</vt:lpstr>
      <vt:lpstr>What is an appropriate value of max TxOP? There are at least two proposals on the table </vt:lpstr>
      <vt:lpstr>What are the multi-channel requirements? There are at least two proposals on the table </vt:lpstr>
      <vt:lpstr>Scheduling issues make the development of new adaptivity clauses in EN 301 893 challenging!</vt:lpstr>
      <vt:lpstr>There are two proposals in ETSI BRAN to address the scheduling challenge</vt:lpstr>
      <vt:lpstr>Companies that want to support Wi-Fi coexistence in Europe are encouraged to participate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2015-11-11T15:34:57Z</dcterms:modified>
</cp:coreProperties>
</file>