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7" r:id="rId2"/>
    <p:sldId id="296" r:id="rId3"/>
    <p:sldId id="297" r:id="rId4"/>
    <p:sldId id="339" r:id="rId5"/>
    <p:sldId id="340" r:id="rId6"/>
    <p:sldId id="344" r:id="rId7"/>
    <p:sldId id="342" r:id="rId8"/>
    <p:sldId id="345" r:id="rId9"/>
    <p:sldId id="346" r:id="rId10"/>
    <p:sldId id="347" r:id="rId11"/>
    <p:sldId id="348" r:id="rId12"/>
    <p:sldId id="332" r:id="rId13"/>
    <p:sldId id="309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86380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632" y="-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hwaiz%20UPC\Dropbox\HEW\Sims\Simulation%20Results%20excel%20files\Comp.%20DSC,%20ECHOS,%20FixedCC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ahwaiz%20UPC\Dropbox\HEW\Sims\Simulation%20Results%20excel%20files\Comp.%20DSC,%20ECHOS,%20FixedC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5052182563474"/>
          <c:y val="5.8851224105461397E-2"/>
          <c:w val="0.8406833029120091"/>
          <c:h val="0.73117780298649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Sheet3!$C$4</c:f>
              <c:strCache>
                <c:ptCount val="1"/>
                <c:pt idx="0">
                  <c:v>Throughput</c:v>
                </c:pt>
              </c:strCache>
            </c:strRef>
          </c:tx>
          <c:invertIfNegative val="0"/>
          <c:cat>
            <c:strRef>
              <c:f>Sheet3!$D$3:$F$3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Sheet3!$D$4:$F$4</c:f>
              <c:numCache>
                <c:formatCode>General</c:formatCode>
                <c:ptCount val="2"/>
                <c:pt idx="0">
                  <c:v>6.7694348269576823</c:v>
                </c:pt>
                <c:pt idx="1">
                  <c:v>5.8536053290204864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Sheet3!$C$5</c:f>
              <c:strCache>
                <c:ptCount val="1"/>
                <c:pt idx="0">
                  <c:v>Fairness</c:v>
                </c:pt>
              </c:strCache>
            </c:strRef>
          </c:tx>
          <c:invertIfNegative val="0"/>
          <c:cat>
            <c:strRef>
              <c:f>Sheet3!$D$3:$F$3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Sheet3!$D$5:$F$5</c:f>
              <c:numCache>
                <c:formatCode>General</c:formatCode>
                <c:ptCount val="2"/>
                <c:pt idx="0">
                  <c:v>2.3183004280443242</c:v>
                </c:pt>
                <c:pt idx="1">
                  <c:v>13.807434996273196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78174864"/>
        <c:axId val="-1978170512"/>
      </c:barChart>
      <c:catAx>
        <c:axId val="-197817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-1978170512"/>
        <c:crosses val="autoZero"/>
        <c:auto val="1"/>
        <c:lblAlgn val="ctr"/>
        <c:lblOffset val="100"/>
        <c:noMultiLvlLbl val="0"/>
      </c:catAx>
      <c:valAx>
        <c:axId val="-1978170512"/>
        <c:scaling>
          <c:orientation val="minMax"/>
          <c:max val="18"/>
          <c:min val="0"/>
        </c:scaling>
        <c:delete val="0"/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50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Increase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8023146852836282E-3"/>
              <c:y val="0.267557127392974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-197817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14202983510315"/>
          <c:y val="3.9635140946364757E-2"/>
          <c:w val="0.21214127263279911"/>
          <c:h val="0.1539376566276673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ca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55541566187474"/>
          <c:y val="4.7080979284369107E-2"/>
          <c:w val="0.82288155446305278"/>
          <c:h val="0.772373659860313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Sheet3!$C$11</c:f>
              <c:strCache>
                <c:ptCount val="1"/>
                <c:pt idx="0">
                  <c:v>FER</c:v>
                </c:pt>
              </c:strCache>
            </c:strRef>
          </c:tx>
          <c:invertIfNegative val="0"/>
          <c:cat>
            <c:strRef>
              <c:f>Sheet3!$D$10:$F$10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Sheet3!$D$11:$F$11</c:f>
              <c:numCache>
                <c:formatCode>General</c:formatCode>
                <c:ptCount val="2"/>
                <c:pt idx="0">
                  <c:v>37.029637178860753</c:v>
                </c:pt>
                <c:pt idx="1">
                  <c:v>73.090189310233129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Sheet3!$C$12</c:f>
              <c:strCache>
                <c:ptCount val="1"/>
                <c:pt idx="0">
                  <c:v>Hidden nodes</c:v>
                </c:pt>
              </c:strCache>
            </c:strRef>
          </c:tx>
          <c:invertIfNegative val="0"/>
          <c:cat>
            <c:strRef>
              <c:f>Sheet3!$D$10:$F$10</c:f>
              <c:strCache>
                <c:ptCount val="2"/>
                <c:pt idx="0">
                  <c:v>DSC</c:v>
                </c:pt>
                <c:pt idx="1">
                  <c:v>FCST</c:v>
                </c:pt>
              </c:strCache>
              <c:extLst/>
            </c:strRef>
          </c:cat>
          <c:val>
            <c:numRef>
              <c:f>Sheet3!$D$12:$F$12</c:f>
              <c:numCache>
                <c:formatCode>General</c:formatCode>
                <c:ptCount val="2"/>
                <c:pt idx="0">
                  <c:v>24.948859166010937</c:v>
                </c:pt>
                <c:pt idx="1">
                  <c:v>44.728560188827558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78386640"/>
        <c:axId val="-1978386096"/>
      </c:barChart>
      <c:catAx>
        <c:axId val="-197838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ea typeface="Yu Gothic" pitchFamily="34" charset="-128"/>
                <a:cs typeface="Times New Roman" pitchFamily="18" charset="0"/>
              </a:defRPr>
            </a:pPr>
            <a:endParaRPr lang="ca-ES"/>
          </a:p>
        </c:txPr>
        <c:crossAx val="-1978386096"/>
        <c:crosses val="autoZero"/>
        <c:auto val="1"/>
        <c:lblAlgn val="ctr"/>
        <c:lblOffset val="100"/>
        <c:noMultiLvlLbl val="0"/>
      </c:catAx>
      <c:valAx>
        <c:axId val="-1978386096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  <a:alpha val="50000"/>
                </a:sys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Increase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9.852512090810988E-3"/>
              <c:y val="0.285212494624612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ca-ES"/>
          </a:p>
        </c:txPr>
        <c:crossAx val="-197838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56280116000728"/>
          <c:y val="2.1979773714726349E-2"/>
          <c:w val="0.25262772515110732"/>
          <c:h val="0.1413045694500051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ca-E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dirty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dirty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6437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64519" y="228600"/>
            <a:ext cx="35809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600" dirty="0"/>
              <a:t>doc.: IEEE </a:t>
            </a:r>
            <a:r>
              <a:rPr lang="en-US" sz="1600" dirty="0" smtClean="0"/>
              <a:t>802.</a:t>
            </a:r>
            <a:r>
              <a:rPr lang="ca-ES" sz="1600" dirty="0" smtClean="0"/>
              <a:t> 11-15/1427-00-00ax</a:t>
            </a:r>
            <a:endParaRPr lang="en-US" sz="16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7482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2"/>
            <a:ext cx="7989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7162800" y="6428194"/>
            <a:ext cx="1637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Eduard Garcia-Villegas</a:t>
            </a:r>
            <a:endParaRPr lang="ca-ES" sz="1200" b="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Documento_de_Microsoft_Word_97-2003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Drivers of the dynamic CCA adaptation</a:t>
            </a:r>
            <a:endParaRPr lang="en-US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066800" y="2362200"/>
            <a:ext cx="1295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/>
          <a:p>
            <a:pPr marL="257175" indent="-257175">
              <a:spcBef>
                <a:spcPct val="20000"/>
              </a:spcBef>
            </a:pPr>
            <a:r>
              <a:rPr lang="en-US" sz="2000" dirty="0">
                <a:cs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640489"/>
              </p:ext>
            </p:extLst>
          </p:nvPr>
        </p:nvGraphicFramePr>
        <p:xfrm>
          <a:off x="1371600" y="2819400"/>
          <a:ext cx="7331075" cy="359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Document" r:id="rId4" imgW="8483399" imgH="4154734" progId="Word.Document.8">
                  <p:embed/>
                </p:oleObj>
              </mc:Choice>
              <mc:Fallback>
                <p:oleObj name="Document" r:id="rId4" imgW="8483399" imgH="41547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7331075" cy="3595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667000" y="1752600"/>
            <a:ext cx="396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2015-11-11</a:t>
            </a:r>
          </a:p>
        </p:txBody>
      </p:sp>
    </p:spTree>
    <p:extLst>
      <p:ext uri="{BB962C8B-B14F-4D97-AF65-F5344CB8AC3E}">
        <p14:creationId xmlns:p14="http://schemas.microsoft.com/office/powerpoint/2010/main" val="32257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From a more generic perspective</a:t>
            </a:r>
          </a:p>
          <a:p>
            <a:endParaRPr lang="en-US" sz="2800" dirty="0" smtClean="0"/>
          </a:p>
          <a:p>
            <a:pPr lvl="1"/>
            <a:r>
              <a:rPr lang="en-US" sz="2400" b="1" i="1" dirty="0" smtClean="0"/>
              <a:t>CCA</a:t>
            </a:r>
            <a:r>
              <a:rPr lang="en-US" sz="2400" b="1" i="1" baseline="-25000" dirty="0" smtClean="0"/>
              <a:t>Th</a:t>
            </a:r>
            <a:r>
              <a:rPr lang="en-US" sz="2400" dirty="0" smtClean="0"/>
              <a:t> = </a:t>
            </a:r>
            <a:r>
              <a:rPr lang="en-US" sz="2400" b="1" i="1" dirty="0" smtClean="0"/>
              <a:t>f(</a:t>
            </a:r>
            <a:r>
              <a:rPr lang="en-US" altLang="ca-ES" sz="24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2400" b="1" i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/>
              <a:t>, </a:t>
            </a:r>
            <a:r>
              <a:rPr lang="en-US" sz="2400" dirty="0" smtClean="0"/>
              <a:t>path </a:t>
            </a:r>
            <a:r>
              <a:rPr lang="en-US" sz="2400" dirty="0" smtClean="0"/>
              <a:t>losses</a:t>
            </a:r>
            <a:r>
              <a:rPr lang="en-US" sz="2400" b="1" i="1" dirty="0" smtClean="0"/>
              <a:t>, </a:t>
            </a:r>
            <a:r>
              <a:rPr lang="en-US" sz="2400" b="1" i="1" dirty="0" smtClean="0"/>
              <a:t>P</a:t>
            </a:r>
            <a:r>
              <a:rPr lang="en-US" sz="2400" b="1" i="1" baseline="-25000" dirty="0" smtClean="0"/>
              <a:t>t </a:t>
            </a:r>
            <a:r>
              <a:rPr lang="en-US" sz="2400" b="1" i="1" dirty="0" smtClean="0"/>
              <a:t>)</a:t>
            </a:r>
          </a:p>
          <a:p>
            <a:pPr lvl="1"/>
            <a:endParaRPr lang="en-US" sz="2400" b="1" i="1" dirty="0" smtClean="0"/>
          </a:p>
          <a:p>
            <a:pPr lvl="2"/>
            <a:r>
              <a:rPr lang="en-US" altLang="ca-ES" sz="2400" b="1" i="1" dirty="0" err="1">
                <a:cs typeface="Times New Roman" pitchFamily="18" charset="0"/>
              </a:rPr>
              <a:t>C</a:t>
            </a:r>
            <a:r>
              <a:rPr lang="en-US" altLang="ca-ES" sz="2400" b="1" i="1" baseline="-25000" dirty="0" err="1">
                <a:cs typeface="Times New Roman" pitchFamily="18" charset="0"/>
              </a:rPr>
              <a:t>Th</a:t>
            </a:r>
            <a:r>
              <a:rPr lang="ca-ES" sz="2400" dirty="0"/>
              <a:t> = </a:t>
            </a:r>
            <a:r>
              <a:rPr lang="ca-ES" sz="2000" b="1" i="1" dirty="0"/>
              <a:t>f(</a:t>
            </a:r>
            <a:r>
              <a:rPr lang="ca-ES" sz="2000" dirty="0"/>
              <a:t>MCS, </a:t>
            </a:r>
            <a:r>
              <a:rPr lang="ca-ES" sz="2000" dirty="0" err="1"/>
              <a:t>preamble</a:t>
            </a:r>
            <a:r>
              <a:rPr lang="ca-ES" sz="2000" dirty="0"/>
              <a:t>/</a:t>
            </a:r>
            <a:r>
              <a:rPr lang="ca-ES" sz="2000" dirty="0" err="1"/>
              <a:t>payload</a:t>
            </a:r>
            <a:r>
              <a:rPr lang="ca-ES" sz="2000" dirty="0"/>
              <a:t> </a:t>
            </a:r>
            <a:r>
              <a:rPr lang="ca-ES" sz="2000" dirty="0" err="1"/>
              <a:t>stage</a:t>
            </a:r>
            <a:r>
              <a:rPr lang="ca-ES" sz="2000" dirty="0"/>
              <a:t>,...</a:t>
            </a:r>
            <a:r>
              <a:rPr lang="ca-ES" sz="2000" dirty="0" err="1"/>
              <a:t>see</a:t>
            </a:r>
            <a:r>
              <a:rPr lang="ca-ES" sz="2000" dirty="0"/>
              <a:t> [5]</a:t>
            </a:r>
            <a:r>
              <a:rPr lang="ca-ES" sz="2400" b="1" i="1" dirty="0"/>
              <a:t>)</a:t>
            </a:r>
          </a:p>
          <a:p>
            <a:pPr lvl="1"/>
            <a:endParaRPr lang="en-US" sz="2400" b="1" i="1" dirty="0" smtClean="0"/>
          </a:p>
          <a:p>
            <a:pPr lvl="1"/>
            <a:endParaRPr lang="en-US" sz="2400" b="1" i="1" dirty="0"/>
          </a:p>
          <a:p>
            <a:pPr lvl="1"/>
            <a:r>
              <a:rPr lang="en-US" sz="2200" b="1" i="1" dirty="0"/>
              <a:t>CCA</a:t>
            </a:r>
            <a:r>
              <a:rPr lang="en-US" sz="2200" b="1" i="1" baseline="-25000" dirty="0"/>
              <a:t>Th</a:t>
            </a:r>
            <a:r>
              <a:rPr lang="en-US" sz="2200" dirty="0"/>
              <a:t> </a:t>
            </a:r>
            <a:r>
              <a:rPr lang="en-US" sz="2200" dirty="0" smtClean="0"/>
              <a:t>should be different at each STA and it should vary dynamically (with </a:t>
            </a:r>
            <a:r>
              <a:rPr lang="en-US" sz="2200" dirty="0" err="1" smtClean="0"/>
              <a:t>tx</a:t>
            </a:r>
            <a:r>
              <a:rPr lang="en-US" sz="2200" dirty="0" smtClean="0"/>
              <a:t> power, mobility, MCS, etc.)</a:t>
            </a:r>
            <a:endParaRPr lang="en-US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dirty="0" smtClean="0">
                <a:cs typeface="Times New Roman" panose="02020603050405020304" pitchFamily="18" charset="0"/>
              </a:rPr>
              <a:t>3. Optimal setting of </a:t>
            </a:r>
            <a:r>
              <a:rPr lang="en-US" altLang="ca-ES" i="1" dirty="0" smtClean="0">
                <a:cs typeface="Times New Roman" panose="02020603050405020304" pitchFamily="18" charset="0"/>
              </a:rPr>
              <a:t>CCA</a:t>
            </a:r>
            <a:r>
              <a:rPr lang="en-US" altLang="ca-ES" i="1" baseline="-25000" dirty="0" smtClean="0">
                <a:cs typeface="Times New Roman" panose="02020603050405020304" pitchFamily="18" charset="0"/>
              </a:rPr>
              <a:t>Th</a:t>
            </a:r>
            <a:endParaRPr lang="ca-ES" i="1" baseline="-2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Conector recto de flecha 11"/>
          <p:cNvCxnSpPr/>
          <p:nvPr/>
        </p:nvCxnSpPr>
        <p:spPr bwMode="auto">
          <a:xfrm flipH="1">
            <a:off x="2362200" y="3505200"/>
            <a:ext cx="6858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2604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532669"/>
            <a:ext cx="7772400" cy="1591532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sz="1800" dirty="0" smtClean="0"/>
              <a:t>To support our previous claim we run simulations in residential building scenario: dynamic/adaptable approach (DSC) vs. best fixed threshold (FCST)</a:t>
            </a:r>
          </a:p>
          <a:p>
            <a:pPr marL="685800" lvl="2" indent="-342900" algn="just"/>
            <a:r>
              <a:rPr lang="en-US" sz="1600" dirty="0" smtClean="0"/>
              <a:t>NS-3 simulations (implements capture effect with fixed </a:t>
            </a:r>
            <a:r>
              <a:rPr lang="en-US" sz="1600" b="1" i="1" dirty="0" err="1" smtClean="0"/>
              <a:t>C</a:t>
            </a:r>
            <a:r>
              <a:rPr lang="en-US" sz="1600" b="1" i="1" baseline="-25000" dirty="0" err="1"/>
              <a:t>Th</a:t>
            </a:r>
            <a:r>
              <a:rPr lang="en-US" sz="1600" dirty="0" smtClean="0"/>
              <a:t>)</a:t>
            </a:r>
          </a:p>
          <a:p>
            <a:pPr marL="1028700" lvl="3" indent="-342900" algn="just"/>
            <a:r>
              <a:rPr lang="en-US" sz="1400" dirty="0" smtClean="0"/>
              <a:t>IEEE 802.11n without aggregation (other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simulation details can be found in [3]).</a:t>
            </a:r>
          </a:p>
          <a:p>
            <a:pPr marL="1028700" lvl="3" indent="-342900"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FCST = -65dBm</a:t>
            </a:r>
            <a:endParaRPr lang="en-US" sz="1400" dirty="0" smtClean="0"/>
          </a:p>
          <a:p>
            <a:pPr marL="342900" lvl="1" indent="-342900">
              <a:buFontTx/>
              <a:buChar char="•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8625" y="465868"/>
            <a:ext cx="7772400" cy="1066800"/>
          </a:xfrm>
        </p:spPr>
        <p:txBody>
          <a:bodyPr/>
          <a:lstStyle/>
          <a:p>
            <a:r>
              <a:rPr lang="en-US" dirty="0" smtClean="0"/>
              <a:t>4. DSC vs. fixed CCA threshold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477308"/>
              </p:ext>
            </p:extLst>
          </p:nvPr>
        </p:nvGraphicFramePr>
        <p:xfrm>
          <a:off x="881928" y="3592551"/>
          <a:ext cx="3602736" cy="21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862233"/>
              </p:ext>
            </p:extLst>
          </p:nvPr>
        </p:nvGraphicFramePr>
        <p:xfrm>
          <a:off x="4890634" y="3633216"/>
          <a:ext cx="3602736" cy="21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90025" y="57778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slightly outperforms FCST in terms of throughput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provided better FER when compared with FCST.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83679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829300" cy="800100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Conclusions</a:t>
            </a:r>
            <a:endParaRPr lang="en-US" altLang="ca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61287" cy="4953000"/>
          </a:xfrm>
        </p:spPr>
        <p:txBody>
          <a:bodyPr>
            <a:noAutofit/>
          </a:bodyPr>
          <a:lstStyle/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this presentation, we provide a simple communication model to justify the use of dynamic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adaptation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 spatial reuse while keeping interference at acceptable levels</a:t>
            </a:r>
          </a:p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Sensible adaptation of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should depend on: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TX Power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MCS of transmission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Type of scenario (different propagation loss characteristics)</a:t>
            </a:r>
          </a:p>
          <a:p>
            <a:pPr marL="600075" lvl="2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57175" lvl="1" indent="-257175" algn="just">
              <a:lnSpc>
                <a:spcPct val="80000"/>
              </a:lnSpc>
              <a:spcAft>
                <a:spcPts val="450"/>
              </a:spcAft>
              <a:buFont typeface="Arial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Simulation results support our claim that the drawbacks of increasing spatial reuse are reduced when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adapted per STA.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4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ca-ES" sz="3200" b="1" dirty="0" smtClean="0">
                <a:latin typeface="Times New Roman" pitchFamily="18" charset="0"/>
                <a:cs typeface="Times New Roman" pitchFamily="18" charset="0"/>
              </a:rPr>
              <a:t>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144" y="1600200"/>
            <a:ext cx="77724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/>
              <a:t>[1] 11-15/1138r1</a:t>
            </a:r>
            <a:r>
              <a:rPr lang="en-US" sz="2000" dirty="0"/>
              <a:t>, </a:t>
            </a:r>
            <a:r>
              <a:rPr lang="en-US" sz="2000" dirty="0" smtClean="0"/>
              <a:t>“</a:t>
            </a:r>
            <a:r>
              <a:rPr lang="en-GB" sz="2000" dirty="0"/>
              <a:t>To DSC or not to DSC</a:t>
            </a:r>
            <a:r>
              <a:rPr lang="en-US" sz="2000" dirty="0" smtClean="0"/>
              <a:t>”</a:t>
            </a:r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altLang="en-US" sz="2000" dirty="0" smtClean="0"/>
              <a:t>11-13/1290r1</a:t>
            </a:r>
            <a:r>
              <a:rPr lang="en-US" altLang="en-US" sz="2000" dirty="0"/>
              <a:t>, “Dynamic Sensitivity Control for HEW</a:t>
            </a:r>
            <a:r>
              <a:rPr lang="en-US" altLang="en-US" sz="2000" dirty="0" smtClean="0"/>
              <a:t>”</a:t>
            </a:r>
          </a:p>
          <a:p>
            <a:pPr marL="0" indent="0" algn="just">
              <a:buNone/>
            </a:pPr>
            <a:endParaRPr lang="en-US" altLang="en-US" sz="1400" dirty="0" smtClean="0"/>
          </a:p>
          <a:p>
            <a:pPr marL="0" indent="0" algn="just">
              <a:buNone/>
            </a:pP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 11-15/0027r1, “Simulation-based </a:t>
            </a:r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DSC in residential </a:t>
            </a: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scenario”</a:t>
            </a:r>
          </a:p>
          <a:p>
            <a:pPr marL="0" indent="0" algn="just">
              <a:buNone/>
            </a:pP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[4] </a:t>
            </a:r>
            <a:r>
              <a:rPr lang="en-US" altLang="en-US" sz="2000" dirty="0" smtClean="0"/>
              <a:t>11-15/1302r2,</a:t>
            </a:r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dirty="0" smtClean="0"/>
              <a:t>System </a:t>
            </a:r>
            <a:r>
              <a:rPr lang="en-US" sz="2000" dirty="0"/>
              <a:t>Level Simulator Evaluation</a:t>
            </a:r>
            <a:br>
              <a:rPr lang="en-US" sz="2000" dirty="0"/>
            </a:br>
            <a:r>
              <a:rPr lang="en-US" sz="2000" dirty="0"/>
              <a:t>with/without Capture </a:t>
            </a:r>
            <a:r>
              <a:rPr lang="en-US" sz="2000" dirty="0" smtClean="0"/>
              <a:t>Effect”</a:t>
            </a:r>
          </a:p>
          <a:p>
            <a:pPr marL="0" indent="0" algn="just">
              <a:buNone/>
            </a:pPr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en-US" altLang="en-US" sz="2000" dirty="0" smtClean="0"/>
              <a:t>J</a:t>
            </a:r>
            <a:r>
              <a:rPr lang="en-US" altLang="en-US" sz="2000" dirty="0"/>
              <a:t>. Lee, W. Kim, S.-J. Lee, D. Jo, J. </a:t>
            </a:r>
            <a:r>
              <a:rPr lang="en-US" altLang="en-US" sz="2000" dirty="0" err="1"/>
              <a:t>Ryu</a:t>
            </a:r>
            <a:r>
              <a:rPr lang="en-US" altLang="en-US" sz="2000" dirty="0"/>
              <a:t>, T. Kwon, and Y. Choi, “An experimental study on the capture effect in 802.11a</a:t>
            </a:r>
          </a:p>
          <a:p>
            <a:pPr marL="0" indent="0" algn="just">
              <a:buNone/>
            </a:pPr>
            <a:r>
              <a:rPr lang="en-US" altLang="en-US" sz="2000" dirty="0"/>
              <a:t>networks,” in ACM </a:t>
            </a:r>
            <a:r>
              <a:rPr lang="en-US" altLang="en-US" sz="2000" dirty="0" err="1"/>
              <a:t>WiNTECH</a:t>
            </a:r>
            <a:r>
              <a:rPr lang="en-US" altLang="en-US" sz="2000" dirty="0"/>
              <a:t>, 2007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D35F2D-5112-47ED-971A-C452D803250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a-ES" dirty="0" smtClean="0"/>
              <a:t>Context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Communication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Optimal setting of CCA Threshold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DSC vs. fixed CCA threshold </a:t>
            </a:r>
            <a:r>
              <a:rPr lang="en-US" dirty="0" smtClean="0"/>
              <a:t>scheme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References</a:t>
            </a:r>
          </a:p>
          <a:p>
            <a:endParaRPr lang="en-US" altLang="ca-ES" dirty="0" smtClean="0"/>
          </a:p>
          <a:p>
            <a:endParaRPr lang="en-US" altLang="ca-ES" dirty="0" smtClean="0"/>
          </a:p>
          <a:p>
            <a:endParaRPr lang="en-US" altLang="ca-ES" dirty="0" smtClean="0"/>
          </a:p>
          <a:p>
            <a:endParaRPr lang="en-US" altLang="ca-E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smtClean="0"/>
              <a:t>Outline</a:t>
            </a:r>
            <a:endParaRPr lang="en-US" altLang="ca-ES" dirty="0" smtClean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52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Many contributions to the </a:t>
            </a:r>
            <a:r>
              <a:rPr lang="en-US" altLang="ca-ES" dirty="0" err="1" smtClean="0">
                <a:latin typeface="Times New Roman" pitchFamily="18" charset="0"/>
                <a:cs typeface="Times New Roman" pitchFamily="18" charset="0"/>
              </a:rPr>
              <a:t>TGax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study CCA adaptation (more than 70 references and counting [1])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(…and many of them start with this same sentence)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ca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of the studies are based on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static CCA thresholds settings; few dynamic/adaptive mechanisms were proposed (based on intuitive heuristics).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In all cases, throughput improvements are observed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ca-ES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ca-E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Following a simple approach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ca-ES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work we try to provide a theoretical background to better understand CCA adaptation and its drivers.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itchFamily="18" charset="0"/>
                <a:cs typeface="Times New Roman" pitchFamily="18" charset="0"/>
              </a:rPr>
              <a:t>1. Context</a:t>
            </a:r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de flecha 7"/>
          <p:cNvCxnSpPr>
            <a:stCxn id="29" idx="4"/>
          </p:cNvCxnSpPr>
          <p:nvPr/>
        </p:nvCxnSpPr>
        <p:spPr bwMode="auto">
          <a:xfrm>
            <a:off x="3312300" y="3581661"/>
            <a:ext cx="93305" cy="9739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20701" y="1749136"/>
            <a:ext cx="4175699" cy="4114800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</a:rPr>
              <a:t>is an IEEE 802.11 STA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ca-ES" sz="1800" b="1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receiver sensitivity</a:t>
            </a: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reception range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is the distance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algn="just" eaLnBrk="1" hangingPunct="1"/>
            <a:r>
              <a:rPr lang="en-US" altLang="ca-ES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ca-E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represents 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 </a:t>
            </a:r>
            <a:r>
              <a:rPr lang="en-US" altLang="ca-ES" sz="22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tx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altLang="ca-ES" sz="22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r>
              <a:rPr lang="en-US" altLang="ca-ES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link</a:t>
            </a:r>
            <a:endParaRPr lang="en-US" altLang="ca-ES" sz="22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168049" y="3193998"/>
                <a:ext cx="2515199" cy="655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 </m:t>
                      </m:r>
                      <m:f>
                        <m:f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</m:t>
                      </m:r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𝑷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𝑺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49" y="3193998"/>
                <a:ext cx="2515199" cy="6556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353685" y="3883227"/>
            <a:ext cx="373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>
                <a:cs typeface="Times New Roman" pitchFamily="18" charset="0"/>
              </a:rPr>
              <a:t>R</a:t>
            </a:r>
            <a:r>
              <a:rPr lang="en-US" altLang="ca-ES" sz="1600" i="1" baseline="-25000" dirty="0">
                <a:cs typeface="Times New Roman" pitchFamily="18" charset="0"/>
              </a:rPr>
              <a:t>r</a:t>
            </a:r>
            <a:endParaRPr lang="ca-ES" sz="1600" dirty="0"/>
          </a:p>
        </p:txBody>
      </p:sp>
      <p:sp>
        <p:nvSpPr>
          <p:cNvPr id="27" name="Elipse 26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Elipse 27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9" name="Elipse 28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2" name="Elipse 31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Elipse 34"/>
          <p:cNvSpPr/>
          <p:nvPr/>
        </p:nvSpPr>
        <p:spPr bwMode="auto">
          <a:xfrm>
            <a:off x="2175227" y="2395566"/>
            <a:ext cx="2160000" cy="216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lipse 35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Elipse 36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Elipse 37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lipse 38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recto de flecha 39"/>
          <p:cNvCxnSpPr>
            <a:stCxn id="27" idx="6"/>
            <a:endCxn id="29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Conector recto de flecha 40"/>
          <p:cNvCxnSpPr>
            <a:stCxn id="33" idx="5"/>
            <a:endCxn id="39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Conector recto de flecha 41"/>
          <p:cNvCxnSpPr>
            <a:stCxn id="32" idx="6"/>
            <a:endCxn id="38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Conector recto de flecha 42"/>
          <p:cNvCxnSpPr>
            <a:stCxn id="36" idx="1"/>
            <a:endCxn id="37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itle 1"/>
          <p:cNvSpPr txBox="1">
            <a:spLocks/>
          </p:cNvSpPr>
          <p:nvPr/>
        </p:nvSpPr>
        <p:spPr bwMode="auto">
          <a:xfrm>
            <a:off x="685800" y="457200"/>
            <a:ext cx="7772400" cy="5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smtClean="0">
                <a:cs typeface="Times New Roman" panose="02020603050405020304" pitchFamily="18" charset="0"/>
              </a:rPr>
              <a:t>2. Communication model</a:t>
            </a:r>
            <a:endParaRPr lang="en-US" altLang="ca-ES" kern="0" dirty="0" smtClean="0">
              <a:cs typeface="Times New Roman" panose="02020603050405020304" pitchFamily="18" charset="0"/>
            </a:endParaRPr>
          </a:p>
        </p:txBody>
      </p:sp>
      <p:cxnSp>
        <p:nvCxnSpPr>
          <p:cNvPr id="48" name="Conector recto de flecha 47"/>
          <p:cNvCxnSpPr/>
          <p:nvPr/>
        </p:nvCxnSpPr>
        <p:spPr bwMode="auto">
          <a:xfrm>
            <a:off x="5372018" y="5142077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950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de flecha 7"/>
          <p:cNvCxnSpPr>
            <a:stCxn id="3" idx="0"/>
            <a:endCxn id="13" idx="0"/>
          </p:cNvCxnSpPr>
          <p:nvPr/>
        </p:nvCxnSpPr>
        <p:spPr bwMode="auto">
          <a:xfrm flipV="1">
            <a:off x="2702100" y="964161"/>
            <a:ext cx="41100" cy="2329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749136"/>
            <a:ext cx="3962400" cy="4114800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</a:rPr>
              <a:t>is an IEEE 802.11 STA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</a:t>
            </a:r>
          </a:p>
          <a:p>
            <a:pPr lvl="1" algn="just" eaLnBrk="1" hangingPunct="1"/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carrier sense Threshold</a:t>
            </a:r>
          </a:p>
          <a:p>
            <a:pPr lvl="2" algn="just" eaLnBrk="1" hangingPunct="1"/>
            <a:r>
              <a:rPr lang="en-US" altLang="ca-ES" sz="16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carrier sense range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is the distance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ca-ES" sz="16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 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represents a </a:t>
            </a:r>
            <a:r>
              <a:rPr lang="en-US" altLang="ca-ES" sz="22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tx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 </a:t>
            </a:r>
            <a:r>
              <a:rPr lang="en-US" altLang="ca-ES" sz="2200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rx</a:t>
            </a:r>
            <a:r>
              <a:rPr lang="en-US" altLang="ca-ES" sz="2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link</a:t>
            </a:r>
            <a:endParaRPr lang="en-US" altLang="ca-E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5943001" y="3225171"/>
                <a:ext cx="2515199" cy="655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a-E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𝑷</m:t>
                                      </m:r>
                                    </m:e>
                                    <m:sub>
                                      <m:r>
                                        <a:rPr lang="ca-E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𝑪𝑪𝑨</m:t>
                                      </m:r>
                                    </m:e>
                                    <m:sub>
                                      <m:r>
                                        <a:rPr lang="ca-ES" sz="16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𝑻𝒉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001" y="3225171"/>
                <a:ext cx="2515199" cy="65562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/>
          <p:cNvSpPr/>
          <p:nvPr/>
        </p:nvSpPr>
        <p:spPr bwMode="auto">
          <a:xfrm>
            <a:off x="223200" y="964161"/>
            <a:ext cx="5040000" cy="504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354268" y="2201012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c</a:t>
            </a:r>
            <a:endParaRPr lang="ca-ES" sz="1600" dirty="0"/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ector recto de flecha 39"/>
          <p:cNvCxnSpPr/>
          <p:nvPr/>
        </p:nvCxnSpPr>
        <p:spPr bwMode="auto">
          <a:xfrm>
            <a:off x="5385873" y="5135460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976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Capture effect</a:t>
            </a:r>
          </a:p>
          <a:p>
            <a:pPr lvl="1"/>
            <a:r>
              <a:rPr lang="en-US" dirty="0" smtClean="0"/>
              <a:t>Upon a collision, the receiver </a:t>
            </a:r>
            <a:r>
              <a:rPr lang="en-US" dirty="0" smtClean="0"/>
              <a:t>locks to a strongest PPDU provided </a:t>
            </a:r>
            <a:r>
              <a:rPr lang="en-US" dirty="0" smtClean="0"/>
              <a:t>that it is, at least, </a:t>
            </a:r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dirty="0" smtClean="0"/>
              <a:t> times stronger than </a:t>
            </a:r>
            <a:r>
              <a:rPr lang="en-US" dirty="0" smtClean="0"/>
              <a:t>the current frame</a:t>
            </a:r>
            <a:r>
              <a:rPr lang="en-US" dirty="0" smtClean="0"/>
              <a:t>.</a:t>
            </a:r>
          </a:p>
          <a:p>
            <a:pPr lvl="2"/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b="1" i="1" baseline="-25000" dirty="0" smtClean="0"/>
              <a:t> </a:t>
            </a:r>
            <a:r>
              <a:rPr lang="en-US" dirty="0" smtClean="0"/>
              <a:t>: capture threshold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This ability defines the interference range (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Any       ‘s transmission within 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 is received with power not </a:t>
            </a:r>
            <a:r>
              <a:rPr lang="en-US" b="1" i="1" dirty="0" err="1" smtClean="0"/>
              <a:t>C</a:t>
            </a:r>
            <a:r>
              <a:rPr lang="en-US" b="1" i="1" baseline="-25000" dirty="0" err="1" smtClean="0"/>
              <a:t>Th</a:t>
            </a:r>
            <a:r>
              <a:rPr lang="en-US" dirty="0" smtClean="0"/>
              <a:t> times lower than the wanted transmission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prevents the wanted transmission to benefit from the capture effect </a:t>
            </a:r>
            <a:r>
              <a:rPr lang="en-US" dirty="0" smtClean="0">
                <a:sym typeface="Wingdings" panose="05000000000000000000" pitchFamily="2" charset="2"/>
              </a:rPr>
              <a:t> upon collision, </a:t>
            </a:r>
            <a:r>
              <a:rPr lang="en-US" dirty="0" smtClean="0"/>
              <a:t>prevents the correct reception of the wanted transmission.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Interesting behavior that allows increasing spatial reuse [4]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457200"/>
            <a:ext cx="7772400" cy="5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smtClean="0">
                <a:cs typeface="Times New Roman" panose="02020603050405020304" pitchFamily="18" charset="0"/>
              </a:rPr>
              <a:t>2. Communication model</a:t>
            </a:r>
            <a:endParaRPr lang="en-US" altLang="ca-ES" kern="0" dirty="0" smtClean="0">
              <a:cs typeface="Times New Roman" panose="02020603050405020304" pitchFamily="18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2362200" y="3586336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7809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de flecha 34"/>
          <p:cNvCxnSpPr/>
          <p:nvPr/>
        </p:nvCxnSpPr>
        <p:spPr bwMode="auto">
          <a:xfrm flipV="1">
            <a:off x="3324750" y="2251566"/>
            <a:ext cx="790050" cy="111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749136"/>
            <a:ext cx="3962400" cy="4270664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    is an IEEE 802.11 STA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power received at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ca-ES" sz="18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distance between </a:t>
            </a:r>
            <a:r>
              <a:rPr lang="en-US" altLang="ca-ES" sz="18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ca-ES" sz="1800" b="1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ca-ES" sz="18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sz="1800" b="1" i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capture threshold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</a:rPr>
              <a:t>if        is at the edge of B’s </a:t>
            </a:r>
            <a:r>
              <a:rPr lang="en-US" altLang="ca-ES" sz="1600" b="1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ca-ES" sz="1600" b="1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 algn="just" eaLnBrk="1" hangingPunct="1"/>
            <a:endParaRPr lang="en-US" altLang="ca-ES" sz="1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lvl="3" algn="just" eaLnBrk="1" hangingPunct="1"/>
            <a:endParaRPr lang="en-US" altLang="ca-ES" sz="14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05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/>
            <a:endParaRPr lang="en-US" altLang="ca-ES" sz="1600" b="1" i="1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endParaRPr lang="en-US" altLang="ca-ES" sz="1600" b="1" i="1" dirty="0" smtClean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lvl="2" algn="just" eaLnBrk="1" hangingPunct="1"/>
            <a:r>
              <a:rPr lang="en-US" altLang="ca-ES" sz="1600" b="1" i="1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α</a:t>
            </a:r>
            <a:r>
              <a:rPr lang="en-US" altLang="ca-ES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is the path loss exponent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5444836" y="1845600"/>
            <a:ext cx="288000" cy="2880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6019201" y="3917155"/>
                <a:ext cx="2515199" cy="5024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𝑺𝑰𝑹</m:t>
                          </m:r>
                        </m:e>
                        <m:sub>
                          <m:r>
                            <a:rPr lang="ca-E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ca-E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𝑪𝑩</m:t>
                              </m:r>
                            </m:sub>
                          </m:sSub>
                        </m:den>
                      </m:f>
                      <m:r>
                        <a:rPr lang="ca-ES" sz="1600" dirty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3917155"/>
                <a:ext cx="2515199" cy="5024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828800" y="1961661"/>
            <a:ext cx="2955000" cy="2952000"/>
          </a:xfrm>
          <a:prstGeom prst="ellipse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6019201" y="4648200"/>
                <a:ext cx="2515199" cy="5808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𝑪𝑩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</a:rPr>
                                        <m:t>𝑨𝑩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p>
                      </m:sSup>
                      <m:r>
                        <a:rPr lang="ca-ES" sz="1600" dirty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4648200"/>
                <a:ext cx="2515199" cy="5808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6019201" y="5338550"/>
                <a:ext cx="2515199" cy="376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𝑪𝑩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sSup>
                        <m:sSup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</a:rPr>
                                    <m:t>𝑻𝒉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5338550"/>
                <a:ext cx="2515199" cy="3764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ipse 31"/>
          <p:cNvSpPr/>
          <p:nvPr/>
        </p:nvSpPr>
        <p:spPr bwMode="auto">
          <a:xfrm>
            <a:off x="6487257" y="316055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6019201" y="3563779"/>
                <a:ext cx="251519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ca-ES" sz="1600" i="1" dirty="0">
                              <a:latin typeface="Cambria Math" panose="02040503050406030204" pitchFamily="18" charset="0"/>
                            </a:rPr>
                            <m:t>𝑪𝑩</m:t>
                          </m:r>
                        </m:sub>
                      </m:sSub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201" y="3563779"/>
                <a:ext cx="2515199" cy="246221"/>
              </a:xfrm>
              <a:prstGeom prst="rect">
                <a:avLst/>
              </a:prstGeom>
              <a:blipFill rotWithShape="0">
                <a:blip r:embed="rId5"/>
                <a:stretch>
                  <a:fillRect b="-175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uadroTexto 35"/>
          <p:cNvSpPr txBox="1"/>
          <p:nvPr/>
        </p:nvSpPr>
        <p:spPr>
          <a:xfrm>
            <a:off x="3360381" y="2471797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i</a:t>
            </a:r>
            <a:endParaRPr lang="ca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8163426" y="540929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600" b="0" dirty="0" smtClean="0">
                <a:solidFill>
                  <a:srgbClr val="FF0000"/>
                </a:solidFill>
              </a:rPr>
              <a:t>(*)</a:t>
            </a:r>
            <a:endParaRPr lang="ca-E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58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ector recto de flecha 44"/>
          <p:cNvCxnSpPr/>
          <p:nvPr/>
        </p:nvCxnSpPr>
        <p:spPr bwMode="auto">
          <a:xfrm flipH="1">
            <a:off x="762000" y="3437661"/>
            <a:ext cx="1940100" cy="144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Elipse 42"/>
          <p:cNvSpPr/>
          <p:nvPr/>
        </p:nvSpPr>
        <p:spPr bwMode="auto">
          <a:xfrm>
            <a:off x="696913" y="1412661"/>
            <a:ext cx="4045022" cy="4050000"/>
          </a:xfrm>
          <a:prstGeom prst="ellipse">
            <a:avLst/>
          </a:prstGeom>
          <a:noFill/>
          <a:ln w="31750" cap="flat" cmpd="sng" algn="ctr">
            <a:solidFill>
              <a:schemeClr val="accent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Conector recto de flecha 7"/>
          <p:cNvCxnSpPr/>
          <p:nvPr/>
        </p:nvCxnSpPr>
        <p:spPr bwMode="auto">
          <a:xfrm flipV="1">
            <a:off x="3324750" y="2251566"/>
            <a:ext cx="790050" cy="11141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05400" y="1215736"/>
            <a:ext cx="3962400" cy="4270664"/>
          </a:xfrm>
        </p:spPr>
        <p:txBody>
          <a:bodyPr/>
          <a:lstStyle/>
          <a:p>
            <a:pPr algn="just" eaLnBrk="1" hangingPunct="1"/>
            <a:r>
              <a:rPr lang="en-US" altLang="ca-ES" dirty="0" smtClean="0">
                <a:latin typeface="Times New Roman" pitchFamily="18" charset="0"/>
                <a:cs typeface="Times New Roman" pitchFamily="18" charset="0"/>
              </a:rPr>
              <a:t>Setting an optimal </a:t>
            </a:r>
            <a:r>
              <a:rPr lang="en-US" altLang="ca-ES" i="1" dirty="0" smtClean="0">
                <a:latin typeface="Times New Roman" pitchFamily="18" charset="0"/>
                <a:cs typeface="Times New Roman" pitchFamily="18" charset="0"/>
              </a:rPr>
              <a:t>CCA</a:t>
            </a:r>
            <a:r>
              <a:rPr lang="en-US" altLang="ca-ES" i="1" baseline="-25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altLang="ca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Leverage the capture effect</a:t>
            </a: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Ideally  </a:t>
            </a:r>
            <a:r>
              <a:rPr lang="en-US" altLang="ca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’s </a:t>
            </a:r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 limits coincide with  B’s </a:t>
            </a:r>
            <a:r>
              <a:rPr lang="en-US" altLang="ca-ES" sz="1800" b="1" i="1" dirty="0" err="1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altLang="ca-E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limits (increases spatial reuse while avoids destructive interference)</a:t>
            </a: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In the worst case (A, B and C are on the same line):</a:t>
            </a:r>
          </a:p>
          <a:p>
            <a:pPr lvl="1" algn="just" eaLnBrk="1" hangingPunct="1"/>
            <a:endParaRPr lang="en-US" altLang="ca-E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endParaRPr lang="en-US" altLang="ca-E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altLang="ca-E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(*)</a:t>
            </a:r>
            <a:r>
              <a:rPr lang="en-US" altLang="ca-ES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ca-E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537841"/>
          </a:xfrm>
        </p:spPr>
        <p:txBody>
          <a:bodyPr/>
          <a:lstStyle/>
          <a:p>
            <a:pPr eaLnBrk="1" hangingPunct="1"/>
            <a:r>
              <a:rPr lang="en-US" altLang="ca-ES" dirty="0" smtClean="0">
                <a:cs typeface="Times New Roman" panose="02020603050405020304" pitchFamily="18" charset="0"/>
              </a:rPr>
              <a:t>2. Communication model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idx="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a-ES" sz="1200" b="0" dirty="0" smtClean="0"/>
              <a:t>Slide </a:t>
            </a:r>
            <a:fld id="{0D7CB745-AE01-4E70-A430-C523E6D3A22C}" type="slidenum">
              <a:rPr lang="en-US" altLang="ca-E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ca-ES" sz="1200" b="0" dirty="0" smtClean="0"/>
          </a:p>
        </p:txBody>
      </p:sp>
      <p:sp>
        <p:nvSpPr>
          <p:cNvPr id="7" name="Date Placeholder 7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dirty="0" smtClean="0"/>
              <a:t>Nov. 2015</a:t>
            </a:r>
            <a:endParaRPr lang="en-US" dirty="0"/>
          </a:p>
        </p:txBody>
      </p:sp>
      <p:sp>
        <p:nvSpPr>
          <p:cNvPr id="3" name="Elipse 2"/>
          <p:cNvSpPr/>
          <p:nvPr/>
        </p:nvSpPr>
        <p:spPr bwMode="auto">
          <a:xfrm>
            <a:off x="25581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3168300" y="3293661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62000" y="6169619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For simplicity, assume that all nodes have equal properties (i.e. same </a:t>
            </a:r>
            <a:r>
              <a:rPr lang="en-US" sz="1600" i="1" dirty="0" smtClean="0">
                <a:solidFill>
                  <a:srgbClr val="FF0000"/>
                </a:solidFill>
              </a:rPr>
              <a:t>Pt</a:t>
            </a:r>
            <a:r>
              <a:rPr lang="en-US" sz="1600" b="0" dirty="0" smtClean="0">
                <a:solidFill>
                  <a:srgbClr val="FF0000"/>
                </a:solidFill>
              </a:rPr>
              <a:t>, </a:t>
            </a:r>
            <a:r>
              <a:rPr lang="en-US" sz="1600" i="1" dirty="0" err="1" smtClean="0">
                <a:solidFill>
                  <a:srgbClr val="FF0000"/>
                </a:solidFill>
              </a:rPr>
              <a:t>Sr</a:t>
            </a:r>
            <a:r>
              <a:rPr lang="en-US" sz="1600" b="0" dirty="0" smtClean="0">
                <a:solidFill>
                  <a:srgbClr val="FF0000"/>
                </a:solidFill>
              </a:rPr>
              <a:t>, etc.)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360381" y="2471797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i</a:t>
            </a:r>
            <a:endParaRPr lang="ca-ES" sz="1600" dirty="0"/>
          </a:p>
        </p:txBody>
      </p:sp>
      <p:sp>
        <p:nvSpPr>
          <p:cNvPr id="17" name="Elipse 16"/>
          <p:cNvSpPr/>
          <p:nvPr/>
        </p:nvSpPr>
        <p:spPr bwMode="auto">
          <a:xfrm>
            <a:off x="990600" y="50292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4495800" y="3293661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a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a-ES" sz="1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ipse 24"/>
          <p:cNvSpPr/>
          <p:nvPr/>
        </p:nvSpPr>
        <p:spPr bwMode="auto">
          <a:xfrm>
            <a:off x="1278066" y="2251566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2043" y="1557600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lipse 26"/>
          <p:cNvSpPr/>
          <p:nvPr/>
        </p:nvSpPr>
        <p:spPr bwMode="auto">
          <a:xfrm>
            <a:off x="1910400" y="5121295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5268601" y="3883227"/>
            <a:ext cx="288000" cy="288000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ca-ES" sz="14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cto de flecha 22"/>
          <p:cNvCxnSpPr>
            <a:stCxn id="3" idx="6"/>
            <a:endCxn id="11" idx="2"/>
          </p:cNvCxnSpPr>
          <p:nvPr/>
        </p:nvCxnSpPr>
        <p:spPr bwMode="auto">
          <a:xfrm>
            <a:off x="2846100" y="3437661"/>
            <a:ext cx="3222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Conector recto de flecha 30"/>
          <p:cNvCxnSpPr>
            <a:stCxn id="20" idx="5"/>
            <a:endCxn id="28" idx="1"/>
          </p:cNvCxnSpPr>
          <p:nvPr/>
        </p:nvCxnSpPr>
        <p:spPr bwMode="auto">
          <a:xfrm>
            <a:off x="4741623" y="3539484"/>
            <a:ext cx="569155" cy="385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Conector recto de flecha 33"/>
          <p:cNvCxnSpPr>
            <a:stCxn id="17" idx="6"/>
            <a:endCxn id="27" idx="2"/>
          </p:cNvCxnSpPr>
          <p:nvPr/>
        </p:nvCxnSpPr>
        <p:spPr bwMode="auto">
          <a:xfrm>
            <a:off x="1278600" y="5173200"/>
            <a:ext cx="631800" cy="9209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Conector recto de flecha 36"/>
          <p:cNvCxnSpPr>
            <a:stCxn id="25" idx="1"/>
            <a:endCxn id="26" idx="5"/>
          </p:cNvCxnSpPr>
          <p:nvPr/>
        </p:nvCxnSpPr>
        <p:spPr bwMode="auto">
          <a:xfrm flipH="1" flipV="1">
            <a:off x="877866" y="1803423"/>
            <a:ext cx="442377" cy="4903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5888400" y="4206040"/>
                <a:ext cx="2874600" cy="5024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𝑪𝑨</m:t>
                          </m:r>
                        </m:sub>
                      </m:sSub>
                      <m:r>
                        <a:rPr lang="ca-E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𝑨𝑩</m:t>
                                      </m:r>
                                    </m:sub>
                                  </m:sSub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ca-ES" sz="1600" b="1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𝑩𝑪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400" y="4206040"/>
                <a:ext cx="2874600" cy="5024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Elipse 34"/>
          <p:cNvSpPr/>
          <p:nvPr/>
        </p:nvSpPr>
        <p:spPr bwMode="auto">
          <a:xfrm>
            <a:off x="223200" y="964161"/>
            <a:ext cx="5040000" cy="50400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Conector recto de flecha 35"/>
          <p:cNvCxnSpPr/>
          <p:nvPr/>
        </p:nvCxnSpPr>
        <p:spPr bwMode="auto">
          <a:xfrm flipV="1">
            <a:off x="2702100" y="964161"/>
            <a:ext cx="41100" cy="23295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CuadroTexto 37"/>
          <p:cNvSpPr txBox="1"/>
          <p:nvPr/>
        </p:nvSpPr>
        <p:spPr>
          <a:xfrm>
            <a:off x="2354268" y="1600200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err="1" smtClean="0">
                <a:cs typeface="Times New Roman" pitchFamily="18" charset="0"/>
              </a:rPr>
              <a:t>R</a:t>
            </a:r>
            <a:r>
              <a:rPr lang="en-US" altLang="ca-ES" sz="1600" i="1" baseline="-25000" dirty="0" err="1" smtClean="0">
                <a:cs typeface="Times New Roman" pitchFamily="18" charset="0"/>
              </a:rPr>
              <a:t>c</a:t>
            </a:r>
            <a:endParaRPr lang="ca-ES" sz="1600" dirty="0"/>
          </a:p>
        </p:txBody>
      </p:sp>
      <p:sp>
        <p:nvSpPr>
          <p:cNvPr id="39" name="Elipse 38"/>
          <p:cNvSpPr/>
          <p:nvPr/>
        </p:nvSpPr>
        <p:spPr bwMode="auto">
          <a:xfrm>
            <a:off x="6645057" y="1993199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0" name="Elipse 39"/>
          <p:cNvSpPr/>
          <p:nvPr/>
        </p:nvSpPr>
        <p:spPr bwMode="auto">
          <a:xfrm>
            <a:off x="6472065" y="2293743"/>
            <a:ext cx="288000" cy="288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/>
              <p:cNvSpPr txBox="1"/>
              <p:nvPr/>
            </p:nvSpPr>
            <p:spPr>
              <a:xfrm>
                <a:off x="6025119" y="3810000"/>
                <a:ext cx="281408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a-E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𝒔</m:t>
                    </m:r>
                    <m:sSubSup>
                      <m:sSubSupPr>
                        <m:ctrlP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sub>
                      <m:sup>
                        <m:r>
                          <a:rPr lang="ca-ES" sz="16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ca-ES" sz="16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ca-ES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𝑩</m:t>
                        </m:r>
                      </m:sub>
                    </m:sSub>
                  </m:oMath>
                </a14:m>
                <a:r>
                  <a:rPr lang="ca-ES" sz="1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a-ES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a-ES" sz="1600" i="1" dirty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ca-ES" sz="1600" b="1" i="1" dirty="0" smtClean="0">
                            <a:latin typeface="Cambria Math" panose="02040503050406030204" pitchFamily="18" charset="0"/>
                          </a:rPr>
                          <m:t>𝑩𝑪</m:t>
                        </m:r>
                      </m:sub>
                    </m:sSub>
                  </m:oMath>
                </a14:m>
                <a:endParaRPr lang="ca-ES" sz="1600" dirty="0"/>
              </a:p>
            </p:txBody>
          </p:sp>
        </mc:Choice>
        <mc:Fallback xmlns="">
          <p:sp>
            <p:nvSpPr>
              <p:cNvPr id="41" name="CuadroTexto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19" y="3810000"/>
                <a:ext cx="2814081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2381" t="-25000" b="-50000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5728200" y="5333799"/>
                <a:ext cx="2874600" cy="662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a-E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𝑪𝑨</m:t>
                          </m:r>
                        </m:sub>
                      </m:sSub>
                      <m:r>
                        <a:rPr lang="ca-E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𝑨𝑩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a-ES" sz="16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𝑪</m:t>
                                              </m:r>
                                            </m:e>
                                            <m:sub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𝑻𝒉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skw"/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a-ES" sz="1600" b="1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𝜶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200" y="5333799"/>
                <a:ext cx="2874600" cy="6622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Elipse 43"/>
          <p:cNvSpPr/>
          <p:nvPr/>
        </p:nvSpPr>
        <p:spPr bwMode="auto">
          <a:xfrm>
            <a:off x="1828800" y="1961661"/>
            <a:ext cx="2955000" cy="2952000"/>
          </a:xfrm>
          <a:prstGeom prst="ellipse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1134600" y="3145607"/>
            <a:ext cx="450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a-ES" sz="1600" i="1" dirty="0" smtClean="0">
                <a:solidFill>
                  <a:schemeClr val="accent2"/>
                </a:solidFill>
                <a:cs typeface="Times New Roman" pitchFamily="18" charset="0"/>
              </a:rPr>
              <a:t>R</a:t>
            </a:r>
            <a:r>
              <a:rPr lang="en-US" altLang="ca-ES" sz="1600" i="1" baseline="30000" dirty="0" smtClean="0">
                <a:solidFill>
                  <a:schemeClr val="accent2"/>
                </a:solidFill>
                <a:cs typeface="Times New Roman" pitchFamily="18" charset="0"/>
              </a:rPr>
              <a:t>*</a:t>
            </a:r>
            <a:r>
              <a:rPr lang="en-US" altLang="ca-ES" sz="1600" i="1" baseline="-25000" dirty="0" smtClean="0">
                <a:solidFill>
                  <a:schemeClr val="accent2"/>
                </a:solidFill>
                <a:cs typeface="Times New Roman" pitchFamily="18" charset="0"/>
              </a:rPr>
              <a:t>c</a:t>
            </a:r>
            <a:endParaRPr lang="ca-E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0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our simple communication model</a:t>
            </a:r>
          </a:p>
          <a:p>
            <a:endParaRPr lang="en-US" sz="1600" dirty="0"/>
          </a:p>
          <a:p>
            <a:pPr lvl="1"/>
            <a:r>
              <a:rPr lang="en-US" dirty="0" smtClean="0"/>
              <a:t>                                             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(realistic) Numerical example:</a:t>
            </a:r>
          </a:p>
          <a:p>
            <a:pPr lvl="2"/>
            <a:r>
              <a:rPr lang="en-US" dirty="0" smtClean="0"/>
              <a:t>STA receives -40dBm from its AP</a:t>
            </a:r>
          </a:p>
          <a:p>
            <a:pPr lvl="2"/>
            <a:r>
              <a:rPr lang="en-US" altLang="ca-ES" b="1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ca-ES" b="1" i="1" baseline="-250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/>
              <a:t> = 15dB                                              CCA</a:t>
            </a:r>
            <a:r>
              <a:rPr lang="en-US" baseline="-25000" dirty="0" smtClean="0"/>
              <a:t>Th</a:t>
            </a:r>
            <a:r>
              <a:rPr lang="en-US" dirty="0" smtClean="0"/>
              <a:t> ≈ -60dBm</a:t>
            </a:r>
          </a:p>
          <a:p>
            <a:pPr lvl="2"/>
            <a:r>
              <a:rPr lang="en-US" b="1" i="1" dirty="0" smtClean="0"/>
              <a:t>α</a:t>
            </a:r>
            <a:r>
              <a:rPr lang="en-US" dirty="0" smtClean="0"/>
              <a:t> = 3.5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That is, in terms of DSC algorithm [2]: CCA</a:t>
            </a:r>
            <a:r>
              <a:rPr lang="en-US" baseline="-25000" dirty="0" smtClean="0"/>
              <a:t>Th</a:t>
            </a:r>
            <a:r>
              <a:rPr lang="en-US" dirty="0" smtClean="0"/>
              <a:t> can be computed from the measured power of received beacons minus a Margin</a:t>
            </a:r>
          </a:p>
          <a:p>
            <a:pPr lvl="3"/>
            <a:r>
              <a:rPr lang="en-US" dirty="0" smtClean="0"/>
              <a:t>By means of simulations, in [3] the optimal Margin was found to be 20dB</a:t>
            </a:r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a-ES" dirty="0" smtClean="0">
                <a:cs typeface="Times New Roman" panose="02020603050405020304" pitchFamily="18" charset="0"/>
              </a:rPr>
              <a:t>3. Optimal setting of CCA</a:t>
            </a:r>
            <a:r>
              <a:rPr lang="en-US" altLang="ca-ES" baseline="-25000" dirty="0" smtClean="0">
                <a:cs typeface="Times New Roman" panose="02020603050405020304" pitchFamily="18" charset="0"/>
              </a:rPr>
              <a:t>Th</a:t>
            </a:r>
            <a:endParaRPr lang="ca-ES" baseline="-25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600200" y="2667000"/>
                <a:ext cx="2874600" cy="662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p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𝑪𝑪𝑨</m:t>
                          </m:r>
                        </m:e>
                        <m:sub>
                          <m:r>
                            <a:rPr lang="ca-ES" sz="1600" b="1" i="1" dirty="0" smtClean="0">
                              <a:latin typeface="Cambria Math" panose="02040503050406030204" pitchFamily="18" charset="0"/>
                            </a:rPr>
                            <m:t>𝑻𝒉</m:t>
                          </m:r>
                        </m:sub>
                      </m:sSub>
                      <m:r>
                        <a:rPr lang="ca-ES" sz="1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a-ES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ca-ES" sz="1600" b="1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𝑩𝑨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a-ES" sz="16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a-ES" sz="16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ca-ES" sz="16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𝑪</m:t>
                                              </m:r>
                                            </m:e>
                                            <m:sub>
                                              <m:r>
                                                <a:rPr lang="ca-ES" sz="1600" b="1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𝑻𝒉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f>
                                        <m:fPr>
                                          <m:type m:val="skw"/>
                                          <m:ctrlP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a-ES" sz="1600" b="1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num>
                                        <m:den>
                                          <m:r>
                                            <a:rPr lang="ca-ES" sz="16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𝜶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a-ES" sz="1600" b="1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ca-ES" sz="16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a-ES" sz="16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667000"/>
                <a:ext cx="2874600" cy="662297"/>
              </a:xfrm>
              <a:prstGeom prst="rect">
                <a:avLst/>
              </a:prstGeom>
              <a:blipFill rotWithShape="0">
                <a:blip r:embed="rId2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ca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errar llave 5"/>
          <p:cNvSpPr/>
          <p:nvPr/>
        </p:nvSpPr>
        <p:spPr bwMode="auto">
          <a:xfrm>
            <a:off x="5105400" y="3810000"/>
            <a:ext cx="306388" cy="990600"/>
          </a:xfrm>
          <a:prstGeom prst="rightBrace">
            <a:avLst>
              <a:gd name="adj1" fmla="val 21899"/>
              <a:gd name="adj2" fmla="val 5209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769917" y="3429000"/>
            <a:ext cx="16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800" dirty="0" err="1" smtClean="0">
                <a:solidFill>
                  <a:srgbClr val="FF0000"/>
                </a:solidFill>
              </a:rPr>
              <a:t>Margin</a:t>
            </a:r>
            <a:r>
              <a:rPr lang="ca-ES" sz="1800" dirty="0" smtClean="0">
                <a:solidFill>
                  <a:srgbClr val="FF0000"/>
                </a:solidFill>
              </a:rPr>
              <a:t> = 20dB</a:t>
            </a:r>
            <a:endParaRPr lang="ca-ES" sz="1800" dirty="0">
              <a:solidFill>
                <a:srgbClr val="FF0000"/>
              </a:solidFill>
            </a:endParaRPr>
          </a:p>
        </p:txBody>
      </p:sp>
      <p:cxnSp>
        <p:nvCxnSpPr>
          <p:cNvPr id="9" name="Conector recto de flecha 8"/>
          <p:cNvCxnSpPr/>
          <p:nvPr/>
        </p:nvCxnSpPr>
        <p:spPr bwMode="auto">
          <a:xfrm flipH="1">
            <a:off x="6355773" y="3881459"/>
            <a:ext cx="6096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166113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80826</TotalTime>
  <Words>924</Words>
  <Application>Microsoft Office PowerPoint</Application>
  <PresentationFormat>Presentación en pantalla (4:3)</PresentationFormat>
  <Paragraphs>220</Paragraphs>
  <Slides>13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굴림</vt:lpstr>
      <vt:lpstr>Arial</vt:lpstr>
      <vt:lpstr>Cambria Math</vt:lpstr>
      <vt:lpstr>Times New Roman</vt:lpstr>
      <vt:lpstr>Wingdings</vt:lpstr>
      <vt:lpstr>Default Design</vt:lpstr>
      <vt:lpstr>Document</vt:lpstr>
      <vt:lpstr>Drivers of the dynamic CCA adaptation</vt:lpstr>
      <vt:lpstr>Outline</vt:lpstr>
      <vt:lpstr>1. Context</vt:lpstr>
      <vt:lpstr>Presentación de PowerPoint</vt:lpstr>
      <vt:lpstr>2. Communication model</vt:lpstr>
      <vt:lpstr>Presentación de PowerPoint</vt:lpstr>
      <vt:lpstr>2. Communication model</vt:lpstr>
      <vt:lpstr>2. Communication model</vt:lpstr>
      <vt:lpstr>3. Optimal setting of CCATh</vt:lpstr>
      <vt:lpstr>3. Optimal setting of CCATh</vt:lpstr>
      <vt:lpstr>4. DSC vs. fixed CCA threshold scheme</vt:lpstr>
      <vt:lpstr>5. Conclusions</vt:lpstr>
      <vt:lpstr>7. 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edu</cp:lastModifiedBy>
  <cp:revision>1653</cp:revision>
  <cp:lastPrinted>1998-02-10T13:28:06Z</cp:lastPrinted>
  <dcterms:created xsi:type="dcterms:W3CDTF">1998-02-10T13:07:52Z</dcterms:created>
  <dcterms:modified xsi:type="dcterms:W3CDTF">2015-11-11T15:48:48Z</dcterms:modified>
</cp:coreProperties>
</file>