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27" r:id="rId2"/>
    <p:sldId id="296" r:id="rId3"/>
    <p:sldId id="297" r:id="rId4"/>
    <p:sldId id="339" r:id="rId5"/>
    <p:sldId id="340" r:id="rId6"/>
    <p:sldId id="344" r:id="rId7"/>
    <p:sldId id="342" r:id="rId8"/>
    <p:sldId id="345" r:id="rId9"/>
    <p:sldId id="346" r:id="rId10"/>
    <p:sldId id="347" r:id="rId11"/>
    <p:sldId id="348" r:id="rId12"/>
    <p:sldId id="332" r:id="rId13"/>
    <p:sldId id="309" r:id="rId14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66FF99"/>
    <a:srgbClr val="FF9966"/>
    <a:srgbClr val="FF9933"/>
    <a:srgbClr val="FFFF00"/>
    <a:srgbClr val="66FF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31" autoAdjust="0"/>
    <p:restoredTop sz="86380" autoAdjust="0"/>
  </p:normalViewPr>
  <p:slideViewPr>
    <p:cSldViewPr>
      <p:cViewPr varScale="1">
        <p:scale>
          <a:sx n="92" d="100"/>
          <a:sy n="92" d="100"/>
        </p:scale>
        <p:origin x="138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-1632" y="-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hahwaiz%20UPC\Dropbox\HEW\Sims\Simulation%20Results%20excel%20files\Comp.%20DSC,%20ECHOS,%20FixedCC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hahwaiz%20UPC\Dropbox\HEW\Sims\Simulation%20Results%20excel%20files\Comp.%20DSC,%20ECHOS,%20FixedCC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75052182563474"/>
          <c:y val="5.8851224105461397E-2"/>
          <c:w val="0.8406833029120091"/>
          <c:h val="0.731177802986491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Sheet3!$C$4</c:f>
              <c:strCache>
                <c:ptCount val="1"/>
                <c:pt idx="0">
                  <c:v>Throughput</c:v>
                </c:pt>
              </c:strCache>
            </c:strRef>
          </c:tx>
          <c:invertIfNegative val="0"/>
          <c:cat>
            <c:strRef>
              <c:f>Sheet3!$D$3:$F$3</c:f>
              <c:strCache>
                <c:ptCount val="2"/>
                <c:pt idx="0">
                  <c:v>DSC</c:v>
                </c:pt>
                <c:pt idx="1">
                  <c:v>FCST</c:v>
                </c:pt>
              </c:strCache>
              <c:extLst/>
            </c:strRef>
          </c:cat>
          <c:val>
            <c:numRef>
              <c:f>Sheet3!$D$4:$F$4</c:f>
              <c:numCache>
                <c:formatCode>General</c:formatCode>
                <c:ptCount val="2"/>
                <c:pt idx="0">
                  <c:v>6.7694348269576823</c:v>
                </c:pt>
                <c:pt idx="1">
                  <c:v>5.8536053290204864</c:v>
                </c:pt>
              </c:numCache>
              <c:extLst/>
            </c:numRef>
          </c:val>
        </c:ser>
        <c:ser>
          <c:idx val="1"/>
          <c:order val="1"/>
          <c:tx>
            <c:strRef>
              <c:f>Sheet3!$C$5</c:f>
              <c:strCache>
                <c:ptCount val="1"/>
                <c:pt idx="0">
                  <c:v>Fairness</c:v>
                </c:pt>
              </c:strCache>
            </c:strRef>
          </c:tx>
          <c:invertIfNegative val="0"/>
          <c:cat>
            <c:strRef>
              <c:f>Sheet3!$D$3:$F$3</c:f>
              <c:strCache>
                <c:ptCount val="2"/>
                <c:pt idx="0">
                  <c:v>DSC</c:v>
                </c:pt>
                <c:pt idx="1">
                  <c:v>FCST</c:v>
                </c:pt>
              </c:strCache>
              <c:extLst/>
            </c:strRef>
          </c:cat>
          <c:val>
            <c:numRef>
              <c:f>Sheet3!$D$5:$F$5</c:f>
              <c:numCache>
                <c:formatCode>General</c:formatCode>
                <c:ptCount val="2"/>
                <c:pt idx="0">
                  <c:v>2.3183004280443242</c:v>
                </c:pt>
                <c:pt idx="1">
                  <c:v>13.807434996273196</c:v>
                </c:pt>
              </c:numCache>
              <c:extLst/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978174864"/>
        <c:axId val="-1978170512"/>
      </c:barChart>
      <c:catAx>
        <c:axId val="-19781748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ca-ES"/>
          </a:p>
        </c:txPr>
        <c:crossAx val="-1978170512"/>
        <c:crosses val="autoZero"/>
        <c:auto val="1"/>
        <c:lblAlgn val="ctr"/>
        <c:lblOffset val="100"/>
        <c:noMultiLvlLbl val="0"/>
      </c:catAx>
      <c:valAx>
        <c:axId val="-1978170512"/>
        <c:scaling>
          <c:orientation val="minMax"/>
          <c:max val="18"/>
          <c:min val="0"/>
        </c:scaling>
        <c:delete val="0"/>
        <c:axPos val="l"/>
        <c:majorGridlines>
          <c:spPr>
            <a:ln>
              <a:solidFill>
                <a:sysClr val="windowText" lastClr="000000">
                  <a:tint val="75000"/>
                  <a:shade val="95000"/>
                  <a:satMod val="105000"/>
                  <a:alpha val="50000"/>
                </a:sysClr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1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CA" sz="1100">
                    <a:latin typeface="Times New Roman" pitchFamily="18" charset="0"/>
                    <a:cs typeface="Times New Roman" pitchFamily="18" charset="0"/>
                  </a:rPr>
                  <a:t>%</a:t>
                </a:r>
                <a:r>
                  <a:rPr lang="en-CA" sz="1100" baseline="0">
                    <a:latin typeface="Times New Roman" pitchFamily="18" charset="0"/>
                    <a:cs typeface="Times New Roman" pitchFamily="18" charset="0"/>
                  </a:rPr>
                  <a:t> Increase</a:t>
                </a:r>
                <a:endParaRPr lang="en-CA" sz="110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2.8023146852836282E-3"/>
              <c:y val="0.2675571273929742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ca-ES"/>
          </a:p>
        </c:txPr>
        <c:crossAx val="-19781748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414202983510315"/>
          <c:y val="3.9635140946364757E-2"/>
          <c:w val="0.21214127263279911"/>
          <c:h val="0.15393765662766734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ca-E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455541566187474"/>
          <c:y val="4.7080979284369107E-2"/>
          <c:w val="0.82288155446305278"/>
          <c:h val="0.7723736598603139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Sheet3!$C$11</c:f>
              <c:strCache>
                <c:ptCount val="1"/>
                <c:pt idx="0">
                  <c:v>FER</c:v>
                </c:pt>
              </c:strCache>
            </c:strRef>
          </c:tx>
          <c:invertIfNegative val="0"/>
          <c:cat>
            <c:strRef>
              <c:f>Sheet3!$D$10:$F$10</c:f>
              <c:strCache>
                <c:ptCount val="2"/>
                <c:pt idx="0">
                  <c:v>DSC</c:v>
                </c:pt>
                <c:pt idx="1">
                  <c:v>FCST</c:v>
                </c:pt>
              </c:strCache>
              <c:extLst/>
            </c:strRef>
          </c:cat>
          <c:val>
            <c:numRef>
              <c:f>Sheet3!$D$11:$F$11</c:f>
              <c:numCache>
                <c:formatCode>General</c:formatCode>
                <c:ptCount val="2"/>
                <c:pt idx="0">
                  <c:v>37.029637178860753</c:v>
                </c:pt>
                <c:pt idx="1">
                  <c:v>73.090189310233129</c:v>
                </c:pt>
              </c:numCache>
              <c:extLst/>
            </c:numRef>
          </c:val>
        </c:ser>
        <c:ser>
          <c:idx val="1"/>
          <c:order val="1"/>
          <c:tx>
            <c:strRef>
              <c:f>Sheet3!$C$12</c:f>
              <c:strCache>
                <c:ptCount val="1"/>
                <c:pt idx="0">
                  <c:v>Hidden nodes</c:v>
                </c:pt>
              </c:strCache>
            </c:strRef>
          </c:tx>
          <c:invertIfNegative val="0"/>
          <c:cat>
            <c:strRef>
              <c:f>Sheet3!$D$10:$F$10</c:f>
              <c:strCache>
                <c:ptCount val="2"/>
                <c:pt idx="0">
                  <c:v>DSC</c:v>
                </c:pt>
                <c:pt idx="1">
                  <c:v>FCST</c:v>
                </c:pt>
              </c:strCache>
              <c:extLst/>
            </c:strRef>
          </c:cat>
          <c:val>
            <c:numRef>
              <c:f>Sheet3!$D$12:$F$12</c:f>
              <c:numCache>
                <c:formatCode>General</c:formatCode>
                <c:ptCount val="2"/>
                <c:pt idx="0">
                  <c:v>24.948859166010937</c:v>
                </c:pt>
                <c:pt idx="1">
                  <c:v>44.728560188827558</c:v>
                </c:pt>
              </c:numCache>
              <c:extLst/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978386640"/>
        <c:axId val="-1978386096"/>
      </c:barChart>
      <c:catAx>
        <c:axId val="-19783866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Times New Roman" pitchFamily="18" charset="0"/>
                <a:ea typeface="Yu Gothic" pitchFamily="34" charset="-128"/>
                <a:cs typeface="Times New Roman" pitchFamily="18" charset="0"/>
              </a:defRPr>
            </a:pPr>
            <a:endParaRPr lang="ca-ES"/>
          </a:p>
        </c:txPr>
        <c:crossAx val="-1978386096"/>
        <c:crosses val="autoZero"/>
        <c:auto val="1"/>
        <c:lblAlgn val="ctr"/>
        <c:lblOffset val="100"/>
        <c:noMultiLvlLbl val="0"/>
      </c:catAx>
      <c:valAx>
        <c:axId val="-1978386096"/>
        <c:scaling>
          <c:orientation val="minMax"/>
        </c:scaling>
        <c:delete val="0"/>
        <c:axPos val="l"/>
        <c:majorGridlines>
          <c:spPr>
            <a:ln>
              <a:solidFill>
                <a:sysClr val="windowText" lastClr="000000">
                  <a:tint val="75000"/>
                  <a:shade val="95000"/>
                  <a:satMod val="105000"/>
                  <a:alpha val="50000"/>
                </a:sysClr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1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CA" sz="1100">
                    <a:latin typeface="Times New Roman" pitchFamily="18" charset="0"/>
                    <a:cs typeface="Times New Roman" pitchFamily="18" charset="0"/>
                  </a:rPr>
                  <a:t>%</a:t>
                </a:r>
                <a:r>
                  <a:rPr lang="en-CA" sz="1100" baseline="0">
                    <a:latin typeface="Times New Roman" pitchFamily="18" charset="0"/>
                    <a:cs typeface="Times New Roman" pitchFamily="18" charset="0"/>
                  </a:rPr>
                  <a:t> Increase</a:t>
                </a:r>
                <a:endParaRPr lang="en-CA" sz="110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9.852512090810988E-3"/>
              <c:y val="0.2852124946246126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ca-ES"/>
          </a:p>
        </c:txPr>
        <c:crossAx val="-19783866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156280116000728"/>
          <c:y val="2.1979773714726349E-2"/>
          <c:w val="0.25262772515110732"/>
          <c:h val="0.14130456945000519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ca-E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dirty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dirty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086437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3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206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 userDrawn="1">
            <p:ph type="sldNum" idx="4"/>
          </p:nvPr>
        </p:nvSpPr>
        <p:spPr>
          <a:xfrm>
            <a:off x="4114800" y="6475413"/>
            <a:ext cx="912812" cy="363537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b="0" kern="0" smtClean="0">
                <a:solidFill>
                  <a:sysClr val="windowText" lastClr="000000"/>
                </a:solidFill>
              </a:rPr>
              <a:t>Slide </a:t>
            </a:r>
            <a:fld id="{93823DB3-BAA4-4F4A-B4B3-ED9ABE70E976}" type="slidenum">
              <a:rPr lang="en-GB" b="0" kern="0" smtClean="0">
                <a:solidFill>
                  <a:sysClr val="windowText" lastClr="000000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‹Nº›</a:t>
            </a:fld>
            <a:endParaRPr lang="en-GB" b="0" kern="0" dirty="0">
              <a:solidFill>
                <a:sysClr val="windowText" lastClr="000000"/>
              </a:solidFill>
            </a:endParaRPr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2"/>
          </p:nvPr>
        </p:nvSpPr>
        <p:spPr>
          <a:xfrm>
            <a:off x="696913" y="180201"/>
            <a:ext cx="1340110" cy="27699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>
              <a:defRPr/>
            </a:pPr>
            <a:r>
              <a:rPr lang="en-US" dirty="0" smtClean="0"/>
              <a:t>Nov.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 userDrawn="1">
            <p:ph type="sldNum" idx="4"/>
          </p:nvPr>
        </p:nvSpPr>
        <p:spPr>
          <a:xfrm>
            <a:off x="4114800" y="6475413"/>
            <a:ext cx="912812" cy="363537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b="0" kern="0" smtClean="0">
                <a:solidFill>
                  <a:sysClr val="windowText" lastClr="000000"/>
                </a:solidFill>
              </a:rPr>
              <a:t>Slide </a:t>
            </a:r>
            <a:fld id="{93823DB3-BAA4-4F4A-B4B3-ED9ABE70E976}" type="slidenum">
              <a:rPr lang="en-GB" b="0" kern="0" smtClean="0">
                <a:solidFill>
                  <a:sysClr val="windowText" lastClr="000000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‹Nº›</a:t>
            </a:fld>
            <a:endParaRPr lang="en-GB" b="0" kern="0" dirty="0">
              <a:solidFill>
                <a:sysClr val="windowText" lastClr="000000"/>
              </a:solidFill>
            </a:endParaRPr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2"/>
          </p:nvPr>
        </p:nvSpPr>
        <p:spPr>
          <a:xfrm>
            <a:off x="696913" y="180201"/>
            <a:ext cx="1340110" cy="27699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>
              <a:defRPr/>
            </a:pPr>
            <a:r>
              <a:rPr lang="en-US" dirty="0" smtClean="0"/>
              <a:t>Nov.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864519" y="228600"/>
            <a:ext cx="358098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600" dirty="0"/>
              <a:t>doc.: IEEE </a:t>
            </a:r>
            <a:r>
              <a:rPr lang="en-US" sz="1600" dirty="0" smtClean="0"/>
              <a:t>802.</a:t>
            </a:r>
            <a:r>
              <a:rPr lang="ca-ES" sz="1600" dirty="0" smtClean="0"/>
              <a:t> 11-15/1427-00-00ax</a:t>
            </a:r>
            <a:endParaRPr lang="en-US" sz="16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474821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96913" y="6475412"/>
            <a:ext cx="7989887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" name="CuadroTexto 1"/>
          <p:cNvSpPr txBox="1"/>
          <p:nvPr userDrawn="1"/>
        </p:nvSpPr>
        <p:spPr>
          <a:xfrm>
            <a:off x="7162800" y="6428194"/>
            <a:ext cx="16373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sz="1200" b="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Eduard Garcia-Villegas</a:t>
            </a:r>
            <a:endParaRPr lang="ca-ES" sz="1200" b="0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2" name="Slide Number Placeholder 5"/>
          <p:cNvSpPr>
            <a:spLocks noGrp="1"/>
          </p:cNvSpPr>
          <p:nvPr userDrawn="1">
            <p:ph type="sldNum" idx="4"/>
          </p:nvPr>
        </p:nvSpPr>
        <p:spPr>
          <a:xfrm>
            <a:off x="4114800" y="6475413"/>
            <a:ext cx="912812" cy="363537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b="0" kern="0" smtClean="0">
                <a:solidFill>
                  <a:sysClr val="windowText" lastClr="000000"/>
                </a:solidFill>
              </a:rPr>
              <a:t>Slide </a:t>
            </a:r>
            <a:fld id="{93823DB3-BAA4-4F4A-B4B3-ED9ABE70E976}" type="slidenum">
              <a:rPr lang="en-GB" b="0" kern="0" smtClean="0">
                <a:solidFill>
                  <a:sysClr val="windowText" lastClr="000000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‹Nº›</a:t>
            </a:fld>
            <a:endParaRPr lang="en-GB" b="0" kern="0" dirty="0">
              <a:solidFill>
                <a:sysClr val="windowText" lastClr="000000"/>
              </a:solidFill>
            </a:endParaRPr>
          </a:p>
        </p:txBody>
      </p:sp>
      <p:sp>
        <p:nvSpPr>
          <p:cNvPr id="11" name="Date Placeholder 7"/>
          <p:cNvSpPr>
            <a:spLocks noGrp="1"/>
          </p:cNvSpPr>
          <p:nvPr>
            <p:ph type="dt" sz="half" idx="2"/>
          </p:nvPr>
        </p:nvSpPr>
        <p:spPr>
          <a:xfrm>
            <a:off x="696913" y="180201"/>
            <a:ext cx="1340110" cy="27699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>
              <a:defRPr/>
            </a:pPr>
            <a:r>
              <a:rPr lang="en-US" dirty="0" smtClean="0"/>
              <a:t>Nov. 2015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Documento_de_Microsoft_Word_97-2003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altLang="ca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Drivers of the dynamic CCA adaptation</a:t>
            </a:r>
            <a:endParaRPr lang="en-US" dirty="0" smtClean="0"/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1066800" y="2362200"/>
            <a:ext cx="129540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/>
          <a:p>
            <a:pPr marL="257175" indent="-257175">
              <a:spcBef>
                <a:spcPct val="20000"/>
              </a:spcBef>
            </a:pPr>
            <a:r>
              <a:rPr lang="en-US" sz="2000" dirty="0">
                <a:cs typeface="Times New Roman" panose="02020603050405020304" pitchFamily="18" charset="0"/>
              </a:rPr>
              <a:t>Authors: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0640489"/>
              </p:ext>
            </p:extLst>
          </p:nvPr>
        </p:nvGraphicFramePr>
        <p:xfrm>
          <a:off x="1371600" y="2819400"/>
          <a:ext cx="7331075" cy="3595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5" name="Document" r:id="rId4" imgW="8483399" imgH="4154734" progId="Word.Document.8">
                  <p:embed/>
                </p:oleObj>
              </mc:Choice>
              <mc:Fallback>
                <p:oleObj name="Document" r:id="rId4" imgW="8483399" imgH="415473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819400"/>
                        <a:ext cx="7331075" cy="35956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Date Placeholder 7"/>
          <p:cNvSpPr>
            <a:spLocks noGrp="1"/>
          </p:cNvSpPr>
          <p:nvPr>
            <p:ph type="dt" sz="half" idx="2"/>
          </p:nvPr>
        </p:nvSpPr>
        <p:spPr>
          <a:xfrm>
            <a:off x="696913" y="180201"/>
            <a:ext cx="1340110" cy="27699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>
              <a:defRPr/>
            </a:pPr>
            <a:r>
              <a:rPr lang="en-US" dirty="0" smtClean="0"/>
              <a:t>Nov. 2015</a:t>
            </a:r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667000" y="1752600"/>
            <a:ext cx="396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altLang="ko-KR" sz="1800" kern="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kern="0" dirty="0" smtClean="0">
                <a:latin typeface="Times New Roman" pitchFamily="18" charset="0"/>
                <a:ea typeface="굴림" pitchFamily="34" charset="-127"/>
              </a:rPr>
              <a:t> 2015-11-11</a:t>
            </a:r>
          </a:p>
        </p:txBody>
      </p:sp>
    </p:spTree>
    <p:extLst>
      <p:ext uri="{BB962C8B-B14F-4D97-AF65-F5344CB8AC3E}">
        <p14:creationId xmlns:p14="http://schemas.microsoft.com/office/powerpoint/2010/main" val="322575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From a more generic perspective</a:t>
            </a:r>
          </a:p>
          <a:p>
            <a:endParaRPr lang="en-US" sz="2800" dirty="0" smtClean="0"/>
          </a:p>
          <a:p>
            <a:pPr lvl="1"/>
            <a:r>
              <a:rPr lang="en-US" sz="2400" b="1" i="1" dirty="0" smtClean="0"/>
              <a:t>CCA</a:t>
            </a:r>
            <a:r>
              <a:rPr lang="en-US" sz="2400" b="1" i="1" baseline="-25000" dirty="0" smtClean="0"/>
              <a:t>Th</a:t>
            </a:r>
            <a:r>
              <a:rPr lang="en-US" sz="2400" dirty="0" smtClean="0"/>
              <a:t> = </a:t>
            </a:r>
            <a:r>
              <a:rPr lang="en-US" sz="2400" b="1" i="1" dirty="0" smtClean="0"/>
              <a:t>f(</a:t>
            </a:r>
            <a:r>
              <a:rPr lang="en-US" altLang="ca-ES" sz="2400" b="1" i="1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ca-ES" sz="2400" b="1" i="1" baseline="-25000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altLang="ca-ES" sz="2400" b="1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/>
              <a:t>, </a:t>
            </a:r>
            <a:r>
              <a:rPr lang="en-US" sz="2400" dirty="0" smtClean="0"/>
              <a:t>path </a:t>
            </a:r>
            <a:r>
              <a:rPr lang="en-US" sz="2400" dirty="0" smtClean="0"/>
              <a:t>losses</a:t>
            </a:r>
            <a:r>
              <a:rPr lang="en-US" sz="2400" b="1" i="1" dirty="0" smtClean="0"/>
              <a:t>, </a:t>
            </a:r>
            <a:r>
              <a:rPr lang="en-US" sz="2400" b="1" i="1" dirty="0" smtClean="0"/>
              <a:t>P</a:t>
            </a:r>
            <a:r>
              <a:rPr lang="en-US" sz="2400" b="1" i="1" baseline="-25000" dirty="0" smtClean="0"/>
              <a:t>t </a:t>
            </a:r>
            <a:r>
              <a:rPr lang="en-US" sz="2400" b="1" i="1" dirty="0" smtClean="0"/>
              <a:t>)</a:t>
            </a:r>
          </a:p>
          <a:p>
            <a:pPr lvl="1"/>
            <a:endParaRPr lang="en-US" sz="2400" b="1" i="1" dirty="0" smtClean="0"/>
          </a:p>
          <a:p>
            <a:pPr lvl="2"/>
            <a:r>
              <a:rPr lang="en-US" altLang="ca-ES" sz="2400" b="1" i="1" dirty="0" err="1">
                <a:cs typeface="Times New Roman" pitchFamily="18" charset="0"/>
              </a:rPr>
              <a:t>C</a:t>
            </a:r>
            <a:r>
              <a:rPr lang="en-US" altLang="ca-ES" sz="2400" b="1" i="1" baseline="-25000" dirty="0" err="1">
                <a:cs typeface="Times New Roman" pitchFamily="18" charset="0"/>
              </a:rPr>
              <a:t>Th</a:t>
            </a:r>
            <a:r>
              <a:rPr lang="ca-ES" sz="2400" dirty="0"/>
              <a:t> = </a:t>
            </a:r>
            <a:r>
              <a:rPr lang="ca-ES" sz="2000" b="1" i="1" dirty="0"/>
              <a:t>f(</a:t>
            </a:r>
            <a:r>
              <a:rPr lang="ca-ES" sz="2000" dirty="0"/>
              <a:t>MCS, </a:t>
            </a:r>
            <a:r>
              <a:rPr lang="ca-ES" sz="2000" dirty="0" err="1"/>
              <a:t>preamble</a:t>
            </a:r>
            <a:r>
              <a:rPr lang="ca-ES" sz="2000" dirty="0"/>
              <a:t>/</a:t>
            </a:r>
            <a:r>
              <a:rPr lang="ca-ES" sz="2000" dirty="0" err="1"/>
              <a:t>payload</a:t>
            </a:r>
            <a:r>
              <a:rPr lang="ca-ES" sz="2000" dirty="0"/>
              <a:t> </a:t>
            </a:r>
            <a:r>
              <a:rPr lang="ca-ES" sz="2000" dirty="0" err="1"/>
              <a:t>stage</a:t>
            </a:r>
            <a:r>
              <a:rPr lang="ca-ES" sz="2000" dirty="0"/>
              <a:t>,...</a:t>
            </a:r>
            <a:r>
              <a:rPr lang="ca-ES" sz="2000" dirty="0" err="1"/>
              <a:t>see</a:t>
            </a:r>
            <a:r>
              <a:rPr lang="ca-ES" sz="2000" dirty="0"/>
              <a:t> [5]</a:t>
            </a:r>
            <a:r>
              <a:rPr lang="ca-ES" sz="2400" b="1" i="1" dirty="0"/>
              <a:t>)</a:t>
            </a:r>
          </a:p>
          <a:p>
            <a:pPr lvl="1"/>
            <a:endParaRPr lang="en-US" sz="2400" b="1" i="1" dirty="0" smtClean="0"/>
          </a:p>
          <a:p>
            <a:pPr lvl="1"/>
            <a:endParaRPr lang="en-US" sz="2400" b="1" i="1" dirty="0"/>
          </a:p>
          <a:p>
            <a:pPr lvl="1"/>
            <a:r>
              <a:rPr lang="en-US" sz="2200" b="1" i="1" dirty="0"/>
              <a:t>CCA</a:t>
            </a:r>
            <a:r>
              <a:rPr lang="en-US" sz="2200" b="1" i="1" baseline="-25000" dirty="0"/>
              <a:t>Th</a:t>
            </a:r>
            <a:r>
              <a:rPr lang="en-US" sz="2200" dirty="0"/>
              <a:t> </a:t>
            </a:r>
            <a:r>
              <a:rPr lang="en-US" sz="2200" dirty="0" smtClean="0"/>
              <a:t>should be different at each STA and it should vary dynamically (with </a:t>
            </a:r>
            <a:r>
              <a:rPr lang="en-US" sz="2200" dirty="0" err="1" smtClean="0"/>
              <a:t>tx</a:t>
            </a:r>
            <a:r>
              <a:rPr lang="en-US" sz="2200" dirty="0" smtClean="0"/>
              <a:t> power, mobility, MCS, etc.)</a:t>
            </a:r>
            <a:endParaRPr lang="en-US" sz="22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a-ES" dirty="0" smtClean="0">
                <a:cs typeface="Times New Roman" panose="02020603050405020304" pitchFamily="18" charset="0"/>
              </a:rPr>
              <a:t>3. Optimal setting of </a:t>
            </a:r>
            <a:r>
              <a:rPr lang="en-US" altLang="ca-ES" i="1" dirty="0" smtClean="0">
                <a:cs typeface="Times New Roman" panose="02020603050405020304" pitchFamily="18" charset="0"/>
              </a:rPr>
              <a:t>CCA</a:t>
            </a:r>
            <a:r>
              <a:rPr lang="en-US" altLang="ca-ES" i="1" baseline="-25000" dirty="0" smtClean="0">
                <a:cs typeface="Times New Roman" panose="02020603050405020304" pitchFamily="18" charset="0"/>
              </a:rPr>
              <a:t>Th</a:t>
            </a:r>
            <a:endParaRPr lang="ca-ES" i="1" baseline="-250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b="0" kern="0" smtClean="0">
                <a:solidFill>
                  <a:sysClr val="windowText" lastClr="000000"/>
                </a:solidFill>
              </a:rPr>
              <a:t>Slide </a:t>
            </a:r>
            <a:fld id="{93823DB3-BAA4-4F4A-B4B3-ED9ABE70E976}" type="slidenum">
              <a:rPr lang="en-GB" b="0" kern="0" smtClean="0">
                <a:solidFill>
                  <a:sysClr val="windowText" lastClr="000000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10</a:t>
            </a:fld>
            <a:endParaRPr lang="en-GB" b="0" kern="0" dirty="0">
              <a:solidFill>
                <a:sysClr val="windowText" lastClr="000000"/>
              </a:solidFill>
            </a:endParaRPr>
          </a:p>
        </p:txBody>
      </p:sp>
      <p:cxnSp>
        <p:nvCxnSpPr>
          <p:cNvPr id="12" name="Conector recto de flecha 11"/>
          <p:cNvCxnSpPr/>
          <p:nvPr/>
        </p:nvCxnSpPr>
        <p:spPr bwMode="auto">
          <a:xfrm flipH="1">
            <a:off x="2362200" y="3505200"/>
            <a:ext cx="68580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2260469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532669"/>
            <a:ext cx="7772400" cy="1591532"/>
          </a:xfrm>
        </p:spPr>
        <p:txBody>
          <a:bodyPr/>
          <a:lstStyle/>
          <a:p>
            <a:pPr marL="342900" lvl="1" indent="-342900" algn="just">
              <a:buFontTx/>
              <a:buChar char="•"/>
            </a:pPr>
            <a:r>
              <a:rPr lang="en-US" sz="1800" dirty="0" smtClean="0"/>
              <a:t>To support our previous claim we run simulations in residential building scenario: dynamic/adaptable approach (DSC) vs. best fixed threshold (FCST)</a:t>
            </a:r>
          </a:p>
          <a:p>
            <a:pPr marL="685800" lvl="2" indent="-342900" algn="just"/>
            <a:r>
              <a:rPr lang="en-US" sz="1600" dirty="0" smtClean="0"/>
              <a:t>NS-3 simulations (implements capture effect with fixed </a:t>
            </a:r>
            <a:r>
              <a:rPr lang="en-US" sz="1600" b="1" i="1" dirty="0" err="1" smtClean="0"/>
              <a:t>C</a:t>
            </a:r>
            <a:r>
              <a:rPr lang="en-US" sz="1600" b="1" i="1" baseline="-25000" dirty="0" err="1"/>
              <a:t>Th</a:t>
            </a:r>
            <a:r>
              <a:rPr lang="en-US" sz="1600" dirty="0" smtClean="0"/>
              <a:t>)</a:t>
            </a:r>
          </a:p>
          <a:p>
            <a:pPr marL="1028700" lvl="3" indent="-342900" algn="just"/>
            <a:r>
              <a:rPr lang="en-US" sz="1400" dirty="0" smtClean="0"/>
              <a:t>IEEE 802.11n without aggregation (other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simulation details can be found in [3]).</a:t>
            </a:r>
          </a:p>
          <a:p>
            <a:pPr marL="1028700" lvl="3" indent="-342900" algn="just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FCST = -65dBm</a:t>
            </a:r>
            <a:endParaRPr lang="en-US" sz="1400" dirty="0" smtClean="0"/>
          </a:p>
          <a:p>
            <a:pPr marL="342900" lvl="1" indent="-342900">
              <a:buFontTx/>
              <a:buChar char="•"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18625" y="465868"/>
            <a:ext cx="7772400" cy="1066800"/>
          </a:xfrm>
        </p:spPr>
        <p:txBody>
          <a:bodyPr/>
          <a:lstStyle/>
          <a:p>
            <a:r>
              <a:rPr lang="en-US" dirty="0" smtClean="0"/>
              <a:t>4. DSC vs. fixed CCA threshold scheme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b="0" kern="0" smtClean="0">
                <a:solidFill>
                  <a:sysClr val="windowText" lastClr="000000"/>
                </a:solidFill>
              </a:rPr>
              <a:t>Slide </a:t>
            </a:r>
            <a:fld id="{93823DB3-BAA4-4F4A-B4B3-ED9ABE70E976}" type="slidenum">
              <a:rPr lang="en-GB" b="0" kern="0" smtClean="0">
                <a:solidFill>
                  <a:sysClr val="windowText" lastClr="000000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11</a:t>
            </a:fld>
            <a:endParaRPr lang="en-GB" b="0" kern="0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1477308"/>
              </p:ext>
            </p:extLst>
          </p:nvPr>
        </p:nvGraphicFramePr>
        <p:xfrm>
          <a:off x="881928" y="3592551"/>
          <a:ext cx="3602736" cy="2157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8862233"/>
              </p:ext>
            </p:extLst>
          </p:nvPr>
        </p:nvGraphicFramePr>
        <p:xfrm>
          <a:off x="4890634" y="3633216"/>
          <a:ext cx="3602736" cy="2157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490025" y="5777880"/>
            <a:ext cx="8229600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DSC slightly outperforms FCST in terms of throughput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DSC provided better FER when compared with FCST.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2836790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1676400" y="457200"/>
            <a:ext cx="5829300" cy="800100"/>
          </a:xfrm>
        </p:spPr>
        <p:txBody>
          <a:bodyPr/>
          <a:lstStyle/>
          <a:p>
            <a:pPr eaLnBrk="1" hangingPunct="1"/>
            <a:r>
              <a:rPr lang="en-US" altLang="ca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Conclusions</a:t>
            </a:r>
            <a:endParaRPr lang="en-US" altLang="ca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696913" y="1524000"/>
            <a:ext cx="7761287" cy="4953000"/>
          </a:xfrm>
        </p:spPr>
        <p:txBody>
          <a:bodyPr>
            <a:noAutofit/>
          </a:bodyPr>
          <a:lstStyle/>
          <a:p>
            <a:pPr marL="257175" lvl="1" indent="-257175" algn="just">
              <a:lnSpc>
                <a:spcPct val="80000"/>
              </a:lnSpc>
              <a:spcAft>
                <a:spcPts val="450"/>
              </a:spcAft>
              <a:buFont typeface="Arial" charset="0"/>
              <a:buChar char="•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this presentation, we provide a simple communication model to justify the use of dynamic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CCA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adaptation</a:t>
            </a:r>
          </a:p>
          <a:p>
            <a:pPr marL="600075" lvl="2" indent="-257175" algn="just">
              <a:lnSpc>
                <a:spcPct val="80000"/>
              </a:lnSpc>
              <a:spcAft>
                <a:spcPts val="450"/>
              </a:spcAft>
              <a:buFont typeface="Arial" charset="0"/>
              <a:buChar char="•"/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Improve spatial reuse while keeping interference at acceptable levels</a:t>
            </a:r>
          </a:p>
          <a:p>
            <a:pPr marL="257175" lvl="1" indent="-257175" algn="just">
              <a:lnSpc>
                <a:spcPct val="80000"/>
              </a:lnSpc>
              <a:spcAft>
                <a:spcPts val="450"/>
              </a:spcAft>
              <a:buFont typeface="Arial" charset="0"/>
              <a:buChar char="•"/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Sensible adaptation of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CCA</a:t>
            </a:r>
            <a:r>
              <a:rPr lang="en-US" sz="2400" b="1" i="1" baseline="-25000" dirty="0" err="1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should depend on:</a:t>
            </a:r>
          </a:p>
          <a:p>
            <a:pPr marL="600075" lvl="2" indent="-257175" algn="just">
              <a:lnSpc>
                <a:spcPct val="80000"/>
              </a:lnSpc>
              <a:spcAft>
                <a:spcPts val="450"/>
              </a:spcAft>
              <a:buFont typeface="Arial" charset="0"/>
              <a:buChar char="•"/>
              <a:defRPr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TX Power</a:t>
            </a:r>
          </a:p>
          <a:p>
            <a:pPr marL="600075" lvl="2" indent="-257175" algn="just">
              <a:lnSpc>
                <a:spcPct val="80000"/>
              </a:lnSpc>
              <a:spcAft>
                <a:spcPts val="450"/>
              </a:spcAft>
              <a:buFont typeface="Arial" charset="0"/>
              <a:buChar char="•"/>
              <a:defRPr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MCS of transmission</a:t>
            </a:r>
          </a:p>
          <a:p>
            <a:pPr marL="600075" lvl="2" indent="-257175" algn="just">
              <a:lnSpc>
                <a:spcPct val="80000"/>
              </a:lnSpc>
              <a:spcAft>
                <a:spcPts val="450"/>
              </a:spcAft>
              <a:buFont typeface="Arial" charset="0"/>
              <a:buChar char="•"/>
              <a:defRPr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Type of scenario (different propagation loss characteristics)</a:t>
            </a:r>
          </a:p>
          <a:p>
            <a:pPr marL="600075" lvl="2" indent="-257175" algn="just">
              <a:lnSpc>
                <a:spcPct val="80000"/>
              </a:lnSpc>
              <a:spcAft>
                <a:spcPts val="450"/>
              </a:spcAft>
              <a:buFont typeface="Arial" charset="0"/>
              <a:buChar char="•"/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257175" lvl="1" indent="-257175" algn="just">
              <a:lnSpc>
                <a:spcPct val="80000"/>
              </a:lnSpc>
              <a:spcAft>
                <a:spcPts val="450"/>
              </a:spcAft>
              <a:buFont typeface="Arial" charset="0"/>
              <a:buChar char="•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Simulation results support our claim that the drawbacks of increasing spatial reuse are reduced when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CCA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adapted per STA.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idx="4"/>
          </p:nvPr>
        </p:nvSpPr>
        <p:spPr>
          <a:xfrm>
            <a:off x="4114800" y="6475413"/>
            <a:ext cx="912812" cy="363537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b="0" kern="0" smtClean="0">
                <a:solidFill>
                  <a:sysClr val="windowText" lastClr="000000"/>
                </a:solidFill>
              </a:rPr>
              <a:t>Slide </a:t>
            </a:r>
            <a:fld id="{93823DB3-BAA4-4F4A-B4B3-ED9ABE70E976}" type="slidenum">
              <a:rPr lang="en-GB" b="0" kern="0" smtClean="0">
                <a:solidFill>
                  <a:sysClr val="windowText" lastClr="000000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12</a:t>
            </a:fld>
            <a:endParaRPr lang="en-GB" b="0" kern="0" dirty="0">
              <a:solidFill>
                <a:sysClr val="windowText" lastClr="000000"/>
              </a:solidFill>
            </a:endParaRPr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2"/>
          </p:nvPr>
        </p:nvSpPr>
        <p:spPr>
          <a:xfrm>
            <a:off x="696913" y="180201"/>
            <a:ext cx="1340110" cy="27699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>
              <a:defRPr/>
            </a:pPr>
            <a:r>
              <a:rPr lang="en-US" dirty="0" smtClean="0"/>
              <a:t>Nov.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01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3340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ca-ES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altLang="ca-ES" sz="3200" b="1" dirty="0" smtClean="0">
                <a:latin typeface="Times New Roman" pitchFamily="18" charset="0"/>
                <a:cs typeface="Times New Roman" pitchFamily="18" charset="0"/>
              </a:rPr>
              <a:t>. 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144" y="1600200"/>
            <a:ext cx="7772400" cy="4114800"/>
          </a:xfrm>
        </p:spPr>
        <p:txBody>
          <a:bodyPr/>
          <a:lstStyle/>
          <a:p>
            <a:pPr marL="0" indent="0" algn="just">
              <a:buNone/>
            </a:pPr>
            <a:r>
              <a:rPr lang="en-US" sz="2000" dirty="0" smtClean="0"/>
              <a:t>[1] 11-15/1138r1</a:t>
            </a:r>
            <a:r>
              <a:rPr lang="en-US" sz="2000" dirty="0"/>
              <a:t>, </a:t>
            </a:r>
            <a:r>
              <a:rPr lang="en-US" sz="2000" dirty="0" smtClean="0"/>
              <a:t>“</a:t>
            </a:r>
            <a:r>
              <a:rPr lang="en-GB" sz="2000" dirty="0"/>
              <a:t>To DSC or not to DSC</a:t>
            </a:r>
            <a:r>
              <a:rPr lang="en-US" sz="2000" dirty="0" smtClean="0"/>
              <a:t>”</a:t>
            </a:r>
          </a:p>
          <a:p>
            <a:pPr marL="0" indent="0" algn="just">
              <a:buNone/>
            </a:pPr>
            <a:endParaRPr lang="en-US" sz="1400" dirty="0" smtClean="0"/>
          </a:p>
          <a:p>
            <a:pPr marL="0" indent="0"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[2] </a:t>
            </a:r>
            <a:r>
              <a:rPr lang="en-US" altLang="en-US" sz="2000" dirty="0" smtClean="0"/>
              <a:t>11-13/1290r1</a:t>
            </a:r>
            <a:r>
              <a:rPr lang="en-US" altLang="en-US" sz="2000" dirty="0"/>
              <a:t>, “Dynamic Sensitivity Control for HEW</a:t>
            </a:r>
            <a:r>
              <a:rPr lang="en-US" altLang="en-US" sz="2000" dirty="0" smtClean="0"/>
              <a:t>”</a:t>
            </a:r>
          </a:p>
          <a:p>
            <a:pPr marL="0" indent="0" algn="just">
              <a:buNone/>
            </a:pPr>
            <a:endParaRPr lang="en-US" altLang="en-US" sz="1400" dirty="0" smtClean="0"/>
          </a:p>
          <a:p>
            <a:pPr marL="0" indent="0" algn="just">
              <a:buNone/>
            </a:pPr>
            <a:r>
              <a:rPr lang="en-US" altLang="ca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[3] 11-15/0027r1, “Simulation-based </a:t>
            </a:r>
            <a:r>
              <a:rPr lang="en-US" altLang="ca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 of DSC in residential </a:t>
            </a:r>
            <a:r>
              <a:rPr lang="en-US" altLang="ca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scenario”</a:t>
            </a:r>
          </a:p>
          <a:p>
            <a:pPr marL="0" indent="0" algn="just">
              <a:buNone/>
            </a:pPr>
            <a:endParaRPr lang="en-US" altLang="ca-E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ca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[4] </a:t>
            </a:r>
            <a:r>
              <a:rPr lang="en-US" altLang="en-US" sz="2000" dirty="0" smtClean="0"/>
              <a:t>11-15/1302r2,</a:t>
            </a:r>
            <a:r>
              <a:rPr lang="en-US" altLang="ca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000" dirty="0" smtClean="0"/>
              <a:t>System </a:t>
            </a:r>
            <a:r>
              <a:rPr lang="en-US" sz="2000" dirty="0"/>
              <a:t>Level Simulator Evaluation</a:t>
            </a:r>
            <a:br>
              <a:rPr lang="en-US" sz="2000" dirty="0"/>
            </a:br>
            <a:r>
              <a:rPr lang="en-US" sz="2000" dirty="0"/>
              <a:t>with/without Capture </a:t>
            </a:r>
            <a:r>
              <a:rPr lang="en-US" sz="2000" dirty="0" smtClean="0"/>
              <a:t>Effect”</a:t>
            </a:r>
          </a:p>
          <a:p>
            <a:pPr marL="0" indent="0" algn="just">
              <a:buNone/>
            </a:pPr>
            <a:endParaRPr lang="en-US" altLang="ca-E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[5] </a:t>
            </a:r>
            <a:r>
              <a:rPr lang="en-US" altLang="en-US" sz="2000" dirty="0" smtClean="0"/>
              <a:t>J</a:t>
            </a:r>
            <a:r>
              <a:rPr lang="en-US" altLang="en-US" sz="2000" dirty="0"/>
              <a:t>. Lee, W. Kim, S.-J. Lee, D. Jo, J. </a:t>
            </a:r>
            <a:r>
              <a:rPr lang="en-US" altLang="en-US" sz="2000" dirty="0" err="1"/>
              <a:t>Ryu</a:t>
            </a:r>
            <a:r>
              <a:rPr lang="en-US" altLang="en-US" sz="2000" dirty="0"/>
              <a:t>, T. Kwon, and Y. Choi, “An experimental study on the capture effect in 802.11a</a:t>
            </a:r>
          </a:p>
          <a:p>
            <a:pPr marL="0" indent="0" algn="just">
              <a:buNone/>
            </a:pPr>
            <a:r>
              <a:rPr lang="en-US" altLang="en-US" sz="2000" dirty="0"/>
              <a:t>networks,” in ACM </a:t>
            </a:r>
            <a:r>
              <a:rPr lang="en-US" altLang="en-US" sz="2000" dirty="0" err="1"/>
              <a:t>WiNTECH</a:t>
            </a:r>
            <a:r>
              <a:rPr lang="en-US" altLang="en-US" sz="2000" dirty="0"/>
              <a:t>, 2007</a:t>
            </a:r>
          </a:p>
          <a:p>
            <a:pPr marL="0" indent="0" algn="just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ED35F2D-5112-47ED-971A-C452D8032509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2"/>
          </p:nvPr>
        </p:nvSpPr>
        <p:spPr>
          <a:xfrm>
            <a:off x="696913" y="180201"/>
            <a:ext cx="1340110" cy="27699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>
              <a:defRPr/>
            </a:pPr>
            <a:r>
              <a:rPr lang="en-US" dirty="0" smtClean="0"/>
              <a:t>Nov.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48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ca-ES" dirty="0" smtClean="0"/>
              <a:t>Context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Communication model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Optimal setting of CCA Threshold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DSC vs. fixed CCA threshold </a:t>
            </a:r>
            <a:r>
              <a:rPr lang="en-US" dirty="0" smtClean="0"/>
              <a:t>scheme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Conclusions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References</a:t>
            </a:r>
          </a:p>
          <a:p>
            <a:endParaRPr lang="en-US" altLang="ca-ES" dirty="0" smtClean="0"/>
          </a:p>
          <a:p>
            <a:endParaRPr lang="en-US" altLang="ca-ES" dirty="0" smtClean="0"/>
          </a:p>
          <a:p>
            <a:endParaRPr lang="en-US" altLang="ca-ES" dirty="0" smtClean="0"/>
          </a:p>
          <a:p>
            <a:endParaRPr lang="en-US" altLang="ca-ES" dirty="0" smtClean="0"/>
          </a:p>
        </p:txBody>
      </p:sp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a-ES" smtClean="0"/>
              <a:t>Outline</a:t>
            </a:r>
            <a:endParaRPr lang="en-US" altLang="ca-ES" dirty="0" smtClean="0"/>
          </a:p>
        </p:txBody>
      </p:sp>
      <p:sp>
        <p:nvSpPr>
          <p:cNvPr id="4" name="Date Placeholder 7"/>
          <p:cNvSpPr>
            <a:spLocks noGrp="1"/>
          </p:cNvSpPr>
          <p:nvPr>
            <p:ph type="dt" sz="half" idx="2"/>
          </p:nvPr>
        </p:nvSpPr>
        <p:spPr>
          <a:xfrm>
            <a:off x="696913" y="180201"/>
            <a:ext cx="1340110" cy="27699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>
              <a:defRPr/>
            </a:pPr>
            <a:r>
              <a:rPr lang="en-US" dirty="0" smtClean="0"/>
              <a:t>Nov.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529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>
            <a:normAutofit/>
          </a:bodyPr>
          <a:lstStyle/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ca-ES" dirty="0" smtClean="0">
                <a:latin typeface="Times New Roman" pitchFamily="18" charset="0"/>
                <a:cs typeface="Times New Roman" pitchFamily="18" charset="0"/>
              </a:rPr>
              <a:t>Many contributions to the </a:t>
            </a:r>
            <a:r>
              <a:rPr lang="en-US" altLang="ca-ES" dirty="0" err="1" smtClean="0">
                <a:latin typeface="Times New Roman" pitchFamily="18" charset="0"/>
                <a:cs typeface="Times New Roman" pitchFamily="18" charset="0"/>
              </a:rPr>
              <a:t>TGax</a:t>
            </a:r>
            <a:r>
              <a:rPr lang="en-US" altLang="ca-ES" dirty="0" smtClean="0">
                <a:latin typeface="Times New Roman" pitchFamily="18" charset="0"/>
                <a:cs typeface="Times New Roman" pitchFamily="18" charset="0"/>
              </a:rPr>
              <a:t> study CCA adaptation (more than 70 references and counting [1])</a:t>
            </a:r>
          </a:p>
          <a:p>
            <a:pPr marL="685800" lvl="2" indent="-342900" algn="just">
              <a:buFont typeface="Arial" panose="020B0604020202020204" pitchFamily="34" charset="0"/>
              <a:buChar char="•"/>
              <a:defRPr/>
            </a:pPr>
            <a:r>
              <a:rPr lang="en-US" altLang="ca-ES" sz="1600" dirty="0" smtClean="0">
                <a:latin typeface="Times New Roman" pitchFamily="18" charset="0"/>
                <a:cs typeface="Times New Roman" pitchFamily="18" charset="0"/>
              </a:rPr>
              <a:t>(…and many of them start with this same sentence)</a:t>
            </a:r>
          </a:p>
          <a:p>
            <a:pPr marL="685800" lvl="2" indent="-342900" algn="just">
              <a:buFont typeface="Arial" panose="020B0604020202020204" pitchFamily="34" charset="0"/>
              <a:buChar char="•"/>
              <a:defRPr/>
            </a:pPr>
            <a:endParaRPr lang="en-US" altLang="ca-E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ca-ES" dirty="0" smtClean="0">
                <a:latin typeface="Times New Roman" pitchFamily="18" charset="0"/>
                <a:cs typeface="Times New Roman" pitchFamily="18" charset="0"/>
              </a:rPr>
              <a:t>Most </a:t>
            </a:r>
            <a:r>
              <a:rPr lang="en-US" altLang="ca-ES" dirty="0">
                <a:latin typeface="Times New Roman" pitchFamily="18" charset="0"/>
                <a:cs typeface="Times New Roman" pitchFamily="18" charset="0"/>
              </a:rPr>
              <a:t>of the studies are based on </a:t>
            </a:r>
            <a:r>
              <a:rPr lang="en-US" altLang="ca-ES" dirty="0" smtClean="0">
                <a:latin typeface="Times New Roman" pitchFamily="18" charset="0"/>
                <a:cs typeface="Times New Roman" pitchFamily="18" charset="0"/>
              </a:rPr>
              <a:t>static CCA thresholds settings; few dynamic/adaptive mechanisms were proposed (based on intuitive heuristics).</a:t>
            </a:r>
          </a:p>
          <a:p>
            <a:pPr marL="685800" lvl="2" indent="-342900" algn="just">
              <a:buFont typeface="Arial" panose="020B0604020202020204" pitchFamily="34" charset="0"/>
              <a:buChar char="•"/>
              <a:defRPr/>
            </a:pPr>
            <a:r>
              <a:rPr lang="en-US" altLang="ca-ES" dirty="0" smtClean="0">
                <a:latin typeface="Times New Roman" pitchFamily="18" charset="0"/>
                <a:cs typeface="Times New Roman" pitchFamily="18" charset="0"/>
              </a:rPr>
              <a:t>In all cases, throughput improvements are observed 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ca-ES" dirty="0">
              <a:latin typeface="Times New Roman" pitchFamily="18" charset="0"/>
              <a:cs typeface="Times New Roman" pitchFamily="18" charset="0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ca-ES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ca-ES" dirty="0" smtClean="0">
                <a:latin typeface="Times New Roman" pitchFamily="18" charset="0"/>
                <a:cs typeface="Times New Roman" pitchFamily="18" charset="0"/>
              </a:rPr>
              <a:t>Following a simple approach</a:t>
            </a:r>
            <a:r>
              <a:rPr lang="en-US" altLang="ca-E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ca-ES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altLang="ca-ES" dirty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altLang="ca-ES" dirty="0" smtClean="0">
                <a:latin typeface="Times New Roman" pitchFamily="18" charset="0"/>
                <a:cs typeface="Times New Roman" pitchFamily="18" charset="0"/>
              </a:rPr>
              <a:t>work we try to provide a theoretical background to better understand CCA adaptation and its drivers.</a:t>
            </a:r>
          </a:p>
        </p:txBody>
      </p:sp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 eaLnBrk="1" hangingPunct="1"/>
            <a:r>
              <a:rPr lang="en-US" altLang="ca-ES" sz="3200" b="1" dirty="0" smtClean="0">
                <a:latin typeface="Times New Roman" pitchFamily="18" charset="0"/>
                <a:cs typeface="Times New Roman" pitchFamily="18" charset="0"/>
              </a:rPr>
              <a:t>1. Context</a:t>
            </a:r>
          </a:p>
        </p:txBody>
      </p:sp>
      <p:sp>
        <p:nvSpPr>
          <p:cNvPr id="4" name="Date Placeholder 7"/>
          <p:cNvSpPr>
            <a:spLocks noGrp="1"/>
          </p:cNvSpPr>
          <p:nvPr>
            <p:ph type="dt" sz="half" idx="2"/>
          </p:nvPr>
        </p:nvSpPr>
        <p:spPr>
          <a:xfrm>
            <a:off x="696913" y="180201"/>
            <a:ext cx="1340110" cy="27699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>
              <a:defRPr/>
            </a:pPr>
            <a:r>
              <a:rPr lang="en-US" dirty="0" smtClean="0"/>
              <a:t>Nov.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71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recto de flecha 7"/>
          <p:cNvCxnSpPr>
            <a:stCxn id="29" idx="4"/>
          </p:cNvCxnSpPr>
          <p:nvPr/>
        </p:nvCxnSpPr>
        <p:spPr bwMode="auto">
          <a:xfrm>
            <a:off x="3312300" y="3581661"/>
            <a:ext cx="93305" cy="97390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120701" y="1749136"/>
            <a:ext cx="4175699" cy="4114800"/>
          </a:xfrm>
        </p:spPr>
        <p:txBody>
          <a:bodyPr/>
          <a:lstStyle/>
          <a:p>
            <a:pPr algn="just" eaLnBrk="1" hangingPunct="1"/>
            <a:r>
              <a:rPr lang="en-US" altLang="ca-ES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ca-ES" sz="2200" dirty="0" smtClean="0">
                <a:latin typeface="Times New Roman" pitchFamily="18" charset="0"/>
                <a:cs typeface="Times New Roman" pitchFamily="18" charset="0"/>
              </a:rPr>
              <a:t>is an IEEE 802.11 STA</a:t>
            </a:r>
          </a:p>
          <a:p>
            <a:pPr lvl="1" algn="just" eaLnBrk="1" hangingPunct="1"/>
            <a:r>
              <a:rPr lang="en-US" altLang="ca-ES" sz="1800" b="1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ca-ES" sz="1800" b="1" i="1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ca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ca-ES" sz="1800" dirty="0" err="1" smtClean="0">
                <a:latin typeface="Times New Roman" pitchFamily="18" charset="0"/>
                <a:cs typeface="Times New Roman" pitchFamily="18" charset="0"/>
              </a:rPr>
              <a:t>tx</a:t>
            </a:r>
            <a:r>
              <a:rPr lang="en-US" altLang="ca-ES" sz="1800" dirty="0" smtClean="0">
                <a:latin typeface="Times New Roman" pitchFamily="18" charset="0"/>
                <a:cs typeface="Times New Roman" pitchFamily="18" charset="0"/>
              </a:rPr>
              <a:t> power</a:t>
            </a:r>
          </a:p>
          <a:p>
            <a:pPr lvl="1" algn="just" eaLnBrk="1" hangingPunct="1"/>
            <a:r>
              <a:rPr lang="en-US" altLang="ca-ES" sz="1800" b="1" i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ca-ES" sz="1800" b="1" i="1" baseline="-25000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ca-ES" sz="1800" dirty="0" smtClean="0">
                <a:latin typeface="Times New Roman" pitchFamily="18" charset="0"/>
                <a:cs typeface="Times New Roman" pitchFamily="18" charset="0"/>
              </a:rPr>
              <a:t> receiver sensitivity</a:t>
            </a:r>
          </a:p>
          <a:p>
            <a:pPr lvl="2" algn="just" eaLnBrk="1" hangingPunct="1"/>
            <a:r>
              <a:rPr lang="en-US" altLang="ca-ES" sz="1600" b="1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ca-ES" sz="1600" b="1" i="1" baseline="-250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ca-ES" sz="1600" dirty="0" smtClean="0">
                <a:latin typeface="Times New Roman" pitchFamily="18" charset="0"/>
                <a:cs typeface="Times New Roman" pitchFamily="18" charset="0"/>
              </a:rPr>
              <a:t> reception range</a:t>
            </a:r>
          </a:p>
          <a:p>
            <a:pPr lvl="2" algn="just" eaLnBrk="1" hangingPunct="1"/>
            <a:endParaRPr lang="en-US" altLang="ca-ES" sz="1600" dirty="0">
              <a:latin typeface="Times New Roman" pitchFamily="18" charset="0"/>
              <a:cs typeface="Times New Roman" pitchFamily="18" charset="0"/>
            </a:endParaRPr>
          </a:p>
          <a:p>
            <a:pPr lvl="2" algn="just" eaLnBrk="1" hangingPunct="1"/>
            <a:endParaRPr lang="en-US" altLang="ca-ES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2" algn="just" eaLnBrk="1" hangingPunct="1"/>
            <a:endParaRPr lang="en-US" altLang="ca-ES" sz="1600" dirty="0">
              <a:latin typeface="Times New Roman" pitchFamily="18" charset="0"/>
              <a:cs typeface="Times New Roman" pitchFamily="18" charset="0"/>
            </a:endParaRPr>
          </a:p>
          <a:p>
            <a:pPr lvl="2" algn="just" eaLnBrk="1" hangingPunct="1"/>
            <a:r>
              <a:rPr lang="en-US" altLang="ca-ES" sz="1600" b="1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ca-ES" sz="1600" dirty="0" smtClean="0">
                <a:latin typeface="Times New Roman" pitchFamily="18" charset="0"/>
                <a:cs typeface="Times New Roman" pitchFamily="18" charset="0"/>
              </a:rPr>
              <a:t> is the distance </a:t>
            </a:r>
            <a:r>
              <a:rPr lang="en-US" altLang="ca-ES" sz="1600" dirty="0" err="1" smtClean="0">
                <a:latin typeface="Times New Roman" pitchFamily="18" charset="0"/>
                <a:cs typeface="Times New Roman" pitchFamily="18" charset="0"/>
              </a:rPr>
              <a:t>tx</a:t>
            </a:r>
            <a:r>
              <a:rPr lang="en-US" altLang="ca-E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ca-ES" sz="16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 </a:t>
            </a:r>
            <a:r>
              <a:rPr lang="en-US" altLang="ca-ES" sz="16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rx</a:t>
            </a:r>
            <a:endParaRPr lang="en-US" altLang="ca-ES" sz="1600" dirty="0" smtClean="0">
              <a:latin typeface="Times New Roman" pitchFamily="18" charset="0"/>
              <a:cs typeface="Times New Roman" pitchFamily="18" charset="0"/>
              <a:sym typeface="Wingdings" panose="05000000000000000000" pitchFamily="2" charset="2"/>
            </a:endParaRPr>
          </a:p>
          <a:p>
            <a:pPr lvl="2" algn="just" eaLnBrk="1" hangingPunct="1"/>
            <a:r>
              <a:rPr lang="en-US" altLang="ca-ES" sz="1600" b="1" i="1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α</a:t>
            </a:r>
            <a:r>
              <a:rPr lang="en-US" altLang="ca-ES" sz="16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is the path loss exponent</a:t>
            </a:r>
          </a:p>
          <a:p>
            <a:pPr lvl="2" algn="just" eaLnBrk="1" hangingPunct="1"/>
            <a:endParaRPr lang="en-US" altLang="ca-ES" sz="1600" dirty="0">
              <a:latin typeface="Times New Roman" pitchFamily="18" charset="0"/>
              <a:cs typeface="Times New Roman" pitchFamily="18" charset="0"/>
              <a:sym typeface="Wingdings" panose="05000000000000000000" pitchFamily="2" charset="2"/>
            </a:endParaRPr>
          </a:p>
          <a:p>
            <a:pPr algn="just" eaLnBrk="1" hangingPunct="1"/>
            <a:r>
              <a:rPr lang="en-US" altLang="ca-ES" dirty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altLang="ca-ES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 </a:t>
            </a:r>
            <a:r>
              <a:rPr lang="en-US" altLang="ca-ES" sz="22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represents </a:t>
            </a:r>
            <a:r>
              <a:rPr lang="en-US" altLang="ca-ES" sz="2200" dirty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a </a:t>
            </a:r>
            <a:r>
              <a:rPr lang="en-US" altLang="ca-ES" sz="2200" dirty="0" err="1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tx</a:t>
            </a:r>
            <a:r>
              <a:rPr lang="en-US" altLang="ca-ES" sz="2200" dirty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 </a:t>
            </a:r>
            <a:r>
              <a:rPr lang="en-US" altLang="ca-ES" sz="2200" dirty="0" err="1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rx</a:t>
            </a:r>
            <a:r>
              <a:rPr lang="en-US" altLang="ca-ES" sz="2200" dirty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link</a:t>
            </a:r>
            <a:endParaRPr lang="en-US" altLang="ca-ES" sz="2200" dirty="0" smtClean="0">
              <a:latin typeface="Times New Roman" pitchFamily="18" charset="0"/>
              <a:cs typeface="Times New Roman" pitchFamily="18" charset="0"/>
              <a:sym typeface="Wingdings" panose="05000000000000000000" pitchFamily="2" charset="2"/>
            </a:endParaRPr>
          </a:p>
          <a:p>
            <a:pPr lvl="2" algn="just" eaLnBrk="1" hangingPunct="1"/>
            <a:endParaRPr lang="en-US" altLang="ca-ES" sz="1600" dirty="0">
              <a:latin typeface="Times New Roman" pitchFamily="18" charset="0"/>
              <a:cs typeface="Times New Roman" pitchFamily="18" charset="0"/>
              <a:sym typeface="Wingdings" panose="05000000000000000000" pitchFamily="2" charset="2"/>
            </a:endParaRPr>
          </a:p>
          <a:p>
            <a:pPr lvl="2" algn="just" eaLnBrk="1" hangingPunct="1"/>
            <a:endParaRPr lang="en-US" altLang="ca-E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idx="4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ca-ES" sz="1200" b="0" dirty="0" smtClean="0"/>
              <a:t>Slide </a:t>
            </a:r>
            <a:fld id="{0D7CB745-AE01-4E70-A430-C523E6D3A22C}" type="slidenum">
              <a:rPr lang="en-US" altLang="ca-E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ca-ES" sz="1200" b="0" dirty="0" smtClean="0"/>
          </a:p>
        </p:txBody>
      </p:sp>
      <p:sp>
        <p:nvSpPr>
          <p:cNvPr id="7" name="Date Placeholder 7"/>
          <p:cNvSpPr>
            <a:spLocks noGrp="1"/>
          </p:cNvSpPr>
          <p:nvPr>
            <p:ph type="dt" sz="half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>
              <a:defRPr/>
            </a:pPr>
            <a:r>
              <a:rPr lang="en-US" dirty="0" smtClean="0"/>
              <a:t>Nov. 2015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6168049" y="3193998"/>
                <a:ext cx="2515199" cy="65562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a-ES" sz="1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a-ES" sz="1600" b="1" i="1" smtClean="0"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ca-ES" sz="1600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</m:sub>
                      </m:sSub>
                      <m:r>
                        <a:rPr lang="ca-ES" sz="1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 </m:t>
                      </m:r>
                      <m:f>
                        <m:fPr>
                          <m:ctrlPr>
                            <a:rPr lang="ca-ES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a-ES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a-ES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𝑷</m:t>
                              </m:r>
                            </m:e>
                            <m:sub>
                              <m:r>
                                <a:rPr lang="ca-ES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𝒕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ca-ES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a-ES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𝒅</m:t>
                              </m:r>
                            </m:e>
                            <m:sup>
                              <m:r>
                                <a:rPr lang="ca-ES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𝜶</m:t>
                              </m:r>
                            </m:sup>
                          </m:sSup>
                        </m:den>
                      </m:f>
                      <m:r>
                        <a:rPr lang="ca-ES" sz="1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⟶</m:t>
                      </m:r>
                      <m:sSub>
                        <m:sSubPr>
                          <m:ctrlPr>
                            <a:rPr lang="ca-ES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a-ES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𝑹</m:t>
                          </m:r>
                        </m:e>
                        <m:sub>
                          <m:r>
                            <a:rPr lang="ca-ES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sub>
                      </m:sSub>
                      <m:r>
                        <a:rPr lang="ca-E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ca-ES" sz="1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ca-ES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a-E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a-E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ca-ES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a-ES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𝑷</m:t>
                                      </m:r>
                                    </m:e>
                                    <m:sub>
                                      <m:r>
                                        <a:rPr lang="ca-ES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𝒕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ca-ES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a-ES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𝑺</m:t>
                                      </m:r>
                                    </m:e>
                                    <m:sub>
                                      <m:r>
                                        <a:rPr lang="ca-ES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𝒓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type m:val="skw"/>
                              <m:ctrlPr>
                                <a:rPr lang="ca-ES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a-ES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ca-ES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𝜶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ca-ES" sz="1600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8049" y="3193998"/>
                <a:ext cx="2515199" cy="65562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a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CuadroTexto 1"/>
          <p:cNvSpPr txBox="1"/>
          <p:nvPr/>
        </p:nvSpPr>
        <p:spPr>
          <a:xfrm>
            <a:off x="762000" y="6169619"/>
            <a:ext cx="7315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FF0000"/>
                </a:solidFill>
              </a:rPr>
              <a:t>For simplicity, assume that all nodes have equal properties (i.e. same </a:t>
            </a:r>
            <a:r>
              <a:rPr lang="en-US" sz="1600" i="1" dirty="0" smtClean="0">
                <a:solidFill>
                  <a:srgbClr val="FF0000"/>
                </a:solidFill>
              </a:rPr>
              <a:t>Pt</a:t>
            </a:r>
            <a:r>
              <a:rPr lang="en-US" sz="1600" b="0" dirty="0" smtClean="0">
                <a:solidFill>
                  <a:srgbClr val="FF0000"/>
                </a:solidFill>
              </a:rPr>
              <a:t>, </a:t>
            </a:r>
            <a:r>
              <a:rPr lang="en-US" sz="1600" i="1" dirty="0" err="1" smtClean="0">
                <a:solidFill>
                  <a:srgbClr val="FF0000"/>
                </a:solidFill>
              </a:rPr>
              <a:t>Sr</a:t>
            </a:r>
            <a:r>
              <a:rPr lang="en-US" sz="1600" b="0" dirty="0" smtClean="0">
                <a:solidFill>
                  <a:srgbClr val="FF0000"/>
                </a:solidFill>
              </a:rPr>
              <a:t>, etc.)</a:t>
            </a:r>
            <a:endParaRPr lang="en-US" sz="1600" b="0" dirty="0">
              <a:solidFill>
                <a:srgbClr val="FF0000"/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3353685" y="3883227"/>
            <a:ext cx="3738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ca-ES" sz="1600" i="1" dirty="0">
                <a:cs typeface="Times New Roman" pitchFamily="18" charset="0"/>
              </a:rPr>
              <a:t>R</a:t>
            </a:r>
            <a:r>
              <a:rPr lang="en-US" altLang="ca-ES" sz="1600" i="1" baseline="-25000" dirty="0">
                <a:cs typeface="Times New Roman" pitchFamily="18" charset="0"/>
              </a:rPr>
              <a:t>r</a:t>
            </a:r>
            <a:endParaRPr lang="ca-ES" sz="1600" dirty="0"/>
          </a:p>
        </p:txBody>
      </p:sp>
      <p:sp>
        <p:nvSpPr>
          <p:cNvPr id="27" name="Elipse 26"/>
          <p:cNvSpPr/>
          <p:nvPr/>
        </p:nvSpPr>
        <p:spPr bwMode="auto">
          <a:xfrm>
            <a:off x="2558100" y="3293661"/>
            <a:ext cx="288000" cy="2880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28" name="Elipse 27"/>
          <p:cNvSpPr/>
          <p:nvPr/>
        </p:nvSpPr>
        <p:spPr bwMode="auto">
          <a:xfrm>
            <a:off x="5444836" y="1845600"/>
            <a:ext cx="288000" cy="28800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29" name="Elipse 28"/>
          <p:cNvSpPr/>
          <p:nvPr/>
        </p:nvSpPr>
        <p:spPr bwMode="auto">
          <a:xfrm>
            <a:off x="3168300" y="3293661"/>
            <a:ext cx="288000" cy="2880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32" name="Elipse 31"/>
          <p:cNvSpPr/>
          <p:nvPr/>
        </p:nvSpPr>
        <p:spPr bwMode="auto">
          <a:xfrm>
            <a:off x="990600" y="5029200"/>
            <a:ext cx="288000" cy="288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a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kumimoji="0" lang="ca-ES" sz="1400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Elipse 32"/>
          <p:cNvSpPr/>
          <p:nvPr/>
        </p:nvSpPr>
        <p:spPr bwMode="auto">
          <a:xfrm>
            <a:off x="4495800" y="3293661"/>
            <a:ext cx="288000" cy="288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a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ca-ES" sz="14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Elipse 34"/>
          <p:cNvSpPr/>
          <p:nvPr/>
        </p:nvSpPr>
        <p:spPr bwMode="auto">
          <a:xfrm>
            <a:off x="2175227" y="2395566"/>
            <a:ext cx="2160000" cy="2160000"/>
          </a:xfrm>
          <a:prstGeom prst="ellipse">
            <a:avLst/>
          </a:prstGeom>
          <a:noFill/>
          <a:ln w="15875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a-E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Elipse 35"/>
          <p:cNvSpPr/>
          <p:nvPr/>
        </p:nvSpPr>
        <p:spPr bwMode="auto">
          <a:xfrm>
            <a:off x="1278066" y="2251566"/>
            <a:ext cx="288000" cy="288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a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kumimoji="0" lang="ca-ES" sz="1400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Elipse 36"/>
          <p:cNvSpPr/>
          <p:nvPr/>
        </p:nvSpPr>
        <p:spPr bwMode="auto">
          <a:xfrm>
            <a:off x="632043" y="1557600"/>
            <a:ext cx="288000" cy="288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kumimoji="0" lang="ca-ES" sz="1400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Elipse 37"/>
          <p:cNvSpPr/>
          <p:nvPr/>
        </p:nvSpPr>
        <p:spPr bwMode="auto">
          <a:xfrm>
            <a:off x="1910400" y="5121295"/>
            <a:ext cx="288000" cy="288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endParaRPr kumimoji="0" lang="ca-ES" sz="1400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Elipse 38"/>
          <p:cNvSpPr/>
          <p:nvPr/>
        </p:nvSpPr>
        <p:spPr bwMode="auto">
          <a:xfrm>
            <a:off x="5268601" y="3883227"/>
            <a:ext cx="288000" cy="288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kumimoji="0" lang="ca-ES" sz="1400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" name="Conector recto de flecha 39"/>
          <p:cNvCxnSpPr>
            <a:stCxn id="27" idx="6"/>
            <a:endCxn id="29" idx="2"/>
          </p:cNvCxnSpPr>
          <p:nvPr/>
        </p:nvCxnSpPr>
        <p:spPr bwMode="auto">
          <a:xfrm>
            <a:off x="2846100" y="3437661"/>
            <a:ext cx="32220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33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1" name="Conector recto de flecha 40"/>
          <p:cNvCxnSpPr>
            <a:stCxn id="33" idx="5"/>
            <a:endCxn id="39" idx="1"/>
          </p:cNvCxnSpPr>
          <p:nvPr/>
        </p:nvCxnSpPr>
        <p:spPr bwMode="auto">
          <a:xfrm>
            <a:off x="4741623" y="3539484"/>
            <a:ext cx="569155" cy="38592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33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2" name="Conector recto de flecha 41"/>
          <p:cNvCxnSpPr>
            <a:stCxn id="32" idx="6"/>
            <a:endCxn id="38" idx="2"/>
          </p:cNvCxnSpPr>
          <p:nvPr/>
        </p:nvCxnSpPr>
        <p:spPr bwMode="auto">
          <a:xfrm>
            <a:off x="1278600" y="5173200"/>
            <a:ext cx="631800" cy="92095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33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3" name="Conector recto de flecha 42"/>
          <p:cNvCxnSpPr>
            <a:stCxn id="36" idx="1"/>
            <a:endCxn id="37" idx="5"/>
          </p:cNvCxnSpPr>
          <p:nvPr/>
        </p:nvCxnSpPr>
        <p:spPr bwMode="auto">
          <a:xfrm flipH="1" flipV="1">
            <a:off x="877866" y="1803423"/>
            <a:ext cx="442377" cy="49032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33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7" name="Title 1"/>
          <p:cNvSpPr txBox="1">
            <a:spLocks/>
          </p:cNvSpPr>
          <p:nvPr/>
        </p:nvSpPr>
        <p:spPr bwMode="auto">
          <a:xfrm>
            <a:off x="685800" y="457200"/>
            <a:ext cx="7772400" cy="53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ca-ES" kern="0" smtClean="0">
                <a:cs typeface="Times New Roman" panose="02020603050405020304" pitchFamily="18" charset="0"/>
              </a:rPr>
              <a:t>2. Communication model</a:t>
            </a:r>
            <a:endParaRPr lang="en-US" altLang="ca-ES" kern="0" dirty="0" smtClean="0">
              <a:cs typeface="Times New Roman" panose="02020603050405020304" pitchFamily="18" charset="0"/>
            </a:endParaRPr>
          </a:p>
        </p:txBody>
      </p:sp>
      <p:cxnSp>
        <p:nvCxnSpPr>
          <p:cNvPr id="48" name="Conector recto de flecha 47"/>
          <p:cNvCxnSpPr/>
          <p:nvPr/>
        </p:nvCxnSpPr>
        <p:spPr bwMode="auto">
          <a:xfrm>
            <a:off x="5372018" y="5142077"/>
            <a:ext cx="32220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330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359501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recto de flecha 7"/>
          <p:cNvCxnSpPr>
            <a:stCxn id="3" idx="0"/>
            <a:endCxn id="13" idx="0"/>
          </p:cNvCxnSpPr>
          <p:nvPr/>
        </p:nvCxnSpPr>
        <p:spPr bwMode="auto">
          <a:xfrm flipV="1">
            <a:off x="2702100" y="964161"/>
            <a:ext cx="41100" cy="23295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105400" y="1749136"/>
            <a:ext cx="3962400" cy="4114800"/>
          </a:xfrm>
        </p:spPr>
        <p:txBody>
          <a:bodyPr/>
          <a:lstStyle/>
          <a:p>
            <a:pPr algn="just" eaLnBrk="1" hangingPunct="1"/>
            <a:r>
              <a:rPr lang="en-US" altLang="ca-ES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ca-ES" sz="2200" dirty="0" smtClean="0">
                <a:latin typeface="Times New Roman" pitchFamily="18" charset="0"/>
                <a:cs typeface="Times New Roman" pitchFamily="18" charset="0"/>
              </a:rPr>
              <a:t>is an IEEE 802.11 STA</a:t>
            </a:r>
          </a:p>
          <a:p>
            <a:pPr lvl="1" algn="just" eaLnBrk="1" hangingPunct="1"/>
            <a:r>
              <a:rPr lang="en-US" altLang="ca-ES" sz="1800" b="1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ca-ES" sz="1800" b="1" i="1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ca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ca-ES" sz="1800" dirty="0" err="1" smtClean="0">
                <a:latin typeface="Times New Roman" pitchFamily="18" charset="0"/>
                <a:cs typeface="Times New Roman" pitchFamily="18" charset="0"/>
              </a:rPr>
              <a:t>tx</a:t>
            </a:r>
            <a:r>
              <a:rPr lang="en-US" altLang="ca-ES" sz="1800" dirty="0" smtClean="0">
                <a:latin typeface="Times New Roman" pitchFamily="18" charset="0"/>
                <a:cs typeface="Times New Roman" pitchFamily="18" charset="0"/>
              </a:rPr>
              <a:t> power</a:t>
            </a:r>
          </a:p>
          <a:p>
            <a:pPr lvl="1" algn="just" eaLnBrk="1" hangingPunct="1"/>
            <a:r>
              <a:rPr lang="en-US" altLang="ca-ES" sz="1800" b="1" i="1" dirty="0" smtClean="0">
                <a:latin typeface="Times New Roman" pitchFamily="18" charset="0"/>
                <a:cs typeface="Times New Roman" pitchFamily="18" charset="0"/>
              </a:rPr>
              <a:t>CCA</a:t>
            </a:r>
            <a:r>
              <a:rPr lang="en-US" altLang="ca-ES" sz="1800" b="1" i="1" baseline="-25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altLang="ca-ES" sz="1800" dirty="0" smtClean="0">
                <a:latin typeface="Times New Roman" pitchFamily="18" charset="0"/>
                <a:cs typeface="Times New Roman" pitchFamily="18" charset="0"/>
              </a:rPr>
              <a:t> carrier sense Threshold</a:t>
            </a:r>
          </a:p>
          <a:p>
            <a:pPr lvl="2" algn="just" eaLnBrk="1" hangingPunct="1"/>
            <a:r>
              <a:rPr lang="en-US" altLang="ca-ES" sz="1600" b="1" i="1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ca-ES" sz="1600" b="1" i="1" baseline="-25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ca-ES" sz="1600" dirty="0" smtClean="0">
                <a:latin typeface="Times New Roman" pitchFamily="18" charset="0"/>
                <a:cs typeface="Times New Roman" pitchFamily="18" charset="0"/>
              </a:rPr>
              <a:t> carrier sense range</a:t>
            </a:r>
          </a:p>
          <a:p>
            <a:pPr lvl="2" algn="just" eaLnBrk="1" hangingPunct="1"/>
            <a:endParaRPr lang="en-US" altLang="ca-ES" sz="1600" dirty="0">
              <a:latin typeface="Times New Roman" pitchFamily="18" charset="0"/>
              <a:cs typeface="Times New Roman" pitchFamily="18" charset="0"/>
            </a:endParaRPr>
          </a:p>
          <a:p>
            <a:pPr lvl="2" algn="just" eaLnBrk="1" hangingPunct="1"/>
            <a:endParaRPr lang="en-US" altLang="ca-ES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2" algn="just" eaLnBrk="1" hangingPunct="1"/>
            <a:endParaRPr lang="en-US" altLang="ca-ES" sz="1600" dirty="0">
              <a:latin typeface="Times New Roman" pitchFamily="18" charset="0"/>
              <a:cs typeface="Times New Roman" pitchFamily="18" charset="0"/>
            </a:endParaRPr>
          </a:p>
          <a:p>
            <a:pPr lvl="2" algn="just" eaLnBrk="1" hangingPunct="1"/>
            <a:r>
              <a:rPr lang="en-US" altLang="ca-ES" sz="1600" b="1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ca-ES" sz="1600" dirty="0" smtClean="0">
                <a:latin typeface="Times New Roman" pitchFamily="18" charset="0"/>
                <a:cs typeface="Times New Roman" pitchFamily="18" charset="0"/>
              </a:rPr>
              <a:t> is the distance </a:t>
            </a:r>
            <a:r>
              <a:rPr lang="en-US" altLang="ca-ES" sz="1600" dirty="0" err="1" smtClean="0">
                <a:latin typeface="Times New Roman" pitchFamily="18" charset="0"/>
                <a:cs typeface="Times New Roman" pitchFamily="18" charset="0"/>
              </a:rPr>
              <a:t>tx</a:t>
            </a:r>
            <a:r>
              <a:rPr lang="en-US" altLang="ca-E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ca-ES" sz="16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 </a:t>
            </a:r>
            <a:r>
              <a:rPr lang="en-US" altLang="ca-ES" sz="16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rx</a:t>
            </a:r>
            <a:endParaRPr lang="en-US" altLang="ca-ES" sz="1600" dirty="0" smtClean="0">
              <a:latin typeface="Times New Roman" pitchFamily="18" charset="0"/>
              <a:cs typeface="Times New Roman" pitchFamily="18" charset="0"/>
              <a:sym typeface="Wingdings" panose="05000000000000000000" pitchFamily="2" charset="2"/>
            </a:endParaRPr>
          </a:p>
          <a:p>
            <a:pPr lvl="2" algn="just" eaLnBrk="1" hangingPunct="1"/>
            <a:r>
              <a:rPr lang="en-US" altLang="ca-ES" sz="1600" b="1" i="1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α</a:t>
            </a:r>
            <a:r>
              <a:rPr lang="en-US" altLang="ca-ES" sz="16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is the path loss exponent</a:t>
            </a:r>
          </a:p>
          <a:p>
            <a:pPr lvl="2" algn="just" eaLnBrk="1" hangingPunct="1"/>
            <a:endParaRPr lang="en-US" altLang="ca-ES" sz="1600" dirty="0">
              <a:latin typeface="Times New Roman" pitchFamily="18" charset="0"/>
              <a:cs typeface="Times New Roman" pitchFamily="18" charset="0"/>
              <a:sym typeface="Wingdings" panose="05000000000000000000" pitchFamily="2" charset="2"/>
            </a:endParaRPr>
          </a:p>
          <a:p>
            <a:pPr algn="just" eaLnBrk="1" hangingPunct="1"/>
            <a:r>
              <a:rPr lang="en-US" altLang="ca-ES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  </a:t>
            </a:r>
            <a:r>
              <a:rPr lang="en-US" altLang="ca-ES" sz="22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represents a </a:t>
            </a:r>
            <a:r>
              <a:rPr lang="en-US" altLang="ca-ES" sz="22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tx</a:t>
            </a:r>
            <a:r>
              <a:rPr lang="en-US" altLang="ca-ES" sz="22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 </a:t>
            </a:r>
            <a:r>
              <a:rPr lang="en-US" altLang="ca-ES" sz="22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rx</a:t>
            </a:r>
            <a:r>
              <a:rPr lang="en-US" altLang="ca-ES" sz="22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link</a:t>
            </a:r>
            <a:endParaRPr lang="en-US" altLang="ca-ES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6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537841"/>
          </a:xfrm>
        </p:spPr>
        <p:txBody>
          <a:bodyPr/>
          <a:lstStyle/>
          <a:p>
            <a:pPr eaLnBrk="1" hangingPunct="1"/>
            <a:r>
              <a:rPr lang="en-US" altLang="ca-ES" dirty="0" smtClean="0">
                <a:cs typeface="Times New Roman" panose="02020603050405020304" pitchFamily="18" charset="0"/>
              </a:rPr>
              <a:t>2. Communication model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idx="4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ca-ES" sz="1200" b="0" dirty="0" smtClean="0"/>
              <a:t>Slide </a:t>
            </a:r>
            <a:fld id="{0D7CB745-AE01-4E70-A430-C523E6D3A22C}" type="slidenum">
              <a:rPr lang="en-US" altLang="ca-E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ca-ES" sz="1200" b="0" dirty="0" smtClean="0"/>
          </a:p>
        </p:txBody>
      </p:sp>
      <p:sp>
        <p:nvSpPr>
          <p:cNvPr id="7" name="Date Placeholder 7"/>
          <p:cNvSpPr>
            <a:spLocks noGrp="1"/>
          </p:cNvSpPr>
          <p:nvPr>
            <p:ph type="dt" sz="half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>
              <a:defRPr/>
            </a:pPr>
            <a:r>
              <a:rPr lang="en-US" dirty="0" smtClean="0"/>
              <a:t>Nov. 2015</a:t>
            </a:r>
            <a:endParaRPr lang="en-US" dirty="0"/>
          </a:p>
        </p:txBody>
      </p:sp>
      <p:sp>
        <p:nvSpPr>
          <p:cNvPr id="3" name="Elipse 2"/>
          <p:cNvSpPr/>
          <p:nvPr/>
        </p:nvSpPr>
        <p:spPr bwMode="auto">
          <a:xfrm>
            <a:off x="2558100" y="3293661"/>
            <a:ext cx="288000" cy="2880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0" name="Elipse 9"/>
          <p:cNvSpPr/>
          <p:nvPr/>
        </p:nvSpPr>
        <p:spPr bwMode="auto">
          <a:xfrm>
            <a:off x="5444836" y="1845600"/>
            <a:ext cx="288000" cy="28800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1" name="Elipse 10"/>
          <p:cNvSpPr/>
          <p:nvPr/>
        </p:nvSpPr>
        <p:spPr bwMode="auto">
          <a:xfrm>
            <a:off x="3168300" y="3293661"/>
            <a:ext cx="288000" cy="2880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5943001" y="3225171"/>
                <a:ext cx="2515199" cy="65562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a-ES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a-ES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𝑹</m:t>
                          </m:r>
                        </m:e>
                        <m:sub>
                          <m:r>
                            <a:rPr lang="ca-ES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</m:t>
                          </m:r>
                        </m:sub>
                      </m:sSub>
                      <m:r>
                        <a:rPr lang="ca-E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ca-ES" sz="1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ca-ES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a-E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a-E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ca-ES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a-ES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𝑷</m:t>
                                      </m:r>
                                    </m:e>
                                    <m:sub>
                                      <m:r>
                                        <a:rPr lang="ca-ES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𝒕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ca-ES" sz="16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a-ES" sz="16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𝑪𝑪𝑨</m:t>
                                      </m:r>
                                    </m:e>
                                    <m:sub>
                                      <m:r>
                                        <a:rPr lang="ca-ES" sz="16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𝑻𝒉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type m:val="skw"/>
                              <m:ctrlPr>
                                <a:rPr lang="ca-ES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a-ES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ca-ES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𝜶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ca-ES" sz="1600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001" y="3225171"/>
                <a:ext cx="2515199" cy="65562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a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Elipse 12"/>
          <p:cNvSpPr/>
          <p:nvPr/>
        </p:nvSpPr>
        <p:spPr bwMode="auto">
          <a:xfrm>
            <a:off x="223200" y="964161"/>
            <a:ext cx="5040000" cy="5040000"/>
          </a:xfrm>
          <a:prstGeom prst="ellipse">
            <a:avLst/>
          </a:prstGeom>
          <a:noFill/>
          <a:ln w="15875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a-E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762000" y="6169619"/>
            <a:ext cx="7315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FF0000"/>
                </a:solidFill>
              </a:rPr>
              <a:t>For simplicity, assume that all nodes have equal properties (i.e. same </a:t>
            </a:r>
            <a:r>
              <a:rPr lang="en-US" sz="1600" i="1" dirty="0" smtClean="0">
                <a:solidFill>
                  <a:srgbClr val="FF0000"/>
                </a:solidFill>
              </a:rPr>
              <a:t>Pt</a:t>
            </a:r>
            <a:r>
              <a:rPr lang="en-US" sz="1600" b="0" dirty="0" smtClean="0">
                <a:solidFill>
                  <a:srgbClr val="FF0000"/>
                </a:solidFill>
              </a:rPr>
              <a:t>, </a:t>
            </a:r>
            <a:r>
              <a:rPr lang="en-US" sz="1600" i="1" dirty="0" err="1" smtClean="0">
                <a:solidFill>
                  <a:srgbClr val="FF0000"/>
                </a:solidFill>
              </a:rPr>
              <a:t>Sr</a:t>
            </a:r>
            <a:r>
              <a:rPr lang="en-US" sz="1600" b="0" dirty="0" smtClean="0">
                <a:solidFill>
                  <a:srgbClr val="FF0000"/>
                </a:solidFill>
              </a:rPr>
              <a:t>, etc.)</a:t>
            </a:r>
            <a:endParaRPr lang="en-US" sz="1600" b="0" dirty="0">
              <a:solidFill>
                <a:srgbClr val="FF0000"/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2354268" y="2201012"/>
            <a:ext cx="3818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ca-ES" sz="1600" i="1" dirty="0" err="1" smtClean="0">
                <a:cs typeface="Times New Roman" pitchFamily="18" charset="0"/>
              </a:rPr>
              <a:t>R</a:t>
            </a:r>
            <a:r>
              <a:rPr lang="en-US" altLang="ca-ES" sz="1600" i="1" baseline="-25000" dirty="0" err="1" smtClean="0">
                <a:cs typeface="Times New Roman" pitchFamily="18" charset="0"/>
              </a:rPr>
              <a:t>c</a:t>
            </a:r>
            <a:endParaRPr lang="ca-ES" sz="1600" dirty="0"/>
          </a:p>
        </p:txBody>
      </p:sp>
      <p:sp>
        <p:nvSpPr>
          <p:cNvPr id="17" name="Elipse 16"/>
          <p:cNvSpPr/>
          <p:nvPr/>
        </p:nvSpPr>
        <p:spPr bwMode="auto">
          <a:xfrm>
            <a:off x="990600" y="5029200"/>
            <a:ext cx="288000" cy="288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a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kumimoji="0" lang="ca-ES" sz="1400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Elipse 19"/>
          <p:cNvSpPr/>
          <p:nvPr/>
        </p:nvSpPr>
        <p:spPr bwMode="auto">
          <a:xfrm>
            <a:off x="4495800" y="3293661"/>
            <a:ext cx="288000" cy="288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a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ca-ES" sz="14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Elipse 24"/>
          <p:cNvSpPr/>
          <p:nvPr/>
        </p:nvSpPr>
        <p:spPr bwMode="auto">
          <a:xfrm>
            <a:off x="1278066" y="2251566"/>
            <a:ext cx="288000" cy="288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a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kumimoji="0" lang="ca-ES" sz="1400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Elipse 25"/>
          <p:cNvSpPr/>
          <p:nvPr/>
        </p:nvSpPr>
        <p:spPr bwMode="auto">
          <a:xfrm>
            <a:off x="632043" y="1557600"/>
            <a:ext cx="288000" cy="288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kumimoji="0" lang="ca-ES" sz="1400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Elipse 26"/>
          <p:cNvSpPr/>
          <p:nvPr/>
        </p:nvSpPr>
        <p:spPr bwMode="auto">
          <a:xfrm>
            <a:off x="1910400" y="5121295"/>
            <a:ext cx="288000" cy="288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endParaRPr kumimoji="0" lang="ca-ES" sz="1400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Elipse 27"/>
          <p:cNvSpPr/>
          <p:nvPr/>
        </p:nvSpPr>
        <p:spPr bwMode="auto">
          <a:xfrm>
            <a:off x="5268601" y="3883227"/>
            <a:ext cx="288000" cy="288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a-E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kumimoji="0" lang="ca-ES" sz="1400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Conector recto de flecha 22"/>
          <p:cNvCxnSpPr>
            <a:stCxn id="3" idx="6"/>
            <a:endCxn id="11" idx="2"/>
          </p:cNvCxnSpPr>
          <p:nvPr/>
        </p:nvCxnSpPr>
        <p:spPr bwMode="auto">
          <a:xfrm>
            <a:off x="2846100" y="3437661"/>
            <a:ext cx="32220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33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1" name="Conector recto de flecha 30"/>
          <p:cNvCxnSpPr>
            <a:stCxn id="20" idx="5"/>
            <a:endCxn id="28" idx="1"/>
          </p:cNvCxnSpPr>
          <p:nvPr/>
        </p:nvCxnSpPr>
        <p:spPr bwMode="auto">
          <a:xfrm>
            <a:off x="4741623" y="3539484"/>
            <a:ext cx="569155" cy="38592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33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4" name="Conector recto de flecha 33"/>
          <p:cNvCxnSpPr>
            <a:stCxn id="17" idx="6"/>
            <a:endCxn id="27" idx="2"/>
          </p:cNvCxnSpPr>
          <p:nvPr/>
        </p:nvCxnSpPr>
        <p:spPr bwMode="auto">
          <a:xfrm>
            <a:off x="1278600" y="5173200"/>
            <a:ext cx="631800" cy="92095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33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7" name="Conector recto de flecha 36"/>
          <p:cNvCxnSpPr>
            <a:stCxn id="25" idx="1"/>
            <a:endCxn id="26" idx="5"/>
          </p:cNvCxnSpPr>
          <p:nvPr/>
        </p:nvCxnSpPr>
        <p:spPr bwMode="auto">
          <a:xfrm flipH="1" flipV="1">
            <a:off x="877866" y="1803423"/>
            <a:ext cx="442377" cy="49032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33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0" name="Conector recto de flecha 39"/>
          <p:cNvCxnSpPr/>
          <p:nvPr/>
        </p:nvCxnSpPr>
        <p:spPr bwMode="auto">
          <a:xfrm>
            <a:off x="5385873" y="5135460"/>
            <a:ext cx="32220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330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797675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dirty="0" smtClean="0"/>
              <a:t>Capture effect</a:t>
            </a:r>
          </a:p>
          <a:p>
            <a:pPr lvl="1"/>
            <a:r>
              <a:rPr lang="en-US" dirty="0" smtClean="0"/>
              <a:t>Upon a collision, the receiver </a:t>
            </a:r>
            <a:r>
              <a:rPr lang="en-US" dirty="0" smtClean="0"/>
              <a:t>locks to a strongest PPDU provided </a:t>
            </a:r>
            <a:r>
              <a:rPr lang="en-US" dirty="0" smtClean="0"/>
              <a:t>that it is, at least, </a:t>
            </a:r>
            <a:r>
              <a:rPr lang="en-US" b="1" i="1" dirty="0" err="1" smtClean="0"/>
              <a:t>C</a:t>
            </a:r>
            <a:r>
              <a:rPr lang="en-US" b="1" i="1" baseline="-25000" dirty="0" err="1" smtClean="0"/>
              <a:t>Th</a:t>
            </a:r>
            <a:r>
              <a:rPr lang="en-US" dirty="0" smtClean="0"/>
              <a:t> times stronger than </a:t>
            </a:r>
            <a:r>
              <a:rPr lang="en-US" dirty="0" smtClean="0"/>
              <a:t>the current frame</a:t>
            </a:r>
            <a:r>
              <a:rPr lang="en-US" dirty="0" smtClean="0"/>
              <a:t>.</a:t>
            </a:r>
          </a:p>
          <a:p>
            <a:pPr lvl="2"/>
            <a:r>
              <a:rPr lang="en-US" b="1" i="1" dirty="0" err="1" smtClean="0"/>
              <a:t>C</a:t>
            </a:r>
            <a:r>
              <a:rPr lang="en-US" b="1" i="1" baseline="-25000" dirty="0" err="1" smtClean="0"/>
              <a:t>Th</a:t>
            </a:r>
            <a:r>
              <a:rPr lang="en-US" b="1" i="1" baseline="-25000" dirty="0" smtClean="0"/>
              <a:t> </a:t>
            </a:r>
            <a:r>
              <a:rPr lang="en-US" dirty="0" smtClean="0"/>
              <a:t>: capture threshold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This ability defines the interference range (</a:t>
            </a:r>
            <a:r>
              <a:rPr lang="en-US" b="1" i="1" dirty="0" err="1" smtClean="0"/>
              <a:t>R</a:t>
            </a:r>
            <a:r>
              <a:rPr lang="en-US" b="1" i="1" baseline="-25000" dirty="0" err="1" smtClean="0"/>
              <a:t>i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Any       ‘s transmission within </a:t>
            </a:r>
            <a:r>
              <a:rPr lang="en-US" b="1" i="1" dirty="0" err="1" smtClean="0"/>
              <a:t>R</a:t>
            </a:r>
            <a:r>
              <a:rPr lang="en-US" b="1" i="1" baseline="-25000" dirty="0" err="1" smtClean="0"/>
              <a:t>i</a:t>
            </a:r>
            <a:r>
              <a:rPr lang="en-US" dirty="0" smtClean="0"/>
              <a:t> is received with power not </a:t>
            </a:r>
            <a:r>
              <a:rPr lang="en-US" b="1" i="1" dirty="0" err="1" smtClean="0"/>
              <a:t>C</a:t>
            </a:r>
            <a:r>
              <a:rPr lang="en-US" b="1" i="1" baseline="-25000" dirty="0" err="1" smtClean="0"/>
              <a:t>Th</a:t>
            </a:r>
            <a:r>
              <a:rPr lang="en-US" dirty="0" smtClean="0"/>
              <a:t> times lower than the wanted transmission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/>
              <a:t>prevents the wanted transmission to benefit from the capture effect </a:t>
            </a:r>
            <a:r>
              <a:rPr lang="en-US" dirty="0" smtClean="0">
                <a:sym typeface="Wingdings" panose="05000000000000000000" pitchFamily="2" charset="2"/>
              </a:rPr>
              <a:t> upon collision, </a:t>
            </a:r>
            <a:r>
              <a:rPr lang="en-US" dirty="0" smtClean="0"/>
              <a:t>prevents the correct reception of the wanted transmission.</a:t>
            </a:r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Interesting behavior that allows increasing spatial reuse [4]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b="0" kern="0" smtClean="0">
                <a:solidFill>
                  <a:sysClr val="windowText" lastClr="000000"/>
                </a:solidFill>
              </a:rPr>
              <a:t>Slide </a:t>
            </a:r>
            <a:fld id="{93823DB3-BAA4-4F4A-B4B3-ED9ABE70E976}" type="slidenum">
              <a:rPr lang="en-GB" b="0" kern="0" smtClean="0">
                <a:solidFill>
                  <a:sysClr val="windowText" lastClr="000000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6</a:t>
            </a:fld>
            <a:endParaRPr lang="en-GB" b="0" kern="0" dirty="0">
              <a:solidFill>
                <a:sysClr val="windowText" lastClr="00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685800" y="457200"/>
            <a:ext cx="7772400" cy="53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ca-ES" kern="0" smtClean="0">
                <a:cs typeface="Times New Roman" panose="02020603050405020304" pitchFamily="18" charset="0"/>
              </a:rPr>
              <a:t>2. Communication model</a:t>
            </a:r>
            <a:endParaRPr lang="en-US" altLang="ca-ES" kern="0" dirty="0" smtClean="0">
              <a:cs typeface="Times New Roman" panose="02020603050405020304" pitchFamily="18" charset="0"/>
            </a:endParaRPr>
          </a:p>
        </p:txBody>
      </p:sp>
      <p:sp>
        <p:nvSpPr>
          <p:cNvPr id="6" name="Elipse 5"/>
          <p:cNvSpPr/>
          <p:nvPr/>
        </p:nvSpPr>
        <p:spPr bwMode="auto">
          <a:xfrm>
            <a:off x="2362200" y="3586336"/>
            <a:ext cx="288000" cy="28800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478092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Conector recto de flecha 34"/>
          <p:cNvCxnSpPr/>
          <p:nvPr/>
        </p:nvCxnSpPr>
        <p:spPr bwMode="auto">
          <a:xfrm flipV="1">
            <a:off x="3324750" y="2251566"/>
            <a:ext cx="790050" cy="111419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105400" y="1749136"/>
            <a:ext cx="3962400" cy="4270664"/>
          </a:xfrm>
        </p:spPr>
        <p:txBody>
          <a:bodyPr/>
          <a:lstStyle/>
          <a:p>
            <a:pPr algn="just" eaLnBrk="1" hangingPunct="1"/>
            <a:r>
              <a:rPr lang="en-US" altLang="ca-ES" dirty="0" smtClean="0">
                <a:latin typeface="Times New Roman" pitchFamily="18" charset="0"/>
                <a:cs typeface="Times New Roman" pitchFamily="18" charset="0"/>
              </a:rPr>
              <a:t>    is an IEEE 802.11 STA</a:t>
            </a:r>
          </a:p>
          <a:p>
            <a:pPr lvl="1" algn="just" eaLnBrk="1" hangingPunct="1"/>
            <a:r>
              <a:rPr lang="en-US" altLang="ca-ES" sz="1800" b="1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ca-ES" sz="1800" b="1" i="1" baseline="-25000" dirty="0" err="1" smtClean="0">
                <a:latin typeface="Times New Roman" pitchFamily="18" charset="0"/>
                <a:cs typeface="Times New Roman" pitchFamily="18" charset="0"/>
              </a:rPr>
              <a:t>xy</a:t>
            </a:r>
            <a:r>
              <a:rPr lang="en-US" altLang="ca-ES" sz="1800" dirty="0" smtClean="0">
                <a:latin typeface="Times New Roman" pitchFamily="18" charset="0"/>
                <a:cs typeface="Times New Roman" pitchFamily="18" charset="0"/>
              </a:rPr>
              <a:t> power received at </a:t>
            </a:r>
            <a:r>
              <a:rPr lang="en-US" altLang="ca-ES" sz="1800" b="1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ca-ES" sz="1800" dirty="0" smtClean="0">
                <a:latin typeface="Times New Roman" pitchFamily="18" charset="0"/>
                <a:cs typeface="Times New Roman" pitchFamily="18" charset="0"/>
              </a:rPr>
              <a:t> from </a:t>
            </a:r>
            <a:r>
              <a:rPr lang="en-US" altLang="ca-ES" sz="1800" b="1" i="1" dirty="0" smtClean="0">
                <a:latin typeface="Times New Roman" pitchFamily="18" charset="0"/>
                <a:cs typeface="Times New Roman" pitchFamily="18" charset="0"/>
              </a:rPr>
              <a:t>X</a:t>
            </a:r>
          </a:p>
          <a:p>
            <a:pPr lvl="1" algn="just" eaLnBrk="1" hangingPunct="1"/>
            <a:r>
              <a:rPr lang="en-US" altLang="ca-ES" sz="1800" b="1" i="1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ca-ES" sz="1800" b="1" i="1" baseline="-25000" dirty="0" err="1" smtClean="0">
                <a:latin typeface="Times New Roman" pitchFamily="18" charset="0"/>
                <a:cs typeface="Times New Roman" pitchFamily="18" charset="0"/>
              </a:rPr>
              <a:t>xy</a:t>
            </a:r>
            <a:r>
              <a:rPr lang="en-US" altLang="ca-ES" sz="1800" b="1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ca-ES" sz="1800" dirty="0" smtClean="0">
                <a:latin typeface="Times New Roman" pitchFamily="18" charset="0"/>
                <a:cs typeface="Times New Roman" pitchFamily="18" charset="0"/>
              </a:rPr>
              <a:t>distance between </a:t>
            </a:r>
            <a:r>
              <a:rPr lang="en-US" altLang="ca-ES" sz="1800" b="1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ca-ES" sz="18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altLang="ca-ES" sz="1800" b="1" i="1" dirty="0">
                <a:latin typeface="Times New Roman" pitchFamily="18" charset="0"/>
                <a:cs typeface="Times New Roman" pitchFamily="18" charset="0"/>
              </a:rPr>
              <a:t>X</a:t>
            </a:r>
            <a:endParaRPr lang="en-US" altLang="ca-ES" sz="1800" b="1" i="1" baseline="-250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/>
            <a:r>
              <a:rPr lang="en-US" altLang="ca-ES" sz="1800" b="1" i="1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ca-ES" sz="1800" b="1" i="1" baseline="-25000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altLang="ca-ES" sz="1800" dirty="0" smtClean="0">
                <a:latin typeface="Times New Roman" pitchFamily="18" charset="0"/>
                <a:cs typeface="Times New Roman" pitchFamily="18" charset="0"/>
              </a:rPr>
              <a:t> capture threshold</a:t>
            </a:r>
          </a:p>
          <a:p>
            <a:pPr lvl="2" algn="just" eaLnBrk="1" hangingPunct="1"/>
            <a:r>
              <a:rPr lang="en-US" altLang="ca-ES" sz="1600" dirty="0" smtClean="0">
                <a:latin typeface="Times New Roman" pitchFamily="18" charset="0"/>
                <a:cs typeface="Times New Roman" pitchFamily="18" charset="0"/>
              </a:rPr>
              <a:t>if        is at the edge of B’s </a:t>
            </a:r>
            <a:r>
              <a:rPr lang="en-US" altLang="ca-ES" sz="1600" b="1" i="1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ca-ES" sz="1600" b="1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altLang="ca-ES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2" algn="just" eaLnBrk="1" hangingPunct="1"/>
            <a:endParaRPr lang="en-US" altLang="ca-ES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2" algn="just" eaLnBrk="1" hangingPunct="1"/>
            <a:endParaRPr lang="en-US" altLang="ca-ES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2" algn="just" eaLnBrk="1" hangingPunct="1"/>
            <a:endParaRPr lang="en-US" altLang="ca-ES" sz="1600" dirty="0">
              <a:latin typeface="Times New Roman" pitchFamily="18" charset="0"/>
              <a:cs typeface="Times New Roman" pitchFamily="18" charset="0"/>
            </a:endParaRPr>
          </a:p>
          <a:p>
            <a:pPr lvl="2" algn="just" eaLnBrk="1" hangingPunct="1"/>
            <a:endParaRPr lang="en-US" altLang="ca-ES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3" algn="just" eaLnBrk="1" hangingPunct="1"/>
            <a:endParaRPr lang="en-US" altLang="ca-ES" sz="1400" b="1" i="1" baseline="-25000" dirty="0">
              <a:latin typeface="Times New Roman" pitchFamily="18" charset="0"/>
              <a:cs typeface="Times New Roman" pitchFamily="18" charset="0"/>
            </a:endParaRPr>
          </a:p>
          <a:p>
            <a:pPr lvl="3" algn="just" eaLnBrk="1" hangingPunct="1"/>
            <a:endParaRPr lang="en-US" altLang="ca-ES" sz="1400" dirty="0">
              <a:latin typeface="Times New Roman" pitchFamily="18" charset="0"/>
              <a:cs typeface="Times New Roman" pitchFamily="18" charset="0"/>
            </a:endParaRPr>
          </a:p>
          <a:p>
            <a:pPr lvl="2" algn="just" eaLnBrk="1" hangingPunct="1"/>
            <a:endParaRPr lang="en-US" altLang="ca-ES" sz="1050" b="1" i="1" dirty="0" smtClean="0">
              <a:latin typeface="Times New Roman" pitchFamily="18" charset="0"/>
              <a:cs typeface="Times New Roman" pitchFamily="18" charset="0"/>
            </a:endParaRPr>
          </a:p>
          <a:p>
            <a:pPr lvl="2" algn="just" eaLnBrk="1" hangingPunct="1"/>
            <a:endParaRPr lang="en-US" altLang="ca-ES" sz="1600" b="1" i="1" dirty="0" smtClean="0">
              <a:latin typeface="Times New Roman" pitchFamily="18" charset="0"/>
              <a:cs typeface="Times New Roman" pitchFamily="18" charset="0"/>
              <a:sym typeface="Wingdings" panose="05000000000000000000" pitchFamily="2" charset="2"/>
            </a:endParaRPr>
          </a:p>
          <a:p>
            <a:pPr lvl="2" algn="just" eaLnBrk="1" hangingPunct="1"/>
            <a:endParaRPr lang="en-US" altLang="ca-ES" sz="1600" b="1" i="1" dirty="0" smtClean="0">
              <a:latin typeface="Times New Roman" pitchFamily="18" charset="0"/>
              <a:cs typeface="Times New Roman" pitchFamily="18" charset="0"/>
              <a:sym typeface="Wingdings" panose="05000000000000000000" pitchFamily="2" charset="2"/>
            </a:endParaRPr>
          </a:p>
          <a:p>
            <a:pPr lvl="2" algn="just" eaLnBrk="1" hangingPunct="1"/>
            <a:r>
              <a:rPr lang="en-US" altLang="ca-ES" sz="1600" b="1" i="1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α</a:t>
            </a:r>
            <a:r>
              <a:rPr lang="en-US" altLang="ca-ES" sz="16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is the path loss exponent</a:t>
            </a:r>
            <a:endParaRPr lang="en-US" altLang="ca-E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6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537841"/>
          </a:xfrm>
        </p:spPr>
        <p:txBody>
          <a:bodyPr/>
          <a:lstStyle/>
          <a:p>
            <a:pPr eaLnBrk="1" hangingPunct="1"/>
            <a:r>
              <a:rPr lang="en-US" altLang="ca-ES" dirty="0" smtClean="0">
                <a:cs typeface="Times New Roman" panose="02020603050405020304" pitchFamily="18" charset="0"/>
              </a:rPr>
              <a:t>2. Communication model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idx="4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ca-ES" sz="1200" b="0" dirty="0" smtClean="0"/>
              <a:t>Slide </a:t>
            </a:r>
            <a:fld id="{0D7CB745-AE01-4E70-A430-C523E6D3A22C}" type="slidenum">
              <a:rPr lang="en-US" altLang="ca-E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ca-ES" sz="1200" b="0" dirty="0" smtClean="0"/>
          </a:p>
        </p:txBody>
      </p:sp>
      <p:sp>
        <p:nvSpPr>
          <p:cNvPr id="7" name="Date Placeholder 7"/>
          <p:cNvSpPr>
            <a:spLocks noGrp="1"/>
          </p:cNvSpPr>
          <p:nvPr>
            <p:ph type="dt" sz="half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>
              <a:defRPr/>
            </a:pPr>
            <a:r>
              <a:rPr lang="en-US" dirty="0" smtClean="0"/>
              <a:t>Nov. 2015</a:t>
            </a:r>
            <a:endParaRPr lang="en-US" dirty="0"/>
          </a:p>
        </p:txBody>
      </p:sp>
      <p:sp>
        <p:nvSpPr>
          <p:cNvPr id="3" name="Elipse 2"/>
          <p:cNvSpPr/>
          <p:nvPr/>
        </p:nvSpPr>
        <p:spPr bwMode="auto">
          <a:xfrm>
            <a:off x="2558100" y="3293661"/>
            <a:ext cx="288000" cy="2880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0" name="Elipse 9"/>
          <p:cNvSpPr/>
          <p:nvPr/>
        </p:nvSpPr>
        <p:spPr bwMode="auto">
          <a:xfrm>
            <a:off x="5444836" y="1845600"/>
            <a:ext cx="288000" cy="28800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1" name="Elipse 10"/>
          <p:cNvSpPr/>
          <p:nvPr/>
        </p:nvSpPr>
        <p:spPr bwMode="auto">
          <a:xfrm>
            <a:off x="3168300" y="3293661"/>
            <a:ext cx="288000" cy="2880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6019201" y="3917155"/>
                <a:ext cx="2515199" cy="50244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a-ES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a-ES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𝑺𝑰𝑹</m:t>
                          </m:r>
                        </m:e>
                        <m:sub>
                          <m:r>
                            <a:rPr lang="ca-ES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𝑩</m:t>
                          </m:r>
                        </m:sub>
                      </m:sSub>
                      <m:r>
                        <a:rPr lang="ca-E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f>
                        <m:fPr>
                          <m:ctrlPr>
                            <a:rPr lang="ca-E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a-E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a-E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𝑷</m:t>
                              </m:r>
                            </m:e>
                            <m:sub>
                              <m:r>
                                <a:rPr lang="ca-E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𝑨𝑩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a-E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a-E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𝑷</m:t>
                              </m:r>
                            </m:e>
                            <m:sub>
                              <m:r>
                                <a:rPr lang="ca-E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𝑪𝑩</m:t>
                              </m:r>
                            </m:sub>
                          </m:sSub>
                        </m:den>
                      </m:f>
                      <m:r>
                        <a:rPr lang="ca-ES" sz="1600" dirty="0">
                          <a:latin typeface="Cambria Math" panose="02040503050406030204" pitchFamily="18" charset="0"/>
                        </a:rPr>
                        <m:t>≥</m:t>
                      </m:r>
                      <m:sSub>
                        <m:sSubPr>
                          <m:ctrlPr>
                            <a:rPr lang="ca-ES" sz="160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a-ES" sz="1600" b="1" i="1" dirty="0" smtClean="0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ca-ES" sz="1600" b="1" i="1" dirty="0" smtClean="0">
                              <a:latin typeface="Cambria Math" panose="02040503050406030204" pitchFamily="18" charset="0"/>
                            </a:rPr>
                            <m:t>𝑻𝒉</m:t>
                          </m:r>
                        </m:sub>
                      </m:sSub>
                    </m:oMath>
                  </m:oMathPara>
                </a14:m>
                <a:endParaRPr lang="ca-ES" sz="1600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201" y="3917155"/>
                <a:ext cx="2515199" cy="50244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a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CuadroTexto 1"/>
          <p:cNvSpPr txBox="1"/>
          <p:nvPr/>
        </p:nvSpPr>
        <p:spPr>
          <a:xfrm>
            <a:off x="762000" y="6169619"/>
            <a:ext cx="7315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FF0000"/>
                </a:solidFill>
              </a:rPr>
              <a:t>For simplicity, assume that all nodes have equal properties (i.e. same </a:t>
            </a:r>
            <a:r>
              <a:rPr lang="en-US" sz="1600" i="1" dirty="0" smtClean="0">
                <a:solidFill>
                  <a:srgbClr val="FF0000"/>
                </a:solidFill>
              </a:rPr>
              <a:t>Pt</a:t>
            </a:r>
            <a:r>
              <a:rPr lang="en-US" sz="1600" b="0" dirty="0" smtClean="0">
                <a:solidFill>
                  <a:srgbClr val="FF0000"/>
                </a:solidFill>
              </a:rPr>
              <a:t>, </a:t>
            </a:r>
            <a:r>
              <a:rPr lang="en-US" sz="1600" i="1" dirty="0" err="1" smtClean="0">
                <a:solidFill>
                  <a:srgbClr val="FF0000"/>
                </a:solidFill>
              </a:rPr>
              <a:t>Sr</a:t>
            </a:r>
            <a:r>
              <a:rPr lang="en-US" sz="1600" b="0" dirty="0" smtClean="0">
                <a:solidFill>
                  <a:srgbClr val="FF0000"/>
                </a:solidFill>
              </a:rPr>
              <a:t>, etc.)</a:t>
            </a:r>
            <a:endParaRPr lang="en-US" sz="1600" b="0" dirty="0">
              <a:solidFill>
                <a:srgbClr val="FF0000"/>
              </a:solidFill>
            </a:endParaRPr>
          </a:p>
        </p:txBody>
      </p:sp>
      <p:sp>
        <p:nvSpPr>
          <p:cNvPr id="17" name="Elipse 16"/>
          <p:cNvSpPr/>
          <p:nvPr/>
        </p:nvSpPr>
        <p:spPr bwMode="auto">
          <a:xfrm>
            <a:off x="990600" y="5029200"/>
            <a:ext cx="288000" cy="288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kumimoji="0" lang="ca-ES" sz="1400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Elipse 19"/>
          <p:cNvSpPr/>
          <p:nvPr/>
        </p:nvSpPr>
        <p:spPr bwMode="auto">
          <a:xfrm>
            <a:off x="4495800" y="3293661"/>
            <a:ext cx="288000" cy="288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a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ca-ES" sz="14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Elipse 23"/>
          <p:cNvSpPr/>
          <p:nvPr/>
        </p:nvSpPr>
        <p:spPr bwMode="auto">
          <a:xfrm>
            <a:off x="1828800" y="1961661"/>
            <a:ext cx="2955000" cy="2952000"/>
          </a:xfrm>
          <a:prstGeom prst="ellipse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a-E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Elipse 24"/>
          <p:cNvSpPr/>
          <p:nvPr/>
        </p:nvSpPr>
        <p:spPr bwMode="auto">
          <a:xfrm>
            <a:off x="1278066" y="2251566"/>
            <a:ext cx="288000" cy="288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kumimoji="0" lang="ca-ES" sz="1400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Elipse 25"/>
          <p:cNvSpPr/>
          <p:nvPr/>
        </p:nvSpPr>
        <p:spPr bwMode="auto">
          <a:xfrm>
            <a:off x="632043" y="1557600"/>
            <a:ext cx="288000" cy="288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kumimoji="0" lang="ca-ES" sz="1400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Elipse 26"/>
          <p:cNvSpPr/>
          <p:nvPr/>
        </p:nvSpPr>
        <p:spPr bwMode="auto">
          <a:xfrm>
            <a:off x="1910400" y="5121295"/>
            <a:ext cx="288000" cy="288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endParaRPr kumimoji="0" lang="ca-ES" sz="1400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Elipse 27"/>
          <p:cNvSpPr/>
          <p:nvPr/>
        </p:nvSpPr>
        <p:spPr bwMode="auto">
          <a:xfrm>
            <a:off x="5268601" y="3883227"/>
            <a:ext cx="288000" cy="288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kumimoji="0" lang="ca-ES" sz="1400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Conector recto de flecha 22"/>
          <p:cNvCxnSpPr>
            <a:stCxn id="3" idx="6"/>
            <a:endCxn id="11" idx="2"/>
          </p:cNvCxnSpPr>
          <p:nvPr/>
        </p:nvCxnSpPr>
        <p:spPr bwMode="auto">
          <a:xfrm>
            <a:off x="2846100" y="3437661"/>
            <a:ext cx="32220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33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1" name="Conector recto de flecha 30"/>
          <p:cNvCxnSpPr>
            <a:stCxn id="20" idx="5"/>
            <a:endCxn id="28" idx="1"/>
          </p:cNvCxnSpPr>
          <p:nvPr/>
        </p:nvCxnSpPr>
        <p:spPr bwMode="auto">
          <a:xfrm>
            <a:off x="4741623" y="3539484"/>
            <a:ext cx="569155" cy="38592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33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4" name="Conector recto de flecha 33"/>
          <p:cNvCxnSpPr>
            <a:stCxn id="17" idx="6"/>
            <a:endCxn id="27" idx="2"/>
          </p:cNvCxnSpPr>
          <p:nvPr/>
        </p:nvCxnSpPr>
        <p:spPr bwMode="auto">
          <a:xfrm>
            <a:off x="1278600" y="5173200"/>
            <a:ext cx="631800" cy="92095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33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7" name="Conector recto de flecha 36"/>
          <p:cNvCxnSpPr>
            <a:stCxn id="25" idx="1"/>
            <a:endCxn id="26" idx="5"/>
          </p:cNvCxnSpPr>
          <p:nvPr/>
        </p:nvCxnSpPr>
        <p:spPr bwMode="auto">
          <a:xfrm flipH="1" flipV="1">
            <a:off x="877866" y="1803423"/>
            <a:ext cx="442377" cy="49032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3300"/>
            </a:solidFill>
            <a:prstDash val="solid"/>
            <a:round/>
            <a:headEnd type="none" w="sm" len="sm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uadroTexto 28"/>
              <p:cNvSpPr txBox="1"/>
              <p:nvPr/>
            </p:nvSpPr>
            <p:spPr>
              <a:xfrm>
                <a:off x="6019201" y="4648200"/>
                <a:ext cx="2515199" cy="58086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a-ES" sz="16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a-ES" sz="160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a-ES" sz="16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ca-ES" sz="1600" i="1" dirty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a-ES" sz="1600" b="1" i="1" dirty="0" smtClean="0">
                                          <a:latin typeface="Cambria Math" panose="02040503050406030204" pitchFamily="18" charset="0"/>
                                        </a:rPr>
                                        <m:t>𝒅</m:t>
                                      </m:r>
                                    </m:e>
                                    <m:sub>
                                      <m:r>
                                        <a:rPr lang="ca-ES" sz="1600" b="1" i="1" dirty="0" smtClean="0">
                                          <a:latin typeface="Cambria Math" panose="02040503050406030204" pitchFamily="18" charset="0"/>
                                        </a:rPr>
                                        <m:t>𝑪𝑩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ca-ES" sz="1600" i="1" dirty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a-ES" sz="1600" b="1" i="1" dirty="0" smtClean="0">
                                          <a:latin typeface="Cambria Math" panose="02040503050406030204" pitchFamily="18" charset="0"/>
                                        </a:rPr>
                                        <m:t>𝒅</m:t>
                                      </m:r>
                                    </m:e>
                                    <m:sub>
                                      <m:r>
                                        <a:rPr lang="ca-ES" sz="1600" b="1" i="1" dirty="0" smtClean="0">
                                          <a:latin typeface="Cambria Math" panose="02040503050406030204" pitchFamily="18" charset="0"/>
                                        </a:rPr>
                                        <m:t>𝑨𝑩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a-ES" sz="16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𝜶</m:t>
                          </m:r>
                        </m:sup>
                      </m:sSup>
                      <m:r>
                        <a:rPr lang="ca-ES" sz="1600" dirty="0">
                          <a:latin typeface="Cambria Math" panose="02040503050406030204" pitchFamily="18" charset="0"/>
                        </a:rPr>
                        <m:t>≥</m:t>
                      </m:r>
                      <m:sSub>
                        <m:sSubPr>
                          <m:ctrlPr>
                            <a:rPr lang="ca-ES" sz="160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a-ES" sz="1600" b="1" i="1" dirty="0" smtClean="0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ca-ES" sz="1600" b="1" i="1" dirty="0" smtClean="0">
                              <a:latin typeface="Cambria Math" panose="02040503050406030204" pitchFamily="18" charset="0"/>
                            </a:rPr>
                            <m:t>𝑻𝒉</m:t>
                          </m:r>
                        </m:sub>
                      </m:sSub>
                    </m:oMath>
                  </m:oMathPara>
                </a14:m>
                <a:endParaRPr lang="ca-ES" sz="1600" dirty="0"/>
              </a:p>
            </p:txBody>
          </p:sp>
        </mc:Choice>
        <mc:Fallback xmlns="">
          <p:sp>
            <p:nvSpPr>
              <p:cNvPr id="29" name="CuadroTexto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201" y="4648200"/>
                <a:ext cx="2515199" cy="5808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a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CuadroTexto 29"/>
              <p:cNvSpPr txBox="1"/>
              <p:nvPr/>
            </p:nvSpPr>
            <p:spPr>
              <a:xfrm>
                <a:off x="6019201" y="5338550"/>
                <a:ext cx="2515199" cy="37645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a-ES" sz="160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a-ES" sz="1600" i="1" dirty="0">
                              <a:latin typeface="Cambria Math" panose="02040503050406030204" pitchFamily="18" charset="0"/>
                            </a:rPr>
                            <m:t>𝒅</m:t>
                          </m:r>
                        </m:e>
                        <m:sub>
                          <m:r>
                            <a:rPr lang="ca-ES" sz="1600" i="1" dirty="0">
                              <a:latin typeface="Cambria Math" panose="02040503050406030204" pitchFamily="18" charset="0"/>
                            </a:rPr>
                            <m:t>𝑪𝑩</m:t>
                          </m:r>
                        </m:sub>
                      </m:sSub>
                      <m:r>
                        <a:rPr lang="ca-ES" sz="16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sSub>
                        <m:sSubPr>
                          <m:ctrlPr>
                            <a:rPr lang="ca-ES" sz="16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a-ES" sz="1600" i="1" dirty="0">
                              <a:latin typeface="Cambria Math" panose="02040503050406030204" pitchFamily="18" charset="0"/>
                            </a:rPr>
                            <m:t>𝒅</m:t>
                          </m:r>
                        </m:e>
                        <m:sub>
                          <m:r>
                            <a:rPr lang="ca-ES" sz="1600" b="1" i="1" dirty="0" smtClean="0">
                              <a:latin typeface="Cambria Math" panose="02040503050406030204" pitchFamily="18" charset="0"/>
                            </a:rPr>
                            <m:t>𝑨</m:t>
                          </m:r>
                          <m:r>
                            <a:rPr lang="ca-ES" sz="1600" i="1" dirty="0">
                              <a:latin typeface="Cambria Math" panose="02040503050406030204" pitchFamily="18" charset="0"/>
                            </a:rPr>
                            <m:t>𝑩</m:t>
                          </m:r>
                        </m:sub>
                      </m:sSub>
                      <m:sSup>
                        <m:sSupPr>
                          <m:ctrlPr>
                            <a:rPr lang="ca-ES" sz="16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a-ES" sz="160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a-ES" sz="16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a-ES" sz="1600" b="1" i="1" dirty="0" smtClean="0">
                                      <a:latin typeface="Cambria Math" panose="02040503050406030204" pitchFamily="18" charset="0"/>
                                    </a:rPr>
                                    <m:t>𝑪</m:t>
                                  </m:r>
                                </m:e>
                                <m:sub>
                                  <m:r>
                                    <a:rPr lang="ca-ES" sz="1600" b="1" i="1" dirty="0" smtClean="0">
                                      <a:latin typeface="Cambria Math" panose="02040503050406030204" pitchFamily="18" charset="0"/>
                                    </a:rPr>
                                    <m:t>𝑻𝒉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ca-ES" sz="1600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a-ES" sz="1600" b="1" i="1" dirty="0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ca-ES" sz="160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𝜶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ca-ES" sz="1600" dirty="0"/>
              </a:p>
            </p:txBody>
          </p:sp>
        </mc:Choice>
        <mc:Fallback xmlns="">
          <p:sp>
            <p:nvSpPr>
              <p:cNvPr id="30" name="CuadroTexto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201" y="5338550"/>
                <a:ext cx="2515199" cy="37645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a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Elipse 31"/>
          <p:cNvSpPr/>
          <p:nvPr/>
        </p:nvSpPr>
        <p:spPr bwMode="auto">
          <a:xfrm>
            <a:off x="6487257" y="3160550"/>
            <a:ext cx="288000" cy="288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a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ca-ES" sz="14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CuadroTexto 32"/>
              <p:cNvSpPr txBox="1"/>
              <p:nvPr/>
            </p:nvSpPr>
            <p:spPr>
              <a:xfrm>
                <a:off x="6019201" y="3563779"/>
                <a:ext cx="2515199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a-ES" sz="160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a-ES" sz="1600" b="1" i="1" dirty="0" smtClean="0">
                              <a:latin typeface="Cambria Math" panose="02040503050406030204" pitchFamily="18" charset="0"/>
                            </a:rPr>
                            <m:t>𝑹</m:t>
                          </m:r>
                        </m:e>
                        <m:sub>
                          <m:r>
                            <a:rPr lang="ca-ES" sz="1600" b="1" i="1" dirty="0" smtClean="0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ca-ES" sz="1600" b="1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ca-ES" sz="1600" b="1" i="1" dirty="0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a-ES" sz="160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a-ES" sz="1600" i="1" dirty="0">
                              <a:latin typeface="Cambria Math" panose="02040503050406030204" pitchFamily="18" charset="0"/>
                            </a:rPr>
                            <m:t>𝒅</m:t>
                          </m:r>
                        </m:e>
                        <m:sub>
                          <m:r>
                            <a:rPr lang="ca-ES" sz="1600" i="1" dirty="0">
                              <a:latin typeface="Cambria Math" panose="02040503050406030204" pitchFamily="18" charset="0"/>
                            </a:rPr>
                            <m:t>𝑪𝑩</m:t>
                          </m:r>
                        </m:sub>
                      </m:sSub>
                    </m:oMath>
                  </m:oMathPara>
                </a14:m>
                <a:endParaRPr lang="ca-ES" sz="1600" dirty="0"/>
              </a:p>
            </p:txBody>
          </p:sp>
        </mc:Choice>
        <mc:Fallback xmlns="">
          <p:sp>
            <p:nvSpPr>
              <p:cNvPr id="33" name="CuadroTexto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201" y="3563779"/>
                <a:ext cx="2515199" cy="246221"/>
              </a:xfrm>
              <a:prstGeom prst="rect">
                <a:avLst/>
              </a:prstGeom>
              <a:blipFill rotWithShape="0">
                <a:blip r:embed="rId5"/>
                <a:stretch>
                  <a:fillRect b="-17500"/>
                </a:stretch>
              </a:blipFill>
            </p:spPr>
            <p:txBody>
              <a:bodyPr/>
              <a:lstStyle/>
              <a:p>
                <a:r>
                  <a:rPr lang="ca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CuadroTexto 35"/>
          <p:cNvSpPr txBox="1"/>
          <p:nvPr/>
        </p:nvSpPr>
        <p:spPr>
          <a:xfrm>
            <a:off x="3360381" y="2471797"/>
            <a:ext cx="3593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ca-ES" sz="1600" i="1" dirty="0" err="1" smtClean="0">
                <a:cs typeface="Times New Roman" pitchFamily="18" charset="0"/>
              </a:rPr>
              <a:t>R</a:t>
            </a:r>
            <a:r>
              <a:rPr lang="en-US" altLang="ca-ES" sz="1600" i="1" baseline="-25000" dirty="0" err="1" smtClean="0">
                <a:cs typeface="Times New Roman" pitchFamily="18" charset="0"/>
              </a:rPr>
              <a:t>i</a:t>
            </a:r>
            <a:endParaRPr lang="ca-ES" sz="1600" dirty="0"/>
          </a:p>
        </p:txBody>
      </p:sp>
      <p:sp>
        <p:nvSpPr>
          <p:cNvPr id="6" name="CuadroTexto 5"/>
          <p:cNvSpPr txBox="1"/>
          <p:nvPr/>
        </p:nvSpPr>
        <p:spPr>
          <a:xfrm>
            <a:off x="8163426" y="5409295"/>
            <a:ext cx="4251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sz="1600" b="0" dirty="0" smtClean="0">
                <a:solidFill>
                  <a:srgbClr val="FF0000"/>
                </a:solidFill>
              </a:rPr>
              <a:t>(*)</a:t>
            </a:r>
            <a:endParaRPr lang="ca-ES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058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Conector recto de flecha 44"/>
          <p:cNvCxnSpPr/>
          <p:nvPr/>
        </p:nvCxnSpPr>
        <p:spPr bwMode="auto">
          <a:xfrm flipH="1">
            <a:off x="762000" y="3437661"/>
            <a:ext cx="1940100" cy="1440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3" name="Elipse 42"/>
          <p:cNvSpPr/>
          <p:nvPr/>
        </p:nvSpPr>
        <p:spPr bwMode="auto">
          <a:xfrm>
            <a:off x="696913" y="1412661"/>
            <a:ext cx="4045022" cy="4050000"/>
          </a:xfrm>
          <a:prstGeom prst="ellipse">
            <a:avLst/>
          </a:prstGeom>
          <a:noFill/>
          <a:ln w="31750" cap="flat" cmpd="sng" algn="ctr">
            <a:solidFill>
              <a:schemeClr val="accent2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a-E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" name="Conector recto de flecha 7"/>
          <p:cNvCxnSpPr/>
          <p:nvPr/>
        </p:nvCxnSpPr>
        <p:spPr bwMode="auto">
          <a:xfrm flipV="1">
            <a:off x="3324750" y="2251566"/>
            <a:ext cx="790050" cy="111419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105400" y="1215736"/>
            <a:ext cx="3962400" cy="4270664"/>
          </a:xfrm>
        </p:spPr>
        <p:txBody>
          <a:bodyPr/>
          <a:lstStyle/>
          <a:p>
            <a:pPr algn="just" eaLnBrk="1" hangingPunct="1"/>
            <a:r>
              <a:rPr lang="en-US" altLang="ca-ES" dirty="0" smtClean="0">
                <a:latin typeface="Times New Roman" pitchFamily="18" charset="0"/>
                <a:cs typeface="Times New Roman" pitchFamily="18" charset="0"/>
              </a:rPr>
              <a:t>Setting an optimal </a:t>
            </a:r>
            <a:r>
              <a:rPr lang="en-US" altLang="ca-ES" i="1" dirty="0" smtClean="0">
                <a:latin typeface="Times New Roman" pitchFamily="18" charset="0"/>
                <a:cs typeface="Times New Roman" pitchFamily="18" charset="0"/>
              </a:rPr>
              <a:t>CCA</a:t>
            </a:r>
            <a:r>
              <a:rPr lang="en-US" altLang="ca-ES" i="1" baseline="-25000" dirty="0" smtClean="0">
                <a:latin typeface="Times New Roman" pitchFamily="18" charset="0"/>
                <a:cs typeface="Times New Roman" pitchFamily="18" charset="0"/>
              </a:rPr>
              <a:t>Th</a:t>
            </a:r>
            <a:endParaRPr lang="en-US" altLang="ca-ES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/>
            <a:r>
              <a:rPr lang="en-US" altLang="ca-ES" sz="1800" dirty="0" smtClean="0">
                <a:latin typeface="Times New Roman" pitchFamily="18" charset="0"/>
                <a:cs typeface="Times New Roman" pitchFamily="18" charset="0"/>
              </a:rPr>
              <a:t>Leverage the capture effect</a:t>
            </a:r>
          </a:p>
          <a:p>
            <a:pPr lvl="1" algn="just" eaLnBrk="1" hangingPunct="1"/>
            <a:r>
              <a:rPr lang="en-US" altLang="ca-ES" sz="1800" dirty="0" smtClean="0">
                <a:latin typeface="Times New Roman" pitchFamily="18" charset="0"/>
                <a:cs typeface="Times New Roman" pitchFamily="18" charset="0"/>
              </a:rPr>
              <a:t>Ideally  </a:t>
            </a:r>
            <a:r>
              <a:rPr lang="en-US" altLang="ca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ca-ES" sz="1800" dirty="0" smtClean="0">
                <a:latin typeface="Times New Roman" pitchFamily="18" charset="0"/>
                <a:cs typeface="Times New Roman" pitchFamily="18" charset="0"/>
              </a:rPr>
              <a:t> ’s </a:t>
            </a:r>
            <a:r>
              <a:rPr lang="en-US" altLang="ca-ES" sz="1800" b="1" i="1" dirty="0" err="1" smtClean="0">
                <a:latin typeface="Times New Roman" pitchFamily="18" charset="0"/>
                <a:cs typeface="Times New Roman" pitchFamily="18" charset="0"/>
              </a:rPr>
              <a:t>Rc</a:t>
            </a:r>
            <a:r>
              <a:rPr lang="en-US" altLang="ca-ES" sz="1800" dirty="0" smtClean="0">
                <a:latin typeface="Times New Roman" pitchFamily="18" charset="0"/>
                <a:cs typeface="Times New Roman" pitchFamily="18" charset="0"/>
              </a:rPr>
              <a:t> limits coincide with  B’s </a:t>
            </a:r>
            <a:r>
              <a:rPr lang="en-US" altLang="ca-ES" sz="1800" b="1" i="1" dirty="0" err="1" smtClean="0">
                <a:latin typeface="Times New Roman" pitchFamily="18" charset="0"/>
                <a:cs typeface="Times New Roman" pitchFamily="18" charset="0"/>
              </a:rPr>
              <a:t>Ri</a:t>
            </a:r>
            <a:r>
              <a:rPr lang="en-US" altLang="ca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ca-ES" sz="1800" dirty="0" smtClean="0">
                <a:latin typeface="Times New Roman" pitchFamily="18" charset="0"/>
                <a:cs typeface="Times New Roman" pitchFamily="18" charset="0"/>
              </a:rPr>
              <a:t>limits (increases spatial reuse while avoids destructive interference)</a:t>
            </a:r>
          </a:p>
          <a:p>
            <a:pPr lvl="1" algn="just" eaLnBrk="1" hangingPunct="1"/>
            <a:r>
              <a:rPr lang="en-US" altLang="ca-ES" sz="1800" dirty="0" smtClean="0">
                <a:latin typeface="Times New Roman" pitchFamily="18" charset="0"/>
                <a:cs typeface="Times New Roman" pitchFamily="18" charset="0"/>
              </a:rPr>
              <a:t>In the worst case (A, B and C are on the same line):</a:t>
            </a:r>
          </a:p>
          <a:p>
            <a:pPr lvl="1" algn="just" eaLnBrk="1" hangingPunct="1"/>
            <a:endParaRPr lang="en-US" altLang="ca-ES" sz="18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/>
            <a:endParaRPr lang="en-US" altLang="ca-E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/>
            <a:r>
              <a:rPr lang="en-US" altLang="ca-ES" sz="1800" dirty="0" smtClean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altLang="ca-ES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(*)</a:t>
            </a:r>
            <a:r>
              <a:rPr lang="en-US" altLang="ca-ES" sz="1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altLang="ca-E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6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537841"/>
          </a:xfrm>
        </p:spPr>
        <p:txBody>
          <a:bodyPr/>
          <a:lstStyle/>
          <a:p>
            <a:pPr eaLnBrk="1" hangingPunct="1"/>
            <a:r>
              <a:rPr lang="en-US" altLang="ca-ES" dirty="0" smtClean="0">
                <a:cs typeface="Times New Roman" panose="02020603050405020304" pitchFamily="18" charset="0"/>
              </a:rPr>
              <a:t>2. Communication model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idx="4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ca-ES" sz="1200" b="0" dirty="0" smtClean="0"/>
              <a:t>Slide </a:t>
            </a:r>
            <a:fld id="{0D7CB745-AE01-4E70-A430-C523E6D3A22C}" type="slidenum">
              <a:rPr lang="en-US" altLang="ca-E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ca-ES" sz="1200" b="0" dirty="0" smtClean="0"/>
          </a:p>
        </p:txBody>
      </p:sp>
      <p:sp>
        <p:nvSpPr>
          <p:cNvPr id="7" name="Date Placeholder 7"/>
          <p:cNvSpPr>
            <a:spLocks noGrp="1"/>
          </p:cNvSpPr>
          <p:nvPr>
            <p:ph type="dt" sz="half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>
              <a:defRPr/>
            </a:pPr>
            <a:r>
              <a:rPr lang="en-US" dirty="0" smtClean="0"/>
              <a:t>Nov. 2015</a:t>
            </a:r>
            <a:endParaRPr lang="en-US" dirty="0"/>
          </a:p>
        </p:txBody>
      </p:sp>
      <p:sp>
        <p:nvSpPr>
          <p:cNvPr id="3" name="Elipse 2"/>
          <p:cNvSpPr/>
          <p:nvPr/>
        </p:nvSpPr>
        <p:spPr bwMode="auto">
          <a:xfrm>
            <a:off x="2558100" y="3293661"/>
            <a:ext cx="288000" cy="2880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1" name="Elipse 10"/>
          <p:cNvSpPr/>
          <p:nvPr/>
        </p:nvSpPr>
        <p:spPr bwMode="auto">
          <a:xfrm>
            <a:off x="3168300" y="3293661"/>
            <a:ext cx="288000" cy="2880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762000" y="6169619"/>
            <a:ext cx="7315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FF0000"/>
                </a:solidFill>
              </a:rPr>
              <a:t>For simplicity, assume that all nodes have equal properties (i.e. same </a:t>
            </a:r>
            <a:r>
              <a:rPr lang="en-US" sz="1600" i="1" dirty="0" smtClean="0">
                <a:solidFill>
                  <a:srgbClr val="FF0000"/>
                </a:solidFill>
              </a:rPr>
              <a:t>Pt</a:t>
            </a:r>
            <a:r>
              <a:rPr lang="en-US" sz="1600" b="0" dirty="0" smtClean="0">
                <a:solidFill>
                  <a:srgbClr val="FF0000"/>
                </a:solidFill>
              </a:rPr>
              <a:t>, </a:t>
            </a:r>
            <a:r>
              <a:rPr lang="en-US" sz="1600" i="1" dirty="0" err="1" smtClean="0">
                <a:solidFill>
                  <a:srgbClr val="FF0000"/>
                </a:solidFill>
              </a:rPr>
              <a:t>Sr</a:t>
            </a:r>
            <a:r>
              <a:rPr lang="en-US" sz="1600" b="0" dirty="0" smtClean="0">
                <a:solidFill>
                  <a:srgbClr val="FF0000"/>
                </a:solidFill>
              </a:rPr>
              <a:t>, etc.)</a:t>
            </a:r>
            <a:endParaRPr lang="en-US" sz="1600" b="0" dirty="0">
              <a:solidFill>
                <a:srgbClr val="FF0000"/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3360381" y="2471797"/>
            <a:ext cx="3593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ca-ES" sz="1600" i="1" dirty="0" err="1" smtClean="0">
                <a:cs typeface="Times New Roman" pitchFamily="18" charset="0"/>
              </a:rPr>
              <a:t>R</a:t>
            </a:r>
            <a:r>
              <a:rPr lang="en-US" altLang="ca-ES" sz="1600" i="1" baseline="-25000" dirty="0" err="1" smtClean="0">
                <a:cs typeface="Times New Roman" pitchFamily="18" charset="0"/>
              </a:rPr>
              <a:t>i</a:t>
            </a:r>
            <a:endParaRPr lang="ca-ES" sz="1600" dirty="0"/>
          </a:p>
        </p:txBody>
      </p:sp>
      <p:sp>
        <p:nvSpPr>
          <p:cNvPr id="17" name="Elipse 16"/>
          <p:cNvSpPr/>
          <p:nvPr/>
        </p:nvSpPr>
        <p:spPr bwMode="auto">
          <a:xfrm>
            <a:off x="990600" y="5029200"/>
            <a:ext cx="288000" cy="288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kumimoji="0" lang="ca-ES" sz="1400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Elipse 19"/>
          <p:cNvSpPr/>
          <p:nvPr/>
        </p:nvSpPr>
        <p:spPr bwMode="auto">
          <a:xfrm>
            <a:off x="4495800" y="3293661"/>
            <a:ext cx="288000" cy="288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a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ca-ES" sz="14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Elipse 24"/>
          <p:cNvSpPr/>
          <p:nvPr/>
        </p:nvSpPr>
        <p:spPr bwMode="auto">
          <a:xfrm>
            <a:off x="1278066" y="2251566"/>
            <a:ext cx="288000" cy="288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kumimoji="0" lang="ca-ES" sz="1400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Elipse 25"/>
          <p:cNvSpPr/>
          <p:nvPr/>
        </p:nvSpPr>
        <p:spPr bwMode="auto">
          <a:xfrm>
            <a:off x="632043" y="1557600"/>
            <a:ext cx="288000" cy="288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kumimoji="0" lang="ca-ES" sz="1400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Elipse 26"/>
          <p:cNvSpPr/>
          <p:nvPr/>
        </p:nvSpPr>
        <p:spPr bwMode="auto">
          <a:xfrm>
            <a:off x="1910400" y="5121295"/>
            <a:ext cx="288000" cy="288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endParaRPr kumimoji="0" lang="ca-ES" sz="1400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Elipse 27"/>
          <p:cNvSpPr/>
          <p:nvPr/>
        </p:nvSpPr>
        <p:spPr bwMode="auto">
          <a:xfrm>
            <a:off x="5268601" y="3883227"/>
            <a:ext cx="288000" cy="288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kumimoji="0" lang="ca-ES" sz="1400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Conector recto de flecha 22"/>
          <p:cNvCxnSpPr>
            <a:stCxn id="3" idx="6"/>
            <a:endCxn id="11" idx="2"/>
          </p:cNvCxnSpPr>
          <p:nvPr/>
        </p:nvCxnSpPr>
        <p:spPr bwMode="auto">
          <a:xfrm>
            <a:off x="2846100" y="3437661"/>
            <a:ext cx="32220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33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1" name="Conector recto de flecha 30"/>
          <p:cNvCxnSpPr>
            <a:stCxn id="20" idx="5"/>
            <a:endCxn id="28" idx="1"/>
          </p:cNvCxnSpPr>
          <p:nvPr/>
        </p:nvCxnSpPr>
        <p:spPr bwMode="auto">
          <a:xfrm>
            <a:off x="4741623" y="3539484"/>
            <a:ext cx="569155" cy="38592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33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4" name="Conector recto de flecha 33"/>
          <p:cNvCxnSpPr>
            <a:stCxn id="17" idx="6"/>
            <a:endCxn id="27" idx="2"/>
          </p:cNvCxnSpPr>
          <p:nvPr/>
        </p:nvCxnSpPr>
        <p:spPr bwMode="auto">
          <a:xfrm>
            <a:off x="1278600" y="5173200"/>
            <a:ext cx="631800" cy="92095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33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7" name="Conector recto de flecha 36"/>
          <p:cNvCxnSpPr>
            <a:stCxn id="25" idx="1"/>
            <a:endCxn id="26" idx="5"/>
          </p:cNvCxnSpPr>
          <p:nvPr/>
        </p:nvCxnSpPr>
        <p:spPr bwMode="auto">
          <a:xfrm flipH="1" flipV="1">
            <a:off x="877866" y="1803423"/>
            <a:ext cx="442377" cy="49032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3300"/>
            </a:solidFill>
            <a:prstDash val="solid"/>
            <a:round/>
            <a:headEnd type="none" w="sm" len="sm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CuadroTexto 29"/>
              <p:cNvSpPr txBox="1"/>
              <p:nvPr/>
            </p:nvSpPr>
            <p:spPr>
              <a:xfrm>
                <a:off x="5888400" y="4206040"/>
                <a:ext cx="2874600" cy="50244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a-ES" sz="160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a-ES" sz="1600" b="1" i="1" dirty="0" smtClean="0">
                              <a:latin typeface="Cambria Math" panose="02040503050406030204" pitchFamily="18" charset="0"/>
                            </a:rPr>
                            <m:t>𝑪𝑪𝑨</m:t>
                          </m:r>
                        </m:e>
                        <m:sub>
                          <m:r>
                            <a:rPr lang="ca-ES" sz="1600" b="1" i="1" dirty="0" smtClean="0">
                              <a:latin typeface="Cambria Math" panose="02040503050406030204" pitchFamily="18" charset="0"/>
                            </a:rPr>
                            <m:t>𝑻𝒉</m:t>
                          </m:r>
                        </m:sub>
                      </m:sSub>
                      <m:r>
                        <a:rPr lang="ca-ES" sz="1600" b="1" i="1" dirty="0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a-ES" sz="16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a-ES" sz="1600" b="1" i="1" dirty="0" smtClean="0"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ca-ES" sz="1600" b="1" i="1" dirty="0" smtClean="0">
                              <a:latin typeface="Cambria Math" panose="02040503050406030204" pitchFamily="18" charset="0"/>
                            </a:rPr>
                            <m:t>𝑪𝑨</m:t>
                          </m:r>
                        </m:sub>
                      </m:sSub>
                      <m:r>
                        <a:rPr lang="ca-ES" sz="16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f>
                        <m:fPr>
                          <m:ctrlPr>
                            <a:rPr lang="ca-ES" sz="16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a-ES" sz="160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a-ES" sz="16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𝑷</m:t>
                              </m:r>
                            </m:e>
                            <m:sub>
                              <m:r>
                                <a:rPr lang="ca-ES" sz="16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𝒕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ca-ES" sz="160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a-ES" sz="160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ca-ES" sz="1600" i="1" dirty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a-ES" sz="1600" b="1" i="1" dirty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𝒅</m:t>
                                      </m:r>
                                    </m:e>
                                    <m:sub>
                                      <m:r>
                                        <a:rPr lang="ca-ES" sz="1600" b="1" i="1" dirty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𝑨𝑩</m:t>
                                      </m:r>
                                    </m:sub>
                                  </m:sSub>
                                  <m:r>
                                    <a:rPr lang="ca-ES" sz="1600" b="1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ca-ES" sz="1600" b="1" i="1" dirty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a-ES" sz="1600" b="1" i="1" dirty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𝒅</m:t>
                                      </m:r>
                                    </m:e>
                                    <m:sub>
                                      <m:r>
                                        <a:rPr lang="ca-ES" sz="1600" b="1" i="1" dirty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𝑩𝑪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ca-ES" sz="160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𝜶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a-ES" sz="1600" dirty="0"/>
              </a:p>
            </p:txBody>
          </p:sp>
        </mc:Choice>
        <mc:Fallback xmlns="">
          <p:sp>
            <p:nvSpPr>
              <p:cNvPr id="30" name="CuadroTexto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8400" y="4206040"/>
                <a:ext cx="2874600" cy="50244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a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Elipse 34"/>
          <p:cNvSpPr/>
          <p:nvPr/>
        </p:nvSpPr>
        <p:spPr bwMode="auto">
          <a:xfrm>
            <a:off x="223200" y="964161"/>
            <a:ext cx="5040000" cy="5040000"/>
          </a:xfrm>
          <a:prstGeom prst="ellipse">
            <a:avLst/>
          </a:prstGeom>
          <a:noFill/>
          <a:ln w="15875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a-E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6" name="Conector recto de flecha 35"/>
          <p:cNvCxnSpPr/>
          <p:nvPr/>
        </p:nvCxnSpPr>
        <p:spPr bwMode="auto">
          <a:xfrm flipV="1">
            <a:off x="2702100" y="964161"/>
            <a:ext cx="41100" cy="23295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8" name="CuadroTexto 37"/>
          <p:cNvSpPr txBox="1"/>
          <p:nvPr/>
        </p:nvSpPr>
        <p:spPr>
          <a:xfrm>
            <a:off x="2354268" y="1600200"/>
            <a:ext cx="3818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ca-ES" sz="1600" i="1" dirty="0" err="1" smtClean="0">
                <a:cs typeface="Times New Roman" pitchFamily="18" charset="0"/>
              </a:rPr>
              <a:t>R</a:t>
            </a:r>
            <a:r>
              <a:rPr lang="en-US" altLang="ca-ES" sz="1600" i="1" baseline="-25000" dirty="0" err="1" smtClean="0">
                <a:cs typeface="Times New Roman" pitchFamily="18" charset="0"/>
              </a:rPr>
              <a:t>c</a:t>
            </a:r>
            <a:endParaRPr lang="ca-ES" sz="1600" dirty="0"/>
          </a:p>
        </p:txBody>
      </p:sp>
      <p:sp>
        <p:nvSpPr>
          <p:cNvPr id="39" name="Elipse 38"/>
          <p:cNvSpPr/>
          <p:nvPr/>
        </p:nvSpPr>
        <p:spPr bwMode="auto">
          <a:xfrm>
            <a:off x="6645057" y="1993199"/>
            <a:ext cx="288000" cy="2880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40" name="Elipse 39"/>
          <p:cNvSpPr/>
          <p:nvPr/>
        </p:nvSpPr>
        <p:spPr bwMode="auto">
          <a:xfrm>
            <a:off x="6472065" y="2293743"/>
            <a:ext cx="288000" cy="2880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CuadroTexto 40"/>
              <p:cNvSpPr txBox="1"/>
              <p:nvPr/>
            </p:nvSpPr>
            <p:spPr>
              <a:xfrm>
                <a:off x="6025119" y="3810000"/>
                <a:ext cx="2814081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ca-ES" sz="16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a-ES" sz="16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𝑨</m:t>
                        </m:r>
                      </m:e>
                      <m:sup>
                        <m:r>
                          <a:rPr lang="ca-ES" sz="16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ca-ES" sz="16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𝒔</m:t>
                    </m:r>
                    <m:sSubSup>
                      <m:sSubSupPr>
                        <m:ctrlPr>
                          <a:rPr lang="ca-ES" sz="16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ca-ES" sz="16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ca-ES" sz="16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ca-ES" sz="16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𝒄</m:t>
                        </m:r>
                      </m:sub>
                      <m:sup>
                        <m:r>
                          <a:rPr lang="ca-ES" sz="16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ca-ES" sz="16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a-ES" sz="16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a-ES" sz="1600" i="1" dirty="0">
                            <a:latin typeface="Cambria Math" panose="02040503050406030204" pitchFamily="18" charset="0"/>
                          </a:rPr>
                          <m:t>𝒅</m:t>
                        </m:r>
                      </m:e>
                      <m:sub>
                        <m:r>
                          <a:rPr lang="ca-ES" sz="1600" i="1" dirty="0"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ca-ES" sz="1600" b="1" i="1" dirty="0" smtClean="0">
                            <a:latin typeface="Cambria Math" panose="02040503050406030204" pitchFamily="18" charset="0"/>
                          </a:rPr>
                          <m:t>𝑪</m:t>
                        </m:r>
                      </m:sub>
                    </m:sSub>
                    <m:r>
                      <a:rPr lang="ca-ES" sz="1600" b="1" i="1" dirty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a-ES" sz="16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a-ES" sz="1600" i="1" dirty="0">
                            <a:latin typeface="Cambria Math" panose="02040503050406030204" pitchFamily="18" charset="0"/>
                          </a:rPr>
                          <m:t>𝒅</m:t>
                        </m:r>
                      </m:e>
                      <m:sub>
                        <m:r>
                          <a:rPr lang="ca-ES" sz="1600" b="1" i="1" dirty="0" smtClean="0"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ca-ES" sz="1600" i="1" dirty="0">
                            <a:latin typeface="Cambria Math" panose="02040503050406030204" pitchFamily="18" charset="0"/>
                          </a:rPr>
                          <m:t>𝑩</m:t>
                        </m:r>
                      </m:sub>
                    </m:sSub>
                  </m:oMath>
                </a14:m>
                <a:r>
                  <a:rPr lang="ca-ES" sz="1600" dirty="0" smtClean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a-ES" sz="16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a-ES" sz="1600" i="1" dirty="0">
                            <a:latin typeface="Cambria Math" panose="02040503050406030204" pitchFamily="18" charset="0"/>
                          </a:rPr>
                          <m:t>𝒅</m:t>
                        </m:r>
                      </m:e>
                      <m:sub>
                        <m:r>
                          <a:rPr lang="ca-ES" sz="1600" b="1" i="1" dirty="0" smtClean="0">
                            <a:latin typeface="Cambria Math" panose="02040503050406030204" pitchFamily="18" charset="0"/>
                          </a:rPr>
                          <m:t>𝑩𝑪</m:t>
                        </m:r>
                      </m:sub>
                    </m:sSub>
                  </m:oMath>
                </a14:m>
                <a:endParaRPr lang="ca-ES" sz="1600" dirty="0"/>
              </a:p>
            </p:txBody>
          </p:sp>
        </mc:Choice>
        <mc:Fallback xmlns="">
          <p:sp>
            <p:nvSpPr>
              <p:cNvPr id="41" name="CuadroTexto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5119" y="3810000"/>
                <a:ext cx="2814081" cy="246221"/>
              </a:xfrm>
              <a:prstGeom prst="rect">
                <a:avLst/>
              </a:prstGeom>
              <a:blipFill rotWithShape="0">
                <a:blip r:embed="rId3"/>
                <a:stretch>
                  <a:fillRect l="-2381" t="-25000" b="-50000"/>
                </a:stretch>
              </a:blipFill>
            </p:spPr>
            <p:txBody>
              <a:bodyPr/>
              <a:lstStyle/>
              <a:p>
                <a:r>
                  <a:rPr lang="ca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CuadroTexto 41"/>
              <p:cNvSpPr txBox="1"/>
              <p:nvPr/>
            </p:nvSpPr>
            <p:spPr>
              <a:xfrm>
                <a:off x="5728200" y="5333799"/>
                <a:ext cx="2874600" cy="6622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a-ES" sz="160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a-ES" sz="1600" b="1" i="1" dirty="0" smtClean="0">
                              <a:latin typeface="Cambria Math" panose="02040503050406030204" pitchFamily="18" charset="0"/>
                            </a:rPr>
                            <m:t>𝑪𝑪𝑨</m:t>
                          </m:r>
                        </m:e>
                        <m:sub>
                          <m:r>
                            <a:rPr lang="ca-ES" sz="1600" b="1" i="1" dirty="0" smtClean="0">
                              <a:latin typeface="Cambria Math" panose="02040503050406030204" pitchFamily="18" charset="0"/>
                            </a:rPr>
                            <m:t>𝑻𝒉</m:t>
                          </m:r>
                        </m:sub>
                      </m:sSub>
                      <m:r>
                        <a:rPr lang="ca-ES" sz="1600" b="1" i="1" dirty="0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a-ES" sz="16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a-ES" sz="1600" b="1" i="1" dirty="0" smtClean="0"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ca-ES" sz="1600" b="1" i="1" dirty="0" smtClean="0">
                              <a:latin typeface="Cambria Math" panose="02040503050406030204" pitchFamily="18" charset="0"/>
                            </a:rPr>
                            <m:t>𝑪𝑨</m:t>
                          </m:r>
                        </m:sub>
                      </m:sSub>
                      <m:r>
                        <a:rPr lang="ca-ES" sz="16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f>
                        <m:fPr>
                          <m:ctrlPr>
                            <a:rPr lang="ca-ES" sz="16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a-ES" sz="160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a-ES" sz="16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𝑷</m:t>
                              </m:r>
                            </m:e>
                            <m:sub>
                              <m:r>
                                <a:rPr lang="ca-ES" sz="16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𝑨𝑩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ca-ES" sz="160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a-ES" sz="160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ca-ES" sz="1600" i="1" dirty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ca-ES" sz="1600" i="1" dirty="0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ca-ES" sz="1600" i="1" dirty="0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ca-ES" sz="1600" b="1" i="1" dirty="0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𝑪</m:t>
                                              </m:r>
                                            </m:e>
                                            <m:sub>
                                              <m:r>
                                                <a:rPr lang="ca-ES" sz="1600" b="1" i="1" dirty="0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𝑻𝒉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f>
                                        <m:fPr>
                                          <m:type m:val="skw"/>
                                          <m:ctrlPr>
                                            <a:rPr lang="ca-ES" sz="1600" i="1" dirty="0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ca-ES" sz="1600" b="1" i="1" dirty="0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𝟏</m:t>
                                          </m:r>
                                        </m:num>
                                        <m:den>
                                          <m:r>
                                            <a:rPr lang="ca-ES" sz="1600" i="1" dirty="0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𝜶</m:t>
                                          </m:r>
                                        </m:den>
                                      </m:f>
                                    </m:sup>
                                  </m:sSup>
                                  <m:r>
                                    <a:rPr lang="ca-ES" sz="1600" b="1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ca-ES" sz="1600" b="1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</m:t>
                                  </m:r>
                                </m:e>
                              </m:d>
                            </m:e>
                            <m:sup>
                              <m:r>
                                <a:rPr lang="ca-ES" sz="160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𝜶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a-ES" sz="1600" dirty="0"/>
              </a:p>
            </p:txBody>
          </p:sp>
        </mc:Choice>
        <mc:Fallback xmlns="">
          <p:sp>
            <p:nvSpPr>
              <p:cNvPr id="42" name="CuadroTexto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8200" y="5333799"/>
                <a:ext cx="2874600" cy="66229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a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Elipse 43"/>
          <p:cNvSpPr/>
          <p:nvPr/>
        </p:nvSpPr>
        <p:spPr bwMode="auto">
          <a:xfrm>
            <a:off x="1828800" y="1961661"/>
            <a:ext cx="2955000" cy="2952000"/>
          </a:xfrm>
          <a:prstGeom prst="ellipse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a-E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CuadroTexto 45"/>
          <p:cNvSpPr txBox="1"/>
          <p:nvPr/>
        </p:nvSpPr>
        <p:spPr>
          <a:xfrm>
            <a:off x="1134600" y="3145607"/>
            <a:ext cx="4507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ca-ES" sz="1600" i="1" dirty="0" smtClean="0">
                <a:solidFill>
                  <a:schemeClr val="accent2"/>
                </a:solidFill>
                <a:cs typeface="Times New Roman" pitchFamily="18" charset="0"/>
              </a:rPr>
              <a:t>R</a:t>
            </a:r>
            <a:r>
              <a:rPr lang="en-US" altLang="ca-ES" sz="1600" i="1" baseline="30000" dirty="0" smtClean="0">
                <a:solidFill>
                  <a:schemeClr val="accent2"/>
                </a:solidFill>
                <a:cs typeface="Times New Roman" pitchFamily="18" charset="0"/>
              </a:rPr>
              <a:t>*</a:t>
            </a:r>
            <a:r>
              <a:rPr lang="en-US" altLang="ca-ES" sz="1600" i="1" baseline="-25000" dirty="0" smtClean="0">
                <a:solidFill>
                  <a:schemeClr val="accent2"/>
                </a:solidFill>
                <a:cs typeface="Times New Roman" pitchFamily="18" charset="0"/>
              </a:rPr>
              <a:t>c</a:t>
            </a:r>
            <a:endParaRPr lang="ca-ES" sz="1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9042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our simple communication model</a:t>
            </a:r>
          </a:p>
          <a:p>
            <a:endParaRPr lang="en-US" sz="1600" dirty="0"/>
          </a:p>
          <a:p>
            <a:pPr lvl="1"/>
            <a:r>
              <a:rPr lang="en-US" dirty="0" smtClean="0"/>
              <a:t>                                               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(realistic) Numerical example:</a:t>
            </a:r>
          </a:p>
          <a:p>
            <a:pPr lvl="2"/>
            <a:r>
              <a:rPr lang="en-US" dirty="0" smtClean="0"/>
              <a:t>STA receives -40dBm from its AP</a:t>
            </a:r>
          </a:p>
          <a:p>
            <a:pPr lvl="2"/>
            <a:r>
              <a:rPr lang="en-US" altLang="ca-ES" b="1" i="1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ca-ES" b="1" i="1" baseline="-25000" dirty="0" err="1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dirty="0" smtClean="0"/>
              <a:t> = 15dB                                              CCA</a:t>
            </a:r>
            <a:r>
              <a:rPr lang="en-US" baseline="-25000" dirty="0" smtClean="0"/>
              <a:t>Th</a:t>
            </a:r>
            <a:r>
              <a:rPr lang="en-US" dirty="0" smtClean="0"/>
              <a:t> ≈ -60dBm</a:t>
            </a:r>
          </a:p>
          <a:p>
            <a:pPr lvl="2"/>
            <a:r>
              <a:rPr lang="en-US" b="1" i="1" dirty="0" smtClean="0"/>
              <a:t>α</a:t>
            </a:r>
            <a:r>
              <a:rPr lang="en-US" dirty="0" smtClean="0"/>
              <a:t> = 3.5</a:t>
            </a:r>
          </a:p>
          <a:p>
            <a:pPr lvl="2"/>
            <a:endParaRPr lang="en-US" dirty="0"/>
          </a:p>
          <a:p>
            <a:pPr lvl="2"/>
            <a:r>
              <a:rPr lang="en-US" dirty="0" smtClean="0"/>
              <a:t>That is, in terms of DSC algorithm [2]: CCA</a:t>
            </a:r>
            <a:r>
              <a:rPr lang="en-US" baseline="-25000" dirty="0" smtClean="0"/>
              <a:t>Th</a:t>
            </a:r>
            <a:r>
              <a:rPr lang="en-US" dirty="0" smtClean="0"/>
              <a:t> can be computed from the measured power of received beacons minus a Margin</a:t>
            </a:r>
          </a:p>
          <a:p>
            <a:pPr lvl="3"/>
            <a:r>
              <a:rPr lang="en-US" dirty="0" smtClean="0"/>
              <a:t>By means of simulations, in [3] the optimal Margin was found to be 20dB</a:t>
            </a:r>
            <a:endParaRPr lang="en-U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a-ES" dirty="0" smtClean="0">
                <a:cs typeface="Times New Roman" panose="02020603050405020304" pitchFamily="18" charset="0"/>
              </a:rPr>
              <a:t>3. Optimal setting of CCA</a:t>
            </a:r>
            <a:r>
              <a:rPr lang="en-US" altLang="ca-ES" baseline="-25000" dirty="0" smtClean="0">
                <a:cs typeface="Times New Roman" panose="02020603050405020304" pitchFamily="18" charset="0"/>
              </a:rPr>
              <a:t>Th</a:t>
            </a:r>
            <a:endParaRPr lang="ca-ES" baseline="-250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b="0" kern="0" smtClean="0">
                <a:solidFill>
                  <a:sysClr val="windowText" lastClr="000000"/>
                </a:solidFill>
              </a:rPr>
              <a:t>Slide </a:t>
            </a:r>
            <a:fld id="{93823DB3-BAA4-4F4A-B4B3-ED9ABE70E976}" type="slidenum">
              <a:rPr lang="en-GB" b="0" kern="0" smtClean="0">
                <a:solidFill>
                  <a:sysClr val="windowText" lastClr="000000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9</a:t>
            </a:fld>
            <a:endParaRPr lang="en-GB" b="0" kern="0" dirty="0">
              <a:solidFill>
                <a:sysClr val="windowText" lastClr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1600200" y="2667000"/>
                <a:ext cx="2874600" cy="6622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a-ES" sz="160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p>
                            <m:sSupPr>
                              <m:ctrlPr>
                                <a:rPr lang="ca-ES" sz="1600" b="1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a-ES" sz="1600" b="1" i="1" dirty="0" smtClean="0"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p>
                              <m:r>
                                <a:rPr lang="ca-ES" sz="1600" b="1" i="1" dirty="0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ca-ES" sz="1600" b="1" i="1" dirty="0" smtClean="0">
                              <a:latin typeface="Cambria Math" panose="02040503050406030204" pitchFamily="18" charset="0"/>
                            </a:rPr>
                            <m:t>𝒔</m:t>
                          </m:r>
                          <m:r>
                            <a:rPr lang="ca-ES" sz="1600" b="1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a-ES" sz="1600" b="1" i="1" dirty="0" smtClean="0">
                              <a:latin typeface="Cambria Math" panose="02040503050406030204" pitchFamily="18" charset="0"/>
                            </a:rPr>
                            <m:t>𝑪𝑪𝑨</m:t>
                          </m:r>
                        </m:e>
                        <m:sub>
                          <m:r>
                            <a:rPr lang="ca-ES" sz="1600" b="1" i="1" dirty="0" smtClean="0">
                              <a:latin typeface="Cambria Math" panose="02040503050406030204" pitchFamily="18" charset="0"/>
                            </a:rPr>
                            <m:t>𝑻𝒉</m:t>
                          </m:r>
                        </m:sub>
                      </m:sSub>
                      <m:r>
                        <a:rPr lang="ca-ES" sz="1600" b="1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a-ES" sz="16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a-ES" sz="160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a-ES" sz="16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𝑷</m:t>
                              </m:r>
                            </m:e>
                            <m:sub>
                              <m:r>
                                <a:rPr lang="ca-ES" sz="16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𝑩𝑨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ca-ES" sz="160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a-ES" sz="160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ca-ES" sz="1600" i="1" dirty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ca-ES" sz="1600" i="1" dirty="0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ca-ES" sz="1600" i="1" dirty="0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ca-ES" sz="1600" b="1" i="1" dirty="0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𝑪</m:t>
                                              </m:r>
                                            </m:e>
                                            <m:sub>
                                              <m:r>
                                                <a:rPr lang="ca-ES" sz="1600" b="1" i="1" dirty="0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𝑻𝒉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f>
                                        <m:fPr>
                                          <m:type m:val="skw"/>
                                          <m:ctrlPr>
                                            <a:rPr lang="ca-ES" sz="1600" i="1" dirty="0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ca-ES" sz="1600" b="1" i="1" dirty="0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𝟏</m:t>
                                          </m:r>
                                        </m:num>
                                        <m:den>
                                          <m:r>
                                            <a:rPr lang="ca-ES" sz="1600" i="1" dirty="0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𝜶</m:t>
                                          </m:r>
                                        </m:den>
                                      </m:f>
                                    </m:sup>
                                  </m:sSup>
                                  <m:r>
                                    <a:rPr lang="ca-ES" sz="1600" b="1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ca-ES" sz="1600" b="1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</m:t>
                                  </m:r>
                                </m:e>
                              </m:d>
                            </m:e>
                            <m:sup>
                              <m:r>
                                <a:rPr lang="ca-ES" sz="160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𝜶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a-ES" sz="1600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2667000"/>
                <a:ext cx="2874600" cy="662297"/>
              </a:xfrm>
              <a:prstGeom prst="rect">
                <a:avLst/>
              </a:prstGeom>
              <a:blipFill rotWithShape="0">
                <a:blip r:embed="rId2"/>
                <a:stretch>
                  <a:fillRect b="-926"/>
                </a:stretch>
              </a:blipFill>
            </p:spPr>
            <p:txBody>
              <a:bodyPr/>
              <a:lstStyle/>
              <a:p>
                <a:r>
                  <a:rPr lang="ca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errar llave 5"/>
          <p:cNvSpPr/>
          <p:nvPr/>
        </p:nvSpPr>
        <p:spPr bwMode="auto">
          <a:xfrm>
            <a:off x="5105400" y="3810000"/>
            <a:ext cx="306388" cy="990600"/>
          </a:xfrm>
          <a:prstGeom prst="rightBrace">
            <a:avLst>
              <a:gd name="adj1" fmla="val 21899"/>
              <a:gd name="adj2" fmla="val 52098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a-E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769917" y="3429000"/>
            <a:ext cx="1688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sz="1800" dirty="0" err="1" smtClean="0">
                <a:solidFill>
                  <a:srgbClr val="FF0000"/>
                </a:solidFill>
              </a:rPr>
              <a:t>Margin</a:t>
            </a:r>
            <a:r>
              <a:rPr lang="ca-ES" sz="1800" dirty="0" smtClean="0">
                <a:solidFill>
                  <a:srgbClr val="FF0000"/>
                </a:solidFill>
              </a:rPr>
              <a:t> = 20dB</a:t>
            </a:r>
            <a:endParaRPr lang="ca-ES" sz="1800" dirty="0">
              <a:solidFill>
                <a:srgbClr val="FF0000"/>
              </a:solidFill>
            </a:endParaRPr>
          </a:p>
        </p:txBody>
      </p:sp>
      <p:cxnSp>
        <p:nvCxnSpPr>
          <p:cNvPr id="9" name="Conector recto de flecha 8"/>
          <p:cNvCxnSpPr/>
          <p:nvPr/>
        </p:nvCxnSpPr>
        <p:spPr bwMode="auto">
          <a:xfrm flipH="1">
            <a:off x="6355773" y="3881459"/>
            <a:ext cx="609600" cy="228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51661135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80826</TotalTime>
  <Words>924</Words>
  <Application>Microsoft Office PowerPoint</Application>
  <PresentationFormat>Presentación en pantalla (4:3)</PresentationFormat>
  <Paragraphs>220</Paragraphs>
  <Slides>13</Slides>
  <Notes>2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0" baseType="lpstr">
      <vt:lpstr>굴림</vt:lpstr>
      <vt:lpstr>Arial</vt:lpstr>
      <vt:lpstr>Cambria Math</vt:lpstr>
      <vt:lpstr>Times New Roman</vt:lpstr>
      <vt:lpstr>Wingdings</vt:lpstr>
      <vt:lpstr>Default Design</vt:lpstr>
      <vt:lpstr>Document</vt:lpstr>
      <vt:lpstr>Drivers of the dynamic CCA adaptation</vt:lpstr>
      <vt:lpstr>Outline</vt:lpstr>
      <vt:lpstr>1. Context</vt:lpstr>
      <vt:lpstr>Presentación de PowerPoint</vt:lpstr>
      <vt:lpstr>2. Communication model</vt:lpstr>
      <vt:lpstr>Presentación de PowerPoint</vt:lpstr>
      <vt:lpstr>2. Communication model</vt:lpstr>
      <vt:lpstr>2. Communication model</vt:lpstr>
      <vt:lpstr>3. Optimal setting of CCATh</vt:lpstr>
      <vt:lpstr>3. Optimal setting of CCATh</vt:lpstr>
      <vt:lpstr>4. DSC vs. fixed CCA threshold scheme</vt:lpstr>
      <vt:lpstr>5. Conclusions</vt:lpstr>
      <vt:lpstr>7. 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edu</cp:lastModifiedBy>
  <cp:revision>1653</cp:revision>
  <cp:lastPrinted>1998-02-10T13:28:06Z</cp:lastPrinted>
  <dcterms:created xsi:type="dcterms:W3CDTF">1998-02-10T13:07:52Z</dcterms:created>
  <dcterms:modified xsi:type="dcterms:W3CDTF">2015-11-11T15:48:48Z</dcterms:modified>
</cp:coreProperties>
</file>