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82" r:id="rId2"/>
    <p:sldId id="279" r:id="rId3"/>
    <p:sldId id="271" r:id="rId4"/>
    <p:sldId id="272" r:id="rId5"/>
    <p:sldId id="280" r:id="rId6"/>
    <p:sldId id="290" r:id="rId7"/>
    <p:sldId id="273" r:id="rId8"/>
    <p:sldId id="274" r:id="rId9"/>
    <p:sldId id="275" r:id="rId10"/>
    <p:sldId id="276" r:id="rId11"/>
    <p:sldId id="270" r:id="rId12"/>
    <p:sldId id="278" r:id="rId13"/>
    <p:sldId id="283" r:id="rId14"/>
    <p:sldId id="284" r:id="rId15"/>
    <p:sldId id="285" r:id="rId16"/>
    <p:sldId id="286" r:id="rId17"/>
    <p:sldId id="287" r:id="rId18"/>
    <p:sldId id="288" r:id="rId19"/>
    <p:sldId id="289" r:id="rId20"/>
    <p:sldId id="291" r:id="rId21"/>
    <p:sldId id="292" r:id="rId22"/>
    <p:sldId id="293" r:id="rId23"/>
    <p:sldId id="294" r:id="rId24"/>
    <p:sldId id="295" r:id="rId25"/>
    <p:sldId id="296" r:id="rId26"/>
    <p:sldId id="297" r:id="rId27"/>
    <p:sldId id="298" r:id="rId28"/>
    <p:sldId id="299" r:id="rId29"/>
    <p:sldId id="300" r:id="rId30"/>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6600"/>
    <a:srgbClr val="0080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28" autoAdjust="0"/>
    <p:restoredTop sz="98925" autoAdjust="0"/>
  </p:normalViewPr>
  <p:slideViewPr>
    <p:cSldViewPr>
      <p:cViewPr varScale="1">
        <p:scale>
          <a:sx n="72" d="100"/>
          <a:sy n="72" d="100"/>
        </p:scale>
        <p:origin x="-1332" y="-96"/>
      </p:cViewPr>
      <p:guideLst>
        <p:guide orient="horz" pos="2160"/>
        <p:guide pos="2880"/>
      </p:guideLst>
    </p:cSldViewPr>
  </p:slideViewPr>
  <p:outlineViewPr>
    <p:cViewPr>
      <p:scale>
        <a:sx n="50" d="100"/>
        <a:sy n="50" d="100"/>
      </p:scale>
      <p:origin x="72" y="9648"/>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40"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Dorothy Stanley, Aruba Networks</a:t>
            </a:r>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802.11-11/1588r0</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December 2015</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Dorothy Stanley, Aruba Networks</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802.11-11/1588r0</a:t>
            </a:r>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December 2015</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867096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6" name="Footer Placeholder 5"/>
          <p:cNvSpPr>
            <a:spLocks noGrp="1"/>
          </p:cNvSpPr>
          <p:nvPr>
            <p:ph type="ftr" sz="quarter" idx="12"/>
          </p:nvPr>
        </p:nvSpPr>
        <p:spPr>
          <a:xfrm>
            <a:off x="4052627" y="9001125"/>
            <a:ext cx="2160848" cy="184666"/>
          </a:xfrm>
        </p:spPr>
        <p:txBody>
          <a:bodyPr/>
          <a:lstStyle/>
          <a:p>
            <a:pPr lvl="4">
              <a:defRPr/>
            </a:pPr>
            <a:r>
              <a:rPr lang="en-US" smtClean="0"/>
              <a:t>Brian Hart (Cisco Systems)</a:t>
            </a:r>
            <a:endParaRPr lang="en-US" dirty="0"/>
          </a:p>
        </p:txBody>
      </p:sp>
      <p:sp>
        <p:nvSpPr>
          <p:cNvPr id="7" name="Slide Number Placeholder 6"/>
          <p:cNvSpPr>
            <a:spLocks noGrp="1"/>
          </p:cNvSpPr>
          <p:nvPr>
            <p:ph type="sldNum" sz="quarter" idx="13"/>
          </p:nvPr>
        </p:nvSpPr>
        <p:spPr>
          <a:xfrm>
            <a:off x="3278936" y="9001125"/>
            <a:ext cx="415177" cy="184666"/>
          </a:xfrm>
        </p:spPr>
        <p:txBody>
          <a:bodyPr/>
          <a:lstStyle/>
          <a:p>
            <a:r>
              <a:rPr lang="en-US" altLang="en-US" smtClean="0"/>
              <a:t>Page </a:t>
            </a:r>
            <a:fld id="{6EFA31AB-7D66-4B05-9DE4-8BE7713FBDF8}" type="slidenum">
              <a:rPr lang="en-US" altLang="en-US" smtClean="0"/>
              <a:pPr/>
              <a:t>2</a:t>
            </a:fld>
            <a:endParaRPr lang="en-US" altLang="en-US"/>
          </a:p>
        </p:txBody>
      </p:sp>
    </p:spTree>
    <p:extLst>
      <p:ext uri="{BB962C8B-B14F-4D97-AF65-F5344CB8AC3E}">
        <p14:creationId xmlns:p14="http://schemas.microsoft.com/office/powerpoint/2010/main" val="40003469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5</a:t>
            </a:fld>
            <a:endParaRPr lang="en-US" altLang="en-US"/>
          </a:p>
        </p:txBody>
      </p:sp>
    </p:spTree>
    <p:extLst>
      <p:ext uri="{BB962C8B-B14F-4D97-AF65-F5344CB8AC3E}">
        <p14:creationId xmlns:p14="http://schemas.microsoft.com/office/powerpoint/2010/main" val="2537249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Footer Placeholder 3"/>
          <p:cNvSpPr>
            <a:spLocks noGrp="1"/>
          </p:cNvSpPr>
          <p:nvPr>
            <p:ph type="ftr" sz="quarter" idx="10"/>
          </p:nvPr>
        </p:nvSpPr>
        <p:spPr>
          <a:xfrm>
            <a:off x="4052627" y="9001125"/>
            <a:ext cx="2160848" cy="184666"/>
          </a:xfrm>
        </p:spPr>
        <p:txBody>
          <a:bodyPr/>
          <a:lstStyle/>
          <a:p>
            <a:pPr lvl="4">
              <a:defRPr/>
            </a:pPr>
            <a:r>
              <a:rPr lang="en-US" smtClean="0"/>
              <a:t>Brian Hart (Cisco Systems)</a:t>
            </a:r>
            <a:endParaRPr lang="en-US" dirty="0"/>
          </a:p>
        </p:txBody>
      </p:sp>
      <p:sp>
        <p:nvSpPr>
          <p:cNvPr id="5" name="Slide Number Placeholder 4"/>
          <p:cNvSpPr>
            <a:spLocks noGrp="1"/>
          </p:cNvSpPr>
          <p:nvPr>
            <p:ph type="sldNum" sz="quarter" idx="11"/>
          </p:nvPr>
        </p:nvSpPr>
        <p:spPr>
          <a:xfrm>
            <a:off x="3278936" y="9001125"/>
            <a:ext cx="415177" cy="184666"/>
          </a:xfrm>
        </p:spPr>
        <p:txBody>
          <a:bodyPr/>
          <a:lstStyle/>
          <a:p>
            <a:r>
              <a:rPr lang="en-US" altLang="en-US" smtClean="0"/>
              <a:t>Page </a:t>
            </a:r>
            <a:fld id="{6EFA31AB-7D66-4B05-9DE4-8BE7713FBDF8}" type="slidenum">
              <a:rPr lang="en-US" altLang="en-US" smtClean="0"/>
              <a:pPr/>
              <a:t>6</a:t>
            </a:fld>
            <a:endParaRPr lang="en-US" altLang="en-US"/>
          </a:p>
        </p:txBody>
      </p:sp>
    </p:spTree>
    <p:extLst>
      <p:ext uri="{BB962C8B-B14F-4D97-AF65-F5344CB8AC3E}">
        <p14:creationId xmlns:p14="http://schemas.microsoft.com/office/powerpoint/2010/main" val="137024763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0419"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04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04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E652B88-6019-4C8F-B1BD-39830292E98B}" type="slidenum">
              <a:rPr lang="en-US" altLang="zh-CN"/>
              <a:pPr/>
              <a:t>7</a:t>
            </a:fld>
            <a:endParaRPr lang="en-US" altLang="zh-CN"/>
          </a:p>
        </p:txBody>
      </p:sp>
      <p:sp>
        <p:nvSpPr>
          <p:cNvPr id="60422" name="Rectangle 2"/>
          <p:cNvSpPr>
            <a:spLocks noGrp="1" noRot="1" noChangeAspect="1" noChangeArrowheads="1" noTextEdit="1"/>
          </p:cNvSpPr>
          <p:nvPr>
            <p:ph type="sldImg"/>
          </p:nvPr>
        </p:nvSpPr>
        <p:spPr>
          <a:xfrm>
            <a:off x="1149350" y="696913"/>
            <a:ext cx="4637088" cy="3478212"/>
          </a:xfrm>
          <a:ln/>
        </p:spPr>
      </p:sp>
      <p:sp>
        <p:nvSpPr>
          <p:cNvPr id="60423"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282983868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1443"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144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144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FA9F1F33-5F92-4D14-9728-AD5D4B85E4CB}" type="slidenum">
              <a:rPr lang="en-US" altLang="zh-CN"/>
              <a:pPr/>
              <a:t>8</a:t>
            </a:fld>
            <a:endParaRPr lang="en-US" altLang="zh-CN"/>
          </a:p>
        </p:txBody>
      </p:sp>
      <p:sp>
        <p:nvSpPr>
          <p:cNvPr id="61446" name="Rectangle 2"/>
          <p:cNvSpPr>
            <a:spLocks noGrp="1" noRot="1" noChangeAspect="1" noChangeArrowheads="1" noTextEdit="1"/>
          </p:cNvSpPr>
          <p:nvPr>
            <p:ph type="sldImg"/>
          </p:nvPr>
        </p:nvSpPr>
        <p:spPr>
          <a:xfrm>
            <a:off x="1154113" y="701675"/>
            <a:ext cx="4625975" cy="3468688"/>
          </a:xfrm>
          <a:ln/>
        </p:spPr>
      </p:sp>
      <p:sp>
        <p:nvSpPr>
          <p:cNvPr id="6144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0110457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2467"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24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24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98340E21-9B85-4E09-8D23-8E47B048A7B3}" type="slidenum">
              <a:rPr lang="en-US" altLang="zh-CN"/>
              <a:pPr/>
              <a:t>9</a:t>
            </a:fld>
            <a:endParaRPr lang="en-US" altLang="zh-CN"/>
          </a:p>
        </p:txBody>
      </p:sp>
      <p:sp>
        <p:nvSpPr>
          <p:cNvPr id="62470" name="Rectangle 2"/>
          <p:cNvSpPr>
            <a:spLocks noGrp="1" noRot="1" noChangeAspect="1" noChangeArrowheads="1" noTextEdit="1"/>
          </p:cNvSpPr>
          <p:nvPr>
            <p:ph type="sldImg"/>
          </p:nvPr>
        </p:nvSpPr>
        <p:spPr>
          <a:xfrm>
            <a:off x="1154113" y="701675"/>
            <a:ext cx="4625975" cy="3468688"/>
          </a:xfrm>
          <a:ln/>
        </p:spPr>
      </p:sp>
      <p:sp>
        <p:nvSpPr>
          <p:cNvPr id="624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zh-CN" smtClean="0"/>
          </a:p>
        </p:txBody>
      </p:sp>
    </p:spTree>
    <p:extLst>
      <p:ext uri="{BB962C8B-B14F-4D97-AF65-F5344CB8AC3E}">
        <p14:creationId xmlns:p14="http://schemas.microsoft.com/office/powerpoint/2010/main" val="35366442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doc.: IEEE 802.11-12/xxxxr0</a:t>
            </a:r>
          </a:p>
        </p:txBody>
      </p:sp>
      <p:sp>
        <p:nvSpPr>
          <p:cNvPr id="63491" name="Rectangle 3"/>
          <p:cNvSpPr>
            <a:spLocks noGrp="1" noChangeArrowheads="1"/>
          </p:cNvSpPr>
          <p:nvPr>
            <p:ph type="dt" sz="quarter" idx="1"/>
          </p:nvPr>
        </p:nvSpPr>
        <p:spPr>
          <a:xfrm>
            <a:off x="654050" y="95250"/>
            <a:ext cx="731838"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400" smtClean="0"/>
              <a:t>July 2014</a:t>
            </a:r>
          </a:p>
        </p:txBody>
      </p:sp>
      <p:sp>
        <p:nvSpPr>
          <p:cNvPr id="6349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zh-CN" smtClean="0"/>
              <a:t>Osama Aboul-Magd (Huawei Technologies)</a:t>
            </a:r>
          </a:p>
        </p:txBody>
      </p:sp>
      <p:sp>
        <p:nvSpPr>
          <p:cNvPr id="6349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Page </a:t>
            </a:r>
            <a:fld id="{A89529EE-00E8-498D-B680-806E26A32040}" type="slidenum">
              <a:rPr lang="en-US" altLang="zh-CN"/>
              <a:pPr/>
              <a:t>10</a:t>
            </a:fld>
            <a:endParaRPr lang="en-US" altLang="zh-CN"/>
          </a:p>
        </p:txBody>
      </p:sp>
      <p:sp>
        <p:nvSpPr>
          <p:cNvPr id="63494" name="Rectangle 2"/>
          <p:cNvSpPr>
            <a:spLocks noGrp="1" noRot="1" noChangeAspect="1" noChangeArrowheads="1" noTextEdit="1"/>
          </p:cNvSpPr>
          <p:nvPr>
            <p:ph type="sldImg"/>
          </p:nvPr>
        </p:nvSpPr>
        <p:spPr>
          <a:xfrm>
            <a:off x="1149350" y="696913"/>
            <a:ext cx="4637088" cy="3478212"/>
          </a:xfrm>
          <a:ln/>
        </p:spPr>
      </p:sp>
      <p:sp>
        <p:nvSpPr>
          <p:cNvPr id="63495" name="Rectangle 3"/>
          <p:cNvSpPr>
            <a:spLocks noGrp="1" noChangeArrowheads="1"/>
          </p:cNvSpPr>
          <p:nvPr>
            <p:ph type="body" idx="1"/>
          </p:nvPr>
        </p:nvSpPr>
        <p:spPr>
          <a:xfrm>
            <a:off x="925513" y="4408488"/>
            <a:ext cx="5083175"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zh-CN" smtClean="0"/>
          </a:p>
        </p:txBody>
      </p:sp>
    </p:spTree>
    <p:extLst>
      <p:ext uri="{BB962C8B-B14F-4D97-AF65-F5344CB8AC3E}">
        <p14:creationId xmlns:p14="http://schemas.microsoft.com/office/powerpoint/2010/main" val="40654229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Narendar Madhavan, Toshiba</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ltLang="ja-JP" smtClean="0"/>
              <a:t>November 2015</a:t>
            </a:r>
            <a:endParaRPr lang="en-GB" dirty="0"/>
          </a:p>
        </p:txBody>
      </p:sp>
    </p:spTree>
    <p:extLst>
      <p:ext uri="{BB962C8B-B14F-4D97-AF65-F5344CB8AC3E}">
        <p14:creationId xmlns:p14="http://schemas.microsoft.com/office/powerpoint/2010/main" val="255589943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xfrm>
            <a:off x="7348085" y="6475413"/>
            <a:ext cx="1195840" cy="184666"/>
          </a:xfrm>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2015</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TGax MU ad-hoc group</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November 2015</a:t>
            </a:r>
            <a:endParaRPr lang="en-US" dirty="0"/>
          </a:p>
        </p:txBody>
      </p:sp>
      <p:sp>
        <p:nvSpPr>
          <p:cNvPr id="1029" name="Rectangle 5"/>
          <p:cNvSpPr>
            <a:spLocks noGrp="1" noChangeArrowheads="1"/>
          </p:cNvSpPr>
          <p:nvPr>
            <p:ph type="ftr" sz="quarter" idx="3"/>
          </p:nvPr>
        </p:nvSpPr>
        <p:spPr bwMode="auto">
          <a:xfrm>
            <a:off x="7051529" y="6475413"/>
            <a:ext cx="1492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err="1" smtClean="0"/>
              <a:t>TGax</a:t>
            </a:r>
            <a:r>
              <a:rPr lang="en-US" dirty="0" smtClean="0"/>
              <a:t> MU ad-hoc group</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dirty="0"/>
              <a:t>Slide </a:t>
            </a:r>
            <a:fld id="{DC664FA7-9591-4AF1-947F-CBEC61367A07}" type="slidenum">
              <a:rPr lang="en-US"/>
              <a:pPr>
                <a:defRPr/>
              </a:pPr>
              <a:t>‹#›</a:t>
            </a:fld>
            <a:endParaRPr lang="en-US" dirty="0"/>
          </a:p>
        </p:txBody>
      </p:sp>
      <p:sp>
        <p:nvSpPr>
          <p:cNvPr id="1031" name="Rectangle 7"/>
          <p:cNvSpPr>
            <a:spLocks noChangeArrowheads="1"/>
          </p:cNvSpPr>
          <p:nvPr/>
        </p:nvSpPr>
        <p:spPr bwMode="auto">
          <a:xfrm>
            <a:off x="5175246" y="332601"/>
            <a:ext cx="3270254"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802.11-15/1418r2</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15/11-15-0075-00-00ax-operating-rules-for-tgax-ad-hoc-groups.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hyperlink" Target="https://murphy.events.ieee.org/imat/attendance/index"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dirty="0" smtClean="0"/>
              <a:t>November 2015</a:t>
            </a:r>
          </a:p>
        </p:txBody>
      </p:sp>
      <p:sp>
        <p:nvSpPr>
          <p:cNvPr id="3075" name="Footer Placeholder 4"/>
          <p:cNvSpPr>
            <a:spLocks noGrp="1"/>
          </p:cNvSpPr>
          <p:nvPr>
            <p:ph type="ftr" sz="quarter" idx="11"/>
          </p:nvPr>
        </p:nvSpPr>
        <p:spPr>
          <a:xfrm>
            <a:off x="7051529" y="6475413"/>
            <a:ext cx="1492396"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err="1" smtClean="0"/>
              <a:t>TGax</a:t>
            </a:r>
            <a:r>
              <a:rPr lang="en-US" dirty="0" smtClean="0"/>
              <a:t> MU ad-hoc group</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dirty="0" smtClean="0"/>
              <a:t>Slide </a:t>
            </a:r>
            <a:fld id="{77FB121F-92AD-4A94-B9B7-431A9F07F0F0}" type="slidenum">
              <a:rPr lang="en-US" smtClean="0"/>
              <a:pPr>
                <a:defRPr/>
              </a:pPr>
              <a:t>1</a:t>
            </a:fld>
            <a:endParaRPr lang="en-US" dirty="0" smtClean="0"/>
          </a:p>
        </p:txBody>
      </p:sp>
      <p:sp>
        <p:nvSpPr>
          <p:cNvPr id="2053" name="Rectangle 2"/>
          <p:cNvSpPr>
            <a:spLocks noGrp="1" noChangeArrowheads="1"/>
          </p:cNvSpPr>
          <p:nvPr>
            <p:ph type="title"/>
          </p:nvPr>
        </p:nvSpPr>
        <p:spPr>
          <a:xfrm>
            <a:off x="685800" y="685800"/>
            <a:ext cx="7924800" cy="1066800"/>
          </a:xfrm>
        </p:spPr>
        <p:txBody>
          <a:bodyPr/>
          <a:lstStyle/>
          <a:p>
            <a:r>
              <a:rPr lang="en-US" sz="2800" dirty="0" err="1" smtClean="0"/>
              <a:t>TGax</a:t>
            </a:r>
            <a:r>
              <a:rPr lang="en-US" sz="2800" dirty="0" smtClean="0"/>
              <a:t> MU Ad-hoc November 2015 Agenda </a:t>
            </a:r>
            <a:endParaRPr lang="en-US" altLang="en-US" sz="2800" dirty="0" smtClean="0"/>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2015-11-10</a:t>
            </a:r>
          </a:p>
        </p:txBody>
      </p:sp>
      <p:graphicFrame>
        <p:nvGraphicFramePr>
          <p:cNvPr id="2055" name="Object 11"/>
          <p:cNvGraphicFramePr>
            <a:graphicFrameLocks noChangeAspect="1"/>
          </p:cNvGraphicFramePr>
          <p:nvPr>
            <p:extLst>
              <p:ext uri="{D42A27DB-BD31-4B8C-83A1-F6EECF244321}">
                <p14:modId xmlns:p14="http://schemas.microsoft.com/office/powerpoint/2010/main" val="922512858"/>
              </p:ext>
            </p:extLst>
          </p:nvPr>
        </p:nvGraphicFramePr>
        <p:xfrm>
          <a:off x="517525" y="2286000"/>
          <a:ext cx="7832725" cy="2971800"/>
        </p:xfrm>
        <a:graphic>
          <a:graphicData uri="http://schemas.openxmlformats.org/presentationml/2006/ole">
            <mc:AlternateContent xmlns:mc="http://schemas.openxmlformats.org/markup-compatibility/2006">
              <mc:Choice xmlns:v="urn:schemas-microsoft-com:vml" Requires="v">
                <p:oleObj spid="_x0000_s3157" name="Document" r:id="rId4" imgW="8276230" imgH="3142891" progId="Word.Document.8">
                  <p:embed/>
                </p:oleObj>
              </mc:Choice>
              <mc:Fallback>
                <p:oleObj name="Document" r:id="rId4" imgW="8276230" imgH="3142891" progId="Word.Document.8">
                  <p:embed/>
                  <p:pic>
                    <p:nvPicPr>
                      <p:cNvPr id="0" name=""/>
                      <p:cNvPicPr>
                        <a:picLocks noChangeAspect="1" noChangeArrowheads="1"/>
                      </p:cNvPicPr>
                      <p:nvPr/>
                    </p:nvPicPr>
                    <p:blipFill>
                      <a:blip r:embed="rId5"/>
                      <a:srcRect/>
                      <a:stretch>
                        <a:fillRect/>
                      </a:stretch>
                    </p:blipFill>
                    <p:spPr bwMode="auto">
                      <a:xfrm>
                        <a:off x="517525" y="2286000"/>
                        <a:ext cx="7832725" cy="2971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extLst>
      <p:ext uri="{BB962C8B-B14F-4D97-AF65-F5344CB8AC3E}">
        <p14:creationId xmlns:p14="http://schemas.microsoft.com/office/powerpoint/2010/main" val="328925012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331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6D12C3C-66F6-41D2-B673-85B45BC5472C}" type="slidenum">
              <a:rPr lang="en-US" altLang="zh-CN"/>
              <a:pPr/>
              <a:t>10</a:t>
            </a:fld>
            <a:endParaRPr lang="en-US" altLang="zh-CN"/>
          </a:p>
        </p:txBody>
      </p:sp>
      <p:sp>
        <p:nvSpPr>
          <p:cNvPr id="13317" name="Rectangle 2"/>
          <p:cNvSpPr>
            <a:spLocks noGrp="1" noChangeArrowheads="1"/>
          </p:cNvSpPr>
          <p:nvPr>
            <p:ph type="title"/>
          </p:nvPr>
        </p:nvSpPr>
        <p:spPr>
          <a:xfrm>
            <a:off x="685800" y="685800"/>
            <a:ext cx="7772400" cy="609600"/>
          </a:xfrm>
        </p:spPr>
        <p:txBody>
          <a:bodyPr/>
          <a:lstStyle/>
          <a:p>
            <a:r>
              <a:rPr lang="en-US" altLang="zh-CN" sz="2800" u="sng" dirty="0" smtClean="0"/>
              <a:t>Other Guidelines for IEEE WG Meetings</a:t>
            </a:r>
          </a:p>
        </p:txBody>
      </p:sp>
      <p:sp>
        <p:nvSpPr>
          <p:cNvPr id="13318"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500" b="1" u="sng">
              <a:solidFill>
                <a:srgbClr val="FF0000"/>
              </a:solidFill>
            </a:endParaRPr>
          </a:p>
          <a:p>
            <a:pPr>
              <a:lnSpc>
                <a:spcPct val="80000"/>
              </a:lnSpc>
              <a:spcBef>
                <a:spcPct val="20000"/>
              </a:spcBef>
              <a:spcAft>
                <a:spcPct val="40000"/>
              </a:spcAft>
              <a:buFontTx/>
              <a:buChar char="•"/>
            </a:pPr>
            <a:r>
              <a:rPr lang="en-US" altLang="zh-CN" sz="2000"/>
              <a:t>All IEEE-SA standards meetings shall be conducted in compliance with all applicable laws, including antitrust and competition laws.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Bef>
                <a:spcPct val="20000"/>
              </a:spcBef>
              <a:spcAft>
                <a:spcPct val="40000"/>
              </a:spcAft>
              <a:buFontTx/>
              <a:buChar char="•"/>
            </a:pPr>
            <a:r>
              <a:rPr lang="en-US" altLang="zh-CN" sz="1600"/>
              <a:t>Relative costs, including licensing costs of essential patent claims, of different technical approaches may be discussed in standards development meetings. </a:t>
            </a:r>
          </a:p>
          <a:p>
            <a:pPr lvl="3">
              <a:lnSpc>
                <a:spcPct val="80000"/>
              </a:lnSpc>
              <a:spcBef>
                <a:spcPct val="20000"/>
              </a:spcBef>
              <a:spcAft>
                <a:spcPct val="40000"/>
              </a:spcAft>
              <a:buFontTx/>
              <a:buChar char="–"/>
            </a:pPr>
            <a:r>
              <a:rPr lang="en-GB" altLang="zh-CN" sz="1600"/>
              <a:t>Technical considerations remain primary focus</a:t>
            </a:r>
            <a:endParaRPr lang="en-US" altLang="zh-CN" sz="1600"/>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Bef>
                <a:spcPct val="20000"/>
              </a:spcBef>
              <a:spcAft>
                <a:spcPct val="40000"/>
              </a:spcAft>
              <a:buFontTx/>
              <a:buChar char="–"/>
            </a:pPr>
            <a:r>
              <a:rPr lang="en-US" altLang="zh-CN"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spcBef>
                <a:spcPct val="20000"/>
              </a:spcBef>
            </a:pPr>
            <a:r>
              <a:rPr lang="en-US" altLang="zh-CN"/>
              <a:t>---------------------------------------------------------------   </a:t>
            </a:r>
            <a:endParaRPr lang="en-US" altLang="zh-CN" sz="1400"/>
          </a:p>
          <a:p>
            <a:pPr algn="ctr">
              <a:lnSpc>
                <a:spcPct val="80000"/>
              </a:lnSpc>
              <a:spcBef>
                <a:spcPct val="20000"/>
              </a:spcBef>
            </a:pPr>
            <a:r>
              <a:rPr lang="en-US" altLang="zh-CN" sz="1400"/>
              <a:t>See </a:t>
            </a:r>
            <a:r>
              <a:rPr lang="en-US" altLang="zh-CN" sz="1400" i="1"/>
              <a:t>IEEE-SA Standards Board Operations Manual</a:t>
            </a:r>
            <a:r>
              <a:rPr lang="en-US" altLang="zh-CN" sz="1400"/>
              <a:t>, clause 5.3.10 and </a:t>
            </a:r>
            <a:r>
              <a:rPr lang="en-GB" altLang="en-US" sz="1400"/>
              <a:t>“</a:t>
            </a:r>
            <a:r>
              <a:rPr lang="en-GB" altLang="zh-CN" sz="1400"/>
              <a:t>Promoting Competition and Innovation: What You Need to Know about the IEEE Standards Association's Antitrust and Competition Policy</a:t>
            </a:r>
            <a:r>
              <a:rPr lang="en-GB" altLang="en-US" sz="1400"/>
              <a:t>”</a:t>
            </a:r>
            <a:r>
              <a:rPr lang="en-US" altLang="ja-JP" sz="1400"/>
              <a:t> for more details.</a:t>
            </a:r>
            <a:endParaRPr lang="en-US" altLang="zh-CN" sz="1400"/>
          </a:p>
        </p:txBody>
      </p:sp>
      <p:sp>
        <p:nvSpPr>
          <p:cNvPr id="13319"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#4</a:t>
            </a:r>
            <a:endParaRPr lang="en-US" altLang="zh-CN" sz="2400"/>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84855093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76400"/>
            <a:ext cx="7772400" cy="4419600"/>
          </a:xfrm>
        </p:spPr>
        <p:txBody>
          <a:bodyPr/>
          <a:lstStyle/>
          <a:p>
            <a:r>
              <a:rPr lang="en-US" altLang="en-US" sz="2000" dirty="0"/>
              <a:t>A straw poll needs to achieves at least 75% </a:t>
            </a:r>
            <a:r>
              <a:rPr lang="en-US" altLang="en-US" sz="2000" dirty="0" smtClean="0"/>
              <a:t>at the ad-hoc level to </a:t>
            </a:r>
            <a:r>
              <a:rPr lang="en-US" altLang="en-US" sz="2000" dirty="0"/>
              <a:t>be converted to a motion at the TG level.</a:t>
            </a:r>
          </a:p>
          <a:p>
            <a:r>
              <a:rPr lang="en-GB" sz="2000" dirty="0" smtClean="0"/>
              <a:t>In </a:t>
            </a:r>
            <a:r>
              <a:rPr lang="en-GB" sz="2000" dirty="0"/>
              <a:t>the case a consensus can not be reached within an Ad Hoc group (a stalemate that prohibits further progress), the subject is moved to the </a:t>
            </a:r>
            <a:r>
              <a:rPr lang="en-GB" sz="2000" dirty="0" smtClean="0"/>
              <a:t>Task group, </a:t>
            </a:r>
            <a:r>
              <a:rPr lang="en-GB" sz="2000" dirty="0"/>
              <a:t>if an Ad Hoc straw poll vote to move the subject to the </a:t>
            </a:r>
            <a:r>
              <a:rPr lang="en-GB" sz="2000" dirty="0" err="1"/>
              <a:t>Taskgroup</a:t>
            </a:r>
            <a:r>
              <a:rPr lang="en-GB" sz="2000" dirty="0"/>
              <a:t> achieves &gt;50% approval</a:t>
            </a:r>
            <a:r>
              <a:rPr lang="en-GB" sz="2000" dirty="0" smtClean="0"/>
              <a:t>.</a:t>
            </a:r>
          </a:p>
          <a:p>
            <a:r>
              <a:rPr lang="en-US" altLang="en-US" sz="2000" dirty="0" smtClean="0"/>
              <a:t>A </a:t>
            </a:r>
            <a:r>
              <a:rPr lang="en-US" altLang="en-US" sz="2000" dirty="0"/>
              <a:t>straw poll affecting the Spec Framework has to start with, </a:t>
            </a:r>
          </a:p>
          <a:p>
            <a:pPr lvl="1"/>
            <a:r>
              <a:rPr lang="en-US" altLang="en-US" sz="1800" dirty="0">
                <a:solidFill>
                  <a:srgbClr val="FF0000"/>
                </a:solidFill>
              </a:rPr>
              <a:t>Do you agree to add to the TG Specification Frame work document?</a:t>
            </a:r>
          </a:p>
          <a:p>
            <a:pPr lvl="1"/>
            <a:r>
              <a:rPr lang="en-US" altLang="en-US" sz="1800" dirty="0" err="1">
                <a:solidFill>
                  <a:srgbClr val="FF0000"/>
                </a:solidFill>
              </a:rPr>
              <a:t>x.y.z</a:t>
            </a:r>
            <a:r>
              <a:rPr lang="en-US" altLang="en-US" sz="1800" dirty="0">
                <a:solidFill>
                  <a:srgbClr val="FF0000"/>
                </a:solidFill>
              </a:rPr>
              <a:t>. &lt;feature description</a:t>
            </a:r>
            <a:r>
              <a:rPr lang="en-US" altLang="en-US" sz="1800" dirty="0" smtClean="0">
                <a:solidFill>
                  <a:srgbClr val="FF0000"/>
                </a:solidFill>
              </a:rPr>
              <a:t>&gt;</a:t>
            </a:r>
          </a:p>
          <a:p>
            <a:r>
              <a:rPr lang="en-US" sz="2000" dirty="0"/>
              <a:t>For further details, please see </a:t>
            </a:r>
            <a:r>
              <a:rPr lang="en-US" sz="2000" dirty="0" smtClean="0"/>
              <a:t>the operating rules for </a:t>
            </a:r>
            <a:r>
              <a:rPr lang="en-US" sz="2000" dirty="0" err="1" smtClean="0"/>
              <a:t>Tgax</a:t>
            </a:r>
            <a:r>
              <a:rPr lang="en-US" sz="2000" dirty="0" smtClean="0"/>
              <a:t> Ad-hoc groups</a:t>
            </a:r>
          </a:p>
          <a:p>
            <a:pPr lvl="1"/>
            <a:r>
              <a:rPr lang="en-US" altLang="en-US" sz="1600" dirty="0">
                <a:hlinkClick r:id="rId2"/>
              </a:rPr>
              <a:t>https://</a:t>
            </a:r>
            <a:r>
              <a:rPr lang="en-US" altLang="en-US" sz="1600" dirty="0" smtClean="0">
                <a:hlinkClick r:id="rId2"/>
              </a:rPr>
              <a:t>mentor.ieee.org/802.11/dcn/15/11-15-0075-00-00ax-operating-rules-for-tgax-ad-hoc-groups.docx</a:t>
            </a:r>
            <a:r>
              <a:rPr lang="en-US" altLang="en-US" sz="1600" dirty="0" smtClean="0"/>
              <a:t> </a:t>
            </a:r>
            <a:endParaRPr lang="en-US" altLang="en-US" sz="1600" dirty="0"/>
          </a:p>
          <a:p>
            <a:pPr marL="0" indent="0">
              <a:buNone/>
            </a:pPr>
            <a:endParaRPr lang="en-US" sz="2000" dirty="0"/>
          </a:p>
        </p:txBody>
      </p:sp>
      <p:sp>
        <p:nvSpPr>
          <p:cNvPr id="3" name="Title 2"/>
          <p:cNvSpPr>
            <a:spLocks noGrp="1"/>
          </p:cNvSpPr>
          <p:nvPr>
            <p:ph type="title"/>
          </p:nvPr>
        </p:nvSpPr>
        <p:spPr/>
        <p:txBody>
          <a:bodyPr/>
          <a:lstStyle/>
          <a:p>
            <a:r>
              <a:rPr lang="en-US" dirty="0" smtClean="0"/>
              <a:t>Ad-hoc Group Straw poll rules</a:t>
            </a:r>
            <a:br>
              <a:rPr lang="en-US" dirty="0" smtClean="0"/>
            </a:br>
            <a:r>
              <a:rPr lang="en-US" sz="2000" dirty="0" smtClean="0"/>
              <a:t>Document: 15/0075r0</a:t>
            </a:r>
            <a:endParaRPr lang="en-US" dirty="0"/>
          </a:p>
        </p:txBody>
      </p:sp>
      <p:sp>
        <p:nvSpPr>
          <p:cNvPr id="5" name="Footer Placeholder 4"/>
          <p:cNvSpPr>
            <a:spLocks noGrp="1"/>
          </p:cNvSpPr>
          <p:nvPr>
            <p:ph type="ftr" sz="quarter" idx="11"/>
          </p:nvPr>
        </p:nvSpPr>
        <p:spPr>
          <a:xfrm>
            <a:off x="7051529" y="6475413"/>
            <a:ext cx="1492396" cy="184666"/>
          </a:xfrm>
        </p:spPr>
        <p:txBody>
          <a:bodyPr/>
          <a:lstStyle/>
          <a:p>
            <a:pPr>
              <a:defRPr/>
            </a:pPr>
            <a:r>
              <a:rPr lang="en-US" dirty="0" err="1"/>
              <a:t>TGax</a:t>
            </a:r>
            <a:r>
              <a:rPr lang="en-US" dirty="0"/>
              <a:t> MU ad-hoc group</a:t>
            </a:r>
          </a:p>
        </p:txBody>
      </p:sp>
      <p:sp>
        <p:nvSpPr>
          <p:cNvPr id="6" name="Slide Number Placeholder 5"/>
          <p:cNvSpPr>
            <a:spLocks noGrp="1"/>
          </p:cNvSpPr>
          <p:nvPr>
            <p:ph type="sldNum" sz="quarter" idx="12"/>
          </p:nvPr>
        </p:nvSpPr>
        <p:spPr/>
        <p:txBody>
          <a:bodyPr/>
          <a:lstStyle/>
          <a:p>
            <a:pPr>
              <a:defRPr/>
            </a:pPr>
            <a:r>
              <a:rPr lang="en-US" smtClean="0"/>
              <a:t>Slide </a:t>
            </a:r>
            <a:fld id="{54FC9212-A276-4579-8D5E-ABD8504D37DD}" type="slidenum">
              <a:rPr lang="en-US" smtClean="0"/>
              <a:pPr>
                <a:defRPr/>
              </a:pPr>
              <a:t>11</a:t>
            </a:fld>
            <a:endParaRPr lang="en-US"/>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39915541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itle 1"/>
          <p:cNvSpPr>
            <a:spLocks noGrp="1"/>
          </p:cNvSpPr>
          <p:nvPr>
            <p:ph type="title"/>
          </p:nvPr>
        </p:nvSpPr>
        <p:spPr>
          <a:xfrm>
            <a:off x="685800" y="533400"/>
            <a:ext cx="7772400" cy="1066800"/>
          </a:xfrm>
        </p:spPr>
        <p:txBody>
          <a:bodyPr/>
          <a:lstStyle/>
          <a:p>
            <a:r>
              <a:rPr lang="en-US" altLang="en-US" smtClean="0"/>
              <a:t>Submissions (MU)</a:t>
            </a:r>
          </a:p>
        </p:txBody>
      </p:sp>
      <p:sp>
        <p:nvSpPr>
          <p:cNvPr id="5125" name="Footer Placeholder 3"/>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TGax MU ad-hoc group</a:t>
            </a:r>
            <a:endParaRPr lang="en-US" altLang="en-US" dirty="0" smtClean="0"/>
          </a:p>
        </p:txBody>
      </p:sp>
      <p:sp>
        <p:nvSpPr>
          <p:cNvPr id="512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2ADCA64C-882A-4782-919D-B874D052F433}" type="slidenum">
              <a:rPr lang="en-US" altLang="en-US"/>
              <a:pPr/>
              <a:t>12</a:t>
            </a:fld>
            <a:endParaRPr lang="en-US" altLang="en-US"/>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graphicFrame>
        <p:nvGraphicFramePr>
          <p:cNvPr id="8" name="Table 7"/>
          <p:cNvGraphicFramePr>
            <a:graphicFrameLocks noGrp="1"/>
          </p:cNvGraphicFramePr>
          <p:nvPr>
            <p:extLst>
              <p:ext uri="{D42A27DB-BD31-4B8C-83A1-F6EECF244321}">
                <p14:modId xmlns:p14="http://schemas.microsoft.com/office/powerpoint/2010/main" val="4213478767"/>
              </p:ext>
            </p:extLst>
          </p:nvPr>
        </p:nvGraphicFramePr>
        <p:xfrm>
          <a:off x="914400" y="1828800"/>
          <a:ext cx="7543800" cy="3066113"/>
        </p:xfrm>
        <a:graphic>
          <a:graphicData uri="http://schemas.openxmlformats.org/drawingml/2006/table">
            <a:tbl>
              <a:tblPr/>
              <a:tblGrid>
                <a:gridCol w="822205"/>
                <a:gridCol w="4839105"/>
                <a:gridCol w="1195935"/>
                <a:gridCol w="686555"/>
              </a:tblGrid>
              <a:tr h="211015">
                <a:tc>
                  <a:txBody>
                    <a:bodyPr/>
                    <a:lstStyle/>
                    <a:p>
                      <a:pPr algn="ctr" fontAlgn="b"/>
                      <a:r>
                        <a:rPr lang="en-CA" sz="1200" b="1" i="0" u="none" strike="noStrike" dirty="0">
                          <a:solidFill>
                            <a:srgbClr val="FFFFFF"/>
                          </a:solidFill>
                          <a:latin typeface="Calibri"/>
                        </a:rPr>
                        <a:t>DCN</a:t>
                      </a:r>
                    </a:p>
                  </a:txBody>
                  <a:tcPr marL="6714" marR="6714" marT="6714" marB="0" anchor="b">
                    <a:lnL>
                      <a:noFill/>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dirty="0">
                          <a:solidFill>
                            <a:srgbClr val="FFFFFF"/>
                          </a:solidFill>
                          <a:latin typeface="Calibri"/>
                        </a:rPr>
                        <a:t>Title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Authors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a:noFill/>
                    </a:lnT>
                    <a:lnB w="19050" cap="flat" cmpd="sng" algn="ctr">
                      <a:solidFill>
                        <a:srgbClr val="FFFFFF"/>
                      </a:solidFill>
                      <a:prstDash val="solid"/>
                      <a:round/>
                      <a:headEnd type="none" w="med" len="med"/>
                      <a:tailEnd type="none" w="med" len="med"/>
                    </a:lnB>
                    <a:solidFill>
                      <a:srgbClr val="4F81BD"/>
                    </a:solidFill>
                  </a:tcPr>
                </a:tc>
                <a:tc>
                  <a:txBody>
                    <a:bodyPr/>
                    <a:lstStyle/>
                    <a:p>
                      <a:pPr algn="ctr" fontAlgn="b"/>
                      <a:r>
                        <a:rPr lang="en-CA" sz="1200" b="1" i="0" u="none" strike="noStrike">
                          <a:solidFill>
                            <a:srgbClr val="FFFFFF"/>
                          </a:solidFill>
                          <a:latin typeface="Calibri"/>
                        </a:rPr>
                        <a:t>Ad Hoc</a:t>
                      </a:r>
                    </a:p>
                  </a:txBody>
                  <a:tcPr marL="6714" marR="6714" marT="6714" marB="0" anchor="b">
                    <a:lnL w="6350" cap="flat" cmpd="sng" algn="ctr">
                      <a:solidFill>
                        <a:srgbClr val="FFFFFF"/>
                      </a:solidFill>
                      <a:prstDash val="solid"/>
                      <a:round/>
                      <a:headEnd type="none" w="med" len="med"/>
                      <a:tailEnd type="none" w="med" len="med"/>
                    </a:lnL>
                    <a:lnR>
                      <a:noFill/>
                    </a:lnR>
                    <a:lnT>
                      <a:noFill/>
                    </a:lnT>
                    <a:lnB w="19050" cap="flat" cmpd="sng" algn="ctr">
                      <a:solidFill>
                        <a:srgbClr val="FFFFFF"/>
                      </a:solidFill>
                      <a:prstDash val="solid"/>
                      <a:round/>
                      <a:headEnd type="none" w="med" len="med"/>
                      <a:tailEnd type="none" w="med" len="med"/>
                    </a:lnB>
                    <a:solidFill>
                      <a:srgbClr val="4F81BD"/>
                    </a:solidFill>
                  </a:tcPr>
                </a:tc>
              </a:tr>
              <a:tr h="211015">
                <a:tc>
                  <a:txBody>
                    <a:bodyPr/>
                    <a:lstStyle/>
                    <a:p>
                      <a:pPr algn="l" fontAlgn="b"/>
                      <a:r>
                        <a:rPr lang="en-CA" sz="1200" b="0" i="0" u="none" strike="noStrike" dirty="0">
                          <a:solidFill>
                            <a:srgbClr val="00CC00"/>
                          </a:solidFill>
                          <a:latin typeface="Calibri"/>
                        </a:rPr>
                        <a:t>11-15/1280</a:t>
                      </a:r>
                    </a:p>
                  </a:txBody>
                  <a:tcPr marL="6714" marR="6714" marT="6714" marB="0" anchor="b">
                    <a:lnL>
                      <a:noFill/>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CC00"/>
                          </a:solidFill>
                          <a:latin typeface="Calibri"/>
                        </a:rPr>
                        <a:t>Traffic priority for random Multi User Uplink OFDMA</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CC00"/>
                          </a:solidFill>
                          <a:latin typeface="Calibri"/>
                        </a:rPr>
                        <a:t>Stephane Baron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190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dirty="0">
                          <a:solidFill>
                            <a:srgbClr val="00CC00"/>
                          </a:solidFill>
                          <a:latin typeface="Calibri"/>
                        </a:rPr>
                        <a:t>11-15/1301</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CC00"/>
                          </a:solidFill>
                          <a:latin typeface="Calibri"/>
                        </a:rPr>
                        <a:t>NAV Rule for UL MU Response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CC00"/>
                          </a:solidFill>
                          <a:latin typeface="Calibri"/>
                        </a:rPr>
                        <a:t>Yingpei Lin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dirty="0">
                          <a:solidFill>
                            <a:srgbClr val="00CC00"/>
                          </a:solidFill>
                          <a:latin typeface="Calibri"/>
                        </a:rPr>
                        <a:t>11-15/1312</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 BAR Frame Format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CC00"/>
                          </a:solidFill>
                          <a:latin typeface="Calibri"/>
                        </a:rPr>
                        <a:t>Reza Hedayat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CC00"/>
                          </a:solidFill>
                          <a:latin typeface="Calibri"/>
                        </a:rPr>
                        <a:t>11-15/1314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CC00"/>
                          </a:solidFill>
                          <a:latin typeface="Calibri"/>
                        </a:rPr>
                        <a:t>I/Q Imbalance Impact to TGax OFDMA Uplink Reception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CC00"/>
                          </a:solidFill>
                          <a:latin typeface="Calibri"/>
                        </a:rPr>
                        <a:t>Rui Yang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dirty="0">
                          <a:solidFill>
                            <a:srgbClr val="00CC00"/>
                          </a:solidFill>
                          <a:latin typeface="Calibri"/>
                        </a:rPr>
                        <a:t>11-15/1325</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MU-RTS/CTS 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Po-Kai Huang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dirty="0">
                          <a:solidFill>
                            <a:srgbClr val="00CC00"/>
                          </a:solidFill>
                          <a:latin typeface="Calibri"/>
                        </a:rPr>
                        <a:t>11-15/1326</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NAV Consideration for UL MU Response Follow Up</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Po-Kai Huang</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dirty="0">
                          <a:solidFill>
                            <a:srgbClr val="00CC00"/>
                          </a:solidFill>
                          <a:latin typeface="Calibri"/>
                        </a:rPr>
                        <a:t>11-15/1328</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Scheduling information for UL OFDMA Acknowledgement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CC00"/>
                          </a:solidFill>
                          <a:latin typeface="Calibri"/>
                        </a:rPr>
                        <a:t>Yujin Noh</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dirty="0">
                          <a:solidFill>
                            <a:srgbClr val="00CC00"/>
                          </a:solidFill>
                          <a:latin typeface="Calibri"/>
                        </a:rPr>
                        <a:t>11-15/1340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NDP Announcement for HE Sequence</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err="1">
                          <a:solidFill>
                            <a:srgbClr val="00CC00"/>
                          </a:solidFill>
                          <a:latin typeface="Calibri"/>
                        </a:rPr>
                        <a:t>Narendar</a:t>
                      </a:r>
                      <a:r>
                        <a:rPr lang="en-CA" sz="1200" b="0" i="0" u="none" strike="noStrike" dirty="0">
                          <a:solidFill>
                            <a:srgbClr val="00CC00"/>
                          </a:solidFill>
                          <a:latin typeface="Calibri"/>
                        </a:rPr>
                        <a:t> </a:t>
                      </a:r>
                      <a:r>
                        <a:rPr lang="en-CA" sz="1200" b="0" i="0" u="none" strike="noStrike" dirty="0" err="1">
                          <a:solidFill>
                            <a:srgbClr val="00CC00"/>
                          </a:solidFill>
                          <a:latin typeface="Calibri"/>
                        </a:rPr>
                        <a:t>Madhavan</a:t>
                      </a:r>
                      <a:r>
                        <a:rPr lang="en-CA" sz="1200" b="0" i="0" u="none" strike="noStrike" dirty="0">
                          <a:solidFill>
                            <a:srgbClr val="00CC00"/>
                          </a:solidFill>
                          <a:latin typeface="Calibri"/>
                        </a:rPr>
                        <a:t>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CC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CC00"/>
                          </a:solidFill>
                          <a:latin typeface="Calibri"/>
                        </a:rPr>
                        <a:t>11-15/1364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Signaling Trigger Information for STAs in 11ax</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Chittabrata Ghosh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CC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a:solidFill>
                            <a:srgbClr val="000000"/>
                          </a:solidFill>
                          <a:latin typeface="Calibri"/>
                        </a:rPr>
                        <a:t>11-15/1369</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0000"/>
                          </a:solidFill>
                          <a:latin typeface="Calibri"/>
                        </a:rPr>
                        <a:t>Random access based buffer status report</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Woojin Ahn</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r h="211015">
                <a:tc>
                  <a:txBody>
                    <a:bodyPr/>
                    <a:lstStyle/>
                    <a:p>
                      <a:pPr algn="l" fontAlgn="b"/>
                      <a:r>
                        <a:rPr lang="en-CA" sz="1200" b="0" i="0" u="none" strike="noStrike">
                          <a:solidFill>
                            <a:srgbClr val="000000"/>
                          </a:solidFill>
                          <a:latin typeface="Calibri"/>
                        </a:rPr>
                        <a:t>11-15/1370</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UL OFDMA Random Access Control</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a:solidFill>
                            <a:srgbClr val="000000"/>
                          </a:solidFill>
                          <a:latin typeface="Calibri"/>
                        </a:rPr>
                        <a:t>Jinsoo Ahn </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c>
                  <a:txBody>
                    <a:bodyPr/>
                    <a:lstStyle/>
                    <a:p>
                      <a:pPr algn="l" fontAlgn="b"/>
                      <a:r>
                        <a:rPr lang="en-CA" sz="1200" b="0" i="0" u="none" strike="noStrike" dirty="0">
                          <a:solidFill>
                            <a:srgbClr val="0000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B8CCE4"/>
                    </a:solidFill>
                  </a:tcPr>
                </a:tc>
              </a:tr>
              <a:tr h="211015">
                <a:tc>
                  <a:txBody>
                    <a:bodyPr/>
                    <a:lstStyle/>
                    <a:p>
                      <a:pPr algn="l" fontAlgn="b"/>
                      <a:r>
                        <a:rPr lang="en-CA" sz="1200" b="0" i="0" u="none" strike="noStrike" dirty="0">
                          <a:solidFill>
                            <a:srgbClr val="00CC00"/>
                          </a:solidFill>
                          <a:latin typeface="Calibri"/>
                        </a:rPr>
                        <a:t>11-15/1374</a:t>
                      </a:r>
                    </a:p>
                  </a:txBody>
                  <a:tcPr marL="6714" marR="6714" marT="6714" marB="0" anchor="b">
                    <a:lnL>
                      <a:noFill/>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Consideration for protecting cascading MU DL/UL transmission with MU RTS/CTS</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Jing Ma</a:t>
                      </a:r>
                    </a:p>
                  </a:txBody>
                  <a:tcPr marL="6714" marR="6714" marT="6714" marB="0" anchor="b">
                    <a:lnL w="6350" cap="flat" cmpd="sng" algn="ctr">
                      <a:solidFill>
                        <a:srgbClr val="FFFFFF"/>
                      </a:solidFill>
                      <a:prstDash val="solid"/>
                      <a:round/>
                      <a:headEnd type="none" w="med" len="med"/>
                      <a:tailEnd type="none" w="med" len="med"/>
                    </a:lnL>
                    <a:lnR w="6350" cap="flat" cmpd="sng" algn="ctr">
                      <a:solidFill>
                        <a:srgbClr val="FFFFFF"/>
                      </a:solidFill>
                      <a:prstDash val="solid"/>
                      <a:round/>
                      <a:headEnd type="none" w="med" len="med"/>
                      <a:tailEnd type="none" w="med" len="med"/>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c>
                  <a:txBody>
                    <a:bodyPr/>
                    <a:lstStyle/>
                    <a:p>
                      <a:pPr algn="l" fontAlgn="b"/>
                      <a:r>
                        <a:rPr lang="en-CA" sz="1200" b="0" i="0" u="none" strike="noStrike" dirty="0">
                          <a:solidFill>
                            <a:srgbClr val="00CC00"/>
                          </a:solidFill>
                          <a:latin typeface="Calibri"/>
                        </a:rPr>
                        <a:t>MU</a:t>
                      </a:r>
                    </a:p>
                  </a:txBody>
                  <a:tcPr marL="6714" marR="6714" marT="6714" marB="0" anchor="b">
                    <a:lnL w="6350" cap="flat" cmpd="sng" algn="ctr">
                      <a:solidFill>
                        <a:srgbClr val="FFFFFF"/>
                      </a:solidFill>
                      <a:prstDash val="solid"/>
                      <a:round/>
                      <a:headEnd type="none" w="med" len="med"/>
                      <a:tailEnd type="none" w="med" len="med"/>
                    </a:lnL>
                    <a:lnR>
                      <a:noFill/>
                    </a:lnR>
                    <a:lnT w="6350" cap="flat" cmpd="sng" algn="ctr">
                      <a:solidFill>
                        <a:srgbClr val="FFFFFF"/>
                      </a:solidFill>
                      <a:prstDash val="solid"/>
                      <a:round/>
                      <a:headEnd type="none" w="med" len="med"/>
                      <a:tailEnd type="none" w="med" len="med"/>
                    </a:lnT>
                    <a:lnB w="6350" cap="flat" cmpd="sng" algn="ctr">
                      <a:solidFill>
                        <a:srgbClr val="FFFFFF"/>
                      </a:solidFill>
                      <a:prstDash val="solid"/>
                      <a:round/>
                      <a:headEnd type="none" w="med" len="med"/>
                      <a:tailEnd type="none" w="med" len="med"/>
                    </a:lnB>
                    <a:solidFill>
                      <a:srgbClr val="DBE5F1"/>
                    </a:solidFill>
                  </a:tcPr>
                </a:tc>
              </a:tr>
            </a:tbl>
          </a:graphicData>
        </a:graphic>
      </p:graphicFrame>
    </p:spTree>
    <p:extLst>
      <p:ext uri="{BB962C8B-B14F-4D97-AF65-F5344CB8AC3E}">
        <p14:creationId xmlns:p14="http://schemas.microsoft.com/office/powerpoint/2010/main" val="7444959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13</a:t>
            </a:fld>
            <a:endParaRPr lang="en-US"/>
          </a:p>
        </p:txBody>
      </p:sp>
      <p:sp>
        <p:nvSpPr>
          <p:cNvPr id="6" name="Title 1"/>
          <p:cNvSpPr>
            <a:spLocks noGrp="1"/>
          </p:cNvSpPr>
          <p:nvPr>
            <p:ph type="title"/>
          </p:nvPr>
        </p:nvSpPr>
        <p:spPr>
          <a:xfrm>
            <a:off x="381000" y="685800"/>
            <a:ext cx="8305800" cy="914400"/>
          </a:xfrm>
        </p:spPr>
        <p:txBody>
          <a:bodyPr/>
          <a:lstStyle/>
          <a:p>
            <a:r>
              <a:rPr lang="en-US" altLang="ko-KR" dirty="0" smtClean="0"/>
              <a:t>MU- Straw-poll 1</a:t>
            </a:r>
            <a:endParaRPr lang="en-US" dirty="0"/>
          </a:p>
        </p:txBody>
      </p:sp>
      <p:sp>
        <p:nvSpPr>
          <p:cNvPr id="7" name="Content Placeholder 2"/>
          <p:cNvSpPr txBox="1">
            <a:spLocks/>
          </p:cNvSpPr>
          <p:nvPr/>
        </p:nvSpPr>
        <p:spPr>
          <a:xfrm>
            <a:off x="381000" y="1828800"/>
            <a:ext cx="8305800" cy="4267200"/>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kern="0" dirty="0" smtClean="0"/>
              <a:t>Do you agree to add to the TG specification framework document?</a:t>
            </a:r>
          </a:p>
          <a:p>
            <a:pPr marL="0" indent="0">
              <a:buFontTx/>
              <a:buNone/>
            </a:pPr>
            <a:r>
              <a:rPr lang="en-GB" altLang="ko-KR" b="0" i="1" kern="0" dirty="0" smtClean="0"/>
              <a:t>The spec shall define </a:t>
            </a:r>
            <a:r>
              <a:rPr lang="en-US" altLang="ko-KR" b="0" i="1" kern="0" dirty="0" smtClean="0"/>
              <a:t>a procedure for the data selection upon random trigger frame reception, respectful of AC priorities:</a:t>
            </a:r>
          </a:p>
          <a:p>
            <a:pPr marL="0" indent="0">
              <a:buFontTx/>
              <a:buNone/>
            </a:pPr>
            <a:endParaRPr lang="en-US" altLang="ko-KR" kern="0" dirty="0" smtClean="0"/>
          </a:p>
          <a:p>
            <a:pPr marL="0" indent="0">
              <a:buFontTx/>
              <a:buNone/>
            </a:pPr>
            <a:r>
              <a:rPr lang="en-US" altLang="ko-KR" kern="0" dirty="0" smtClean="0"/>
              <a:t>Yes: 5</a:t>
            </a:r>
          </a:p>
          <a:p>
            <a:pPr marL="0" indent="0">
              <a:buFontTx/>
              <a:buNone/>
            </a:pPr>
            <a:r>
              <a:rPr lang="en-US" altLang="ko-KR" kern="0" dirty="0" smtClean="0"/>
              <a:t>No: 2</a:t>
            </a:r>
          </a:p>
          <a:p>
            <a:pPr marL="0" indent="0">
              <a:buFontTx/>
              <a:buNone/>
            </a:pPr>
            <a:r>
              <a:rPr lang="en-US" altLang="ko-KR" kern="0" dirty="0" smtClean="0"/>
              <a:t>Abstain: Many</a:t>
            </a:r>
            <a:endParaRPr lang="ko-KR" altLang="en-US" kern="0" dirty="0" smtClean="0"/>
          </a:p>
          <a:p>
            <a:endParaRPr lang="en-US" kern="0" dirty="0" smtClean="0"/>
          </a:p>
          <a:p>
            <a:pPr marL="0" indent="0">
              <a:buNone/>
            </a:pPr>
            <a:r>
              <a:rPr lang="en-US" kern="0" dirty="0" err="1" smtClean="0">
                <a:solidFill>
                  <a:srgbClr val="FF0000"/>
                </a:solidFill>
              </a:rPr>
              <a:t>Strawpoll</a:t>
            </a:r>
            <a:r>
              <a:rPr lang="en-US" kern="0" dirty="0" smtClean="0">
                <a:solidFill>
                  <a:srgbClr val="FF0000"/>
                </a:solidFill>
              </a:rPr>
              <a:t> fails</a:t>
            </a:r>
            <a:endParaRPr lang="en-US" kern="0" dirty="0">
              <a:solidFill>
                <a:srgbClr val="FF0000"/>
              </a:solidFill>
            </a:endParaRPr>
          </a:p>
        </p:txBody>
      </p:sp>
      <p:sp>
        <p:nvSpPr>
          <p:cNvPr id="8" name="Rectangle 7"/>
          <p:cNvSpPr/>
          <p:nvPr/>
        </p:nvSpPr>
        <p:spPr>
          <a:xfrm>
            <a:off x="5954885" y="4267200"/>
            <a:ext cx="1864613" cy="369332"/>
          </a:xfrm>
          <a:prstGeom prst="rect">
            <a:avLst/>
          </a:prstGeom>
        </p:spPr>
        <p:txBody>
          <a:bodyPr wrap="none">
            <a:spAutoFit/>
          </a:bodyPr>
          <a:lstStyle/>
          <a:p>
            <a:pPr fontAlgn="b"/>
            <a:r>
              <a:rPr lang="en-CA" sz="1800" b="1" dirty="0" smtClean="0">
                <a:solidFill>
                  <a:srgbClr val="00CC00"/>
                </a:solidFill>
                <a:latin typeface="Calibri"/>
              </a:rPr>
              <a:t>DCN:  11-15/1280</a:t>
            </a:r>
            <a:endParaRPr lang="en-CA" sz="1800" b="1" dirty="0">
              <a:solidFill>
                <a:srgbClr val="00CC00"/>
              </a:solidFill>
              <a:latin typeface="Calibri"/>
            </a:endParaRPr>
          </a:p>
        </p:txBody>
      </p:sp>
    </p:spTree>
    <p:extLst>
      <p:ext uri="{BB962C8B-B14F-4D97-AF65-F5344CB8AC3E}">
        <p14:creationId xmlns:p14="http://schemas.microsoft.com/office/powerpoint/2010/main" val="154348253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14</a:t>
            </a:fld>
            <a:endParaRPr lang="en-US"/>
          </a:p>
        </p:txBody>
      </p:sp>
      <p:sp>
        <p:nvSpPr>
          <p:cNvPr id="6" name="Title 1"/>
          <p:cNvSpPr>
            <a:spLocks noGrp="1"/>
          </p:cNvSpPr>
          <p:nvPr>
            <p:ph type="title"/>
          </p:nvPr>
        </p:nvSpPr>
        <p:spPr>
          <a:xfrm>
            <a:off x="381000" y="685800"/>
            <a:ext cx="8305800" cy="914400"/>
          </a:xfrm>
        </p:spPr>
        <p:txBody>
          <a:bodyPr/>
          <a:lstStyle/>
          <a:p>
            <a:r>
              <a:rPr lang="en-US" altLang="ko-KR" dirty="0" smtClean="0"/>
              <a:t>MU- Straw-poll 2</a:t>
            </a:r>
            <a:endParaRPr lang="en-US" dirty="0"/>
          </a:p>
        </p:txBody>
      </p:sp>
      <p:sp>
        <p:nvSpPr>
          <p:cNvPr id="7" name="Content Placeholder 2"/>
          <p:cNvSpPr txBox="1">
            <a:spLocks/>
          </p:cNvSpPr>
          <p:nvPr/>
        </p:nvSpPr>
        <p:spPr>
          <a:xfrm>
            <a:off x="346364" y="1524000"/>
            <a:ext cx="8305800" cy="4800600"/>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kern="0" dirty="0" smtClean="0"/>
              <a:t>Do you agree to add to the TG specification framework document?</a:t>
            </a:r>
          </a:p>
          <a:p>
            <a:pPr lvl="2"/>
            <a:r>
              <a:rPr lang="en-GB" altLang="ko-KR" sz="1800" i="1" kern="0" dirty="0" smtClean="0"/>
              <a:t>The spec shall define a </a:t>
            </a:r>
            <a:r>
              <a:rPr lang="en-US" sz="1800" i="1" kern="0" dirty="0" smtClean="0"/>
              <a:t>Collision Risk Factor (CRF) reflecting the probability of transmission error to be taken into account in the CWO computation according to the formula: CWO = </a:t>
            </a:r>
            <a:r>
              <a:rPr lang="en-US" sz="1800" i="1" kern="0" dirty="0" err="1" smtClean="0"/>
              <a:t>CWOmin</a:t>
            </a:r>
            <a:r>
              <a:rPr lang="en-US" sz="1800" i="1" kern="0" dirty="0" smtClean="0"/>
              <a:t> x 2</a:t>
            </a:r>
            <a:r>
              <a:rPr lang="en-US" sz="1800" i="1" kern="0" baseline="30000" dirty="0" smtClean="0"/>
              <a:t>CRF</a:t>
            </a:r>
            <a:r>
              <a:rPr lang="en-US" sz="1800" i="1" kern="0" dirty="0" smtClean="0"/>
              <a:t>  </a:t>
            </a:r>
          </a:p>
          <a:p>
            <a:pPr lvl="2"/>
            <a:r>
              <a:rPr lang="en-US" altLang="ko-KR" sz="1800" i="1" kern="0" dirty="0" smtClean="0"/>
              <a:t>The CRF can be provided by the AP (optional Randomization Parameter [4]) or computed locally by each STA based on its previous MU UL transmission status.</a:t>
            </a:r>
          </a:p>
          <a:p>
            <a:pPr lvl="2"/>
            <a:r>
              <a:rPr lang="en-US" altLang="ko-KR" sz="1800" i="1" kern="0" dirty="0" smtClean="0"/>
              <a:t>Randomization Parameter received from AP is priority compared to locally computed CRF value.</a:t>
            </a:r>
            <a:endParaRPr lang="en-US" altLang="ko-KR" sz="1800" kern="0" dirty="0" smtClean="0"/>
          </a:p>
          <a:p>
            <a:pPr marL="0" indent="0">
              <a:buFontTx/>
              <a:buNone/>
            </a:pPr>
            <a:r>
              <a:rPr lang="en-US" altLang="ko-KR" kern="0" dirty="0" smtClean="0"/>
              <a:t>Yes: 5</a:t>
            </a:r>
          </a:p>
          <a:p>
            <a:pPr marL="0" indent="0">
              <a:buFontTx/>
              <a:buNone/>
            </a:pPr>
            <a:r>
              <a:rPr lang="en-US" altLang="ko-KR" kern="0" dirty="0" smtClean="0"/>
              <a:t>No: 7</a:t>
            </a:r>
          </a:p>
          <a:p>
            <a:pPr marL="0" indent="0">
              <a:buFontTx/>
              <a:buNone/>
            </a:pPr>
            <a:r>
              <a:rPr lang="en-US" altLang="ko-KR" kern="0" dirty="0" smtClean="0"/>
              <a:t>Abstain: Many</a:t>
            </a:r>
            <a:endParaRPr lang="ko-KR" altLang="en-US" kern="0" dirty="0" smtClean="0"/>
          </a:p>
          <a:p>
            <a:pPr marL="0" indent="0">
              <a:buNone/>
            </a:pPr>
            <a:r>
              <a:rPr lang="en-US" altLang="ko-KR" kern="0" dirty="0" err="1">
                <a:solidFill>
                  <a:srgbClr val="FF0000"/>
                </a:solidFill>
              </a:rPr>
              <a:t>Strawpoll</a:t>
            </a:r>
            <a:r>
              <a:rPr lang="en-US" altLang="ko-KR" kern="0" dirty="0">
                <a:solidFill>
                  <a:srgbClr val="FF0000"/>
                </a:solidFill>
              </a:rPr>
              <a:t> fails</a:t>
            </a:r>
          </a:p>
          <a:p>
            <a:pPr marL="0" indent="0">
              <a:buNone/>
            </a:pPr>
            <a:endParaRPr lang="en-US" kern="0" dirty="0"/>
          </a:p>
        </p:txBody>
      </p:sp>
      <p:sp>
        <p:nvSpPr>
          <p:cNvPr id="8" name="Rectangle 7"/>
          <p:cNvSpPr/>
          <p:nvPr/>
        </p:nvSpPr>
        <p:spPr>
          <a:xfrm>
            <a:off x="6119222" y="4876800"/>
            <a:ext cx="1864613" cy="369332"/>
          </a:xfrm>
          <a:prstGeom prst="rect">
            <a:avLst/>
          </a:prstGeom>
        </p:spPr>
        <p:txBody>
          <a:bodyPr wrap="none">
            <a:spAutoFit/>
          </a:bodyPr>
          <a:lstStyle/>
          <a:p>
            <a:pPr fontAlgn="b"/>
            <a:r>
              <a:rPr lang="en-CA" sz="1800" b="1" dirty="0" smtClean="0">
                <a:solidFill>
                  <a:srgbClr val="00CC00"/>
                </a:solidFill>
                <a:latin typeface="Calibri"/>
              </a:rPr>
              <a:t>DCN:  11-15/1280</a:t>
            </a:r>
            <a:endParaRPr lang="en-CA" sz="1800" b="1" dirty="0">
              <a:solidFill>
                <a:srgbClr val="00CC00"/>
              </a:solidFill>
              <a:latin typeface="Calibri"/>
            </a:endParaRPr>
          </a:p>
        </p:txBody>
      </p:sp>
    </p:spTree>
    <p:extLst>
      <p:ext uri="{BB962C8B-B14F-4D97-AF65-F5344CB8AC3E}">
        <p14:creationId xmlns:p14="http://schemas.microsoft.com/office/powerpoint/2010/main" val="322015717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15</a:t>
            </a:fld>
            <a:endParaRPr lang="en-US"/>
          </a:p>
        </p:txBody>
      </p:sp>
      <p:sp>
        <p:nvSpPr>
          <p:cNvPr id="6" name="Title 1"/>
          <p:cNvSpPr>
            <a:spLocks noGrp="1"/>
          </p:cNvSpPr>
          <p:nvPr>
            <p:ph type="title"/>
          </p:nvPr>
        </p:nvSpPr>
        <p:spPr>
          <a:xfrm>
            <a:off x="381000" y="685800"/>
            <a:ext cx="8305800" cy="914400"/>
          </a:xfrm>
        </p:spPr>
        <p:txBody>
          <a:bodyPr/>
          <a:lstStyle/>
          <a:p>
            <a:r>
              <a:rPr lang="en-US" altLang="ko-KR" dirty="0" smtClean="0"/>
              <a:t>MU- Straw-poll 3</a:t>
            </a:r>
            <a:endParaRPr lang="en-US" dirty="0"/>
          </a:p>
        </p:txBody>
      </p:sp>
      <p:sp>
        <p:nvSpPr>
          <p:cNvPr id="7" name="Content Placeholder 2"/>
          <p:cNvSpPr txBox="1">
            <a:spLocks/>
          </p:cNvSpPr>
          <p:nvPr/>
        </p:nvSpPr>
        <p:spPr>
          <a:xfrm>
            <a:off x="381000" y="1828800"/>
            <a:ext cx="8305800" cy="4267200"/>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sz="2000" kern="0" dirty="0" smtClean="0"/>
              <a:t>Do you agree to add to the TG specification framework document?</a:t>
            </a:r>
          </a:p>
          <a:p>
            <a:pPr marL="0" indent="0">
              <a:buFontTx/>
              <a:buNone/>
            </a:pPr>
            <a:r>
              <a:rPr lang="en-GB" altLang="ko-KR" sz="2000" b="0" i="1" kern="0" dirty="0" smtClean="0"/>
              <a:t>A </a:t>
            </a:r>
            <a:r>
              <a:rPr lang="en-US" altLang="ko-KR" sz="2000" b="0" i="1" kern="0" dirty="0" smtClean="0"/>
              <a:t>STA shall compute the </a:t>
            </a:r>
            <a:r>
              <a:rPr lang="en-US" altLang="ko-KR" sz="2000" b="0" i="1" kern="0" dirty="0" err="1" smtClean="0"/>
              <a:t>CWOmin</a:t>
            </a:r>
            <a:r>
              <a:rPr lang="en-US" altLang="ko-KR" sz="2000" b="0" i="1" kern="0" dirty="0" smtClean="0"/>
              <a:t> and </a:t>
            </a:r>
            <a:r>
              <a:rPr lang="en-US" altLang="ko-KR" sz="2000" b="0" i="1" kern="0" dirty="0" err="1" smtClean="0"/>
              <a:t>CWOmax</a:t>
            </a:r>
            <a:r>
              <a:rPr lang="en-US" altLang="ko-KR" sz="2000" b="0" i="1" kern="0" dirty="0" smtClean="0"/>
              <a:t> values upon TF-R reception. The </a:t>
            </a:r>
            <a:r>
              <a:rPr lang="en-US" altLang="ko-KR" sz="2000" b="0" i="1" kern="0" dirty="0" err="1" smtClean="0"/>
              <a:t>CWOmin</a:t>
            </a:r>
            <a:r>
              <a:rPr lang="en-US" altLang="ko-KR" sz="2000" b="0" i="1" kern="0" dirty="0" smtClean="0"/>
              <a:t> value shall be adapted according to the number of RU (</a:t>
            </a:r>
            <a:r>
              <a:rPr lang="en-US" altLang="ko-KR" sz="2000" b="0" i="1" kern="0" dirty="0" err="1" smtClean="0"/>
              <a:t>NbRu</a:t>
            </a:r>
            <a:r>
              <a:rPr lang="en-US" altLang="ko-KR" sz="2000" b="0" i="1" kern="0" dirty="0" smtClean="0"/>
              <a:t>) defined by the received TF-R, and the </a:t>
            </a:r>
            <a:r>
              <a:rPr lang="en-US" altLang="ko-KR" sz="2000" b="0" i="1" kern="0" dirty="0" err="1" smtClean="0"/>
              <a:t>CWOmax</a:t>
            </a:r>
            <a:r>
              <a:rPr lang="en-US" altLang="ko-KR" sz="2000" b="0" i="1" kern="0" dirty="0" smtClean="0"/>
              <a:t> shall be adapted (</a:t>
            </a:r>
            <a:r>
              <a:rPr lang="en-US" altLang="ko-KR" sz="2000" b="0" i="1" kern="0" dirty="0" err="1" smtClean="0"/>
              <a:t>AC_Priority_Factor</a:t>
            </a:r>
            <a:r>
              <a:rPr lang="en-US" altLang="ko-KR" sz="2000" b="0" i="1" kern="0" dirty="0" smtClean="0"/>
              <a:t>[] is TBD) according to the current highest priority (</a:t>
            </a:r>
            <a:r>
              <a:rPr lang="en-US" altLang="ko-KR" sz="2000" b="0" i="1" kern="0" dirty="0" err="1" smtClean="0"/>
              <a:t>CurrentAC</a:t>
            </a:r>
            <a:r>
              <a:rPr lang="en-US" altLang="ko-KR" sz="2000" b="0" i="1" kern="0" dirty="0" smtClean="0"/>
              <a:t>) of the data contained in AC queues.</a:t>
            </a:r>
          </a:p>
          <a:p>
            <a:pPr marL="0" indent="0">
              <a:buFontTx/>
              <a:buNone/>
            </a:pPr>
            <a:r>
              <a:rPr lang="en-US" altLang="ko-KR" sz="2000" b="0" i="1" kern="0" dirty="0" smtClean="0"/>
              <a:t>The resulting formulas for the </a:t>
            </a:r>
            <a:r>
              <a:rPr lang="en-US" altLang="ko-KR" sz="2000" b="0" i="1" kern="0" dirty="0" err="1" smtClean="0"/>
              <a:t>CWOmin</a:t>
            </a:r>
            <a:r>
              <a:rPr lang="en-US" altLang="ko-KR" sz="2000" b="0" i="1" kern="0" dirty="0" smtClean="0"/>
              <a:t> and </a:t>
            </a:r>
            <a:r>
              <a:rPr lang="en-US" altLang="ko-KR" sz="2000" b="0" i="1" kern="0" dirty="0" err="1" smtClean="0"/>
              <a:t>CWOmax</a:t>
            </a:r>
            <a:r>
              <a:rPr lang="en-US" altLang="ko-KR" sz="2000" b="0" i="1" kern="0" dirty="0" smtClean="0"/>
              <a:t> shall be:</a:t>
            </a:r>
          </a:p>
          <a:p>
            <a:pPr marL="0" indent="0">
              <a:buFontTx/>
              <a:buNone/>
            </a:pPr>
            <a:r>
              <a:rPr lang="en-US" altLang="ko-KR" sz="2000" b="0" i="1" kern="0" dirty="0" smtClean="0"/>
              <a:t> 	</a:t>
            </a:r>
            <a:r>
              <a:rPr lang="en-US" altLang="ko-KR" sz="2000" b="0" i="1" kern="0" dirty="0" err="1" smtClean="0"/>
              <a:t>CWOmin</a:t>
            </a:r>
            <a:r>
              <a:rPr lang="en-US" altLang="ko-KR" sz="2000" b="0" i="1" kern="0" dirty="0" smtClean="0"/>
              <a:t>=</a:t>
            </a:r>
            <a:r>
              <a:rPr lang="en-US" altLang="ko-KR" sz="2000" b="0" i="1" kern="0" dirty="0" err="1" smtClean="0"/>
              <a:t>NbRu</a:t>
            </a:r>
            <a:r>
              <a:rPr lang="en-US" altLang="ko-KR" sz="2000" b="0" i="1" kern="0" dirty="0" smtClean="0"/>
              <a:t> </a:t>
            </a:r>
          </a:p>
          <a:p>
            <a:pPr marL="0" indent="0">
              <a:buFontTx/>
              <a:buNone/>
            </a:pPr>
            <a:r>
              <a:rPr lang="en-US" sz="2000" b="0" i="1" kern="0" dirty="0" smtClean="0"/>
              <a:t>	</a:t>
            </a:r>
            <a:r>
              <a:rPr lang="en-US" sz="2000" b="0" i="1" kern="0" dirty="0" err="1" smtClean="0"/>
              <a:t>CWOmax</a:t>
            </a:r>
            <a:r>
              <a:rPr lang="en-US" sz="2000" b="0" i="1" kern="0" dirty="0" smtClean="0"/>
              <a:t>=</a:t>
            </a:r>
            <a:r>
              <a:rPr lang="en-US" sz="2000" b="0" i="1" kern="0" dirty="0" err="1" smtClean="0"/>
              <a:t>fct</a:t>
            </a:r>
            <a:r>
              <a:rPr lang="en-US" sz="2000" b="0" i="1" kern="0" dirty="0" smtClean="0"/>
              <a:t> (</a:t>
            </a:r>
            <a:r>
              <a:rPr lang="en-US" sz="2000" b="0" i="1" kern="0" dirty="0" err="1" smtClean="0"/>
              <a:t>AC_Priority_Factor</a:t>
            </a:r>
            <a:r>
              <a:rPr lang="en-US" sz="2000" b="0" i="1" kern="0" dirty="0" smtClean="0"/>
              <a:t>[Current AC] )</a:t>
            </a:r>
          </a:p>
          <a:p>
            <a:pPr marL="0" indent="0">
              <a:buFontTx/>
              <a:buNone/>
            </a:pPr>
            <a:r>
              <a:rPr lang="en-US" altLang="ko-KR" sz="2000" kern="0" dirty="0" smtClean="0"/>
              <a:t>Yes: 2</a:t>
            </a:r>
          </a:p>
          <a:p>
            <a:pPr marL="0" indent="0">
              <a:buFontTx/>
              <a:buNone/>
            </a:pPr>
            <a:r>
              <a:rPr lang="en-US" altLang="ko-KR" sz="2000" kern="0" dirty="0" smtClean="0"/>
              <a:t>No: 5</a:t>
            </a:r>
          </a:p>
          <a:p>
            <a:pPr marL="0" indent="0">
              <a:buFontTx/>
              <a:buNone/>
            </a:pPr>
            <a:r>
              <a:rPr lang="en-US" altLang="ko-KR" sz="2000" kern="0" dirty="0" smtClean="0"/>
              <a:t>Abstain: Many</a:t>
            </a:r>
            <a:endParaRPr lang="ko-KR" altLang="en-US" sz="2000" kern="0" dirty="0" smtClean="0"/>
          </a:p>
          <a:p>
            <a:pPr marL="0" indent="0">
              <a:buNone/>
            </a:pPr>
            <a:r>
              <a:rPr lang="en-US" altLang="ko-KR" kern="0" dirty="0" err="1">
                <a:solidFill>
                  <a:srgbClr val="FF0000"/>
                </a:solidFill>
              </a:rPr>
              <a:t>Strawpoll</a:t>
            </a:r>
            <a:r>
              <a:rPr lang="en-US" altLang="ko-KR" kern="0" dirty="0">
                <a:solidFill>
                  <a:srgbClr val="FF0000"/>
                </a:solidFill>
              </a:rPr>
              <a:t> fails</a:t>
            </a:r>
          </a:p>
          <a:p>
            <a:pPr marL="0" indent="0">
              <a:buNone/>
            </a:pPr>
            <a:endParaRPr lang="en-US" kern="0" dirty="0"/>
          </a:p>
        </p:txBody>
      </p:sp>
      <p:sp>
        <p:nvSpPr>
          <p:cNvPr id="8" name="Rectangle 7"/>
          <p:cNvSpPr/>
          <p:nvPr/>
        </p:nvSpPr>
        <p:spPr>
          <a:xfrm>
            <a:off x="6172200" y="5257800"/>
            <a:ext cx="1864613" cy="369332"/>
          </a:xfrm>
          <a:prstGeom prst="rect">
            <a:avLst/>
          </a:prstGeom>
        </p:spPr>
        <p:txBody>
          <a:bodyPr wrap="none">
            <a:spAutoFit/>
          </a:bodyPr>
          <a:lstStyle/>
          <a:p>
            <a:pPr fontAlgn="b"/>
            <a:r>
              <a:rPr lang="en-CA" sz="1800" b="1" dirty="0" smtClean="0">
                <a:solidFill>
                  <a:srgbClr val="00CC00"/>
                </a:solidFill>
                <a:latin typeface="Calibri"/>
              </a:rPr>
              <a:t>DCN:  11-15/1280</a:t>
            </a:r>
            <a:endParaRPr lang="en-CA" sz="1800" b="1" dirty="0">
              <a:solidFill>
                <a:srgbClr val="00CC00"/>
              </a:solidFill>
              <a:latin typeface="Calibri"/>
            </a:endParaRPr>
          </a:p>
        </p:txBody>
      </p:sp>
    </p:spTree>
    <p:extLst>
      <p:ext uri="{BB962C8B-B14F-4D97-AF65-F5344CB8AC3E}">
        <p14:creationId xmlns:p14="http://schemas.microsoft.com/office/powerpoint/2010/main" val="36200535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16</a:t>
            </a:fld>
            <a:endParaRPr lang="en-US"/>
          </a:p>
        </p:txBody>
      </p:sp>
      <p:sp>
        <p:nvSpPr>
          <p:cNvPr id="6" name="Title 1"/>
          <p:cNvSpPr>
            <a:spLocks noGrp="1"/>
          </p:cNvSpPr>
          <p:nvPr>
            <p:ph type="title"/>
          </p:nvPr>
        </p:nvSpPr>
        <p:spPr>
          <a:xfrm>
            <a:off x="381000" y="685800"/>
            <a:ext cx="8305800" cy="914400"/>
          </a:xfrm>
        </p:spPr>
        <p:txBody>
          <a:bodyPr/>
          <a:lstStyle/>
          <a:p>
            <a:r>
              <a:rPr lang="en-US" altLang="ko-KR" dirty="0" smtClean="0"/>
              <a:t>MU Straw-poll 4</a:t>
            </a:r>
            <a:endParaRPr lang="en-US" dirty="0"/>
          </a:p>
        </p:txBody>
      </p:sp>
      <p:sp>
        <p:nvSpPr>
          <p:cNvPr id="7" name="Content Placeholder 2"/>
          <p:cNvSpPr txBox="1">
            <a:spLocks/>
          </p:cNvSpPr>
          <p:nvPr/>
        </p:nvSpPr>
        <p:spPr>
          <a:xfrm>
            <a:off x="381000" y="1828800"/>
            <a:ext cx="8305800" cy="4267200"/>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kern="0" dirty="0" smtClean="0"/>
              <a:t>Do you agree to add to the TG specification framework document?</a:t>
            </a:r>
          </a:p>
          <a:p>
            <a:pPr marL="0" indent="0">
              <a:buFontTx/>
              <a:buNone/>
            </a:pPr>
            <a:r>
              <a:rPr lang="en-GB" altLang="ko-KR" b="0" i="1" kern="0" dirty="0" smtClean="0"/>
              <a:t>The </a:t>
            </a:r>
            <a:r>
              <a:rPr lang="en-US" altLang="ko-KR" b="0" i="1" kern="0" dirty="0" smtClean="0"/>
              <a:t>STA shall compute the OBO from CWO + an offset based on data AC according to the formula :</a:t>
            </a:r>
          </a:p>
          <a:p>
            <a:pPr marL="0" indent="0">
              <a:buFontTx/>
              <a:buNone/>
            </a:pPr>
            <a:r>
              <a:rPr lang="en-US" altLang="ko-KR" b="0" i="1" kern="0" dirty="0" smtClean="0"/>
              <a:t>	 OBO=rand[0,CWO]+</a:t>
            </a:r>
            <a:r>
              <a:rPr lang="en-US" altLang="ko-KR" b="0" i="1" kern="0" dirty="0" err="1" smtClean="0"/>
              <a:t>AC_Offset</a:t>
            </a:r>
            <a:r>
              <a:rPr lang="en-US" altLang="ko-KR" b="0" i="1" kern="0" dirty="0" smtClean="0"/>
              <a:t>[</a:t>
            </a:r>
            <a:r>
              <a:rPr lang="en-US" altLang="ko-KR" b="0" i="1" kern="0" dirty="0" err="1" smtClean="0"/>
              <a:t>Current_AC</a:t>
            </a:r>
            <a:r>
              <a:rPr lang="en-US" altLang="ko-KR" b="0" i="1" kern="0" dirty="0" smtClean="0"/>
              <a:t>](TBD)</a:t>
            </a:r>
          </a:p>
          <a:p>
            <a:pPr marL="0" indent="0">
              <a:buFontTx/>
              <a:buNone/>
            </a:pPr>
            <a:endParaRPr lang="en-US" altLang="ko-KR" kern="0" dirty="0" smtClean="0"/>
          </a:p>
          <a:p>
            <a:pPr marL="0" indent="0">
              <a:buFontTx/>
              <a:buNone/>
            </a:pPr>
            <a:r>
              <a:rPr lang="en-US" altLang="ko-KR" kern="0" dirty="0" smtClean="0"/>
              <a:t>Yes: 3</a:t>
            </a:r>
          </a:p>
          <a:p>
            <a:pPr marL="0" indent="0">
              <a:buFontTx/>
              <a:buNone/>
            </a:pPr>
            <a:r>
              <a:rPr lang="en-US" altLang="ko-KR" kern="0" dirty="0" smtClean="0"/>
              <a:t>No: 5</a:t>
            </a:r>
          </a:p>
          <a:p>
            <a:pPr marL="0" indent="0">
              <a:buFontTx/>
              <a:buNone/>
            </a:pPr>
            <a:r>
              <a:rPr lang="en-US" altLang="ko-KR" kern="0" dirty="0" smtClean="0"/>
              <a:t>Abstain: Many</a:t>
            </a:r>
            <a:endParaRPr lang="ko-KR" altLang="en-US" kern="0" dirty="0" smtClean="0"/>
          </a:p>
          <a:p>
            <a:pPr marL="0" indent="0">
              <a:buNone/>
            </a:pPr>
            <a:r>
              <a:rPr lang="en-US" altLang="ko-KR" kern="0" dirty="0" err="1" smtClean="0">
                <a:solidFill>
                  <a:srgbClr val="FF0000"/>
                </a:solidFill>
              </a:rPr>
              <a:t>Strawpoll</a:t>
            </a:r>
            <a:r>
              <a:rPr lang="en-US" altLang="ko-KR" kern="0" dirty="0" smtClean="0">
                <a:solidFill>
                  <a:srgbClr val="FF0000"/>
                </a:solidFill>
              </a:rPr>
              <a:t> </a:t>
            </a:r>
            <a:r>
              <a:rPr lang="en-US" altLang="ko-KR" kern="0" dirty="0">
                <a:solidFill>
                  <a:srgbClr val="FF0000"/>
                </a:solidFill>
              </a:rPr>
              <a:t>fails</a:t>
            </a:r>
          </a:p>
          <a:p>
            <a:pPr marL="0" indent="0">
              <a:buNone/>
            </a:pPr>
            <a:endParaRPr lang="en-US" kern="0" dirty="0"/>
          </a:p>
        </p:txBody>
      </p:sp>
      <p:sp>
        <p:nvSpPr>
          <p:cNvPr id="8" name="Rectangle 7"/>
          <p:cNvSpPr/>
          <p:nvPr/>
        </p:nvSpPr>
        <p:spPr>
          <a:xfrm>
            <a:off x="5954885" y="4267200"/>
            <a:ext cx="1864613" cy="369332"/>
          </a:xfrm>
          <a:prstGeom prst="rect">
            <a:avLst/>
          </a:prstGeom>
        </p:spPr>
        <p:txBody>
          <a:bodyPr wrap="none">
            <a:spAutoFit/>
          </a:bodyPr>
          <a:lstStyle/>
          <a:p>
            <a:pPr fontAlgn="b"/>
            <a:r>
              <a:rPr lang="en-CA" sz="1800" b="1" dirty="0" smtClean="0">
                <a:solidFill>
                  <a:srgbClr val="00CC00"/>
                </a:solidFill>
                <a:latin typeface="Calibri"/>
              </a:rPr>
              <a:t>DCN:  11-15/1280</a:t>
            </a:r>
            <a:endParaRPr lang="en-CA" sz="1800" b="1" dirty="0">
              <a:solidFill>
                <a:srgbClr val="00CC00"/>
              </a:solidFill>
              <a:latin typeface="Calibri"/>
            </a:endParaRPr>
          </a:p>
        </p:txBody>
      </p:sp>
    </p:spTree>
    <p:extLst>
      <p:ext uri="{BB962C8B-B14F-4D97-AF65-F5344CB8AC3E}">
        <p14:creationId xmlns:p14="http://schemas.microsoft.com/office/powerpoint/2010/main" val="47191730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17</a:t>
            </a:fld>
            <a:endParaRPr lang="en-US"/>
          </a:p>
        </p:txBody>
      </p:sp>
      <p:sp>
        <p:nvSpPr>
          <p:cNvPr id="6" name="Title 1"/>
          <p:cNvSpPr>
            <a:spLocks noGrp="1"/>
          </p:cNvSpPr>
          <p:nvPr>
            <p:ph type="title"/>
          </p:nvPr>
        </p:nvSpPr>
        <p:spPr>
          <a:xfrm>
            <a:off x="685800" y="685800"/>
            <a:ext cx="7772400" cy="685800"/>
          </a:xfrm>
        </p:spPr>
        <p:txBody>
          <a:bodyPr/>
          <a:lstStyle/>
          <a:p>
            <a:r>
              <a:rPr lang="en-US" dirty="0" smtClean="0"/>
              <a:t>MU Straw Poll #5</a:t>
            </a:r>
            <a:endParaRPr lang="en-US" dirty="0"/>
          </a:p>
        </p:txBody>
      </p:sp>
      <p:sp>
        <p:nvSpPr>
          <p:cNvPr id="7" name="Content Placeholder 2"/>
          <p:cNvSpPr txBox="1">
            <a:spLocks/>
          </p:cNvSpPr>
          <p:nvPr/>
        </p:nvSpPr>
        <p:spPr>
          <a:xfrm>
            <a:off x="412296" y="1371600"/>
            <a:ext cx="8153400" cy="4114800"/>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r>
              <a:rPr lang="en-US" altLang="ko-KR" kern="0" dirty="0" smtClean="0"/>
              <a:t>Do you agree to add the following underlined part to the </a:t>
            </a:r>
            <a:r>
              <a:rPr lang="en-US" altLang="ko-KR" kern="0" dirty="0" err="1" smtClean="0"/>
              <a:t>TGax</a:t>
            </a:r>
            <a:r>
              <a:rPr lang="en-US" altLang="ko-KR" kern="0" dirty="0" smtClean="0"/>
              <a:t> Specification Framework: </a:t>
            </a:r>
          </a:p>
          <a:p>
            <a:pPr lvl="1"/>
            <a:r>
              <a:rPr lang="en-GB" altLang="zh-CN" kern="0" dirty="0" smtClean="0"/>
              <a:t>4.3 UL MU operation </a:t>
            </a:r>
            <a:r>
              <a:rPr lang="en-GB" altLang="ko-KR" kern="0" dirty="0" smtClean="0"/>
              <a:t>[802.11ax SFD]</a:t>
            </a:r>
          </a:p>
          <a:p>
            <a:pPr lvl="1">
              <a:buFontTx/>
              <a:buNone/>
            </a:pPr>
            <a:r>
              <a:rPr lang="en-GB" altLang="zh-CN" sz="1800" kern="0" dirty="0" smtClean="0"/>
              <a:t>	</a:t>
            </a:r>
            <a:r>
              <a:rPr lang="en-GB" altLang="zh-CN" kern="0" dirty="0" smtClean="0"/>
              <a:t>A STA that is polled from a Trigger frame for UL MU transmission considers the NAV in determining whether to respond unless one of the following conditions is met</a:t>
            </a:r>
            <a:endParaRPr lang="zh-CN" altLang="zh-CN" kern="0" dirty="0" smtClean="0"/>
          </a:p>
          <a:p>
            <a:pPr lvl="2">
              <a:buFont typeface="Times New Roman" panose="02020603050405020304" pitchFamily="18" charset="0"/>
              <a:buChar char="•"/>
            </a:pPr>
            <a:r>
              <a:rPr lang="en-GB" altLang="zh-CN" sz="1600" kern="0" dirty="0" smtClean="0"/>
              <a:t>The NAV was set by a frame originating from the AP sending the trigger frame</a:t>
            </a:r>
            <a:endParaRPr lang="zh-CN" altLang="zh-CN" sz="1600" kern="0" dirty="0" smtClean="0"/>
          </a:p>
          <a:p>
            <a:pPr lvl="2">
              <a:buFont typeface="Times New Roman" panose="02020603050405020304" pitchFamily="18" charset="0"/>
              <a:buChar char="•"/>
            </a:pPr>
            <a:r>
              <a:rPr lang="en-GB" altLang="zh-CN" sz="1600" kern="0" dirty="0" smtClean="0"/>
              <a:t>The response contains ACK/BA and the duration of the UL MU transmission is below a TBD threshold</a:t>
            </a:r>
          </a:p>
          <a:p>
            <a:pPr lvl="2">
              <a:buFont typeface="Times New Roman" panose="02020603050405020304" pitchFamily="18" charset="0"/>
              <a:buChar char="•"/>
            </a:pPr>
            <a:r>
              <a:rPr lang="en-GB" altLang="zh-CN" sz="1600" u="sng" kern="0" dirty="0" smtClean="0">
                <a:solidFill>
                  <a:schemeClr val="accent2"/>
                </a:solidFill>
                <a:sym typeface="Times New Roman"/>
              </a:rPr>
              <a:t>The NAV was set by </a:t>
            </a:r>
            <a:r>
              <a:rPr lang="en-US" altLang="zh-CN" sz="1600" u="sng" kern="0" dirty="0" smtClean="0">
                <a:solidFill>
                  <a:schemeClr val="accent2"/>
                </a:solidFill>
              </a:rPr>
              <a:t>a frame originating from intra-BSS STAs</a:t>
            </a:r>
            <a:endParaRPr lang="zh-CN" altLang="zh-CN" sz="1600" u="sng" kern="0" dirty="0" smtClean="0">
              <a:solidFill>
                <a:schemeClr val="accent2"/>
              </a:solidFill>
              <a:sym typeface="Times New Roman"/>
            </a:endParaRPr>
          </a:p>
          <a:p>
            <a:pPr lvl="2">
              <a:buFont typeface="Times New Roman" panose="02020603050405020304" pitchFamily="18" charset="0"/>
              <a:buChar char="•"/>
            </a:pPr>
            <a:r>
              <a:rPr lang="en-GB" altLang="zh-CN" sz="1600" kern="0" dirty="0" smtClean="0"/>
              <a:t>Other condition TBD</a:t>
            </a:r>
            <a:endParaRPr lang="zh-CN" altLang="zh-CN" sz="1600" kern="0" dirty="0" smtClean="0"/>
          </a:p>
          <a:p>
            <a:pPr marL="457200" lvl="1" indent="0">
              <a:buNone/>
            </a:pPr>
            <a:r>
              <a:rPr lang="en-US" altLang="zh-CN" kern="0" dirty="0" smtClean="0"/>
              <a:t>Y : 35 </a:t>
            </a:r>
          </a:p>
          <a:p>
            <a:pPr marL="457200" lvl="1" indent="0">
              <a:buNone/>
            </a:pPr>
            <a:r>
              <a:rPr lang="en-US" altLang="zh-CN" kern="0" dirty="0" smtClean="0"/>
              <a:t>N: 0</a:t>
            </a:r>
          </a:p>
          <a:p>
            <a:pPr marL="457200" lvl="1" indent="0">
              <a:buNone/>
            </a:pPr>
            <a:r>
              <a:rPr lang="en-US" altLang="zh-CN" kern="0" dirty="0" smtClean="0"/>
              <a:t>A: 28</a:t>
            </a:r>
          </a:p>
          <a:p>
            <a:pPr marL="457200" lvl="1" indent="0">
              <a:buNone/>
            </a:pPr>
            <a:r>
              <a:rPr lang="en-US" altLang="ko-KR" sz="2400" b="1" kern="0" dirty="0" err="1">
                <a:solidFill>
                  <a:srgbClr val="0070C0"/>
                </a:solidFill>
              </a:rPr>
              <a:t>Strawpoll</a:t>
            </a:r>
            <a:r>
              <a:rPr lang="en-US" altLang="ko-KR" sz="2400" b="1" kern="0" dirty="0">
                <a:solidFill>
                  <a:srgbClr val="0070C0"/>
                </a:solidFill>
              </a:rPr>
              <a:t> </a:t>
            </a:r>
            <a:r>
              <a:rPr lang="en-US" altLang="ko-KR" sz="2400" b="1" kern="0" dirty="0" smtClean="0">
                <a:solidFill>
                  <a:srgbClr val="0070C0"/>
                </a:solidFill>
              </a:rPr>
              <a:t>passes</a:t>
            </a:r>
            <a:endParaRPr lang="en-US" altLang="ko-KR" sz="2400" b="1" kern="0" dirty="0">
              <a:solidFill>
                <a:srgbClr val="0070C0"/>
              </a:solidFill>
            </a:endParaRPr>
          </a:p>
          <a:p>
            <a:pPr marL="457200" lvl="1" indent="0">
              <a:buNone/>
            </a:pPr>
            <a:endParaRPr lang="en-US" sz="2400" kern="0" dirty="0"/>
          </a:p>
        </p:txBody>
      </p:sp>
      <p:sp>
        <p:nvSpPr>
          <p:cNvPr id="8" name="Rectangle 7"/>
          <p:cNvSpPr/>
          <p:nvPr/>
        </p:nvSpPr>
        <p:spPr>
          <a:xfrm>
            <a:off x="7042231" y="5105400"/>
            <a:ext cx="1811714" cy="369332"/>
          </a:xfrm>
          <a:prstGeom prst="rect">
            <a:avLst/>
          </a:prstGeom>
        </p:spPr>
        <p:txBody>
          <a:bodyPr wrap="none">
            <a:spAutoFit/>
          </a:bodyPr>
          <a:lstStyle/>
          <a:p>
            <a:pPr fontAlgn="b"/>
            <a:r>
              <a:rPr lang="en-CA" sz="1800" b="1" dirty="0" smtClean="0">
                <a:solidFill>
                  <a:srgbClr val="00CC00"/>
                </a:solidFill>
                <a:latin typeface="Calibri"/>
              </a:rPr>
              <a:t>DCN: 11-15/1301</a:t>
            </a:r>
            <a:endParaRPr lang="en-CA" sz="1800" b="1" dirty="0">
              <a:solidFill>
                <a:srgbClr val="00CC00"/>
              </a:solidFill>
              <a:latin typeface="Calibri"/>
            </a:endParaRPr>
          </a:p>
        </p:txBody>
      </p:sp>
    </p:spTree>
    <p:extLst>
      <p:ext uri="{BB962C8B-B14F-4D97-AF65-F5344CB8AC3E}">
        <p14:creationId xmlns:p14="http://schemas.microsoft.com/office/powerpoint/2010/main" val="38984249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18</a:t>
            </a:fld>
            <a:endParaRPr lang="en-US"/>
          </a:p>
        </p:txBody>
      </p:sp>
      <p:sp>
        <p:nvSpPr>
          <p:cNvPr id="6" name="Title 1"/>
          <p:cNvSpPr>
            <a:spLocks noGrp="1"/>
          </p:cNvSpPr>
          <p:nvPr>
            <p:ph type="title"/>
          </p:nvPr>
        </p:nvSpPr>
        <p:spPr>
          <a:xfrm>
            <a:off x="685800" y="685800"/>
            <a:ext cx="7770813" cy="1065213"/>
          </a:xfrm>
        </p:spPr>
        <p:txBody>
          <a:bodyPr/>
          <a:lstStyle/>
          <a:p>
            <a:r>
              <a:rPr lang="en-US" dirty="0" smtClean="0"/>
              <a:t>MU Straw </a:t>
            </a:r>
            <a:r>
              <a:rPr lang="en-US" dirty="0"/>
              <a:t>Poll </a:t>
            </a:r>
            <a:r>
              <a:rPr lang="en-US" dirty="0" smtClean="0"/>
              <a:t>#5</a:t>
            </a:r>
            <a:endParaRPr lang="en-US" dirty="0"/>
          </a:p>
        </p:txBody>
      </p:sp>
      <p:sp>
        <p:nvSpPr>
          <p:cNvPr id="7" name="Content Placeholder 2"/>
          <p:cNvSpPr txBox="1">
            <a:spLocks/>
          </p:cNvSpPr>
          <p:nvPr/>
        </p:nvSpPr>
        <p:spPr>
          <a:xfrm>
            <a:off x="685800" y="1981200"/>
            <a:ext cx="7770813" cy="4113213"/>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FontTx/>
              <a:buNone/>
            </a:pPr>
            <a:r>
              <a:rPr lang="en-US" kern="0" dirty="0" smtClean="0"/>
              <a:t>Do you agree to add the following to the SFD?</a:t>
            </a:r>
          </a:p>
          <a:p>
            <a:pPr>
              <a:buFont typeface="Arial" panose="020B0604020202020204" pitchFamily="34" charset="0"/>
              <a:buChar char="•"/>
            </a:pPr>
            <a:r>
              <a:rPr lang="en-US" kern="0" dirty="0" smtClean="0"/>
              <a:t>Scheduling information for UL OFDMA Acknowledgement from STA may be contained within the “HE variant of the HT Control Field”</a:t>
            </a:r>
          </a:p>
          <a:p>
            <a:pPr>
              <a:buFont typeface="Arial" panose="020B0604020202020204" pitchFamily="34" charset="0"/>
              <a:buChar char="•"/>
            </a:pPr>
            <a:endParaRPr lang="en-US" kern="0" dirty="0"/>
          </a:p>
          <a:p>
            <a:pPr>
              <a:buFont typeface="Arial" panose="020B0604020202020204" pitchFamily="34" charset="0"/>
              <a:buChar char="•"/>
            </a:pPr>
            <a:endParaRPr lang="en-US" kern="0" dirty="0" smtClean="0"/>
          </a:p>
          <a:p>
            <a:pPr>
              <a:buFont typeface="Arial" panose="020B0604020202020204" pitchFamily="34" charset="0"/>
              <a:buChar char="•"/>
            </a:pPr>
            <a:r>
              <a:rPr lang="en-US" kern="0" dirty="0" smtClean="0"/>
              <a:t>Y/N/A: 19/0/26</a:t>
            </a:r>
          </a:p>
          <a:p>
            <a:pPr>
              <a:buFont typeface="Arial" panose="020B0604020202020204" pitchFamily="34" charset="0"/>
              <a:buChar char="•"/>
            </a:pPr>
            <a:endParaRPr lang="en-US" kern="0" dirty="0"/>
          </a:p>
          <a:p>
            <a:pPr marL="0" lvl="1" indent="0">
              <a:buNone/>
            </a:pPr>
            <a:r>
              <a:rPr lang="en-US" altLang="ko-KR" sz="2400" b="1" kern="0" dirty="0" err="1">
                <a:solidFill>
                  <a:srgbClr val="0070C0"/>
                </a:solidFill>
              </a:rPr>
              <a:t>Strawpoll</a:t>
            </a:r>
            <a:r>
              <a:rPr lang="en-US" altLang="ko-KR" sz="2400" b="1" kern="0" dirty="0">
                <a:solidFill>
                  <a:srgbClr val="0070C0"/>
                </a:solidFill>
              </a:rPr>
              <a:t> passes</a:t>
            </a:r>
          </a:p>
          <a:p>
            <a:pPr marL="0" indent="0">
              <a:buNone/>
            </a:pPr>
            <a:endParaRPr lang="en-US" kern="0" dirty="0" smtClean="0"/>
          </a:p>
        </p:txBody>
      </p:sp>
      <p:sp>
        <p:nvSpPr>
          <p:cNvPr id="8" name="Rectangle 7"/>
          <p:cNvSpPr/>
          <p:nvPr/>
        </p:nvSpPr>
        <p:spPr>
          <a:xfrm>
            <a:off x="6781800" y="4648200"/>
            <a:ext cx="1827744" cy="369332"/>
          </a:xfrm>
          <a:prstGeom prst="rect">
            <a:avLst/>
          </a:prstGeom>
        </p:spPr>
        <p:txBody>
          <a:bodyPr wrap="none">
            <a:spAutoFit/>
          </a:bodyPr>
          <a:lstStyle/>
          <a:p>
            <a:pPr fontAlgn="b"/>
            <a:r>
              <a:rPr lang="en-CA" sz="1800" b="1" dirty="0" smtClean="0">
                <a:solidFill>
                  <a:srgbClr val="00CC00"/>
                </a:solidFill>
                <a:latin typeface="Calibri"/>
              </a:rPr>
              <a:t>DCN: 11-15/1328</a:t>
            </a:r>
            <a:endParaRPr lang="en-CA" sz="1800" b="1" dirty="0">
              <a:solidFill>
                <a:srgbClr val="00CC00"/>
              </a:solidFill>
              <a:latin typeface="Calibri"/>
            </a:endParaRPr>
          </a:p>
        </p:txBody>
      </p:sp>
    </p:spTree>
    <p:extLst>
      <p:ext uri="{BB962C8B-B14F-4D97-AF65-F5344CB8AC3E}">
        <p14:creationId xmlns:p14="http://schemas.microsoft.com/office/powerpoint/2010/main" val="401571133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pPr>
              <a:defRPr/>
            </a:pPr>
            <a:r>
              <a:rPr lang="en-US" smtClean="0"/>
              <a:t>November 2015</a:t>
            </a:r>
            <a:endParaRPr lang="en-US" dirty="0"/>
          </a:p>
        </p:txBody>
      </p:sp>
      <p:sp>
        <p:nvSpPr>
          <p:cNvPr id="4" name="Footer Placeholder 3"/>
          <p:cNvSpPr>
            <a:spLocks noGrp="1"/>
          </p:cNvSpPr>
          <p:nvPr>
            <p:ph type="ftr" sz="quarter" idx="11"/>
          </p:nvPr>
        </p:nvSpPr>
        <p:spPr/>
        <p:txBody>
          <a:bodyPr/>
          <a:lstStyle/>
          <a:p>
            <a:pPr>
              <a:defRPr/>
            </a:pPr>
            <a:r>
              <a:rPr lang="en-US" smtClean="0"/>
              <a:t>TGax MU ad-hoc group</a:t>
            </a:r>
            <a:endParaRPr lang="en-US" dirty="0"/>
          </a:p>
        </p:txBody>
      </p:sp>
      <p:sp>
        <p:nvSpPr>
          <p:cNvPr id="5" name="Slide Number Placeholder 4"/>
          <p:cNvSpPr>
            <a:spLocks noGrp="1"/>
          </p:cNvSpPr>
          <p:nvPr>
            <p:ph type="sldNum" sz="quarter" idx="12"/>
          </p:nvPr>
        </p:nvSpPr>
        <p:spPr/>
        <p:txBody>
          <a:bodyPr/>
          <a:lstStyle/>
          <a:p>
            <a:pPr>
              <a:defRPr/>
            </a:pPr>
            <a:r>
              <a:rPr lang="en-US" smtClean="0"/>
              <a:t>Slide </a:t>
            </a:r>
            <a:fld id="{04482A58-199F-4918-8432-04940375E780}" type="slidenum">
              <a:rPr lang="en-US" smtClean="0"/>
              <a:pPr>
                <a:defRPr/>
              </a:pPr>
              <a:t>19</a:t>
            </a:fld>
            <a:endParaRPr lang="en-US"/>
          </a:p>
        </p:txBody>
      </p:sp>
      <p:sp>
        <p:nvSpPr>
          <p:cNvPr id="6" name="Title 1"/>
          <p:cNvSpPr>
            <a:spLocks noGrp="1"/>
          </p:cNvSpPr>
          <p:nvPr>
            <p:ph type="title"/>
          </p:nvPr>
        </p:nvSpPr>
        <p:spPr>
          <a:xfrm>
            <a:off x="685800" y="685800"/>
            <a:ext cx="7770813" cy="1065213"/>
          </a:xfrm>
        </p:spPr>
        <p:txBody>
          <a:bodyPr/>
          <a:lstStyle/>
          <a:p>
            <a:r>
              <a:rPr lang="en-US" dirty="0" smtClean="0"/>
              <a:t>MU Straw </a:t>
            </a:r>
            <a:r>
              <a:rPr lang="en-US" dirty="0"/>
              <a:t>Poll </a:t>
            </a:r>
            <a:r>
              <a:rPr lang="en-US" dirty="0" smtClean="0"/>
              <a:t>#6</a:t>
            </a:r>
            <a:endParaRPr lang="en-US" dirty="0"/>
          </a:p>
        </p:txBody>
      </p:sp>
      <p:sp>
        <p:nvSpPr>
          <p:cNvPr id="7" name="Content Placeholder 2"/>
          <p:cNvSpPr txBox="1">
            <a:spLocks/>
          </p:cNvSpPr>
          <p:nvPr/>
        </p:nvSpPr>
        <p:spPr>
          <a:xfrm>
            <a:off x="685800" y="1981200"/>
            <a:ext cx="7770813" cy="4113213"/>
          </a:xfrm>
          <a:prstGeom prst="rect">
            <a:avLst/>
          </a:prstGeom>
        </p:spPr>
        <p:txBody>
          <a:bodyPr/>
          <a:lst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a:lstStyle>
          <a:p>
            <a:pPr marL="0" indent="0">
              <a:buFontTx/>
              <a:buNone/>
            </a:pPr>
            <a:r>
              <a:rPr lang="en-US" sz="1800" b="0" kern="0" dirty="0" smtClean="0"/>
              <a:t>Do you agree to add the following to the SFD?</a:t>
            </a:r>
          </a:p>
          <a:p>
            <a:pPr>
              <a:buFont typeface="Arial" panose="020B0604020202020204" pitchFamily="34" charset="0"/>
              <a:buChar char="•"/>
            </a:pPr>
            <a:r>
              <a:rPr lang="en-US" sz="1800" kern="0" dirty="0" smtClean="0"/>
              <a:t>HE variant of HT control field that contains scheduling information for UL MU Acknowledgement from STAs shall also include</a:t>
            </a:r>
          </a:p>
          <a:p>
            <a:pPr lvl="1">
              <a:buFont typeface="Arial" panose="020B0604020202020204" pitchFamily="34" charset="0"/>
              <a:buChar char="•"/>
            </a:pPr>
            <a:r>
              <a:rPr lang="en-US" sz="1600" kern="0" dirty="0" smtClean="0"/>
              <a:t>number of LTF symbols, N</a:t>
            </a:r>
            <a:r>
              <a:rPr lang="en-US" sz="1600" kern="0" baseline="-25000" dirty="0" smtClean="0"/>
              <a:t>LTF</a:t>
            </a:r>
            <a:r>
              <a:rPr lang="en-US" sz="1600" kern="0" dirty="0" smtClean="0"/>
              <a:t>,</a:t>
            </a:r>
          </a:p>
          <a:p>
            <a:pPr lvl="1">
              <a:buFont typeface="Arial" panose="020B0604020202020204" pitchFamily="34" charset="0"/>
              <a:buChar char="•"/>
            </a:pPr>
            <a:r>
              <a:rPr lang="en-US" sz="1600" kern="0" dirty="0" smtClean="0"/>
              <a:t>and PHY padding and packet extension signaling, PE,</a:t>
            </a:r>
          </a:p>
          <a:p>
            <a:pPr marL="400050" lvl="1" indent="0">
              <a:buNone/>
            </a:pPr>
            <a:r>
              <a:rPr lang="en-US" sz="1800" b="1" kern="0" dirty="0" smtClean="0"/>
              <a:t>for UL MU transmission. The signaling format of the scheduling information for UL MU Acknowledgement is defined as</a:t>
            </a:r>
          </a:p>
          <a:p>
            <a:pPr>
              <a:buFont typeface="Arial" panose="020B0604020202020204" pitchFamily="34" charset="0"/>
              <a:buChar char="•"/>
            </a:pPr>
            <a:endParaRPr lang="en-US" sz="1800" kern="0" dirty="0"/>
          </a:p>
          <a:p>
            <a:pPr>
              <a:buFont typeface="Arial" panose="020B0604020202020204" pitchFamily="34" charset="0"/>
              <a:buChar char="•"/>
            </a:pPr>
            <a:endParaRPr lang="en-US" sz="1800" kern="0" dirty="0" smtClean="0"/>
          </a:p>
          <a:p>
            <a:pPr>
              <a:buFont typeface="Arial" panose="020B0604020202020204" pitchFamily="34" charset="0"/>
              <a:buChar char="•"/>
            </a:pPr>
            <a:endParaRPr lang="en-US" sz="1800" kern="0" dirty="0"/>
          </a:p>
          <a:p>
            <a:pPr>
              <a:buFont typeface="Arial" panose="020B0604020202020204" pitchFamily="34" charset="0"/>
              <a:buChar char="•"/>
            </a:pPr>
            <a:endParaRPr lang="en-US" sz="1800" kern="0" dirty="0" smtClean="0"/>
          </a:p>
          <a:p>
            <a:pPr>
              <a:buFont typeface="Arial" panose="020B0604020202020204" pitchFamily="34" charset="0"/>
              <a:buChar char="•"/>
            </a:pPr>
            <a:endParaRPr lang="en-US" sz="1800" kern="0" dirty="0"/>
          </a:p>
          <a:p>
            <a:pPr>
              <a:buFont typeface="Arial" panose="020B0604020202020204" pitchFamily="34" charset="0"/>
              <a:buChar char="•"/>
            </a:pPr>
            <a:r>
              <a:rPr lang="en-US" sz="1800" kern="0" dirty="0" smtClean="0"/>
              <a:t>Y/N/A: 9/23/25</a:t>
            </a:r>
          </a:p>
          <a:p>
            <a:pPr marL="0" indent="0">
              <a:buNone/>
            </a:pPr>
            <a:r>
              <a:rPr lang="en-US" altLang="ko-KR" sz="1800" kern="0" dirty="0" err="1">
                <a:solidFill>
                  <a:srgbClr val="FF0000"/>
                </a:solidFill>
              </a:rPr>
              <a:t>Strawpoll</a:t>
            </a:r>
            <a:r>
              <a:rPr lang="en-US" altLang="ko-KR" sz="1800" kern="0" dirty="0">
                <a:solidFill>
                  <a:srgbClr val="FF0000"/>
                </a:solidFill>
              </a:rPr>
              <a:t> fails</a:t>
            </a:r>
          </a:p>
          <a:p>
            <a:pPr marL="0" indent="0">
              <a:buNone/>
            </a:pPr>
            <a:endParaRPr lang="en-US" sz="1800" kern="0" dirty="0" smtClean="0"/>
          </a:p>
        </p:txBody>
      </p:sp>
      <p:grpSp>
        <p:nvGrpSpPr>
          <p:cNvPr id="8" name="Group 7"/>
          <p:cNvGrpSpPr/>
          <p:nvPr/>
        </p:nvGrpSpPr>
        <p:grpSpPr>
          <a:xfrm>
            <a:off x="1033204" y="4266716"/>
            <a:ext cx="6329593" cy="1365785"/>
            <a:chOff x="1299615" y="4484197"/>
            <a:chExt cx="6329593" cy="1365785"/>
          </a:xfrm>
        </p:grpSpPr>
        <p:sp>
          <p:nvSpPr>
            <p:cNvPr id="9" name="Rectangle 8"/>
            <p:cNvSpPr/>
            <p:nvPr/>
          </p:nvSpPr>
          <p:spPr bwMode="auto">
            <a:xfrm>
              <a:off x="1714211" y="5413785"/>
              <a:ext cx="649577"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VHT (1)</a:t>
              </a:r>
            </a:p>
          </p:txBody>
        </p:sp>
        <p:sp>
          <p:nvSpPr>
            <p:cNvPr id="10" name="Rectangle 9"/>
            <p:cNvSpPr/>
            <p:nvPr/>
          </p:nvSpPr>
          <p:spPr bwMode="auto">
            <a:xfrm>
              <a:off x="2363788" y="5413785"/>
              <a:ext cx="609600"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HE (1)</a:t>
              </a:r>
            </a:p>
          </p:txBody>
        </p:sp>
        <p:sp>
          <p:nvSpPr>
            <p:cNvPr id="11" name="Rectangle 10"/>
            <p:cNvSpPr/>
            <p:nvPr/>
          </p:nvSpPr>
          <p:spPr bwMode="auto">
            <a:xfrm>
              <a:off x="2973388" y="5413785"/>
              <a:ext cx="1371600" cy="37647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TBD</a:t>
              </a:r>
            </a:p>
          </p:txBody>
        </p:sp>
        <p:sp>
          <p:nvSpPr>
            <p:cNvPr id="12" name="Rectangle 11"/>
            <p:cNvSpPr/>
            <p:nvPr/>
          </p:nvSpPr>
          <p:spPr bwMode="auto">
            <a:xfrm>
              <a:off x="434498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PPDU length</a:t>
              </a:r>
            </a:p>
          </p:txBody>
        </p:sp>
        <p:sp>
          <p:nvSpPr>
            <p:cNvPr id="13" name="Rectangle 12"/>
            <p:cNvSpPr/>
            <p:nvPr/>
          </p:nvSpPr>
          <p:spPr bwMode="auto">
            <a:xfrm>
              <a:off x="503078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sz="1050" b="0" i="0" u="none" strike="noStrike" cap="none" normalizeH="0" baseline="0" dirty="0" smtClean="0">
                <a:ln>
                  <a:noFill/>
                </a:ln>
                <a:solidFill>
                  <a:schemeClr val="tx1"/>
                </a:solidFill>
                <a:effectLst/>
                <a:latin typeface="+mn-lt"/>
              </a:endParaRPr>
            </a:p>
          </p:txBody>
        </p:sp>
        <p:sp>
          <p:nvSpPr>
            <p:cNvPr id="14" name="Rectangle 13"/>
            <p:cNvSpPr/>
            <p:nvPr/>
          </p:nvSpPr>
          <p:spPr bwMode="auto">
            <a:xfrm>
              <a:off x="571658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PE</a:t>
              </a:r>
            </a:p>
          </p:txBody>
        </p:sp>
        <p:sp>
          <p:nvSpPr>
            <p:cNvPr id="15" name="Rectangle 14"/>
            <p:cNvSpPr/>
            <p:nvPr/>
          </p:nvSpPr>
          <p:spPr bwMode="auto">
            <a:xfrm>
              <a:off x="6410008" y="5411520"/>
              <a:ext cx="685800" cy="381001"/>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050" b="0" i="0" u="none" strike="noStrike" cap="none" normalizeH="0" baseline="0" dirty="0" smtClean="0">
                  <a:ln>
                    <a:noFill/>
                  </a:ln>
                  <a:solidFill>
                    <a:schemeClr val="tx1"/>
                  </a:solidFill>
                  <a:effectLst/>
                  <a:latin typeface="+mn-lt"/>
                </a:rPr>
                <a:t>N</a:t>
              </a:r>
              <a:r>
                <a:rPr kumimoji="0" lang="en-US" sz="1050" b="0" i="0" u="none" strike="noStrike" cap="none" normalizeH="0" baseline="-25000" dirty="0" smtClean="0">
                  <a:ln>
                    <a:noFill/>
                  </a:ln>
                  <a:solidFill>
                    <a:schemeClr val="tx1"/>
                  </a:solidFill>
                  <a:effectLst/>
                  <a:latin typeface="+mn-lt"/>
                </a:rPr>
                <a:t>LTF</a:t>
              </a:r>
            </a:p>
          </p:txBody>
        </p:sp>
        <p:pic>
          <p:nvPicPr>
            <p:cNvPr id="16" name="Picture 15"/>
            <p:cNvPicPr/>
            <p:nvPr/>
          </p:nvPicPr>
          <p:blipFill rotWithShape="1">
            <a:blip r:embed="rId2">
              <a:extLst>
                <a:ext uri="{28A0092B-C50C-407E-A947-70E740481C1C}">
                  <a14:useLocalDpi xmlns:a14="http://schemas.microsoft.com/office/drawing/2010/main" val="0"/>
                </a:ext>
              </a:extLst>
            </a:blip>
            <a:srcRect t="-1" r="-414" b="59593"/>
            <a:stretch/>
          </p:blipFill>
          <p:spPr bwMode="auto">
            <a:xfrm>
              <a:off x="1861820" y="4484197"/>
              <a:ext cx="5767388" cy="633516"/>
            </a:xfrm>
            <a:prstGeom prst="rect">
              <a:avLst/>
            </a:prstGeom>
            <a:noFill/>
            <a:ln>
              <a:noFill/>
            </a:ln>
          </p:spPr>
        </p:pic>
        <p:sp>
          <p:nvSpPr>
            <p:cNvPr id="17" name="Rectangle 16"/>
            <p:cNvSpPr/>
            <p:nvPr/>
          </p:nvSpPr>
          <p:spPr bwMode="auto">
            <a:xfrm>
              <a:off x="4276408" y="5058184"/>
              <a:ext cx="2171700" cy="304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0" i="0" u="none" strike="noStrike" cap="none" normalizeH="0" baseline="0" smtClean="0">
                <a:ln>
                  <a:noFill/>
                </a:ln>
                <a:solidFill>
                  <a:schemeClr val="tx1"/>
                </a:solidFill>
                <a:effectLst/>
                <a:latin typeface="Times New Roman" pitchFamily="18" charset="0"/>
              </a:endParaRPr>
            </a:p>
          </p:txBody>
        </p:sp>
        <p:cxnSp>
          <p:nvCxnSpPr>
            <p:cNvPr id="18" name="Straight Connector 17"/>
            <p:cNvCxnSpPr/>
            <p:nvPr/>
          </p:nvCxnSpPr>
          <p:spPr bwMode="auto">
            <a:xfrm flipH="1">
              <a:off x="1754188" y="5058184"/>
              <a:ext cx="3429000" cy="34338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9" name="Straight Connector 18"/>
            <p:cNvCxnSpPr/>
            <p:nvPr/>
          </p:nvCxnSpPr>
          <p:spPr bwMode="auto">
            <a:xfrm flipH="1" flipV="1">
              <a:off x="5735640" y="5049852"/>
              <a:ext cx="1360168" cy="361668"/>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20" name="Text Box 32"/>
            <p:cNvSpPr txBox="1">
              <a:spLocks noChangeArrowheads="1"/>
            </p:cNvSpPr>
            <p:nvPr/>
          </p:nvSpPr>
          <p:spPr bwMode="auto">
            <a:xfrm>
              <a:off x="4592573" y="5215479"/>
              <a:ext cx="255198" cy="261610"/>
            </a:xfrm>
            <a:prstGeom prst="rect">
              <a:avLst/>
            </a:prstGeom>
            <a:noFill/>
            <a:ln w="9525">
              <a:noFill/>
              <a:miter lim="800000"/>
              <a:headEnd/>
              <a:tailEnd/>
            </a:ln>
            <a:effectLst/>
          </p:spPr>
          <p:txBody>
            <a:bodyPr wrap="none">
              <a:spAutoFit/>
            </a:bodyPr>
            <a:lstStyle/>
            <a:p>
              <a:r>
                <a:rPr lang="en-US" sz="1100" dirty="0">
                  <a:solidFill>
                    <a:schemeClr val="tx1"/>
                  </a:solidFill>
                  <a:latin typeface="+mn-lt"/>
                </a:rPr>
                <a:t>9</a:t>
              </a:r>
              <a:endParaRPr lang="en-US" sz="1100" b="0" i="1" dirty="0">
                <a:solidFill>
                  <a:schemeClr val="tx1"/>
                </a:solidFill>
                <a:latin typeface="+mn-lt"/>
              </a:endParaRPr>
            </a:p>
          </p:txBody>
        </p:sp>
        <p:sp>
          <p:nvSpPr>
            <p:cNvPr id="21" name="Text Box 32"/>
            <p:cNvSpPr txBox="1">
              <a:spLocks noChangeArrowheads="1"/>
            </p:cNvSpPr>
            <p:nvPr/>
          </p:nvSpPr>
          <p:spPr bwMode="auto">
            <a:xfrm>
              <a:off x="5112754" y="5199649"/>
              <a:ext cx="4683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TBD</a:t>
              </a:r>
              <a:endParaRPr lang="en-US" sz="1100" b="0" i="1" dirty="0">
                <a:solidFill>
                  <a:schemeClr val="tx1"/>
                </a:solidFill>
                <a:latin typeface="+mn-lt"/>
              </a:endParaRPr>
            </a:p>
          </p:txBody>
        </p:sp>
        <p:sp>
          <p:nvSpPr>
            <p:cNvPr id="22" name="Text Box 32"/>
            <p:cNvSpPr txBox="1">
              <a:spLocks noChangeArrowheads="1"/>
            </p:cNvSpPr>
            <p:nvPr/>
          </p:nvSpPr>
          <p:spPr bwMode="auto">
            <a:xfrm>
              <a:off x="5921284" y="5215479"/>
              <a:ext cx="2551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3</a:t>
              </a:r>
              <a:endParaRPr lang="en-US" sz="1100" b="0" i="1" dirty="0">
                <a:solidFill>
                  <a:schemeClr val="tx1"/>
                </a:solidFill>
                <a:latin typeface="+mn-lt"/>
              </a:endParaRPr>
            </a:p>
          </p:txBody>
        </p:sp>
        <p:sp>
          <p:nvSpPr>
            <p:cNvPr id="23" name="Text Box 32"/>
            <p:cNvSpPr txBox="1">
              <a:spLocks noChangeArrowheads="1"/>
            </p:cNvSpPr>
            <p:nvPr/>
          </p:nvSpPr>
          <p:spPr bwMode="auto">
            <a:xfrm>
              <a:off x="6625309" y="5234126"/>
              <a:ext cx="255198" cy="261610"/>
            </a:xfrm>
            <a:prstGeom prst="rect">
              <a:avLst/>
            </a:prstGeom>
            <a:noFill/>
            <a:ln w="9525">
              <a:noFill/>
              <a:miter lim="800000"/>
              <a:headEnd/>
              <a:tailEnd/>
            </a:ln>
            <a:effectLst/>
          </p:spPr>
          <p:txBody>
            <a:bodyPr wrap="none">
              <a:spAutoFit/>
            </a:bodyPr>
            <a:lstStyle/>
            <a:p>
              <a:r>
                <a:rPr lang="en-US" sz="1100" dirty="0" smtClean="0">
                  <a:solidFill>
                    <a:schemeClr val="tx1"/>
                  </a:solidFill>
                  <a:latin typeface="+mn-lt"/>
                </a:rPr>
                <a:t>3</a:t>
              </a:r>
              <a:endParaRPr lang="en-US" sz="1100" b="0" i="1" dirty="0">
                <a:solidFill>
                  <a:schemeClr val="tx1"/>
                </a:solidFill>
                <a:latin typeface="+mn-lt"/>
              </a:endParaRPr>
            </a:p>
          </p:txBody>
        </p:sp>
        <p:sp>
          <p:nvSpPr>
            <p:cNvPr id="24" name="Rectangle 23"/>
            <p:cNvSpPr/>
            <p:nvPr/>
          </p:nvSpPr>
          <p:spPr>
            <a:xfrm>
              <a:off x="4919031" y="5388317"/>
              <a:ext cx="833883" cy="461665"/>
            </a:xfrm>
            <a:prstGeom prst="rect">
              <a:avLst/>
            </a:prstGeom>
          </p:spPr>
          <p:txBody>
            <a:bodyPr wrap="none">
              <a:spAutoFit/>
            </a:bodyPr>
            <a:lstStyle/>
            <a:p>
              <a:pPr algn="ctr" defTabSz="914400">
                <a:buClrTx/>
                <a:buSzTx/>
              </a:pPr>
              <a:r>
                <a:rPr lang="en-US" sz="1200" dirty="0" smtClean="0">
                  <a:solidFill>
                    <a:schemeClr val="tx1"/>
                  </a:solidFill>
                  <a:latin typeface="+mn-lt"/>
                </a:rPr>
                <a:t>RU</a:t>
              </a:r>
            </a:p>
            <a:p>
              <a:pPr algn="ctr" defTabSz="914400">
                <a:buClrTx/>
                <a:buSzTx/>
              </a:pPr>
              <a:r>
                <a:rPr lang="en-US" sz="1200" dirty="0" smtClean="0">
                  <a:solidFill>
                    <a:schemeClr val="tx1"/>
                  </a:solidFill>
                  <a:latin typeface="+mn-lt"/>
                </a:rPr>
                <a:t> allocation</a:t>
              </a:r>
              <a:endParaRPr lang="en-US" sz="1200" dirty="0">
                <a:solidFill>
                  <a:schemeClr val="tx1"/>
                </a:solidFill>
                <a:latin typeface="+mn-lt"/>
              </a:endParaRPr>
            </a:p>
          </p:txBody>
        </p:sp>
        <p:sp>
          <p:nvSpPr>
            <p:cNvPr id="25" name="Text Box 32"/>
            <p:cNvSpPr txBox="1">
              <a:spLocks noChangeArrowheads="1"/>
            </p:cNvSpPr>
            <p:nvPr/>
          </p:nvSpPr>
          <p:spPr bwMode="auto">
            <a:xfrm>
              <a:off x="1299615" y="5154453"/>
              <a:ext cx="386644"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bits</a:t>
              </a:r>
              <a:endParaRPr lang="en-US" sz="1100" b="0" dirty="0">
                <a:solidFill>
                  <a:schemeClr val="tx1"/>
                </a:solidFill>
                <a:latin typeface="+mn-lt"/>
              </a:endParaRPr>
            </a:p>
          </p:txBody>
        </p:sp>
        <p:sp>
          <p:nvSpPr>
            <p:cNvPr id="26" name="Text Box 32"/>
            <p:cNvSpPr txBox="1">
              <a:spLocks noChangeArrowheads="1"/>
            </p:cNvSpPr>
            <p:nvPr/>
          </p:nvSpPr>
          <p:spPr bwMode="auto">
            <a:xfrm>
              <a:off x="1868007" y="5164042"/>
              <a:ext cx="255198"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1</a:t>
              </a:r>
              <a:endParaRPr lang="en-US" sz="1100" b="0" dirty="0">
                <a:solidFill>
                  <a:schemeClr val="tx1"/>
                </a:solidFill>
                <a:latin typeface="+mn-lt"/>
              </a:endParaRPr>
            </a:p>
          </p:txBody>
        </p:sp>
        <p:sp>
          <p:nvSpPr>
            <p:cNvPr id="27" name="Text Box 32"/>
            <p:cNvSpPr txBox="1">
              <a:spLocks noChangeArrowheads="1"/>
            </p:cNvSpPr>
            <p:nvPr/>
          </p:nvSpPr>
          <p:spPr bwMode="auto">
            <a:xfrm>
              <a:off x="2539727" y="5167887"/>
              <a:ext cx="255198"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1</a:t>
              </a:r>
              <a:endParaRPr lang="en-US" sz="1100" b="0" dirty="0">
                <a:solidFill>
                  <a:schemeClr val="tx1"/>
                </a:solidFill>
                <a:latin typeface="+mn-lt"/>
              </a:endParaRPr>
            </a:p>
          </p:txBody>
        </p:sp>
        <p:sp>
          <p:nvSpPr>
            <p:cNvPr id="28" name="Text Box 32"/>
            <p:cNvSpPr txBox="1">
              <a:spLocks noChangeArrowheads="1"/>
            </p:cNvSpPr>
            <p:nvPr/>
          </p:nvSpPr>
          <p:spPr bwMode="auto">
            <a:xfrm>
              <a:off x="3441320" y="5198290"/>
              <a:ext cx="468398" cy="261610"/>
            </a:xfrm>
            <a:prstGeom prst="rect">
              <a:avLst/>
            </a:prstGeom>
            <a:noFill/>
            <a:ln w="9525">
              <a:noFill/>
              <a:miter lim="800000"/>
              <a:headEnd/>
              <a:tailEnd/>
            </a:ln>
            <a:effectLst/>
          </p:spPr>
          <p:txBody>
            <a:bodyPr wrap="none">
              <a:spAutoFit/>
            </a:bodyPr>
            <a:lstStyle/>
            <a:p>
              <a:r>
                <a:rPr lang="en-US" sz="1100" b="0" dirty="0" smtClean="0">
                  <a:solidFill>
                    <a:schemeClr val="tx1"/>
                  </a:solidFill>
                  <a:latin typeface="+mn-lt"/>
                </a:rPr>
                <a:t>TBD</a:t>
              </a:r>
              <a:endParaRPr lang="en-US" sz="1100" b="0" dirty="0">
                <a:solidFill>
                  <a:schemeClr val="tx1"/>
                </a:solidFill>
                <a:latin typeface="+mn-lt"/>
              </a:endParaRPr>
            </a:p>
          </p:txBody>
        </p:sp>
      </p:grpSp>
      <p:sp>
        <p:nvSpPr>
          <p:cNvPr id="29" name="Rectangle 28"/>
          <p:cNvSpPr/>
          <p:nvPr/>
        </p:nvSpPr>
        <p:spPr>
          <a:xfrm>
            <a:off x="6486497" y="5942532"/>
            <a:ext cx="1827744" cy="369332"/>
          </a:xfrm>
          <a:prstGeom prst="rect">
            <a:avLst/>
          </a:prstGeom>
        </p:spPr>
        <p:txBody>
          <a:bodyPr wrap="none">
            <a:spAutoFit/>
          </a:bodyPr>
          <a:lstStyle/>
          <a:p>
            <a:pPr fontAlgn="b"/>
            <a:r>
              <a:rPr lang="en-CA" sz="1800" b="1" dirty="0" smtClean="0">
                <a:solidFill>
                  <a:srgbClr val="00CC00"/>
                </a:solidFill>
                <a:latin typeface="Calibri"/>
              </a:rPr>
              <a:t>DCN: 11-15/1328</a:t>
            </a:r>
            <a:endParaRPr lang="en-CA" sz="1800" b="1" dirty="0">
              <a:solidFill>
                <a:srgbClr val="00CC00"/>
              </a:solidFill>
              <a:latin typeface="Calibri"/>
            </a:endParaRPr>
          </a:p>
        </p:txBody>
      </p:sp>
    </p:spTree>
    <p:extLst>
      <p:ext uri="{BB962C8B-B14F-4D97-AF65-F5344CB8AC3E}">
        <p14:creationId xmlns:p14="http://schemas.microsoft.com/office/powerpoint/2010/main" val="31115650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
        <p:nvSpPr>
          <p:cNvPr id="9219" name="Title 1"/>
          <p:cNvSpPr>
            <a:spLocks noGrp="1"/>
          </p:cNvSpPr>
          <p:nvPr>
            <p:ph type="title"/>
          </p:nvPr>
        </p:nvSpPr>
        <p:spPr>
          <a:xfrm>
            <a:off x="685800" y="1066800"/>
            <a:ext cx="7772400" cy="1066800"/>
          </a:xfrm>
        </p:spPr>
        <p:txBody>
          <a:bodyPr/>
          <a:lstStyle/>
          <a:p>
            <a:r>
              <a:rPr lang="en-US" altLang="en-US" dirty="0" smtClean="0">
                <a:solidFill>
                  <a:srgbClr val="0000FF"/>
                </a:solidFill>
              </a:rPr>
              <a:t>IEEE 802.11 </a:t>
            </a:r>
            <a:r>
              <a:rPr lang="en-US" altLang="en-US" dirty="0" err="1" smtClean="0">
                <a:solidFill>
                  <a:srgbClr val="0000FF"/>
                </a:solidFill>
              </a:rPr>
              <a:t>TGax</a:t>
            </a:r>
            <a:r>
              <a:rPr lang="en-US" altLang="en-US" dirty="0" smtClean="0">
                <a:solidFill>
                  <a:srgbClr val="0000FF"/>
                </a:solidFill>
              </a:rPr>
              <a:t/>
            </a:r>
            <a:br>
              <a:rPr lang="en-US" altLang="en-US" dirty="0" smtClean="0">
                <a:solidFill>
                  <a:srgbClr val="0000FF"/>
                </a:solidFill>
              </a:rPr>
            </a:br>
            <a:r>
              <a:rPr lang="en-US" altLang="en-US" dirty="0" smtClean="0">
                <a:solidFill>
                  <a:srgbClr val="0000FF"/>
                </a:solidFill>
              </a:rPr>
              <a:t>High Efficiency WLAN</a:t>
            </a:r>
            <a:br>
              <a:rPr lang="en-US" altLang="en-US" dirty="0" smtClean="0">
                <a:solidFill>
                  <a:srgbClr val="0000FF"/>
                </a:solidFill>
              </a:rPr>
            </a:br>
            <a:r>
              <a:rPr lang="en-US" altLang="en-US" dirty="0" smtClean="0">
                <a:solidFill>
                  <a:srgbClr val="0000FF"/>
                </a:solidFill>
              </a:rPr>
              <a:t>MU Ad Hoc</a:t>
            </a:r>
            <a:endParaRPr lang="en-CA" altLang="en-US" dirty="0" smtClean="0"/>
          </a:p>
        </p:txBody>
      </p:sp>
      <p:sp>
        <p:nvSpPr>
          <p:cNvPr id="9220" name="Content Placeholder 2"/>
          <p:cNvSpPr>
            <a:spLocks noGrp="1"/>
          </p:cNvSpPr>
          <p:nvPr>
            <p:ph idx="1"/>
          </p:nvPr>
        </p:nvSpPr>
        <p:spPr>
          <a:xfrm>
            <a:off x="533400" y="2971800"/>
            <a:ext cx="8305800" cy="3124200"/>
          </a:xfrm>
        </p:spPr>
        <p:txBody>
          <a:bodyPr/>
          <a:lstStyle/>
          <a:p>
            <a:pPr algn="ctr">
              <a:lnSpc>
                <a:spcPct val="90000"/>
              </a:lnSpc>
              <a:buFontTx/>
              <a:buNone/>
            </a:pPr>
            <a:endParaRPr lang="en-US" altLang="en-US" sz="2000" dirty="0" smtClean="0"/>
          </a:p>
          <a:p>
            <a:pPr algn="ctr">
              <a:lnSpc>
                <a:spcPct val="90000"/>
              </a:lnSpc>
              <a:buFontTx/>
              <a:buNone/>
            </a:pPr>
            <a:r>
              <a:rPr lang="en-US" altLang="en-US" sz="2000" dirty="0" smtClean="0"/>
              <a:t>Co-Chairs: </a:t>
            </a:r>
          </a:p>
          <a:p>
            <a:pPr algn="ctr">
              <a:lnSpc>
                <a:spcPct val="90000"/>
              </a:lnSpc>
              <a:buNone/>
            </a:pPr>
            <a:r>
              <a:rPr lang="en-US" altLang="en-US" sz="2000" dirty="0"/>
              <a:t>Kaushik Josiam (Samsung)</a:t>
            </a:r>
          </a:p>
          <a:p>
            <a:pPr algn="ctr">
              <a:lnSpc>
                <a:spcPct val="90000"/>
              </a:lnSpc>
              <a:buNone/>
            </a:pPr>
            <a:r>
              <a:rPr lang="en-US" altLang="en-US" sz="2000" dirty="0" err="1" smtClean="0"/>
              <a:t>Kiseon</a:t>
            </a:r>
            <a:r>
              <a:rPr lang="en-US" altLang="en-US" sz="2000" dirty="0" smtClean="0"/>
              <a:t> </a:t>
            </a:r>
            <a:r>
              <a:rPr lang="en-US" altLang="en-US" sz="2000" dirty="0" err="1"/>
              <a:t>Ryu</a:t>
            </a:r>
            <a:r>
              <a:rPr lang="en-US" altLang="en-US" sz="2000" dirty="0"/>
              <a:t> (LG Electronics</a:t>
            </a:r>
            <a:r>
              <a:rPr lang="en-US" altLang="en-US" sz="2000" dirty="0" smtClean="0"/>
              <a:t>)</a:t>
            </a:r>
          </a:p>
          <a:p>
            <a:pPr algn="ctr">
              <a:lnSpc>
                <a:spcPct val="90000"/>
              </a:lnSpc>
              <a:buNone/>
            </a:pPr>
            <a:r>
              <a:rPr lang="en-US" altLang="en-US" sz="2000" dirty="0" err="1"/>
              <a:t>Sigurd</a:t>
            </a:r>
            <a:r>
              <a:rPr lang="en-US" altLang="en-US" sz="2000" dirty="0"/>
              <a:t> </a:t>
            </a:r>
            <a:r>
              <a:rPr lang="en-US" altLang="en-US" sz="2000" dirty="0" err="1"/>
              <a:t>Schelstraete</a:t>
            </a:r>
            <a:r>
              <a:rPr lang="en-US" altLang="en-US" sz="2000" dirty="0"/>
              <a:t> (</a:t>
            </a:r>
            <a:r>
              <a:rPr lang="en-US" altLang="en-US" sz="2000" dirty="0" err="1"/>
              <a:t>Quantenna</a:t>
            </a:r>
            <a:r>
              <a:rPr lang="en-US" altLang="en-US" sz="2000" dirty="0" smtClean="0"/>
              <a:t>)</a:t>
            </a:r>
            <a:endParaRPr lang="en-US" altLang="en-US" sz="2000" dirty="0"/>
          </a:p>
        </p:txBody>
      </p:sp>
      <p:sp>
        <p:nvSpPr>
          <p:cNvPr id="9221"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FEDAD6A6-A0F4-487C-B56B-A159BFE54E45}" type="slidenum">
              <a:rPr lang="en-US" altLang="en-US"/>
              <a:pPr/>
              <a:t>2</a:t>
            </a:fld>
            <a:endParaRPr lang="en-US" altLang="en-US"/>
          </a:p>
        </p:txBody>
      </p:sp>
    </p:spTree>
    <p:extLst>
      <p:ext uri="{BB962C8B-B14F-4D97-AF65-F5344CB8AC3E}">
        <p14:creationId xmlns:p14="http://schemas.microsoft.com/office/powerpoint/2010/main" val="380922405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MU Straw Poll </a:t>
            </a:r>
            <a:r>
              <a:rPr lang="en-US" altLang="ko-KR" dirty="0" smtClean="0"/>
              <a:t>#7</a:t>
            </a:r>
            <a:endParaRPr lang="en-US" dirty="0">
              <a:latin typeface="Calibri" panose="020F0502020204030204" pitchFamily="34" charset="0"/>
            </a:endParaRPr>
          </a:p>
        </p:txBody>
      </p:sp>
      <p:sp>
        <p:nvSpPr>
          <p:cNvPr id="3" name="Content Placeholder 2"/>
          <p:cNvSpPr>
            <a:spLocks noGrp="1"/>
          </p:cNvSpPr>
          <p:nvPr>
            <p:ph idx="1"/>
          </p:nvPr>
        </p:nvSpPr>
        <p:spPr>
          <a:xfrm>
            <a:off x="685800" y="1981200"/>
            <a:ext cx="7770813" cy="4190999"/>
          </a:xfrm>
        </p:spPr>
        <p:txBody>
          <a:bodyPr/>
          <a:lstStyle/>
          <a:p>
            <a:pPr>
              <a:buFont typeface="Arial" panose="020B0604020202020204" pitchFamily="34" charset="0"/>
              <a:buChar char="•"/>
            </a:pPr>
            <a:r>
              <a:rPr lang="en-US" dirty="0"/>
              <a:t>Do you agree the following to be added to 11ax SFD:</a:t>
            </a:r>
          </a:p>
          <a:p>
            <a:pPr marL="0" indent="0">
              <a:buNone/>
            </a:pPr>
            <a:r>
              <a:rPr lang="en-US" b="0" dirty="0"/>
              <a:t>7.2.X: The MU BAR frame is a Trigger frame </a:t>
            </a:r>
            <a:r>
              <a:rPr lang="en-US" b="0" dirty="0" smtClean="0"/>
              <a:t>whose Trigger </a:t>
            </a:r>
            <a:r>
              <a:rPr lang="en-US" b="0" dirty="0"/>
              <a:t>T</a:t>
            </a:r>
            <a:r>
              <a:rPr lang="en-US" b="0" dirty="0" smtClean="0"/>
              <a:t>ype subfield is MU BAR </a:t>
            </a:r>
            <a:r>
              <a:rPr lang="en-US" b="0" dirty="0"/>
              <a:t>that carries additional BAR Control subfield </a:t>
            </a:r>
            <a:r>
              <a:rPr lang="en-US" b="0" dirty="0" smtClean="0"/>
              <a:t>(TBD) and </a:t>
            </a:r>
            <a:r>
              <a:rPr lang="en-US" b="0" dirty="0"/>
              <a:t>an additional BAR Information subfield </a:t>
            </a:r>
            <a:r>
              <a:rPr lang="en-US" b="0" dirty="0" smtClean="0"/>
              <a:t>(TBD) in Common Info and/or each Per-User info</a:t>
            </a:r>
            <a:r>
              <a:rPr lang="en-US" b="0" dirty="0"/>
              <a:t>. </a:t>
            </a:r>
          </a:p>
          <a:p>
            <a:pPr marL="0" indent="0">
              <a:buNone/>
            </a:pPr>
            <a:endParaRPr lang="en-US" b="0" dirty="0" smtClean="0"/>
          </a:p>
          <a:p>
            <a:pPr marL="0" indent="0">
              <a:buNone/>
            </a:pPr>
            <a:r>
              <a:rPr lang="en-US" b="0" dirty="0" smtClean="0"/>
              <a:t>Yes: 22</a:t>
            </a:r>
          </a:p>
          <a:p>
            <a:pPr marL="0" indent="0">
              <a:buNone/>
            </a:pPr>
            <a:r>
              <a:rPr lang="en-US" b="0" dirty="0" smtClean="0"/>
              <a:t>No: 2</a:t>
            </a:r>
          </a:p>
          <a:p>
            <a:pPr marL="0" indent="0">
              <a:buNone/>
            </a:pPr>
            <a:r>
              <a:rPr lang="en-US" b="0" dirty="0" smtClean="0"/>
              <a:t>Abstain: 22</a:t>
            </a:r>
          </a:p>
          <a:p>
            <a:pPr marL="0" lvl="1" indent="0">
              <a:buNone/>
            </a:pPr>
            <a:r>
              <a:rPr lang="en-US" altLang="ko-KR" sz="2400" b="1" dirty="0" err="1" smtClean="0">
                <a:solidFill>
                  <a:srgbClr val="0070C0"/>
                </a:solidFill>
              </a:rPr>
              <a:t>Strawpoll</a:t>
            </a:r>
            <a:r>
              <a:rPr lang="en-US" altLang="ko-KR" sz="2400" b="1" dirty="0" smtClean="0">
                <a:solidFill>
                  <a:srgbClr val="0070C0"/>
                </a:solidFill>
              </a:rPr>
              <a:t> passes</a:t>
            </a:r>
            <a:r>
              <a:rPr lang="en-US" b="0" dirty="0" smtClean="0"/>
              <a:t> </a:t>
            </a:r>
            <a:endParaRPr lang="en-US" b="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6" name="Rectangle 3"/>
          <p:cNvSpPr>
            <a:spLocks noGrp="1" noChangeArrowheads="1"/>
          </p:cNvSpPr>
          <p:nvPr>
            <p:ph type="dt" idx="429496729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
        <p:nvSpPr>
          <p:cNvPr id="9" name="Rectangle 28"/>
          <p:cNvSpPr/>
          <p:nvPr/>
        </p:nvSpPr>
        <p:spPr>
          <a:xfrm>
            <a:off x="6486497" y="5942532"/>
            <a:ext cx="1827744" cy="369332"/>
          </a:xfrm>
          <a:prstGeom prst="rect">
            <a:avLst/>
          </a:prstGeom>
        </p:spPr>
        <p:txBody>
          <a:bodyPr wrap="none">
            <a:spAutoFit/>
          </a:bodyPr>
          <a:lstStyle/>
          <a:p>
            <a:pPr fontAlgn="b"/>
            <a:r>
              <a:rPr lang="en-CA" sz="1800" b="1" dirty="0" smtClean="0">
                <a:solidFill>
                  <a:srgbClr val="00CC00"/>
                </a:solidFill>
                <a:latin typeface="Calibri"/>
              </a:rPr>
              <a:t>DCN: </a:t>
            </a:r>
            <a:r>
              <a:rPr lang="en-CA" sz="1800" b="1" dirty="0" smtClean="0">
                <a:solidFill>
                  <a:srgbClr val="00CC00"/>
                </a:solidFill>
                <a:latin typeface="Calibri"/>
              </a:rPr>
              <a:t>11-15/1312</a:t>
            </a:r>
            <a:endParaRPr lang="en-CA" sz="1800" b="1" dirty="0">
              <a:solidFill>
                <a:srgbClr val="00CC00"/>
              </a:solidFill>
              <a:latin typeface="Calibri"/>
            </a:endParaRPr>
          </a:p>
        </p:txBody>
      </p:sp>
      <p:sp>
        <p:nvSpPr>
          <p:cNvPr id="10" name="바닥글 개체 틀 4"/>
          <p:cNvSpPr>
            <a:spLocks noGrp="1"/>
          </p:cNvSpPr>
          <p:nvPr>
            <p:ph type="ftr" sz="quarter" idx="11"/>
          </p:nvPr>
        </p:nvSpPr>
        <p:spPr>
          <a:xfrm>
            <a:off x="7348085" y="6475413"/>
            <a:ext cx="1195840" cy="184666"/>
          </a:xfrm>
        </p:spPr>
        <p:txBody>
          <a:bodyPr/>
          <a:lstStyle/>
          <a:p>
            <a:pPr>
              <a:defRPr/>
            </a:pPr>
            <a:r>
              <a:rPr lang="en-US" dirty="0" err="1" smtClean="0"/>
              <a:t>TGax</a:t>
            </a:r>
            <a:r>
              <a:rPr lang="en-US" dirty="0" smtClean="0"/>
              <a:t> MU ad-hoc group</a:t>
            </a:r>
            <a:endParaRPr lang="en-US" dirty="0"/>
          </a:p>
        </p:txBody>
      </p:sp>
    </p:spTree>
    <p:extLst>
      <p:ext uri="{BB962C8B-B14F-4D97-AF65-F5344CB8AC3E}">
        <p14:creationId xmlns:p14="http://schemas.microsoft.com/office/powerpoint/2010/main" val="38632552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MU Straw Poll </a:t>
            </a:r>
            <a:r>
              <a:rPr lang="en-US" altLang="ko-KR" dirty="0" smtClean="0"/>
              <a:t>#8</a:t>
            </a:r>
            <a:endParaRPr lang="en-US" dirty="0"/>
          </a:p>
        </p:txBody>
      </p:sp>
      <p:sp>
        <p:nvSpPr>
          <p:cNvPr id="3" name="Content Placeholder 2"/>
          <p:cNvSpPr>
            <a:spLocks noGrp="1"/>
          </p:cNvSpPr>
          <p:nvPr>
            <p:ph idx="1"/>
          </p:nvPr>
        </p:nvSpPr>
        <p:spPr/>
        <p:txBody>
          <a:bodyPr/>
          <a:lstStyle/>
          <a:p>
            <a:r>
              <a:rPr lang="en-US" altLang="en-US" b="0" dirty="0"/>
              <a:t>Do you agree to add to the TG Specification Frame work document?</a:t>
            </a:r>
          </a:p>
          <a:p>
            <a:pPr lvl="1"/>
            <a:r>
              <a:rPr lang="en-US" altLang="en-US" dirty="0" err="1"/>
              <a:t>x.y.z</a:t>
            </a:r>
            <a:r>
              <a:rPr lang="en-US" altLang="en-US" dirty="0" smtClean="0"/>
              <a:t>.</a:t>
            </a:r>
            <a:r>
              <a:rPr lang="en-US" dirty="0"/>
              <a:t> MU-RTS/CTS frame exchange may be used for protection of MU transmissions during that TXOP</a:t>
            </a:r>
          </a:p>
          <a:p>
            <a:pPr lvl="1"/>
            <a:endParaRPr lang="en-US" dirty="0" smtClean="0"/>
          </a:p>
          <a:p>
            <a:pPr lvl="1"/>
            <a:endParaRPr lang="en-US" dirty="0"/>
          </a:p>
          <a:p>
            <a:pPr lvl="1"/>
            <a:endParaRPr lang="en-US" dirty="0" smtClean="0"/>
          </a:p>
          <a:p>
            <a:pPr marL="0" indent="0">
              <a:buNone/>
            </a:pPr>
            <a:r>
              <a:rPr lang="en-US" altLang="ko-KR" b="0" dirty="0" smtClean="0"/>
              <a:t>Yes: 47</a:t>
            </a:r>
            <a:endParaRPr lang="en-US" altLang="ko-KR" b="0" dirty="0"/>
          </a:p>
          <a:p>
            <a:pPr marL="0" indent="0">
              <a:buNone/>
            </a:pPr>
            <a:r>
              <a:rPr lang="en-US" altLang="ko-KR" b="0" dirty="0"/>
              <a:t>No</a:t>
            </a:r>
            <a:r>
              <a:rPr lang="en-US" altLang="ko-KR" b="0" dirty="0" smtClean="0"/>
              <a:t>: 0</a:t>
            </a:r>
            <a:endParaRPr lang="en-US" altLang="ko-KR" b="0" dirty="0"/>
          </a:p>
          <a:p>
            <a:pPr marL="0" indent="0">
              <a:buNone/>
            </a:pPr>
            <a:r>
              <a:rPr lang="en-US" altLang="ko-KR" b="0" dirty="0"/>
              <a:t>Abstain</a:t>
            </a:r>
            <a:r>
              <a:rPr lang="en-US" altLang="ko-KR" b="0" dirty="0" smtClean="0"/>
              <a:t>: 7</a:t>
            </a:r>
          </a:p>
          <a:p>
            <a:pPr marL="0" lvl="1" indent="0">
              <a:buNone/>
            </a:pPr>
            <a:r>
              <a:rPr lang="en-US" altLang="ko-KR" sz="2400" b="1" dirty="0" err="1">
                <a:solidFill>
                  <a:srgbClr val="0070C0"/>
                </a:solidFill>
              </a:rPr>
              <a:t>Strawpoll</a:t>
            </a:r>
            <a:r>
              <a:rPr lang="en-US" altLang="ko-KR" sz="2400" b="1" dirty="0">
                <a:solidFill>
                  <a:srgbClr val="0070C0"/>
                </a:solidFill>
              </a:rPr>
              <a:t> </a:t>
            </a:r>
            <a:r>
              <a:rPr lang="en-US" altLang="ko-KR" sz="2400" b="1" dirty="0" smtClean="0">
                <a:solidFill>
                  <a:srgbClr val="0070C0"/>
                </a:solidFill>
              </a:rPr>
              <a:t>passes</a:t>
            </a:r>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21</a:t>
            </a:fld>
            <a:endParaRPr lang="en-US" altLang="ko-KR"/>
          </a:p>
        </p:txBody>
      </p:sp>
      <p:sp>
        <p:nvSpPr>
          <p:cNvPr id="6" name="Rectangle 28"/>
          <p:cNvSpPr/>
          <p:nvPr/>
        </p:nvSpPr>
        <p:spPr>
          <a:xfrm>
            <a:off x="6486497" y="5942532"/>
            <a:ext cx="1827744" cy="369332"/>
          </a:xfrm>
          <a:prstGeom prst="rect">
            <a:avLst/>
          </a:prstGeom>
        </p:spPr>
        <p:txBody>
          <a:bodyPr wrap="none">
            <a:spAutoFit/>
          </a:bodyPr>
          <a:lstStyle/>
          <a:p>
            <a:pPr fontAlgn="b"/>
            <a:r>
              <a:rPr lang="en-CA" sz="1800" b="1" dirty="0" smtClean="0">
                <a:solidFill>
                  <a:srgbClr val="00CC00"/>
                </a:solidFill>
                <a:latin typeface="Calibri"/>
              </a:rPr>
              <a:t>DCN: </a:t>
            </a:r>
            <a:r>
              <a:rPr lang="en-CA" sz="1800" b="1" dirty="0" smtClean="0">
                <a:solidFill>
                  <a:srgbClr val="00CC00"/>
                </a:solidFill>
                <a:latin typeface="Calibri"/>
              </a:rPr>
              <a:t>11-15/1325</a:t>
            </a:r>
            <a:endParaRPr lang="en-CA" sz="1800" b="1" dirty="0">
              <a:solidFill>
                <a:srgbClr val="00CC00"/>
              </a:solidFill>
              <a:latin typeface="Calibri"/>
            </a:endParaRPr>
          </a:p>
        </p:txBody>
      </p:sp>
      <p:sp>
        <p:nvSpPr>
          <p:cNvPr id="7" name="바닥글 개체 틀 4"/>
          <p:cNvSpPr>
            <a:spLocks noGrp="1"/>
          </p:cNvSpPr>
          <p:nvPr>
            <p:ph type="ftr" sz="quarter" idx="11"/>
          </p:nvPr>
        </p:nvSpPr>
        <p:spPr>
          <a:xfrm>
            <a:off x="7348085" y="6475413"/>
            <a:ext cx="1195840" cy="184666"/>
          </a:xfrm>
        </p:spPr>
        <p:txBody>
          <a:bodyPr/>
          <a:lstStyle/>
          <a:p>
            <a:pPr>
              <a:defRPr/>
            </a:pPr>
            <a:r>
              <a:rPr lang="en-US" dirty="0" err="1" smtClean="0"/>
              <a:t>TGax</a:t>
            </a:r>
            <a:r>
              <a:rPr lang="en-US" dirty="0" smtClean="0"/>
              <a:t> MU ad-hoc group</a:t>
            </a:r>
            <a:endParaRPr lang="en-US" dirty="0"/>
          </a:p>
        </p:txBody>
      </p:sp>
      <p:sp>
        <p:nvSpPr>
          <p:cNvPr id="8" name="Rectangle 3"/>
          <p:cNvSpPr>
            <a:spLocks noGrp="1" noChangeArrowheads="1"/>
          </p:cNvSpPr>
          <p:nvPr>
            <p:ph type="dt" idx="429496729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99530711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MU Straw Poll </a:t>
            </a:r>
            <a:r>
              <a:rPr lang="en-US" altLang="ko-KR" dirty="0" smtClean="0"/>
              <a:t>#9</a:t>
            </a:r>
            <a:endParaRPr lang="en-US" dirty="0"/>
          </a:p>
        </p:txBody>
      </p:sp>
      <p:sp>
        <p:nvSpPr>
          <p:cNvPr id="3" name="Content Placeholder 2"/>
          <p:cNvSpPr>
            <a:spLocks noGrp="1"/>
          </p:cNvSpPr>
          <p:nvPr>
            <p:ph idx="1"/>
          </p:nvPr>
        </p:nvSpPr>
        <p:spPr/>
        <p:txBody>
          <a:bodyPr/>
          <a:lstStyle/>
          <a:p>
            <a:r>
              <a:rPr lang="en-US" altLang="en-US" b="0" dirty="0"/>
              <a:t>Do you agree to add to the TG Specification Frame work document?</a:t>
            </a:r>
          </a:p>
          <a:p>
            <a:pPr lvl="1"/>
            <a:r>
              <a:rPr lang="en-US" altLang="en-US" b="0" dirty="0" err="1" smtClean="0"/>
              <a:t>x.y.z</a:t>
            </a:r>
            <a:r>
              <a:rPr lang="en-US" altLang="en-US" b="0" dirty="0" smtClean="0"/>
              <a:t>.</a:t>
            </a:r>
            <a:r>
              <a:rPr lang="en-US" altLang="en-US" dirty="0"/>
              <a:t> </a:t>
            </a:r>
            <a:r>
              <a:rPr lang="en-US" dirty="0" smtClean="0"/>
              <a:t>The </a:t>
            </a:r>
            <a:r>
              <a:rPr lang="en-US" dirty="0"/>
              <a:t>MAC format of MU-RTS is a variant of trigger frame </a:t>
            </a:r>
            <a:r>
              <a:rPr lang="en-US" dirty="0" smtClean="0"/>
              <a:t>format</a:t>
            </a:r>
          </a:p>
          <a:p>
            <a:pPr lvl="1"/>
            <a:endParaRPr lang="en-US" dirty="0"/>
          </a:p>
          <a:p>
            <a:pPr lvl="1"/>
            <a:endParaRPr lang="en-US" dirty="0" smtClean="0"/>
          </a:p>
          <a:p>
            <a:pPr lvl="1"/>
            <a:endParaRPr lang="en-US" dirty="0"/>
          </a:p>
          <a:p>
            <a:pPr marL="0" indent="0">
              <a:buNone/>
            </a:pPr>
            <a:r>
              <a:rPr lang="en-US" altLang="ko-KR" b="0" dirty="0"/>
              <a:t>Yes</a:t>
            </a:r>
            <a:r>
              <a:rPr lang="en-US" altLang="ko-KR" b="0" dirty="0" smtClean="0"/>
              <a:t>: 48</a:t>
            </a:r>
            <a:endParaRPr lang="en-US" altLang="ko-KR" b="0" dirty="0"/>
          </a:p>
          <a:p>
            <a:pPr marL="0" indent="0">
              <a:buNone/>
            </a:pPr>
            <a:r>
              <a:rPr lang="en-US" altLang="ko-KR" b="0" dirty="0"/>
              <a:t>No</a:t>
            </a:r>
            <a:r>
              <a:rPr lang="en-US" altLang="ko-KR" b="0" dirty="0" smtClean="0"/>
              <a:t>: 0</a:t>
            </a:r>
            <a:endParaRPr lang="en-US" altLang="ko-KR" b="0" dirty="0"/>
          </a:p>
          <a:p>
            <a:pPr marL="0" indent="0">
              <a:buNone/>
            </a:pPr>
            <a:r>
              <a:rPr lang="en-US" altLang="ko-KR" b="0" dirty="0"/>
              <a:t>Abstain</a:t>
            </a:r>
            <a:r>
              <a:rPr lang="en-US" altLang="ko-KR" b="0" dirty="0" smtClean="0"/>
              <a:t>: 8</a:t>
            </a:r>
          </a:p>
          <a:p>
            <a:pPr marL="0" lvl="1" indent="0">
              <a:buNone/>
            </a:pPr>
            <a:r>
              <a:rPr lang="en-US" altLang="ko-KR" sz="2400" b="1" dirty="0" err="1">
                <a:solidFill>
                  <a:srgbClr val="0070C0"/>
                </a:solidFill>
              </a:rPr>
              <a:t>Strawpoll</a:t>
            </a:r>
            <a:r>
              <a:rPr lang="en-US" altLang="ko-KR" sz="2400" b="1" dirty="0">
                <a:solidFill>
                  <a:srgbClr val="0070C0"/>
                </a:solidFill>
              </a:rPr>
              <a:t> </a:t>
            </a:r>
            <a:r>
              <a:rPr lang="en-US" altLang="ko-KR" sz="2400" b="1" dirty="0" smtClean="0">
                <a:solidFill>
                  <a:srgbClr val="0070C0"/>
                </a:solidFill>
              </a:rPr>
              <a:t>passes</a:t>
            </a:r>
            <a:endParaRPr lang="en-US" altLang="ko-KR" dirty="0"/>
          </a:p>
          <a:p>
            <a:pPr lvl="1"/>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22</a:t>
            </a:fld>
            <a:endParaRPr lang="en-US" altLang="ko-KR"/>
          </a:p>
        </p:txBody>
      </p:sp>
      <p:sp>
        <p:nvSpPr>
          <p:cNvPr id="6" name="Rectangle 28"/>
          <p:cNvSpPr/>
          <p:nvPr/>
        </p:nvSpPr>
        <p:spPr>
          <a:xfrm>
            <a:off x="6486497" y="5942532"/>
            <a:ext cx="1827744" cy="369332"/>
          </a:xfrm>
          <a:prstGeom prst="rect">
            <a:avLst/>
          </a:prstGeom>
        </p:spPr>
        <p:txBody>
          <a:bodyPr wrap="none">
            <a:spAutoFit/>
          </a:bodyPr>
          <a:lstStyle/>
          <a:p>
            <a:pPr fontAlgn="b"/>
            <a:r>
              <a:rPr lang="en-CA" sz="1800" b="1" dirty="0" smtClean="0">
                <a:solidFill>
                  <a:srgbClr val="00CC00"/>
                </a:solidFill>
                <a:latin typeface="Calibri"/>
              </a:rPr>
              <a:t>DCN: </a:t>
            </a:r>
            <a:r>
              <a:rPr lang="en-CA" sz="1800" b="1" dirty="0" smtClean="0">
                <a:solidFill>
                  <a:srgbClr val="00CC00"/>
                </a:solidFill>
                <a:latin typeface="Calibri"/>
              </a:rPr>
              <a:t>11-15/1325</a:t>
            </a:r>
            <a:endParaRPr lang="en-CA" sz="1800" b="1" dirty="0">
              <a:solidFill>
                <a:srgbClr val="00CC00"/>
              </a:solidFill>
              <a:latin typeface="Calibri"/>
            </a:endParaRPr>
          </a:p>
        </p:txBody>
      </p:sp>
      <p:sp>
        <p:nvSpPr>
          <p:cNvPr id="7" name="바닥글 개체 틀 4"/>
          <p:cNvSpPr>
            <a:spLocks noGrp="1"/>
          </p:cNvSpPr>
          <p:nvPr>
            <p:ph type="ftr" sz="quarter" idx="11"/>
          </p:nvPr>
        </p:nvSpPr>
        <p:spPr>
          <a:xfrm>
            <a:off x="7348085" y="6475413"/>
            <a:ext cx="1195840" cy="184666"/>
          </a:xfrm>
        </p:spPr>
        <p:txBody>
          <a:bodyPr/>
          <a:lstStyle/>
          <a:p>
            <a:pPr>
              <a:defRPr/>
            </a:pPr>
            <a:r>
              <a:rPr lang="en-US" dirty="0" err="1" smtClean="0"/>
              <a:t>TGax</a:t>
            </a:r>
            <a:r>
              <a:rPr lang="en-US" dirty="0" smtClean="0"/>
              <a:t> MU ad-hoc group</a:t>
            </a:r>
            <a:endParaRPr lang="en-US" dirty="0"/>
          </a:p>
        </p:txBody>
      </p:sp>
      <p:sp>
        <p:nvSpPr>
          <p:cNvPr id="8" name="Rectangle 3"/>
          <p:cNvSpPr>
            <a:spLocks noGrp="1" noChangeArrowheads="1"/>
          </p:cNvSpPr>
          <p:nvPr>
            <p:ph type="dt" idx="429496729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1514716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MU Straw Poll </a:t>
            </a:r>
            <a:r>
              <a:rPr lang="en-US" altLang="ko-KR" dirty="0" smtClean="0"/>
              <a:t>#10</a:t>
            </a:r>
            <a:endParaRPr lang="en-US" dirty="0"/>
          </a:p>
        </p:txBody>
      </p:sp>
      <p:sp>
        <p:nvSpPr>
          <p:cNvPr id="3" name="Content Placeholder 2"/>
          <p:cNvSpPr>
            <a:spLocks noGrp="1"/>
          </p:cNvSpPr>
          <p:nvPr>
            <p:ph idx="1"/>
          </p:nvPr>
        </p:nvSpPr>
        <p:spPr/>
        <p:txBody>
          <a:bodyPr/>
          <a:lstStyle/>
          <a:p>
            <a:r>
              <a:rPr lang="en-US" altLang="en-US" b="0" dirty="0"/>
              <a:t>Do you agree to add to the TG Specification Frame work document?</a:t>
            </a:r>
          </a:p>
          <a:p>
            <a:pPr lvl="1"/>
            <a:r>
              <a:rPr lang="en-US" altLang="en-US" dirty="0" err="1" smtClean="0"/>
              <a:t>x.y.z</a:t>
            </a:r>
            <a:r>
              <a:rPr lang="en-US" altLang="en-US" dirty="0" smtClean="0"/>
              <a:t>. </a:t>
            </a:r>
            <a:r>
              <a:rPr lang="en-GB" dirty="0" smtClean="0"/>
              <a:t>The </a:t>
            </a:r>
            <a:r>
              <a:rPr lang="en-GB" dirty="0"/>
              <a:t>CTS sent in response to a frame that solicits simultaneous CTS shall be transmitted on one or more 20 MHz channels.</a:t>
            </a:r>
            <a:endParaRPr lang="en-US" dirty="0"/>
          </a:p>
          <a:p>
            <a:endParaRPr lang="en-US" dirty="0" smtClean="0"/>
          </a:p>
          <a:p>
            <a:endParaRPr lang="en-US" dirty="0"/>
          </a:p>
          <a:p>
            <a:pPr marL="0" indent="0">
              <a:buNone/>
            </a:pPr>
            <a:r>
              <a:rPr lang="en-US" altLang="ko-KR" b="0" dirty="0"/>
              <a:t>Yes</a:t>
            </a:r>
            <a:r>
              <a:rPr lang="en-US" altLang="ko-KR" b="0" dirty="0" smtClean="0"/>
              <a:t>: 44</a:t>
            </a:r>
            <a:endParaRPr lang="en-US" altLang="ko-KR" b="0" dirty="0"/>
          </a:p>
          <a:p>
            <a:pPr marL="0" indent="0">
              <a:buNone/>
            </a:pPr>
            <a:r>
              <a:rPr lang="en-US" altLang="ko-KR" b="0" dirty="0"/>
              <a:t>No</a:t>
            </a:r>
            <a:r>
              <a:rPr lang="en-US" altLang="ko-KR" b="0" dirty="0" smtClean="0"/>
              <a:t>: 0</a:t>
            </a:r>
            <a:endParaRPr lang="en-US" altLang="ko-KR" b="0" dirty="0"/>
          </a:p>
          <a:p>
            <a:pPr marL="0" indent="0">
              <a:buNone/>
            </a:pPr>
            <a:r>
              <a:rPr lang="en-US" altLang="ko-KR" b="0" dirty="0"/>
              <a:t>Abstain</a:t>
            </a:r>
            <a:r>
              <a:rPr lang="en-US" altLang="ko-KR" b="0" dirty="0" smtClean="0"/>
              <a:t>: 9</a:t>
            </a:r>
          </a:p>
          <a:p>
            <a:pPr marL="0" lvl="1" indent="0">
              <a:buNone/>
            </a:pPr>
            <a:r>
              <a:rPr lang="en-US" altLang="ko-KR" sz="2400" b="1" dirty="0" err="1">
                <a:solidFill>
                  <a:srgbClr val="0070C0"/>
                </a:solidFill>
              </a:rPr>
              <a:t>Strawpoll</a:t>
            </a:r>
            <a:r>
              <a:rPr lang="en-US" altLang="ko-KR" sz="2400" b="1" dirty="0">
                <a:solidFill>
                  <a:srgbClr val="0070C0"/>
                </a:solidFill>
              </a:rPr>
              <a:t> </a:t>
            </a:r>
            <a:r>
              <a:rPr lang="en-US" altLang="ko-KR" sz="2400" b="1" dirty="0" smtClean="0">
                <a:solidFill>
                  <a:srgbClr val="0070C0"/>
                </a:solidFill>
              </a:rPr>
              <a:t>passes</a:t>
            </a:r>
            <a:endParaRPr lang="en-US" altLang="ko-KR" dirty="0"/>
          </a:p>
          <a:p>
            <a:endParaRPr lang="en-US" dirty="0" smtClean="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23</a:t>
            </a:fld>
            <a:endParaRPr lang="en-US" altLang="ko-KR"/>
          </a:p>
        </p:txBody>
      </p:sp>
      <p:sp>
        <p:nvSpPr>
          <p:cNvPr id="6" name="Rectangle 28"/>
          <p:cNvSpPr/>
          <p:nvPr/>
        </p:nvSpPr>
        <p:spPr>
          <a:xfrm>
            <a:off x="6486497" y="5942532"/>
            <a:ext cx="1827744" cy="369332"/>
          </a:xfrm>
          <a:prstGeom prst="rect">
            <a:avLst/>
          </a:prstGeom>
        </p:spPr>
        <p:txBody>
          <a:bodyPr wrap="none">
            <a:spAutoFit/>
          </a:bodyPr>
          <a:lstStyle/>
          <a:p>
            <a:pPr fontAlgn="b"/>
            <a:r>
              <a:rPr lang="en-CA" sz="1800" b="1" dirty="0" smtClean="0">
                <a:solidFill>
                  <a:srgbClr val="00CC00"/>
                </a:solidFill>
                <a:latin typeface="Calibri"/>
              </a:rPr>
              <a:t>DCN: </a:t>
            </a:r>
            <a:r>
              <a:rPr lang="en-CA" sz="1800" b="1" dirty="0" smtClean="0">
                <a:solidFill>
                  <a:srgbClr val="00CC00"/>
                </a:solidFill>
                <a:latin typeface="Calibri"/>
              </a:rPr>
              <a:t>11-15/1325</a:t>
            </a:r>
            <a:endParaRPr lang="en-CA" sz="1800" b="1" dirty="0">
              <a:solidFill>
                <a:srgbClr val="00CC00"/>
              </a:solidFill>
              <a:latin typeface="Calibri"/>
            </a:endParaRPr>
          </a:p>
        </p:txBody>
      </p:sp>
      <p:sp>
        <p:nvSpPr>
          <p:cNvPr id="7" name="바닥글 개체 틀 4"/>
          <p:cNvSpPr>
            <a:spLocks noGrp="1"/>
          </p:cNvSpPr>
          <p:nvPr>
            <p:ph type="ftr" sz="quarter" idx="11"/>
          </p:nvPr>
        </p:nvSpPr>
        <p:spPr>
          <a:xfrm>
            <a:off x="7348085" y="6475413"/>
            <a:ext cx="1195840" cy="184666"/>
          </a:xfrm>
        </p:spPr>
        <p:txBody>
          <a:bodyPr/>
          <a:lstStyle/>
          <a:p>
            <a:pPr>
              <a:defRPr/>
            </a:pPr>
            <a:r>
              <a:rPr lang="en-US" dirty="0" err="1" smtClean="0"/>
              <a:t>TGax</a:t>
            </a:r>
            <a:r>
              <a:rPr lang="en-US" dirty="0" smtClean="0"/>
              <a:t> MU ad-hoc group</a:t>
            </a:r>
            <a:endParaRPr lang="en-US" dirty="0"/>
          </a:p>
        </p:txBody>
      </p:sp>
      <p:sp>
        <p:nvSpPr>
          <p:cNvPr id="8" name="Rectangle 3"/>
          <p:cNvSpPr>
            <a:spLocks noGrp="1" noChangeArrowheads="1"/>
          </p:cNvSpPr>
          <p:nvPr>
            <p:ph type="dt" idx="429496729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93814328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MU Straw Poll </a:t>
            </a:r>
            <a:r>
              <a:rPr lang="en-US" altLang="ko-KR" dirty="0" smtClean="0"/>
              <a:t>#11</a:t>
            </a:r>
            <a:endParaRPr lang="en-US" dirty="0"/>
          </a:p>
        </p:txBody>
      </p:sp>
      <p:sp>
        <p:nvSpPr>
          <p:cNvPr id="3" name="Content Placeholder 2"/>
          <p:cNvSpPr>
            <a:spLocks noGrp="1"/>
          </p:cNvSpPr>
          <p:nvPr>
            <p:ph idx="1"/>
          </p:nvPr>
        </p:nvSpPr>
        <p:spPr/>
        <p:txBody>
          <a:bodyPr/>
          <a:lstStyle/>
          <a:p>
            <a:r>
              <a:rPr lang="en-US" altLang="en-US" b="0" dirty="0"/>
              <a:t>Do you agree to add to the TG Specification Frame work document?</a:t>
            </a:r>
          </a:p>
          <a:p>
            <a:pPr lvl="1"/>
            <a:r>
              <a:rPr lang="en-US" altLang="en-US" dirty="0" err="1"/>
              <a:t>x.y.z</a:t>
            </a:r>
            <a:r>
              <a:rPr lang="en-US" altLang="en-US" dirty="0"/>
              <a:t>. </a:t>
            </a:r>
            <a:r>
              <a:rPr lang="en-US" dirty="0"/>
              <a:t>MU-RTS may request STAs to send non-HT CTS immediate response</a:t>
            </a:r>
          </a:p>
          <a:p>
            <a:pPr lvl="1"/>
            <a:endParaRPr lang="en-US" dirty="0" smtClean="0"/>
          </a:p>
          <a:p>
            <a:pPr lvl="1"/>
            <a:endParaRPr lang="en-US" dirty="0"/>
          </a:p>
          <a:p>
            <a:pPr lvl="1"/>
            <a:endParaRPr lang="en-US" dirty="0" smtClean="0"/>
          </a:p>
          <a:p>
            <a:pPr marL="0" indent="0">
              <a:buNone/>
            </a:pPr>
            <a:r>
              <a:rPr lang="en-US" altLang="ko-KR" b="0" dirty="0"/>
              <a:t>Yes</a:t>
            </a:r>
            <a:r>
              <a:rPr lang="en-US" altLang="ko-KR" b="0" dirty="0" smtClean="0"/>
              <a:t>: 39</a:t>
            </a:r>
            <a:endParaRPr lang="en-US" altLang="ko-KR" b="0" dirty="0"/>
          </a:p>
          <a:p>
            <a:pPr marL="0" indent="0">
              <a:buNone/>
            </a:pPr>
            <a:r>
              <a:rPr lang="en-US" altLang="ko-KR" b="0" dirty="0"/>
              <a:t>No</a:t>
            </a:r>
            <a:r>
              <a:rPr lang="en-US" altLang="ko-KR" b="0" dirty="0" smtClean="0"/>
              <a:t>: 0</a:t>
            </a:r>
            <a:endParaRPr lang="en-US" altLang="ko-KR" b="0" dirty="0"/>
          </a:p>
          <a:p>
            <a:pPr marL="0" indent="0">
              <a:buNone/>
            </a:pPr>
            <a:r>
              <a:rPr lang="en-US" altLang="ko-KR" b="0" dirty="0"/>
              <a:t>Abstain</a:t>
            </a:r>
            <a:r>
              <a:rPr lang="en-US" altLang="ko-KR" b="0" dirty="0" smtClean="0"/>
              <a:t>: 7</a:t>
            </a:r>
          </a:p>
          <a:p>
            <a:pPr marL="0" lvl="1" indent="0">
              <a:buNone/>
            </a:pPr>
            <a:r>
              <a:rPr lang="en-US" altLang="ko-KR" sz="2400" b="1" dirty="0" err="1">
                <a:solidFill>
                  <a:srgbClr val="0070C0"/>
                </a:solidFill>
              </a:rPr>
              <a:t>Strawpoll</a:t>
            </a:r>
            <a:r>
              <a:rPr lang="en-US" altLang="ko-KR" sz="2400" b="1" dirty="0">
                <a:solidFill>
                  <a:srgbClr val="0070C0"/>
                </a:solidFill>
              </a:rPr>
              <a:t> </a:t>
            </a:r>
            <a:r>
              <a:rPr lang="en-US" altLang="ko-KR" sz="2400" b="1" dirty="0" smtClean="0">
                <a:solidFill>
                  <a:srgbClr val="0070C0"/>
                </a:solidFill>
              </a:rPr>
              <a:t>passes</a:t>
            </a:r>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24</a:t>
            </a:fld>
            <a:endParaRPr lang="en-US" altLang="ko-KR"/>
          </a:p>
        </p:txBody>
      </p:sp>
      <p:sp>
        <p:nvSpPr>
          <p:cNvPr id="6" name="Rectangle 28"/>
          <p:cNvSpPr/>
          <p:nvPr/>
        </p:nvSpPr>
        <p:spPr>
          <a:xfrm>
            <a:off x="6486497" y="5942532"/>
            <a:ext cx="1827744" cy="369332"/>
          </a:xfrm>
          <a:prstGeom prst="rect">
            <a:avLst/>
          </a:prstGeom>
        </p:spPr>
        <p:txBody>
          <a:bodyPr wrap="none">
            <a:spAutoFit/>
          </a:bodyPr>
          <a:lstStyle/>
          <a:p>
            <a:pPr fontAlgn="b"/>
            <a:r>
              <a:rPr lang="en-CA" sz="1800" b="1" dirty="0" smtClean="0">
                <a:solidFill>
                  <a:srgbClr val="00CC00"/>
                </a:solidFill>
                <a:latin typeface="Calibri"/>
              </a:rPr>
              <a:t>DCN: </a:t>
            </a:r>
            <a:r>
              <a:rPr lang="en-CA" sz="1800" b="1" dirty="0" smtClean="0">
                <a:solidFill>
                  <a:srgbClr val="00CC00"/>
                </a:solidFill>
                <a:latin typeface="Calibri"/>
              </a:rPr>
              <a:t>11-15/1325</a:t>
            </a:r>
            <a:endParaRPr lang="en-CA" sz="1800" b="1" dirty="0">
              <a:solidFill>
                <a:srgbClr val="00CC00"/>
              </a:solidFill>
              <a:latin typeface="Calibri"/>
            </a:endParaRPr>
          </a:p>
        </p:txBody>
      </p:sp>
      <p:sp>
        <p:nvSpPr>
          <p:cNvPr id="7" name="바닥글 개체 틀 4"/>
          <p:cNvSpPr>
            <a:spLocks noGrp="1"/>
          </p:cNvSpPr>
          <p:nvPr>
            <p:ph type="ftr" sz="quarter" idx="11"/>
          </p:nvPr>
        </p:nvSpPr>
        <p:spPr>
          <a:xfrm>
            <a:off x="7348085" y="6475413"/>
            <a:ext cx="1195840" cy="184666"/>
          </a:xfrm>
        </p:spPr>
        <p:txBody>
          <a:bodyPr/>
          <a:lstStyle/>
          <a:p>
            <a:pPr>
              <a:defRPr/>
            </a:pPr>
            <a:r>
              <a:rPr lang="en-US" dirty="0" err="1" smtClean="0"/>
              <a:t>TGax</a:t>
            </a:r>
            <a:r>
              <a:rPr lang="en-US" dirty="0" smtClean="0"/>
              <a:t> MU ad-hoc group</a:t>
            </a:r>
            <a:endParaRPr lang="en-US" dirty="0"/>
          </a:p>
        </p:txBody>
      </p:sp>
      <p:sp>
        <p:nvSpPr>
          <p:cNvPr id="8" name="Rectangle 3"/>
          <p:cNvSpPr>
            <a:spLocks noGrp="1" noChangeArrowheads="1"/>
          </p:cNvSpPr>
          <p:nvPr>
            <p:ph type="dt" idx="429496729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17723185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85800"/>
          </a:xfrm>
        </p:spPr>
        <p:txBody>
          <a:bodyPr/>
          <a:lstStyle/>
          <a:p>
            <a:r>
              <a:rPr lang="en-US" altLang="ko-KR" dirty="0"/>
              <a:t>MU Straw Poll </a:t>
            </a:r>
            <a:r>
              <a:rPr lang="en-US" altLang="ko-KR" dirty="0" smtClean="0"/>
              <a:t>#12</a:t>
            </a:r>
            <a:endParaRPr lang="en-US" dirty="0"/>
          </a:p>
        </p:txBody>
      </p:sp>
      <p:sp>
        <p:nvSpPr>
          <p:cNvPr id="3" name="Content Placeholder 2"/>
          <p:cNvSpPr>
            <a:spLocks noGrp="1"/>
          </p:cNvSpPr>
          <p:nvPr>
            <p:ph idx="1"/>
          </p:nvPr>
        </p:nvSpPr>
        <p:spPr>
          <a:xfrm>
            <a:off x="685800" y="1447800"/>
            <a:ext cx="7772400" cy="4114800"/>
          </a:xfrm>
        </p:spPr>
        <p:txBody>
          <a:bodyPr/>
          <a:lstStyle/>
          <a:p>
            <a:r>
              <a:rPr lang="en-US" altLang="en-US" b="0" dirty="0"/>
              <a:t>Do you agree to add to the TG Specification Frame work document?</a:t>
            </a:r>
          </a:p>
          <a:p>
            <a:pPr lvl="1"/>
            <a:r>
              <a:rPr lang="en-US" altLang="en-US" dirty="0" err="1" smtClean="0"/>
              <a:t>x.y.z</a:t>
            </a:r>
            <a:r>
              <a:rPr lang="en-US" altLang="en-US" dirty="0" smtClean="0"/>
              <a:t>. </a:t>
            </a:r>
            <a:r>
              <a:rPr lang="en-US" dirty="0" smtClean="0"/>
              <a:t>MU-RTS will carry </a:t>
            </a:r>
            <a:r>
              <a:rPr lang="en-US" dirty="0"/>
              <a:t>signaling for each STA to indicate the 20MHz channel(s) for </a:t>
            </a:r>
            <a:r>
              <a:rPr lang="en-US" dirty="0" smtClean="0"/>
              <a:t>transmitting CTS </a:t>
            </a:r>
            <a:r>
              <a:rPr lang="en-US" dirty="0"/>
              <a:t>responses when CTS is sent in (duplicate) non-HT </a:t>
            </a:r>
            <a:r>
              <a:rPr lang="en-US" dirty="0" smtClean="0"/>
              <a:t>PPDU</a:t>
            </a:r>
          </a:p>
          <a:p>
            <a:pPr lvl="2"/>
            <a:r>
              <a:rPr lang="en-US" dirty="0" smtClean="0"/>
              <a:t>When </a:t>
            </a:r>
            <a:r>
              <a:rPr lang="en-US" dirty="0"/>
              <a:t>a STA sends CTS in response to MU-RTS, the CTS response shall be transmitted in the 20MHz channel(s) indicated in </a:t>
            </a:r>
            <a:r>
              <a:rPr lang="en-US" dirty="0" smtClean="0"/>
              <a:t>MU-RTS </a:t>
            </a:r>
          </a:p>
          <a:p>
            <a:pPr lvl="3"/>
            <a:r>
              <a:rPr lang="en-US" dirty="0" smtClean="0"/>
              <a:t>provided </a:t>
            </a:r>
            <a:r>
              <a:rPr lang="en-US" dirty="0"/>
              <a:t>other transmission conditions TBD are met (e.g. channel idleness)</a:t>
            </a:r>
          </a:p>
          <a:p>
            <a:pPr lvl="2"/>
            <a:r>
              <a:rPr lang="en-US" dirty="0" smtClean="0"/>
              <a:t>The </a:t>
            </a:r>
            <a:r>
              <a:rPr lang="en-US" dirty="0"/>
              <a:t>indicated 20 MHz channel(s) can be either Primary20, Primary40, Primary80 or 160/80+80 </a:t>
            </a:r>
            <a:r>
              <a:rPr lang="en-US" dirty="0" err="1"/>
              <a:t>MHz.</a:t>
            </a:r>
            <a:r>
              <a:rPr lang="en-US" dirty="0"/>
              <a:t> </a:t>
            </a:r>
            <a:r>
              <a:rPr lang="en-US" dirty="0" smtClean="0"/>
              <a:t>Other </a:t>
            </a:r>
            <a:r>
              <a:rPr lang="en-US" dirty="0"/>
              <a:t>indications are TBD.</a:t>
            </a:r>
            <a:r>
              <a:rPr lang="en-US" sz="200" dirty="0"/>
              <a:t>      </a:t>
            </a:r>
            <a:endParaRPr lang="en-US" dirty="0"/>
          </a:p>
          <a:p>
            <a:pPr lvl="2"/>
            <a:r>
              <a:rPr lang="en-US" dirty="0" smtClean="0"/>
              <a:t>Exact </a:t>
            </a:r>
            <a:r>
              <a:rPr lang="en-US" dirty="0"/>
              <a:t>Signaling </a:t>
            </a:r>
            <a:r>
              <a:rPr lang="en-US" dirty="0" smtClean="0"/>
              <a:t>TBD</a:t>
            </a:r>
          </a:p>
          <a:p>
            <a:pPr lvl="2"/>
            <a:endParaRPr lang="en-US" dirty="0"/>
          </a:p>
          <a:p>
            <a:r>
              <a:rPr lang="en-US" dirty="0" smtClean="0"/>
              <a:t>Y/N/A: 40/3/12</a:t>
            </a:r>
          </a:p>
          <a:p>
            <a:pPr marL="342900" lvl="1" indent="-342900">
              <a:buFontTx/>
              <a:buChar char="•"/>
            </a:pPr>
            <a:r>
              <a:rPr lang="en-US" altLang="ko-KR" sz="2400" b="1" dirty="0" err="1">
                <a:solidFill>
                  <a:srgbClr val="0070C0"/>
                </a:solidFill>
              </a:rPr>
              <a:t>Strawpoll</a:t>
            </a:r>
            <a:r>
              <a:rPr lang="en-US" altLang="ko-KR" sz="2400" b="1" dirty="0">
                <a:solidFill>
                  <a:srgbClr val="0070C0"/>
                </a:solidFill>
              </a:rPr>
              <a:t> </a:t>
            </a:r>
            <a:r>
              <a:rPr lang="en-US" altLang="ko-KR" sz="2400" b="1" dirty="0" smtClean="0">
                <a:solidFill>
                  <a:srgbClr val="0070C0"/>
                </a:solidFill>
              </a:rPr>
              <a:t>passes</a:t>
            </a:r>
            <a:endParaRPr lang="en-US" altLang="en-US" dirty="0" smtClean="0"/>
          </a:p>
          <a:p>
            <a:pPr lvl="1"/>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25</a:t>
            </a:fld>
            <a:endParaRPr lang="en-US" altLang="ko-KR"/>
          </a:p>
        </p:txBody>
      </p:sp>
      <p:sp>
        <p:nvSpPr>
          <p:cNvPr id="6" name="Rectangle 28"/>
          <p:cNvSpPr/>
          <p:nvPr/>
        </p:nvSpPr>
        <p:spPr>
          <a:xfrm>
            <a:off x="6486497" y="5942532"/>
            <a:ext cx="1827744" cy="369332"/>
          </a:xfrm>
          <a:prstGeom prst="rect">
            <a:avLst/>
          </a:prstGeom>
        </p:spPr>
        <p:txBody>
          <a:bodyPr wrap="none">
            <a:spAutoFit/>
          </a:bodyPr>
          <a:lstStyle/>
          <a:p>
            <a:pPr fontAlgn="b"/>
            <a:r>
              <a:rPr lang="en-CA" sz="1800" b="1" dirty="0" smtClean="0">
                <a:solidFill>
                  <a:srgbClr val="00CC00"/>
                </a:solidFill>
                <a:latin typeface="Calibri"/>
              </a:rPr>
              <a:t>DCN: </a:t>
            </a:r>
            <a:r>
              <a:rPr lang="en-CA" sz="1800" b="1" dirty="0" smtClean="0">
                <a:solidFill>
                  <a:srgbClr val="00CC00"/>
                </a:solidFill>
                <a:latin typeface="Calibri"/>
              </a:rPr>
              <a:t>11-15/1325</a:t>
            </a:r>
            <a:endParaRPr lang="en-CA" sz="1800" b="1" dirty="0">
              <a:solidFill>
                <a:srgbClr val="00CC00"/>
              </a:solidFill>
              <a:latin typeface="Calibri"/>
            </a:endParaRPr>
          </a:p>
        </p:txBody>
      </p:sp>
      <p:sp>
        <p:nvSpPr>
          <p:cNvPr id="7" name="Rectangle 3"/>
          <p:cNvSpPr>
            <a:spLocks noGrp="1" noChangeArrowheads="1"/>
          </p:cNvSpPr>
          <p:nvPr>
            <p:ph type="dt" idx="429496729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291376764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altLang="ko-KR" dirty="0"/>
              <a:t>MU Straw Poll #</a:t>
            </a:r>
            <a:r>
              <a:rPr lang="en-US" altLang="ko-KR" dirty="0" smtClean="0"/>
              <a:t>13</a:t>
            </a:r>
            <a:endParaRPr lang="en-US" dirty="0"/>
          </a:p>
        </p:txBody>
      </p:sp>
      <p:sp>
        <p:nvSpPr>
          <p:cNvPr id="3" name="Content Placeholder 2"/>
          <p:cNvSpPr>
            <a:spLocks noGrp="1"/>
          </p:cNvSpPr>
          <p:nvPr>
            <p:ph idx="1"/>
          </p:nvPr>
        </p:nvSpPr>
        <p:spPr>
          <a:xfrm>
            <a:off x="685800" y="1447800"/>
            <a:ext cx="7772400" cy="4114800"/>
          </a:xfrm>
        </p:spPr>
        <p:txBody>
          <a:bodyPr/>
          <a:lstStyle/>
          <a:p>
            <a:r>
              <a:rPr lang="en-US" altLang="en-US" b="0" dirty="0"/>
              <a:t>Do you agree to add to the TG Specification Frame work document?</a:t>
            </a:r>
          </a:p>
          <a:p>
            <a:pPr lvl="1"/>
            <a:r>
              <a:rPr lang="en-US" altLang="en-US" dirty="0" err="1" smtClean="0"/>
              <a:t>x.y.z</a:t>
            </a:r>
            <a:r>
              <a:rPr lang="en-US" altLang="en-US" dirty="0" smtClean="0"/>
              <a:t>. </a:t>
            </a:r>
            <a:r>
              <a:rPr lang="en-US" dirty="0"/>
              <a:t>A STA maintains two NAVs</a:t>
            </a:r>
          </a:p>
          <a:p>
            <a:pPr lvl="2"/>
            <a:r>
              <a:rPr lang="en-US" sz="2000" dirty="0" smtClean="0"/>
              <a:t>One </a:t>
            </a:r>
            <a:r>
              <a:rPr lang="en-US" sz="2000" dirty="0"/>
              <a:t>is the NAV </a:t>
            </a:r>
            <a:r>
              <a:rPr lang="en-US" sz="2000" dirty="0" smtClean="0"/>
              <a:t>for </a:t>
            </a:r>
            <a:r>
              <a:rPr lang="en-US" sz="2000" dirty="0"/>
              <a:t>Intra-BSS frame, and </a:t>
            </a:r>
            <a:r>
              <a:rPr lang="en-US" sz="2000" dirty="0" smtClean="0"/>
              <a:t>second one </a:t>
            </a:r>
            <a:r>
              <a:rPr lang="en-US" sz="2000" dirty="0"/>
              <a:t>is the NAV for Inter-BSS frame or frame that cannot be determined to be Intra-BSS or Inter-BSS</a:t>
            </a:r>
          </a:p>
          <a:p>
            <a:pPr lvl="2"/>
            <a:r>
              <a:rPr lang="en-US" sz="2000" dirty="0" smtClean="0"/>
              <a:t>Note </a:t>
            </a:r>
            <a:r>
              <a:rPr lang="en-US" sz="2000" dirty="0"/>
              <a:t>that maintaining two NAVs does not imply maintaining two NAV timers </a:t>
            </a:r>
          </a:p>
          <a:p>
            <a:pPr lvl="2"/>
            <a:r>
              <a:rPr lang="en-US" sz="2000" dirty="0" smtClean="0"/>
              <a:t>The </a:t>
            </a:r>
            <a:r>
              <a:rPr lang="en-US" sz="2000" dirty="0"/>
              <a:t>detailed method of maintaining two NAVs (e.g., two NAV timers or one NAV timer with difference of two NAV values, etc.) is TBD</a:t>
            </a:r>
          </a:p>
          <a:p>
            <a:pPr lvl="2"/>
            <a:r>
              <a:rPr lang="en-US" sz="2000" dirty="0" smtClean="0"/>
              <a:t>Mandatory </a:t>
            </a:r>
            <a:r>
              <a:rPr lang="en-US" sz="2000" dirty="0"/>
              <a:t>or Optional </a:t>
            </a:r>
            <a:r>
              <a:rPr lang="en-US" sz="2000" dirty="0" smtClean="0"/>
              <a:t>TBD</a:t>
            </a:r>
          </a:p>
          <a:p>
            <a:r>
              <a:rPr lang="en-US" dirty="0" smtClean="0"/>
              <a:t>Y/N/A: 30Y/0/14</a:t>
            </a:r>
            <a:endParaRPr lang="en-US" sz="2800" dirty="0" smtClean="0"/>
          </a:p>
          <a:p>
            <a:pPr marL="342900" lvl="1" indent="-342900">
              <a:buFontTx/>
              <a:buChar char="•"/>
            </a:pPr>
            <a:r>
              <a:rPr lang="en-US" altLang="ko-KR" sz="2400" b="1" dirty="0" err="1">
                <a:solidFill>
                  <a:srgbClr val="0070C0"/>
                </a:solidFill>
              </a:rPr>
              <a:t>Strawpoll</a:t>
            </a:r>
            <a:r>
              <a:rPr lang="en-US" altLang="ko-KR" sz="2400" b="1" dirty="0">
                <a:solidFill>
                  <a:srgbClr val="0070C0"/>
                </a:solidFill>
              </a:rPr>
              <a:t> passes</a:t>
            </a:r>
            <a:endParaRPr lang="en-US" altLang="en-US" dirty="0"/>
          </a:p>
          <a:p>
            <a:endParaRPr lang="en-US" sz="2600" dirty="0"/>
          </a:p>
          <a:p>
            <a:pPr lvl="1"/>
            <a:endParaRPr lang="en-US" dirty="0"/>
          </a:p>
        </p:txBody>
      </p:sp>
      <p:sp>
        <p:nvSpPr>
          <p:cNvPr id="5" name="Slide Number Placeholder 4"/>
          <p:cNvSpPr>
            <a:spLocks noGrp="1"/>
          </p:cNvSpPr>
          <p:nvPr>
            <p:ph type="sldNum" sz="quarter" idx="12"/>
          </p:nvPr>
        </p:nvSpPr>
        <p:spPr/>
        <p:txBody>
          <a:bodyPr/>
          <a:lstStyle/>
          <a:p>
            <a:pPr>
              <a:defRPr/>
            </a:pPr>
            <a:r>
              <a:rPr lang="en-US" altLang="ko-KR" smtClean="0"/>
              <a:t>Slide </a:t>
            </a:r>
            <a:fld id="{78CBCF7A-1E0D-49A7-8A4E-07EEBC7D2FAE}" type="slidenum">
              <a:rPr lang="en-US" altLang="ko-KR" smtClean="0"/>
              <a:pPr>
                <a:defRPr/>
              </a:pPr>
              <a:t>26</a:t>
            </a:fld>
            <a:endParaRPr lang="en-US" altLang="ko-KR"/>
          </a:p>
        </p:txBody>
      </p:sp>
      <p:sp>
        <p:nvSpPr>
          <p:cNvPr id="6" name="Rectangle 28"/>
          <p:cNvSpPr/>
          <p:nvPr/>
        </p:nvSpPr>
        <p:spPr>
          <a:xfrm>
            <a:off x="6486497" y="5942532"/>
            <a:ext cx="1827744" cy="369332"/>
          </a:xfrm>
          <a:prstGeom prst="rect">
            <a:avLst/>
          </a:prstGeom>
        </p:spPr>
        <p:txBody>
          <a:bodyPr wrap="none">
            <a:spAutoFit/>
          </a:bodyPr>
          <a:lstStyle/>
          <a:p>
            <a:pPr fontAlgn="b"/>
            <a:r>
              <a:rPr lang="en-CA" sz="1800" b="1" dirty="0" smtClean="0">
                <a:solidFill>
                  <a:srgbClr val="00CC00"/>
                </a:solidFill>
                <a:latin typeface="Calibri"/>
              </a:rPr>
              <a:t>DCN: </a:t>
            </a:r>
            <a:r>
              <a:rPr lang="en-CA" sz="1800" b="1" dirty="0" smtClean="0">
                <a:solidFill>
                  <a:srgbClr val="00CC00"/>
                </a:solidFill>
                <a:latin typeface="Calibri"/>
              </a:rPr>
              <a:t>11-15/1326</a:t>
            </a:r>
            <a:endParaRPr lang="en-CA" sz="1800" b="1" dirty="0">
              <a:solidFill>
                <a:srgbClr val="00CC00"/>
              </a:solidFill>
              <a:latin typeface="Calibri"/>
            </a:endParaRPr>
          </a:p>
        </p:txBody>
      </p:sp>
      <p:sp>
        <p:nvSpPr>
          <p:cNvPr id="7" name="바닥글 개체 틀 4"/>
          <p:cNvSpPr>
            <a:spLocks noGrp="1"/>
          </p:cNvSpPr>
          <p:nvPr>
            <p:ph type="ftr" sz="quarter" idx="11"/>
          </p:nvPr>
        </p:nvSpPr>
        <p:spPr>
          <a:xfrm>
            <a:off x="7348085" y="6475413"/>
            <a:ext cx="1195840" cy="184666"/>
          </a:xfrm>
        </p:spPr>
        <p:txBody>
          <a:bodyPr/>
          <a:lstStyle/>
          <a:p>
            <a:pPr>
              <a:defRPr/>
            </a:pPr>
            <a:r>
              <a:rPr lang="en-US" dirty="0" err="1" smtClean="0"/>
              <a:t>TGax</a:t>
            </a:r>
            <a:r>
              <a:rPr lang="en-US" dirty="0" smtClean="0"/>
              <a:t> MU ad-hoc group</a:t>
            </a:r>
            <a:endParaRPr lang="en-US" dirty="0"/>
          </a:p>
        </p:txBody>
      </p:sp>
      <p:sp>
        <p:nvSpPr>
          <p:cNvPr id="8" name="Rectangle 3"/>
          <p:cNvSpPr>
            <a:spLocks noGrp="1" noChangeArrowheads="1"/>
          </p:cNvSpPr>
          <p:nvPr>
            <p:ph type="dt" idx="429496729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 November 2015</a:t>
            </a:r>
            <a:endParaRPr lang="en-GB" dirty="0"/>
          </a:p>
        </p:txBody>
      </p:sp>
    </p:spTree>
    <p:extLst>
      <p:ext uri="{BB962C8B-B14F-4D97-AF65-F5344CB8AC3E}">
        <p14:creationId xmlns:p14="http://schemas.microsoft.com/office/powerpoint/2010/main" val="179949652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a:t>MU Straw Poll #</a:t>
            </a:r>
            <a:r>
              <a:rPr lang="en-US" altLang="ko-KR" dirty="0" smtClean="0"/>
              <a:t>14 (Not for pre-motion)</a:t>
            </a:r>
            <a:endParaRPr kumimoji="1" lang="ja-JP" altLang="en-US" dirty="0"/>
          </a:p>
        </p:txBody>
      </p:sp>
      <p:sp>
        <p:nvSpPr>
          <p:cNvPr id="3" name="コンテンツ プレースホルダー 2"/>
          <p:cNvSpPr>
            <a:spLocks noGrp="1"/>
          </p:cNvSpPr>
          <p:nvPr>
            <p:ph idx="1"/>
          </p:nvPr>
        </p:nvSpPr>
        <p:spPr>
          <a:xfrm>
            <a:off x="685800" y="1752600"/>
            <a:ext cx="7772400" cy="4114800"/>
          </a:xfrm>
        </p:spPr>
        <p:txBody>
          <a:bodyPr/>
          <a:lstStyle/>
          <a:p>
            <a:pPr>
              <a:buFont typeface="Arial" pitchFamily="34" charset="0"/>
              <a:buChar char="•"/>
            </a:pPr>
            <a:r>
              <a:rPr lang="en-US" altLang="ja-JP" dirty="0"/>
              <a:t>Do you </a:t>
            </a:r>
            <a:r>
              <a:rPr lang="en-US" altLang="ja-JP" dirty="0" smtClean="0"/>
              <a:t>agree to add a sequence similar to the VHT sounding sequence that does not include a trigger frame</a:t>
            </a:r>
            <a:r>
              <a:rPr lang="ja-JP" altLang="en-US" dirty="0" smtClean="0"/>
              <a:t> </a:t>
            </a:r>
            <a:r>
              <a:rPr lang="en-US" altLang="ja-JP" dirty="0" smtClean="0"/>
              <a:t>and where the sounding feedback frames are sent in SU PPDUs</a:t>
            </a:r>
            <a:r>
              <a:rPr lang="en-US" altLang="ja-JP" dirty="0"/>
              <a:t> for HE DL sounding sequence?</a:t>
            </a:r>
            <a:endParaRPr lang="en-US" altLang="ja-JP" dirty="0" smtClean="0"/>
          </a:p>
          <a:p>
            <a:pPr>
              <a:buFont typeface="Arial" pitchFamily="34" charset="0"/>
              <a:buChar char="•"/>
            </a:pPr>
            <a:r>
              <a:rPr kumimoji="1" lang="en-US" altLang="ja-JP" sz="2400" b="1" dirty="0" smtClean="0"/>
              <a:t>Y/N/A: 8/3/33</a:t>
            </a:r>
          </a:p>
          <a:p>
            <a:pPr marL="0" indent="0">
              <a:buNone/>
            </a:pPr>
            <a:r>
              <a:rPr kumimoji="1" lang="en-US" altLang="ja-JP" sz="2400" b="1" dirty="0" smtClean="0"/>
              <a:t>  </a:t>
            </a:r>
            <a:endParaRPr kumimoji="1" lang="ja-JP" altLang="en-US" b="1"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grpSp>
        <p:nvGrpSpPr>
          <p:cNvPr id="7" name="グループ化 6"/>
          <p:cNvGrpSpPr/>
          <p:nvPr/>
        </p:nvGrpSpPr>
        <p:grpSpPr>
          <a:xfrm>
            <a:off x="808563" y="4158634"/>
            <a:ext cx="7648050" cy="1937366"/>
            <a:chOff x="813849" y="4325439"/>
            <a:chExt cx="7648050" cy="1937366"/>
          </a:xfrm>
        </p:grpSpPr>
        <p:cxnSp>
          <p:nvCxnSpPr>
            <p:cNvPr id="8" name="直線コネクタ 7"/>
            <p:cNvCxnSpPr/>
            <p:nvPr/>
          </p:nvCxnSpPr>
          <p:spPr bwMode="auto">
            <a:xfrm>
              <a:off x="824966" y="4895033"/>
              <a:ext cx="7636933" cy="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9" name="直線コネクタ 8"/>
            <p:cNvCxnSpPr/>
            <p:nvPr/>
          </p:nvCxnSpPr>
          <p:spPr bwMode="auto">
            <a:xfrm>
              <a:off x="824966" y="5358855"/>
              <a:ext cx="7636933" cy="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0" name="直線コネクタ 9"/>
            <p:cNvCxnSpPr/>
            <p:nvPr/>
          </p:nvCxnSpPr>
          <p:spPr bwMode="auto">
            <a:xfrm>
              <a:off x="824965" y="5814470"/>
              <a:ext cx="7636933" cy="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線コネクタ 10"/>
            <p:cNvCxnSpPr/>
            <p:nvPr/>
          </p:nvCxnSpPr>
          <p:spPr bwMode="auto">
            <a:xfrm>
              <a:off x="824964" y="6262804"/>
              <a:ext cx="7636933" cy="1"/>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正方形/長方形 11"/>
            <p:cNvSpPr/>
            <p:nvPr/>
          </p:nvSpPr>
          <p:spPr bwMode="auto">
            <a:xfrm>
              <a:off x="2313511" y="4408770"/>
              <a:ext cx="728134" cy="482329"/>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00" b="0" i="0" u="none" strike="noStrike" cap="none" normalizeH="0" baseline="0" dirty="0" smtClean="0">
                  <a:ln>
                    <a:noFill/>
                  </a:ln>
                  <a:solidFill>
                    <a:schemeClr val="tx1"/>
                  </a:solidFill>
                  <a:effectLst/>
                </a:rPr>
                <a:t>HE </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000" b="0" i="0" u="none" strike="noStrike" cap="none" normalizeH="0" baseline="0" dirty="0" smtClean="0">
                  <a:ln>
                    <a:noFill/>
                  </a:ln>
                  <a:solidFill>
                    <a:schemeClr val="tx1"/>
                  </a:solidFill>
                  <a:effectLst/>
                </a:rPr>
                <a:t>NDP-A</a:t>
              </a:r>
              <a:endParaRPr kumimoji="0" lang="ja-JP" altLang="en-US" sz="1000" b="0" i="0" u="none" strike="noStrike" cap="none" normalizeH="0" baseline="0" dirty="0" smtClean="0">
                <a:ln>
                  <a:noFill/>
                </a:ln>
                <a:solidFill>
                  <a:schemeClr val="tx1"/>
                </a:solidFill>
                <a:effectLst/>
              </a:endParaRPr>
            </a:p>
          </p:txBody>
        </p:sp>
        <p:sp>
          <p:nvSpPr>
            <p:cNvPr id="13" name="正方形/長方形 12"/>
            <p:cNvSpPr/>
            <p:nvPr/>
          </p:nvSpPr>
          <p:spPr bwMode="auto">
            <a:xfrm>
              <a:off x="3217306" y="4412185"/>
              <a:ext cx="693219" cy="47891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chemeClr val="tx1"/>
                  </a:solidFill>
                </a:rPr>
                <a:t>HE </a:t>
              </a:r>
              <a:r>
                <a:rPr kumimoji="0" lang="en-US" altLang="ja-JP" sz="1200" b="0" i="0" u="none" strike="noStrike" cap="none" normalizeH="0" baseline="0" dirty="0" smtClean="0">
                  <a:ln>
                    <a:noFill/>
                  </a:ln>
                  <a:solidFill>
                    <a:schemeClr val="tx1"/>
                  </a:solidFill>
                  <a:effectLst/>
                </a:rPr>
                <a:t>NDP</a:t>
              </a:r>
              <a:r>
                <a:rPr lang="en-US" altLang="ja-JP" sz="1200" dirty="0" smtClean="0">
                  <a:solidFill>
                    <a:schemeClr val="tx1"/>
                  </a:solidFill>
                </a:rPr>
                <a:t> </a:t>
              </a:r>
              <a:endParaRPr kumimoji="0" lang="ja-JP" altLang="en-US" sz="1200" b="0" i="0" u="none" strike="noStrike" cap="none" normalizeH="0" baseline="0" dirty="0" smtClean="0">
                <a:ln>
                  <a:noFill/>
                </a:ln>
                <a:solidFill>
                  <a:schemeClr val="tx1"/>
                </a:solidFill>
                <a:effectLst/>
              </a:endParaRPr>
            </a:p>
          </p:txBody>
        </p:sp>
        <p:sp>
          <p:nvSpPr>
            <p:cNvPr id="14" name="正方形/長方形 13"/>
            <p:cNvSpPr/>
            <p:nvPr/>
          </p:nvSpPr>
          <p:spPr bwMode="auto">
            <a:xfrm>
              <a:off x="4085394" y="4980035"/>
              <a:ext cx="693219" cy="37361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700" b="0" i="0" u="none" strike="noStrike" cap="none" normalizeH="0" baseline="0" dirty="0" smtClean="0">
                  <a:ln>
                    <a:noFill/>
                  </a:ln>
                  <a:solidFill>
                    <a:schemeClr val="tx1"/>
                  </a:solidFill>
                  <a:effectLst/>
                </a:rPr>
                <a:t>HE Compressed </a:t>
              </a:r>
              <a:r>
                <a:rPr kumimoji="0" lang="en-US" altLang="ja-JP" sz="700" b="0" i="0" u="none" strike="noStrike" cap="none" normalizeH="0" baseline="0" dirty="0" err="1" smtClean="0">
                  <a:ln>
                    <a:noFill/>
                  </a:ln>
                  <a:solidFill>
                    <a:schemeClr val="tx1"/>
                  </a:solidFill>
                  <a:effectLst/>
                </a:rPr>
                <a:t>Beamforming</a:t>
              </a:r>
              <a:r>
                <a:rPr lang="en-US" altLang="ja-JP" sz="700" dirty="0" smtClean="0">
                  <a:solidFill>
                    <a:schemeClr val="tx1"/>
                  </a:solidFill>
                </a:rPr>
                <a:t> </a:t>
              </a:r>
              <a:endParaRPr kumimoji="0" lang="ja-JP" altLang="en-US" sz="700" b="0" i="0" u="none" strike="noStrike" cap="none" normalizeH="0" baseline="0" dirty="0" smtClean="0">
                <a:ln>
                  <a:noFill/>
                </a:ln>
                <a:solidFill>
                  <a:schemeClr val="tx1"/>
                </a:solidFill>
                <a:effectLst/>
              </a:endParaRPr>
            </a:p>
          </p:txBody>
        </p:sp>
        <p:sp>
          <p:nvSpPr>
            <p:cNvPr id="15" name="正方形/長方形 14"/>
            <p:cNvSpPr/>
            <p:nvPr/>
          </p:nvSpPr>
          <p:spPr bwMode="auto">
            <a:xfrm>
              <a:off x="4954274" y="4517484"/>
              <a:ext cx="693219" cy="37361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700" b="0" i="0" u="none" strike="noStrike" cap="none" normalizeH="0" baseline="0" dirty="0" err="1" smtClean="0">
                  <a:ln>
                    <a:noFill/>
                  </a:ln>
                  <a:solidFill>
                    <a:schemeClr val="tx1"/>
                  </a:solidFill>
                  <a:effectLst/>
                </a:rPr>
                <a:t>Beamforming</a:t>
              </a:r>
              <a:r>
                <a:rPr lang="en-US" altLang="ja-JP" sz="700" dirty="0" smtClean="0">
                  <a:solidFill>
                    <a:schemeClr val="tx1"/>
                  </a:solidFill>
                </a:rPr>
                <a:t> Report Poll</a:t>
              </a:r>
              <a:endParaRPr kumimoji="0" lang="ja-JP" altLang="en-US" sz="700" b="0" i="0" u="none" strike="noStrike" cap="none" normalizeH="0" baseline="0" dirty="0" smtClean="0">
                <a:ln>
                  <a:noFill/>
                </a:ln>
                <a:solidFill>
                  <a:schemeClr val="tx1"/>
                </a:solidFill>
                <a:effectLst/>
              </a:endParaRPr>
            </a:p>
          </p:txBody>
        </p:sp>
        <p:sp>
          <p:nvSpPr>
            <p:cNvPr id="16" name="正方形/長方形 15"/>
            <p:cNvSpPr/>
            <p:nvPr/>
          </p:nvSpPr>
          <p:spPr bwMode="auto">
            <a:xfrm>
              <a:off x="5822362" y="5437233"/>
              <a:ext cx="693219" cy="37361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700" b="0" i="0" u="none" strike="noStrike" cap="none" normalizeH="0" baseline="0" dirty="0" smtClean="0">
                  <a:ln>
                    <a:noFill/>
                  </a:ln>
                  <a:solidFill>
                    <a:schemeClr val="tx1"/>
                  </a:solidFill>
                  <a:effectLst/>
                </a:rPr>
                <a:t>HE Compressed </a:t>
              </a:r>
              <a:r>
                <a:rPr kumimoji="0" lang="en-US" altLang="ja-JP" sz="700" b="0" i="0" u="none" strike="noStrike" cap="none" normalizeH="0" baseline="0" dirty="0" err="1" smtClean="0">
                  <a:ln>
                    <a:noFill/>
                  </a:ln>
                  <a:solidFill>
                    <a:schemeClr val="tx1"/>
                  </a:solidFill>
                  <a:effectLst/>
                </a:rPr>
                <a:t>Beamforming</a:t>
              </a:r>
              <a:r>
                <a:rPr lang="en-US" altLang="ja-JP" sz="700" dirty="0" smtClean="0">
                  <a:solidFill>
                    <a:schemeClr val="tx1"/>
                  </a:solidFill>
                </a:rPr>
                <a:t> </a:t>
              </a:r>
              <a:endParaRPr kumimoji="0" lang="ja-JP" altLang="en-US" sz="700" b="0" i="0" u="none" strike="noStrike" cap="none" normalizeH="0" baseline="0" dirty="0" smtClean="0">
                <a:ln>
                  <a:noFill/>
                </a:ln>
                <a:solidFill>
                  <a:schemeClr val="tx1"/>
                </a:solidFill>
                <a:effectLst/>
              </a:endParaRPr>
            </a:p>
          </p:txBody>
        </p:sp>
        <p:sp>
          <p:nvSpPr>
            <p:cNvPr id="17" name="正方形/長方形 16"/>
            <p:cNvSpPr/>
            <p:nvPr/>
          </p:nvSpPr>
          <p:spPr bwMode="auto">
            <a:xfrm>
              <a:off x="6663262" y="4517484"/>
              <a:ext cx="693219" cy="37361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700" b="0" i="0" u="none" strike="noStrike" cap="none" normalizeH="0" baseline="0" dirty="0" err="1" smtClean="0">
                  <a:ln>
                    <a:noFill/>
                  </a:ln>
                  <a:solidFill>
                    <a:schemeClr val="tx1"/>
                  </a:solidFill>
                  <a:effectLst/>
                </a:rPr>
                <a:t>Beamforming</a:t>
              </a:r>
              <a:r>
                <a:rPr lang="en-US" altLang="ja-JP" sz="700" dirty="0" smtClean="0">
                  <a:solidFill>
                    <a:schemeClr val="tx1"/>
                  </a:solidFill>
                </a:rPr>
                <a:t> Report Poll</a:t>
              </a:r>
              <a:endParaRPr kumimoji="0" lang="ja-JP" altLang="en-US" sz="700" b="0" i="0" u="none" strike="noStrike" cap="none" normalizeH="0" baseline="0" dirty="0" smtClean="0">
                <a:ln>
                  <a:noFill/>
                </a:ln>
                <a:solidFill>
                  <a:schemeClr val="tx1"/>
                </a:solidFill>
                <a:effectLst/>
              </a:endParaRPr>
            </a:p>
          </p:txBody>
        </p:sp>
        <p:sp>
          <p:nvSpPr>
            <p:cNvPr id="18" name="正方形/長方形 17"/>
            <p:cNvSpPr/>
            <p:nvPr/>
          </p:nvSpPr>
          <p:spPr bwMode="auto">
            <a:xfrm>
              <a:off x="7532142" y="5889189"/>
              <a:ext cx="693219" cy="373615"/>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700" b="0" i="0" u="none" strike="noStrike" cap="none" normalizeH="0" baseline="0" dirty="0" smtClean="0">
                  <a:ln>
                    <a:noFill/>
                  </a:ln>
                  <a:solidFill>
                    <a:schemeClr val="tx1"/>
                  </a:solidFill>
                  <a:effectLst/>
                </a:rPr>
                <a:t>HE Compressed </a:t>
              </a:r>
              <a:r>
                <a:rPr kumimoji="0" lang="en-US" altLang="ja-JP" sz="700" b="0" i="0" u="none" strike="noStrike" cap="none" normalizeH="0" baseline="0" dirty="0" err="1" smtClean="0">
                  <a:ln>
                    <a:noFill/>
                  </a:ln>
                  <a:solidFill>
                    <a:schemeClr val="tx1"/>
                  </a:solidFill>
                  <a:effectLst/>
                </a:rPr>
                <a:t>Beamforming</a:t>
              </a:r>
              <a:r>
                <a:rPr lang="en-US" altLang="ja-JP" sz="700" dirty="0" smtClean="0">
                  <a:solidFill>
                    <a:schemeClr val="tx1"/>
                  </a:solidFill>
                </a:rPr>
                <a:t> </a:t>
              </a:r>
              <a:endParaRPr kumimoji="0" lang="ja-JP" altLang="en-US" sz="700" b="0" i="0" u="none" strike="noStrike" cap="none" normalizeH="0" baseline="0" dirty="0" smtClean="0">
                <a:ln>
                  <a:noFill/>
                </a:ln>
                <a:solidFill>
                  <a:schemeClr val="tx1"/>
                </a:solidFill>
                <a:effectLst/>
              </a:endParaRPr>
            </a:p>
          </p:txBody>
        </p:sp>
        <p:cxnSp>
          <p:nvCxnSpPr>
            <p:cNvPr id="19" name="直線矢印コネクタ 18"/>
            <p:cNvCxnSpPr/>
            <p:nvPr/>
          </p:nvCxnSpPr>
          <p:spPr bwMode="auto">
            <a:xfrm flipV="1">
              <a:off x="3909733" y="4946696"/>
              <a:ext cx="175661" cy="8738"/>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0" name="直線矢印コネクタ 19"/>
            <p:cNvCxnSpPr/>
            <p:nvPr/>
          </p:nvCxnSpPr>
          <p:spPr bwMode="auto">
            <a:xfrm flipV="1">
              <a:off x="3019920" y="4946696"/>
              <a:ext cx="175661" cy="8738"/>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1" name="直線矢印コネクタ 20"/>
            <p:cNvCxnSpPr/>
            <p:nvPr/>
          </p:nvCxnSpPr>
          <p:spPr bwMode="auto">
            <a:xfrm flipV="1">
              <a:off x="4778613" y="4946696"/>
              <a:ext cx="175661" cy="8738"/>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2" name="直線矢印コネクタ 21"/>
            <p:cNvCxnSpPr/>
            <p:nvPr/>
          </p:nvCxnSpPr>
          <p:spPr bwMode="auto">
            <a:xfrm flipV="1">
              <a:off x="5647493" y="4929220"/>
              <a:ext cx="175661" cy="8738"/>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3" name="直線矢印コネクタ 22"/>
            <p:cNvCxnSpPr/>
            <p:nvPr/>
          </p:nvCxnSpPr>
          <p:spPr bwMode="auto">
            <a:xfrm flipV="1">
              <a:off x="6487601" y="4946696"/>
              <a:ext cx="175661" cy="8738"/>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24" name="直線矢印コネクタ 23"/>
            <p:cNvCxnSpPr/>
            <p:nvPr/>
          </p:nvCxnSpPr>
          <p:spPr bwMode="auto">
            <a:xfrm flipV="1">
              <a:off x="7356481" y="4929220"/>
              <a:ext cx="175661" cy="8738"/>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25" name="テキスト ボックス 24"/>
            <p:cNvSpPr txBox="1"/>
            <p:nvPr/>
          </p:nvSpPr>
          <p:spPr>
            <a:xfrm>
              <a:off x="813852" y="4559626"/>
              <a:ext cx="614891" cy="307777"/>
            </a:xfrm>
            <a:prstGeom prst="rect">
              <a:avLst/>
            </a:prstGeom>
            <a:noFill/>
          </p:spPr>
          <p:txBody>
            <a:bodyPr wrap="square" rtlCol="0">
              <a:spAutoFit/>
            </a:bodyPr>
            <a:lstStyle/>
            <a:p>
              <a:r>
                <a:rPr kumimoji="1" lang="en-US" altLang="ja-JP" sz="1400" dirty="0" smtClean="0">
                  <a:solidFill>
                    <a:schemeClr val="tx1"/>
                  </a:solidFill>
                </a:rPr>
                <a:t>AP</a:t>
              </a:r>
              <a:endParaRPr kumimoji="1" lang="ja-JP" altLang="en-US" sz="1400" dirty="0" smtClean="0">
                <a:solidFill>
                  <a:schemeClr val="tx1"/>
                </a:solidFill>
              </a:endParaRPr>
            </a:p>
          </p:txBody>
        </p:sp>
        <p:sp>
          <p:nvSpPr>
            <p:cNvPr id="26" name="テキスト ボックス 25"/>
            <p:cNvSpPr txBox="1"/>
            <p:nvPr/>
          </p:nvSpPr>
          <p:spPr>
            <a:xfrm>
              <a:off x="813851" y="5055200"/>
              <a:ext cx="693675" cy="307777"/>
            </a:xfrm>
            <a:prstGeom prst="rect">
              <a:avLst/>
            </a:prstGeom>
            <a:noFill/>
          </p:spPr>
          <p:txBody>
            <a:bodyPr wrap="square" rtlCol="0">
              <a:spAutoFit/>
            </a:bodyPr>
            <a:lstStyle/>
            <a:p>
              <a:r>
                <a:rPr kumimoji="1" lang="en-US" altLang="ja-JP" sz="1400" dirty="0" smtClean="0">
                  <a:solidFill>
                    <a:schemeClr val="tx1"/>
                  </a:solidFill>
                </a:rPr>
                <a:t>STA 1</a:t>
              </a:r>
              <a:endParaRPr kumimoji="1" lang="ja-JP" altLang="en-US" sz="1400" dirty="0" smtClean="0">
                <a:solidFill>
                  <a:schemeClr val="tx1"/>
                </a:solidFill>
              </a:endParaRPr>
            </a:p>
          </p:txBody>
        </p:sp>
        <p:sp>
          <p:nvSpPr>
            <p:cNvPr id="27" name="テキスト ボックス 26"/>
            <p:cNvSpPr txBox="1"/>
            <p:nvPr/>
          </p:nvSpPr>
          <p:spPr>
            <a:xfrm>
              <a:off x="813850" y="5481950"/>
              <a:ext cx="693676" cy="307777"/>
            </a:xfrm>
            <a:prstGeom prst="rect">
              <a:avLst/>
            </a:prstGeom>
            <a:noFill/>
          </p:spPr>
          <p:txBody>
            <a:bodyPr wrap="square" rtlCol="0">
              <a:spAutoFit/>
            </a:bodyPr>
            <a:lstStyle/>
            <a:p>
              <a:r>
                <a:rPr kumimoji="1" lang="en-US" altLang="ja-JP" sz="1400" dirty="0" smtClean="0">
                  <a:solidFill>
                    <a:schemeClr val="tx1"/>
                  </a:solidFill>
                </a:rPr>
                <a:t>STA 2</a:t>
              </a:r>
              <a:endParaRPr kumimoji="1" lang="ja-JP" altLang="en-US" sz="1400" dirty="0" smtClean="0">
                <a:solidFill>
                  <a:schemeClr val="tx1"/>
                </a:solidFill>
              </a:endParaRPr>
            </a:p>
          </p:txBody>
        </p:sp>
        <p:sp>
          <p:nvSpPr>
            <p:cNvPr id="28" name="テキスト ボックス 27"/>
            <p:cNvSpPr txBox="1"/>
            <p:nvPr/>
          </p:nvSpPr>
          <p:spPr>
            <a:xfrm>
              <a:off x="813849" y="5922107"/>
              <a:ext cx="693677" cy="307777"/>
            </a:xfrm>
            <a:prstGeom prst="rect">
              <a:avLst/>
            </a:prstGeom>
            <a:noFill/>
          </p:spPr>
          <p:txBody>
            <a:bodyPr wrap="square" rtlCol="0">
              <a:spAutoFit/>
            </a:bodyPr>
            <a:lstStyle/>
            <a:p>
              <a:r>
                <a:rPr kumimoji="1" lang="en-US" altLang="ja-JP" sz="1400" dirty="0" smtClean="0">
                  <a:solidFill>
                    <a:schemeClr val="tx1"/>
                  </a:solidFill>
                </a:rPr>
                <a:t>STA 3</a:t>
              </a:r>
              <a:endParaRPr kumimoji="1" lang="ja-JP" altLang="en-US" sz="1400" dirty="0" smtClean="0">
                <a:solidFill>
                  <a:schemeClr val="tx1"/>
                </a:solidFill>
              </a:endParaRPr>
            </a:p>
          </p:txBody>
        </p:sp>
        <p:sp>
          <p:nvSpPr>
            <p:cNvPr id="29" name="テキスト ボックス 28"/>
            <p:cNvSpPr txBox="1"/>
            <p:nvPr/>
          </p:nvSpPr>
          <p:spPr>
            <a:xfrm rot="16200000">
              <a:off x="3699166" y="4505929"/>
              <a:ext cx="614891" cy="253916"/>
            </a:xfrm>
            <a:prstGeom prst="rect">
              <a:avLst/>
            </a:prstGeom>
            <a:noFill/>
          </p:spPr>
          <p:txBody>
            <a:bodyPr wrap="square" rtlCol="0">
              <a:spAutoFit/>
            </a:bodyPr>
            <a:lstStyle/>
            <a:p>
              <a:r>
                <a:rPr kumimoji="1" lang="en-US" altLang="ja-JP" sz="1000" b="1" dirty="0" smtClean="0">
                  <a:solidFill>
                    <a:schemeClr val="tx1"/>
                  </a:solidFill>
                </a:rPr>
                <a:t>SIFS</a:t>
              </a:r>
              <a:endParaRPr kumimoji="1" lang="ja-JP" altLang="en-US" sz="1000" b="1" dirty="0" smtClean="0">
                <a:solidFill>
                  <a:schemeClr val="tx1"/>
                </a:solidFill>
              </a:endParaRPr>
            </a:p>
          </p:txBody>
        </p:sp>
        <p:sp>
          <p:nvSpPr>
            <p:cNvPr id="30" name="テキスト ボックス 29"/>
            <p:cNvSpPr txBox="1"/>
            <p:nvPr/>
          </p:nvSpPr>
          <p:spPr>
            <a:xfrm rot="16200000">
              <a:off x="2822032" y="4505928"/>
              <a:ext cx="614891" cy="253916"/>
            </a:xfrm>
            <a:prstGeom prst="rect">
              <a:avLst/>
            </a:prstGeom>
            <a:noFill/>
          </p:spPr>
          <p:txBody>
            <a:bodyPr wrap="square" rtlCol="0">
              <a:spAutoFit/>
            </a:bodyPr>
            <a:lstStyle/>
            <a:p>
              <a:r>
                <a:rPr kumimoji="1" lang="en-US" altLang="ja-JP" sz="1000" b="1" dirty="0" smtClean="0">
                  <a:solidFill>
                    <a:schemeClr val="tx1"/>
                  </a:solidFill>
                </a:rPr>
                <a:t>SIFS</a:t>
              </a:r>
              <a:endParaRPr kumimoji="1" lang="ja-JP" altLang="en-US" sz="1000" b="1" dirty="0" smtClean="0">
                <a:solidFill>
                  <a:schemeClr val="tx1"/>
                </a:solidFill>
              </a:endParaRPr>
            </a:p>
          </p:txBody>
        </p:sp>
        <p:sp>
          <p:nvSpPr>
            <p:cNvPr id="31" name="テキスト ボックス 30"/>
            <p:cNvSpPr txBox="1"/>
            <p:nvPr/>
          </p:nvSpPr>
          <p:spPr>
            <a:xfrm rot="16200000">
              <a:off x="4540277" y="4505927"/>
              <a:ext cx="614891" cy="253916"/>
            </a:xfrm>
            <a:prstGeom prst="rect">
              <a:avLst/>
            </a:prstGeom>
            <a:noFill/>
          </p:spPr>
          <p:txBody>
            <a:bodyPr wrap="square" rtlCol="0">
              <a:spAutoFit/>
            </a:bodyPr>
            <a:lstStyle/>
            <a:p>
              <a:r>
                <a:rPr kumimoji="1" lang="en-US" altLang="ja-JP" sz="1000" b="1" dirty="0" smtClean="0">
                  <a:solidFill>
                    <a:schemeClr val="tx1"/>
                  </a:solidFill>
                </a:rPr>
                <a:t>SIFS</a:t>
              </a:r>
              <a:endParaRPr kumimoji="1" lang="ja-JP" altLang="en-US" sz="1000" b="1" dirty="0" smtClean="0">
                <a:solidFill>
                  <a:schemeClr val="tx1"/>
                </a:solidFill>
              </a:endParaRPr>
            </a:p>
          </p:txBody>
        </p:sp>
        <p:sp>
          <p:nvSpPr>
            <p:cNvPr id="32" name="テキスト ボックス 31"/>
            <p:cNvSpPr txBox="1"/>
            <p:nvPr/>
          </p:nvSpPr>
          <p:spPr>
            <a:xfrm rot="16200000">
              <a:off x="5427878" y="4513246"/>
              <a:ext cx="614891" cy="253916"/>
            </a:xfrm>
            <a:prstGeom prst="rect">
              <a:avLst/>
            </a:prstGeom>
            <a:noFill/>
          </p:spPr>
          <p:txBody>
            <a:bodyPr wrap="square" rtlCol="0">
              <a:spAutoFit/>
            </a:bodyPr>
            <a:lstStyle/>
            <a:p>
              <a:r>
                <a:rPr kumimoji="1" lang="en-US" altLang="ja-JP" sz="1000" b="1" dirty="0" smtClean="0">
                  <a:solidFill>
                    <a:schemeClr val="tx1"/>
                  </a:solidFill>
                </a:rPr>
                <a:t>SIFS</a:t>
              </a:r>
              <a:endParaRPr kumimoji="1" lang="ja-JP" altLang="en-US" sz="1000" b="1" dirty="0" smtClean="0">
                <a:solidFill>
                  <a:schemeClr val="tx1"/>
                </a:solidFill>
              </a:endParaRPr>
            </a:p>
          </p:txBody>
        </p:sp>
        <p:sp>
          <p:nvSpPr>
            <p:cNvPr id="33" name="テキスト ボックス 32"/>
            <p:cNvSpPr txBox="1"/>
            <p:nvPr/>
          </p:nvSpPr>
          <p:spPr>
            <a:xfrm rot="16200000">
              <a:off x="6257631" y="4536388"/>
              <a:ext cx="614891" cy="253916"/>
            </a:xfrm>
            <a:prstGeom prst="rect">
              <a:avLst/>
            </a:prstGeom>
            <a:noFill/>
          </p:spPr>
          <p:txBody>
            <a:bodyPr wrap="square" rtlCol="0">
              <a:spAutoFit/>
            </a:bodyPr>
            <a:lstStyle/>
            <a:p>
              <a:r>
                <a:rPr kumimoji="1" lang="en-US" altLang="ja-JP" sz="1000" b="1" dirty="0" smtClean="0">
                  <a:solidFill>
                    <a:schemeClr val="tx1"/>
                  </a:solidFill>
                </a:rPr>
                <a:t>SIFS</a:t>
              </a:r>
              <a:endParaRPr kumimoji="1" lang="ja-JP" altLang="en-US" sz="1000" b="1" dirty="0" smtClean="0">
                <a:solidFill>
                  <a:schemeClr val="tx1"/>
                </a:solidFill>
              </a:endParaRPr>
            </a:p>
          </p:txBody>
        </p:sp>
        <p:sp>
          <p:nvSpPr>
            <p:cNvPr id="34" name="テキスト ボックス 33"/>
            <p:cNvSpPr txBox="1"/>
            <p:nvPr/>
          </p:nvSpPr>
          <p:spPr>
            <a:xfrm rot="16200000">
              <a:off x="7148303" y="4529995"/>
              <a:ext cx="614891" cy="253916"/>
            </a:xfrm>
            <a:prstGeom prst="rect">
              <a:avLst/>
            </a:prstGeom>
            <a:noFill/>
          </p:spPr>
          <p:txBody>
            <a:bodyPr wrap="square" rtlCol="0">
              <a:spAutoFit/>
            </a:bodyPr>
            <a:lstStyle/>
            <a:p>
              <a:r>
                <a:rPr kumimoji="1" lang="en-US" altLang="ja-JP" sz="1000" b="1" dirty="0" smtClean="0">
                  <a:solidFill>
                    <a:schemeClr val="tx1"/>
                  </a:solidFill>
                </a:rPr>
                <a:t>SIFS</a:t>
              </a:r>
              <a:endParaRPr kumimoji="1" lang="ja-JP" altLang="en-US" sz="1000" b="1" dirty="0" smtClean="0">
                <a:solidFill>
                  <a:schemeClr val="tx1"/>
                </a:solidFill>
              </a:endParaRPr>
            </a:p>
          </p:txBody>
        </p:sp>
      </p:grpSp>
      <p:sp>
        <p:nvSpPr>
          <p:cNvPr id="35" name="Rectangle 28"/>
          <p:cNvSpPr/>
          <p:nvPr/>
        </p:nvSpPr>
        <p:spPr>
          <a:xfrm>
            <a:off x="6486497" y="6096000"/>
            <a:ext cx="1827744" cy="369332"/>
          </a:xfrm>
          <a:prstGeom prst="rect">
            <a:avLst/>
          </a:prstGeom>
        </p:spPr>
        <p:txBody>
          <a:bodyPr wrap="none">
            <a:spAutoFit/>
          </a:bodyPr>
          <a:lstStyle/>
          <a:p>
            <a:pPr fontAlgn="b"/>
            <a:r>
              <a:rPr lang="en-CA" sz="1800" b="1" dirty="0" smtClean="0">
                <a:solidFill>
                  <a:srgbClr val="00CC00"/>
                </a:solidFill>
                <a:latin typeface="Calibri"/>
              </a:rPr>
              <a:t>DCN: </a:t>
            </a:r>
            <a:r>
              <a:rPr lang="en-CA" sz="1800" b="1" dirty="0" smtClean="0">
                <a:solidFill>
                  <a:srgbClr val="00CC00"/>
                </a:solidFill>
                <a:latin typeface="Calibri"/>
              </a:rPr>
              <a:t>11-15/1340</a:t>
            </a:r>
            <a:endParaRPr lang="en-CA" sz="1800" b="1" dirty="0">
              <a:solidFill>
                <a:srgbClr val="00CC00"/>
              </a:solidFill>
              <a:latin typeface="Calibri"/>
            </a:endParaRPr>
          </a:p>
        </p:txBody>
      </p:sp>
      <p:sp>
        <p:nvSpPr>
          <p:cNvPr id="36" name="바닥글 개체 틀 4"/>
          <p:cNvSpPr>
            <a:spLocks noGrp="1"/>
          </p:cNvSpPr>
          <p:nvPr>
            <p:ph type="ftr" sz="quarter" idx="4294967295"/>
          </p:nvPr>
        </p:nvSpPr>
        <p:spPr>
          <a:xfrm>
            <a:off x="6559790" y="6475412"/>
            <a:ext cx="1984135" cy="230188"/>
          </a:xfrm>
          <a:prstGeom prst="rect">
            <a:avLst/>
          </a:prstGeom>
        </p:spPr>
        <p:txBody>
          <a:bodyPr/>
          <a:lstStyle/>
          <a:p>
            <a:pPr>
              <a:defRPr/>
            </a:pPr>
            <a:r>
              <a:rPr lang="en-US" dirty="0" err="1" smtClean="0"/>
              <a:t>TGax</a:t>
            </a:r>
            <a:r>
              <a:rPr lang="en-US" dirty="0" smtClean="0"/>
              <a:t> MU ad-hoc group</a:t>
            </a:r>
            <a:endParaRPr lang="en-US" dirty="0"/>
          </a:p>
        </p:txBody>
      </p:sp>
    </p:spTree>
    <p:extLst>
      <p:ext uri="{BB962C8B-B14F-4D97-AF65-F5344CB8AC3E}">
        <p14:creationId xmlns:p14="http://schemas.microsoft.com/office/powerpoint/2010/main" val="362233496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a:t>MU Straw Poll #</a:t>
            </a:r>
            <a:r>
              <a:rPr lang="en-US" altLang="ko-KR" dirty="0" smtClean="0"/>
              <a:t>15</a:t>
            </a:r>
            <a:endParaRPr kumimoji="1" lang="ja-JP" altLang="en-US" dirty="0"/>
          </a:p>
        </p:txBody>
      </p:sp>
      <p:sp>
        <p:nvSpPr>
          <p:cNvPr id="3" name="コンテンツ プレースホルダー 2"/>
          <p:cNvSpPr>
            <a:spLocks noGrp="1"/>
          </p:cNvSpPr>
          <p:nvPr>
            <p:ph idx="1"/>
          </p:nvPr>
        </p:nvSpPr>
        <p:spPr/>
        <p:txBody>
          <a:bodyPr/>
          <a:lstStyle/>
          <a:p>
            <a:pPr>
              <a:buFont typeface="Arial" pitchFamily="34" charset="0"/>
              <a:buChar char="•"/>
            </a:pPr>
            <a:r>
              <a:rPr lang="en-US" altLang="ja-JP" dirty="0"/>
              <a:t>Do you agree to amend the following text in the SFD </a:t>
            </a:r>
            <a:r>
              <a:rPr lang="en-US" altLang="ja-JP" dirty="0" smtClean="0"/>
              <a:t>as follows: </a:t>
            </a:r>
            <a:endParaRPr lang="en-US" altLang="ja-JP" dirty="0" smtClean="0"/>
          </a:p>
          <a:p>
            <a:pPr marL="0" indent="0">
              <a:buNone/>
            </a:pPr>
            <a:r>
              <a:rPr kumimoji="1" lang="en-US" altLang="ja-JP" dirty="0"/>
              <a:t>4.6. Lines 47-49 </a:t>
            </a:r>
          </a:p>
          <a:p>
            <a:pPr lvl="1"/>
            <a:r>
              <a:rPr lang="en-GB" altLang="ja-JP" dirty="0"/>
              <a:t>The amendment </a:t>
            </a:r>
            <a:r>
              <a:rPr lang="en-GB" altLang="ja-JP" strike="sngStrike" dirty="0">
                <a:solidFill>
                  <a:srgbClr val="FF0000"/>
                </a:solidFill>
              </a:rPr>
              <a:t>shall define a new </a:t>
            </a:r>
            <a:r>
              <a:rPr lang="en-GB" altLang="ja-JP" dirty="0">
                <a:solidFill>
                  <a:srgbClr val="FF0000"/>
                </a:solidFill>
              </a:rPr>
              <a:t> shall follow a </a:t>
            </a:r>
            <a:r>
              <a:rPr lang="en-GB" altLang="ja-JP" dirty="0"/>
              <a:t>channel sounding sequence (Refer Fig. 14) </a:t>
            </a:r>
            <a:r>
              <a:rPr lang="en-GB" altLang="ja-JP" u="sng" dirty="0">
                <a:solidFill>
                  <a:srgbClr val="FF0000"/>
                </a:solidFill>
              </a:rPr>
              <a:t>initiated by an HE AP</a:t>
            </a:r>
            <a:r>
              <a:rPr lang="en-GB" altLang="ja-JP" dirty="0">
                <a:solidFill>
                  <a:srgbClr val="FF0000"/>
                </a:solidFill>
              </a:rPr>
              <a:t> </a:t>
            </a:r>
            <a:r>
              <a:rPr lang="en-GB" altLang="ja-JP" dirty="0"/>
              <a:t>that includes </a:t>
            </a:r>
            <a:r>
              <a:rPr lang="en-GB" altLang="ja-JP" dirty="0">
                <a:solidFill>
                  <a:srgbClr val="FF0000"/>
                </a:solidFill>
              </a:rPr>
              <a:t>a</a:t>
            </a:r>
            <a:r>
              <a:rPr lang="en-GB" altLang="ja-JP" dirty="0"/>
              <a:t> trigger </a:t>
            </a:r>
            <a:r>
              <a:rPr lang="en-GB" altLang="ja-JP" strike="sngStrike" dirty="0">
                <a:solidFill>
                  <a:srgbClr val="FF0000"/>
                </a:solidFill>
              </a:rPr>
              <a:t>information</a:t>
            </a:r>
            <a:r>
              <a:rPr lang="en-GB" altLang="ja-JP" dirty="0">
                <a:solidFill>
                  <a:srgbClr val="FF0000"/>
                </a:solidFill>
              </a:rPr>
              <a:t> frame, a SIFS after NDP frame, </a:t>
            </a:r>
            <a:r>
              <a:rPr lang="en-GB" altLang="ja-JP" dirty="0"/>
              <a:t>in order to facilitate UL MU mode of Compressed Beamforming Action frame from multiple </a:t>
            </a:r>
            <a:r>
              <a:rPr lang="en-GB" altLang="ja-JP" dirty="0">
                <a:solidFill>
                  <a:srgbClr val="FF0000"/>
                </a:solidFill>
              </a:rPr>
              <a:t>HE </a:t>
            </a:r>
            <a:r>
              <a:rPr lang="en-GB" altLang="ja-JP" dirty="0"/>
              <a:t>STAs</a:t>
            </a:r>
            <a:endParaRPr kumimoji="1" lang="en-US" altLang="ja-JP" dirty="0"/>
          </a:p>
          <a:p>
            <a:pPr>
              <a:buFont typeface="Arial" pitchFamily="34" charset="0"/>
              <a:buChar char="•"/>
            </a:pPr>
            <a:endParaRPr lang="en-US" altLang="ja-JP" dirty="0" smtClean="0"/>
          </a:p>
          <a:p>
            <a:pPr>
              <a:buFont typeface="Arial" pitchFamily="34" charset="0"/>
              <a:buChar char="•"/>
            </a:pPr>
            <a:r>
              <a:rPr lang="en-US" altLang="ja-JP" dirty="0" smtClean="0"/>
              <a:t>Y/N/A: 7/1/many</a:t>
            </a:r>
          </a:p>
          <a:p>
            <a:pPr marL="0" lvl="1" indent="0">
              <a:buNone/>
            </a:pPr>
            <a:r>
              <a:rPr lang="en-US" altLang="ko-KR" sz="2400" b="1" dirty="0" err="1">
                <a:solidFill>
                  <a:srgbClr val="0070C0"/>
                </a:solidFill>
              </a:rPr>
              <a:t>Strawpoll</a:t>
            </a:r>
            <a:r>
              <a:rPr lang="en-US" altLang="ko-KR" sz="2400" b="1" dirty="0">
                <a:solidFill>
                  <a:srgbClr val="0070C0"/>
                </a:solidFill>
              </a:rPr>
              <a:t> passes</a:t>
            </a:r>
            <a:endParaRPr lang="en-US" altLang="en-US" dirty="0"/>
          </a:p>
          <a:p>
            <a:pPr>
              <a:buFont typeface="Arial" pitchFamily="34" charset="0"/>
              <a:buChar char="•"/>
            </a:pPr>
            <a:endParaRPr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6" name="日付プレースホルダー 5"/>
          <p:cNvSpPr>
            <a:spLocks noGrp="1"/>
          </p:cNvSpPr>
          <p:nvPr>
            <p:ph type="dt" idx="15"/>
          </p:nvPr>
        </p:nvSpPr>
        <p:spPr/>
        <p:txBody>
          <a:bodyPr/>
          <a:lstStyle/>
          <a:p>
            <a:r>
              <a:rPr lang="en-US" altLang="ja-JP" smtClean="0"/>
              <a:t>November 2015</a:t>
            </a:r>
            <a:endParaRPr lang="en-GB" dirty="0"/>
          </a:p>
        </p:txBody>
      </p:sp>
      <p:sp>
        <p:nvSpPr>
          <p:cNvPr id="7" name="Rectangle 28"/>
          <p:cNvSpPr/>
          <p:nvPr/>
        </p:nvSpPr>
        <p:spPr>
          <a:xfrm>
            <a:off x="6486497" y="6096000"/>
            <a:ext cx="1827744" cy="369332"/>
          </a:xfrm>
          <a:prstGeom prst="rect">
            <a:avLst/>
          </a:prstGeom>
        </p:spPr>
        <p:txBody>
          <a:bodyPr wrap="none">
            <a:spAutoFit/>
          </a:bodyPr>
          <a:lstStyle/>
          <a:p>
            <a:pPr fontAlgn="b"/>
            <a:r>
              <a:rPr lang="en-CA" sz="1800" b="1" dirty="0" smtClean="0">
                <a:solidFill>
                  <a:srgbClr val="00CC00"/>
                </a:solidFill>
                <a:latin typeface="Calibri"/>
              </a:rPr>
              <a:t>DCN: </a:t>
            </a:r>
            <a:r>
              <a:rPr lang="en-CA" sz="1800" b="1" dirty="0" smtClean="0">
                <a:solidFill>
                  <a:srgbClr val="00CC00"/>
                </a:solidFill>
                <a:latin typeface="Calibri"/>
              </a:rPr>
              <a:t>11-15/1340</a:t>
            </a:r>
            <a:endParaRPr lang="en-CA" sz="1800" b="1" dirty="0">
              <a:solidFill>
                <a:srgbClr val="00CC00"/>
              </a:solidFill>
              <a:latin typeface="Calibri"/>
            </a:endParaRPr>
          </a:p>
        </p:txBody>
      </p:sp>
      <p:sp>
        <p:nvSpPr>
          <p:cNvPr id="8" name="바닥글 개체 틀 4"/>
          <p:cNvSpPr>
            <a:spLocks noGrp="1"/>
          </p:cNvSpPr>
          <p:nvPr>
            <p:ph type="ftr" sz="quarter" idx="4294967295"/>
          </p:nvPr>
        </p:nvSpPr>
        <p:spPr>
          <a:xfrm>
            <a:off x="6781800" y="6475412"/>
            <a:ext cx="1762125" cy="230187"/>
          </a:xfrm>
          <a:prstGeom prst="rect">
            <a:avLst/>
          </a:prstGeom>
        </p:spPr>
        <p:txBody>
          <a:bodyPr/>
          <a:lstStyle/>
          <a:p>
            <a:pPr>
              <a:defRPr/>
            </a:pPr>
            <a:r>
              <a:rPr lang="en-US" dirty="0" err="1" smtClean="0"/>
              <a:t>TGax</a:t>
            </a:r>
            <a:r>
              <a:rPr lang="en-US" dirty="0" smtClean="0"/>
              <a:t> MU ad-hoc group</a:t>
            </a:r>
            <a:endParaRPr lang="en-US" dirty="0"/>
          </a:p>
        </p:txBody>
      </p:sp>
    </p:spTree>
    <p:extLst>
      <p:ext uri="{BB962C8B-B14F-4D97-AF65-F5344CB8AC3E}">
        <p14:creationId xmlns:p14="http://schemas.microsoft.com/office/powerpoint/2010/main" val="72347970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MU Straw Poll #</a:t>
            </a:r>
            <a:r>
              <a:rPr lang="en-US" altLang="ko-KR" dirty="0" smtClean="0"/>
              <a:t>16</a:t>
            </a:r>
            <a:endParaRPr lang="en-US" dirty="0"/>
          </a:p>
        </p:txBody>
      </p:sp>
      <p:sp>
        <p:nvSpPr>
          <p:cNvPr id="3" name="Content Placeholder 2"/>
          <p:cNvSpPr>
            <a:spLocks noGrp="1"/>
          </p:cNvSpPr>
          <p:nvPr>
            <p:ph idx="1"/>
          </p:nvPr>
        </p:nvSpPr>
        <p:spPr/>
        <p:txBody>
          <a:bodyPr/>
          <a:lstStyle/>
          <a:p>
            <a:pPr marL="0" indent="0">
              <a:buNone/>
            </a:pPr>
            <a:r>
              <a:rPr lang="en-US" altLang="ja-JP" dirty="0"/>
              <a:t>Do you agree to add the following text to the </a:t>
            </a:r>
            <a:r>
              <a:rPr lang="en-US" altLang="ja-JP" dirty="0" smtClean="0"/>
              <a:t>SFD: </a:t>
            </a:r>
            <a:endParaRPr lang="en-US" altLang="ja-JP" dirty="0"/>
          </a:p>
          <a:p>
            <a:pPr marL="0" indent="0">
              <a:buNone/>
            </a:pPr>
            <a:r>
              <a:rPr lang="en-US" dirty="0" smtClean="0"/>
              <a:t>Within </a:t>
            </a:r>
            <a:r>
              <a:rPr lang="en-US" dirty="0" smtClean="0"/>
              <a:t>an A-MPDU the trigger information for a STA, if present, shall be signaled either in Trigger frame(s) or in the MAC header of MPDU(s) contained in the A-MPDU but not both. </a:t>
            </a:r>
            <a:endParaRPr lang="en-US" dirty="0" smtClean="0"/>
          </a:p>
          <a:p>
            <a:pPr marL="0" indent="0">
              <a:buNone/>
            </a:pPr>
            <a:endParaRPr lang="en-US" dirty="0"/>
          </a:p>
          <a:p>
            <a:pPr marL="0" indent="0">
              <a:buNone/>
            </a:pPr>
            <a:r>
              <a:rPr lang="en-US" altLang="ko-KR" b="0" dirty="0" smtClean="0"/>
              <a:t>Yes:28</a:t>
            </a:r>
            <a:endParaRPr lang="en-US" altLang="ko-KR" b="0" dirty="0"/>
          </a:p>
          <a:p>
            <a:pPr marL="0" indent="0">
              <a:buNone/>
            </a:pPr>
            <a:r>
              <a:rPr lang="en-US" altLang="ko-KR" b="0" dirty="0"/>
              <a:t>No</a:t>
            </a:r>
            <a:r>
              <a:rPr lang="en-US" altLang="ko-KR" b="0" dirty="0" smtClean="0"/>
              <a:t>: 0</a:t>
            </a:r>
            <a:endParaRPr lang="en-US" altLang="ko-KR" b="0" dirty="0"/>
          </a:p>
          <a:p>
            <a:pPr marL="0" indent="0">
              <a:buNone/>
            </a:pPr>
            <a:r>
              <a:rPr lang="en-US" altLang="ko-KR" b="0" dirty="0"/>
              <a:t>Abstain</a:t>
            </a:r>
            <a:r>
              <a:rPr lang="en-US" altLang="ko-KR" b="0" dirty="0" smtClean="0"/>
              <a:t>: 14</a:t>
            </a:r>
            <a:endParaRPr lang="en-US" altLang="ko-KR" dirty="0"/>
          </a:p>
          <a:p>
            <a:pPr marL="0" lvl="1" indent="0">
              <a:buNone/>
            </a:pPr>
            <a:r>
              <a:rPr lang="en-US" altLang="ko-KR" sz="2400" b="1" dirty="0" err="1">
                <a:solidFill>
                  <a:srgbClr val="0070C0"/>
                </a:solidFill>
              </a:rPr>
              <a:t>Strawpoll</a:t>
            </a:r>
            <a:r>
              <a:rPr lang="en-US" altLang="ko-KR" sz="2400" b="1" dirty="0">
                <a:solidFill>
                  <a:srgbClr val="0070C0"/>
                </a:solidFill>
              </a:rPr>
              <a:t> passes</a:t>
            </a:r>
            <a:endParaRPr lang="en-US" altLang="en-US" dirty="0"/>
          </a:p>
          <a:p>
            <a:pPr marL="0" indent="0">
              <a:buNone/>
            </a:pPr>
            <a:endParaRPr lang="en-US" dirty="0"/>
          </a:p>
        </p:txBody>
      </p:sp>
      <p:sp>
        <p:nvSpPr>
          <p:cNvPr id="6" name="날짜 개체 틀 3"/>
          <p:cNvSpPr>
            <a:spLocks noGrp="1"/>
          </p:cNvSpPr>
          <p:nvPr>
            <p:ph type="dt" sz="half" idx="10"/>
          </p:nvPr>
        </p:nvSpPr>
        <p:spPr>
          <a:xfrm>
            <a:off x="696913" y="334189"/>
            <a:ext cx="1541128" cy="276999"/>
          </a:xfrm>
        </p:spPr>
        <p:txBody>
          <a:bodyPr/>
          <a:lstStyle/>
          <a:p>
            <a:pPr>
              <a:defRPr/>
            </a:pPr>
            <a:r>
              <a:rPr lang="en-US" altLang="zh-CN" dirty="0" smtClean="0"/>
              <a:t>November 2015</a:t>
            </a:r>
            <a:endParaRPr lang="en-US" dirty="0"/>
          </a:p>
        </p:txBody>
      </p:sp>
      <p:sp>
        <p:nvSpPr>
          <p:cNvPr id="7" name="Slide Number Placeholder 3"/>
          <p:cNvSpPr>
            <a:spLocks noGrp="1"/>
          </p:cNvSpPr>
          <p:nvPr>
            <p:ph type="sldNum" sz="quarter" idx="11"/>
          </p:nvPr>
        </p:nvSpPr>
        <p:spPr>
          <a:xfrm>
            <a:off x="4493191" y="6475413"/>
            <a:ext cx="509755" cy="184666"/>
          </a:xfrm>
        </p:spPr>
        <p:txBody>
          <a:bodyPr/>
          <a:lstStyle/>
          <a:p>
            <a:r>
              <a:rPr lang="en-US" dirty="0" smtClean="0"/>
              <a:t>Slide 1</a:t>
            </a:r>
            <a:r>
              <a:rPr lang="en-US" dirty="0"/>
              <a:t>9</a:t>
            </a:r>
          </a:p>
        </p:txBody>
      </p:sp>
      <p:sp>
        <p:nvSpPr>
          <p:cNvPr id="9" name="Rectangle 28"/>
          <p:cNvSpPr/>
          <p:nvPr/>
        </p:nvSpPr>
        <p:spPr>
          <a:xfrm>
            <a:off x="6486497" y="6096000"/>
            <a:ext cx="1827744" cy="369332"/>
          </a:xfrm>
          <a:prstGeom prst="rect">
            <a:avLst/>
          </a:prstGeom>
        </p:spPr>
        <p:txBody>
          <a:bodyPr wrap="none">
            <a:spAutoFit/>
          </a:bodyPr>
          <a:lstStyle/>
          <a:p>
            <a:pPr fontAlgn="b"/>
            <a:r>
              <a:rPr lang="en-CA" sz="1800" b="1" dirty="0" smtClean="0">
                <a:solidFill>
                  <a:srgbClr val="00CC00"/>
                </a:solidFill>
                <a:latin typeface="Calibri"/>
              </a:rPr>
              <a:t>DCN: </a:t>
            </a:r>
            <a:r>
              <a:rPr lang="en-CA" sz="1800" b="1" dirty="0" smtClean="0">
                <a:solidFill>
                  <a:srgbClr val="00CC00"/>
                </a:solidFill>
                <a:latin typeface="Calibri"/>
              </a:rPr>
              <a:t>11-15/1364</a:t>
            </a:r>
            <a:endParaRPr lang="en-CA" sz="1800" b="1" dirty="0">
              <a:solidFill>
                <a:srgbClr val="00CC00"/>
              </a:solidFill>
              <a:latin typeface="Calibri"/>
            </a:endParaRPr>
          </a:p>
        </p:txBody>
      </p:sp>
      <p:sp>
        <p:nvSpPr>
          <p:cNvPr id="10" name="바닥글 개체 틀 4"/>
          <p:cNvSpPr txBox="1">
            <a:spLocks/>
          </p:cNvSpPr>
          <p:nvPr/>
        </p:nvSpPr>
        <p:spPr bwMode="auto">
          <a:xfrm>
            <a:off x="7348085" y="6475413"/>
            <a:ext cx="119584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defRPr/>
            </a:pPr>
            <a:r>
              <a:rPr lang="en-US" smtClean="0"/>
              <a:t>TGax MU ad-hoc group</a:t>
            </a:r>
            <a:endParaRPr lang="en-US" dirty="0"/>
          </a:p>
        </p:txBody>
      </p:sp>
    </p:spTree>
    <p:extLst>
      <p:ext uri="{BB962C8B-B14F-4D97-AF65-F5344CB8AC3E}">
        <p14:creationId xmlns:p14="http://schemas.microsoft.com/office/powerpoint/2010/main" val="8155119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512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330E3B87-9323-4DB7-BBA4-1B899C2DC27D}" type="slidenum">
              <a:rPr lang="en-US" altLang="zh-CN"/>
              <a:pPr/>
              <a:t>3</a:t>
            </a:fld>
            <a:endParaRPr lang="en-US" altLang="zh-CN"/>
          </a:p>
        </p:txBody>
      </p:sp>
      <p:sp>
        <p:nvSpPr>
          <p:cNvPr id="5125"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ED160824-DF7A-44B6-B4F1-E496E214D525}" type="slidenum">
              <a:rPr lang="en-US" altLang="zh-CN"/>
              <a:pPr algn="ctr"/>
              <a:t>3</a:t>
            </a:fld>
            <a:endParaRPr lang="en-US" altLang="zh-CN"/>
          </a:p>
        </p:txBody>
      </p:sp>
      <p:sp>
        <p:nvSpPr>
          <p:cNvPr id="5126" name="Rectangle 2"/>
          <p:cNvSpPr>
            <a:spLocks noGrp="1" noChangeArrowheads="1"/>
          </p:cNvSpPr>
          <p:nvPr>
            <p:ph type="title" idx="4294967295"/>
          </p:nvPr>
        </p:nvSpPr>
        <p:spPr/>
        <p:txBody>
          <a:bodyPr/>
          <a:lstStyle/>
          <a:p>
            <a:r>
              <a:rPr lang="en-US" altLang="zh-CN" dirty="0" smtClean="0"/>
              <a:t>Meeting Protocol</a:t>
            </a:r>
          </a:p>
        </p:txBody>
      </p:sp>
      <p:sp>
        <p:nvSpPr>
          <p:cNvPr id="5127" name="Rectangle 3"/>
          <p:cNvSpPr>
            <a:spLocks noGrp="1" noChangeArrowheads="1"/>
          </p:cNvSpPr>
          <p:nvPr>
            <p:ph type="body" idx="4294967295"/>
          </p:nvPr>
        </p:nvSpPr>
        <p:spPr>
          <a:xfrm>
            <a:off x="381000" y="2667000"/>
            <a:ext cx="8458200" cy="1676400"/>
          </a:xfrm>
        </p:spPr>
        <p:txBody>
          <a:bodyPr/>
          <a:lstStyle/>
          <a:p>
            <a:r>
              <a:rPr lang="en-US" altLang="zh-CN" sz="3200" dirty="0" smtClean="0"/>
              <a:t>Please announce your affiliation when you first address the group during a meeting slot</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41374475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Footer Placeholder 2"/>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614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04462825-7E9D-45ED-B1F3-A5ED0407967A}" type="slidenum">
              <a:rPr lang="en-US" altLang="zh-CN"/>
              <a:pPr/>
              <a:t>4</a:t>
            </a:fld>
            <a:endParaRPr lang="en-US" altLang="zh-CN"/>
          </a:p>
        </p:txBody>
      </p:sp>
      <p:sp>
        <p:nvSpPr>
          <p:cNvPr id="614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zh-CN"/>
              <a:t>Slide </a:t>
            </a:r>
            <a:fld id="{C4711908-95A9-4E37-8A0D-051B2EF83AC2}" type="slidenum">
              <a:rPr lang="en-US" altLang="zh-CN"/>
              <a:pPr algn="ctr"/>
              <a:t>4</a:t>
            </a:fld>
            <a:endParaRPr lang="en-US" altLang="zh-CN"/>
          </a:p>
        </p:txBody>
      </p:sp>
      <p:sp>
        <p:nvSpPr>
          <p:cNvPr id="6150" name="Rectangle 2"/>
          <p:cNvSpPr>
            <a:spLocks noGrp="1" noChangeArrowheads="1"/>
          </p:cNvSpPr>
          <p:nvPr>
            <p:ph type="title" idx="4294967295"/>
          </p:nvPr>
        </p:nvSpPr>
        <p:spPr/>
        <p:txBody>
          <a:bodyPr/>
          <a:lstStyle/>
          <a:p>
            <a:r>
              <a:rPr lang="en-US" altLang="zh-CN" dirty="0" smtClean="0"/>
              <a:t>Attendance</a:t>
            </a:r>
          </a:p>
        </p:txBody>
      </p:sp>
      <p:sp>
        <p:nvSpPr>
          <p:cNvPr id="6151" name="Rectangle 3"/>
          <p:cNvSpPr>
            <a:spLocks noGrp="1" noChangeArrowheads="1"/>
          </p:cNvSpPr>
          <p:nvPr>
            <p:ph type="body" idx="4294967295"/>
          </p:nvPr>
        </p:nvSpPr>
        <p:spPr>
          <a:xfrm>
            <a:off x="381000" y="1600200"/>
            <a:ext cx="8077200" cy="4495800"/>
          </a:xfrm>
        </p:spPr>
        <p:txBody>
          <a:bodyPr/>
          <a:lstStyle/>
          <a:p>
            <a:pPr marL="457200" indent="-457200"/>
            <a:r>
              <a:rPr lang="en-US" altLang="zh-CN" dirty="0" smtClean="0">
                <a:hlinkClick r:id="rId2"/>
              </a:rPr>
              <a:t>https://murphy.events.ieee.org/imat/attendance/index</a:t>
            </a:r>
            <a:endParaRPr lang="en-US" altLang="zh-CN" dirty="0" smtClean="0"/>
          </a:p>
          <a:p>
            <a:pPr marL="457200" indent="-457200"/>
            <a:endParaRPr lang="en-US" altLang="zh-CN" sz="3600" dirty="0" smtClean="0"/>
          </a:p>
          <a:p>
            <a:pPr marL="457200" indent="-457200">
              <a:buFontTx/>
              <a:buAutoNum type="arabicPeriod"/>
            </a:pPr>
            <a:r>
              <a:rPr lang="en-US" altLang="zh-CN" sz="3600" dirty="0" smtClean="0"/>
              <a:t>Register</a:t>
            </a:r>
          </a:p>
          <a:p>
            <a:pPr marL="457200" indent="-457200">
              <a:buFontTx/>
              <a:buAutoNum type="arabicPeriod"/>
            </a:pPr>
            <a:r>
              <a:rPr lang="en-US" altLang="zh-CN" sz="3600" dirty="0" smtClean="0"/>
              <a:t>Indicate attendance</a:t>
            </a:r>
          </a:p>
          <a:p>
            <a:pPr marL="457200" indent="-457200">
              <a:buFontTx/>
              <a:buAutoNum type="arabicPeriod"/>
            </a:pPr>
            <a:endParaRPr lang="en-US" altLang="zh-CN" sz="3600" dirty="0" smtClean="0"/>
          </a:p>
          <a:p>
            <a:pPr marL="457200" indent="-457200">
              <a:spcBef>
                <a:spcPct val="0"/>
              </a:spcBef>
              <a:buFontTx/>
              <a:buNone/>
            </a:pPr>
            <a:r>
              <a:rPr lang="en-US" altLang="zh-CN" sz="2800" dirty="0" smtClean="0"/>
              <a:t>See document 11-09-0517r0  for more details</a:t>
            </a:r>
            <a:r>
              <a:rPr lang="en-US" altLang="zh-CN" sz="3200" dirty="0" smtClean="0"/>
              <a:t> </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24057128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5</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November 10 2015, 1:30PM – 3:30PM</a:t>
            </a:r>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US" altLang="en-US" sz="2000" dirty="0" smtClean="0"/>
              <a:t>Note MU ad hoc sessions this week </a:t>
            </a:r>
          </a:p>
          <a:p>
            <a:pPr lvl="1"/>
            <a:r>
              <a:rPr lang="en-US" altLang="en-US" dirty="0" smtClean="0"/>
              <a:t>Tuesday PM1</a:t>
            </a:r>
          </a:p>
          <a:p>
            <a:pPr lvl="1"/>
            <a:r>
              <a:rPr lang="en-US" altLang="en-US" dirty="0" smtClean="0"/>
              <a:t>Wednesday PM2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15986470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Footer Placeholder 4"/>
          <p:cNvSpPr>
            <a:spLocks noGrp="1"/>
          </p:cNvSpPr>
          <p:nvPr>
            <p:ph type="ftr" sz="quarter" idx="11"/>
          </p:nvPr>
        </p:nvSpPr>
        <p:spPr>
          <a:xfrm>
            <a:off x="6844742" y="6475413"/>
            <a:ext cx="169918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smtClean="0"/>
              <a:t>TGax MU ad-hoc group</a:t>
            </a:r>
            <a:endParaRPr lang="en-US" altLang="en-US" dirty="0" smtClean="0"/>
          </a:p>
        </p:txBody>
      </p:sp>
      <p:sp>
        <p:nvSpPr>
          <p:cNvPr id="1946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en-US"/>
              <a:t>Slide </a:t>
            </a:r>
            <a:fld id="{AECED59F-E8EF-4830-ABAB-2B53BE23806F}" type="slidenum">
              <a:rPr lang="en-US" altLang="en-US"/>
              <a:pPr/>
              <a:t>6</a:t>
            </a:fld>
            <a:endParaRPr lang="en-US" altLang="en-US"/>
          </a:p>
        </p:txBody>
      </p:sp>
      <p:sp>
        <p:nvSpPr>
          <p:cNvPr id="19461" name="Rectangle 2"/>
          <p:cNvSpPr>
            <a:spLocks noGrp="1" noChangeArrowheads="1"/>
          </p:cNvSpPr>
          <p:nvPr>
            <p:ph type="title"/>
          </p:nvPr>
        </p:nvSpPr>
        <p:spPr/>
        <p:txBody>
          <a:bodyPr/>
          <a:lstStyle/>
          <a:p>
            <a:r>
              <a:rPr lang="en-US" altLang="en-US" dirty="0" smtClean="0"/>
              <a:t>Agenda Items</a:t>
            </a:r>
            <a:br>
              <a:rPr lang="en-US" altLang="en-US" dirty="0" smtClean="0"/>
            </a:br>
            <a:r>
              <a:rPr lang="en-US" altLang="en-US" sz="2800" dirty="0" smtClean="0"/>
              <a:t>November 11 2015, 4:00PM </a:t>
            </a:r>
            <a:r>
              <a:rPr lang="en-US" altLang="en-US" sz="2800" smtClean="0"/>
              <a:t>– 6:00PM</a:t>
            </a:r>
            <a:endParaRPr lang="en-US" altLang="en-US" sz="2800" dirty="0" smtClean="0"/>
          </a:p>
        </p:txBody>
      </p:sp>
      <p:sp>
        <p:nvSpPr>
          <p:cNvPr id="19462" name="Rectangle 8"/>
          <p:cNvSpPr>
            <a:spLocks noGrp="1" noChangeArrowheads="1"/>
          </p:cNvSpPr>
          <p:nvPr>
            <p:ph type="body" idx="1"/>
          </p:nvPr>
        </p:nvSpPr>
        <p:spPr>
          <a:xfrm>
            <a:off x="609600" y="1828800"/>
            <a:ext cx="7772400" cy="4343400"/>
          </a:xfrm>
        </p:spPr>
        <p:txBody>
          <a:bodyPr/>
          <a:lstStyle/>
          <a:p>
            <a:r>
              <a:rPr lang="en-US" altLang="en-US" sz="2000" dirty="0" smtClean="0"/>
              <a:t>Call </a:t>
            </a:r>
            <a:r>
              <a:rPr lang="en-US" altLang="en-US" sz="2000" dirty="0"/>
              <a:t>meeting to order </a:t>
            </a:r>
          </a:p>
          <a:p>
            <a:r>
              <a:rPr lang="en-US" altLang="en-US" sz="2000" dirty="0"/>
              <a:t>Patent policy, etc. (Call for Potentially Essential Patents)</a:t>
            </a:r>
          </a:p>
          <a:p>
            <a:r>
              <a:rPr lang="en-US" altLang="en-US" sz="2000" dirty="0" smtClean="0"/>
              <a:t>Set </a:t>
            </a:r>
            <a:r>
              <a:rPr lang="en-US" altLang="en-US" sz="2000" dirty="0"/>
              <a:t>and approve agenda</a:t>
            </a:r>
          </a:p>
          <a:p>
            <a:r>
              <a:rPr lang="en-US" altLang="en-US" sz="2000" dirty="0" smtClean="0"/>
              <a:t>Note ad hoc rules </a:t>
            </a:r>
          </a:p>
          <a:p>
            <a:r>
              <a:rPr lang="en-US" altLang="en-US" sz="2000" dirty="0" smtClean="0"/>
              <a:t>Note MU ad hoc sessions this week </a:t>
            </a:r>
          </a:p>
          <a:p>
            <a:pPr lvl="1"/>
            <a:r>
              <a:rPr lang="en-US" altLang="en-US" dirty="0" smtClean="0"/>
              <a:t>Tuesday PM1</a:t>
            </a:r>
          </a:p>
          <a:p>
            <a:pPr lvl="1"/>
            <a:r>
              <a:rPr lang="en-US" altLang="en-US" dirty="0" smtClean="0"/>
              <a:t>Wednesday PM2</a:t>
            </a:r>
          </a:p>
          <a:p>
            <a:r>
              <a:rPr lang="en-CA" altLang="en-US" sz="2000" dirty="0" smtClean="0"/>
              <a:t>Technical Presentations approved by 802.11ax chair for presentation this week, and related straw polls</a:t>
            </a:r>
          </a:p>
          <a:p>
            <a:r>
              <a:rPr lang="en-CA" altLang="en-US" sz="2000" dirty="0" smtClean="0"/>
              <a:t>Any other technical presentations </a:t>
            </a:r>
          </a:p>
        </p:txBody>
      </p:sp>
      <p:sp>
        <p:nvSpPr>
          <p:cNvPr id="7"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40042763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0244"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B7879294-1AB7-4818-B1DF-F6A2B710F85F}" type="slidenum">
              <a:rPr lang="en-US" altLang="zh-CN"/>
              <a:pPr/>
              <a:t>7</a:t>
            </a:fld>
            <a:endParaRPr lang="en-US" altLang="zh-CN"/>
          </a:p>
        </p:txBody>
      </p:sp>
      <p:sp>
        <p:nvSpPr>
          <p:cNvPr id="10245" name="Rectangle 2"/>
          <p:cNvSpPr>
            <a:spLocks noGrp="1" noChangeArrowheads="1"/>
          </p:cNvSpPr>
          <p:nvPr>
            <p:ph type="title"/>
          </p:nvPr>
        </p:nvSpPr>
        <p:spPr>
          <a:xfrm>
            <a:off x="685800" y="685800"/>
            <a:ext cx="7772400" cy="381000"/>
          </a:xfrm>
        </p:spPr>
        <p:txBody>
          <a:bodyPr/>
          <a:lstStyle/>
          <a:p>
            <a:r>
              <a:rPr lang="en-US" altLang="zh-CN" sz="2800" u="sng" dirty="0" smtClean="0"/>
              <a:t>Participants, Patents, and Duty to Inform</a:t>
            </a:r>
          </a:p>
        </p:txBody>
      </p:sp>
      <p:sp>
        <p:nvSpPr>
          <p:cNvPr id="10246"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endParaRPr lang="en-GB" altLang="zh-CN" sz="2000" b="1" u="sng">
              <a:solidFill>
                <a:schemeClr val="tx2"/>
              </a:solidFill>
              <a:latin typeface="Helvetica" panose="020B0604020202020204" pitchFamily="34" charset="0"/>
            </a:endParaRPr>
          </a:p>
        </p:txBody>
      </p:sp>
      <p:sp>
        <p:nvSpPr>
          <p:cNvPr id="10247"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defRPr sz="1200">
                <a:solidFill>
                  <a:schemeClr val="tx1"/>
                </a:solidFill>
                <a:latin typeface="Times New Roman" panose="02020603050405020304" pitchFamily="18" charset="0"/>
                <a:ea typeface="MS PGothic" panose="020B0600070205080204" pitchFamily="34" charset="-128"/>
              </a:defRPr>
            </a:lvl1pPr>
            <a:lvl2pPr marL="630238"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nSpc>
                <a:spcPct val="80000"/>
              </a:lnSpc>
              <a:spcBef>
                <a:spcPct val="20000"/>
              </a:spcBef>
              <a:buFontTx/>
              <a:buChar char="•"/>
            </a:pPr>
            <a:endParaRPr lang="en-US" altLang="zh-CN" sz="400" b="1" u="sng">
              <a:solidFill>
                <a:srgbClr val="FF0000"/>
              </a:solidFill>
            </a:endParaRPr>
          </a:p>
          <a:p>
            <a:pPr>
              <a:spcBef>
                <a:spcPct val="20000"/>
              </a:spcBef>
            </a:pPr>
            <a:r>
              <a:rPr lang="en-US" altLang="zh-CN"/>
              <a:t>	</a:t>
            </a:r>
            <a:r>
              <a:rPr lang="en-US" altLang="zh-CN" sz="1600"/>
              <a:t>All participants in this meeting have certain obligations under the IEEE-SA Patent Policy.  Participants: </a:t>
            </a:r>
          </a:p>
          <a:p>
            <a:pPr lvl="1">
              <a:spcBef>
                <a:spcPct val="20000"/>
              </a:spcBef>
              <a:buFontTx/>
              <a:buChar char="–"/>
            </a:pPr>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spcBef>
                <a:spcPct val="20000"/>
              </a:spcBef>
              <a:buFontTx/>
              <a:buChar char="•"/>
            </a:pPr>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spcBef>
                <a:spcPct val="20000"/>
              </a:spcBef>
              <a:buFontTx/>
              <a:buChar char="–"/>
            </a:pPr>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spcBef>
                <a:spcPct val="20000"/>
              </a:spcBef>
              <a:buFontTx/>
              <a:buChar char="–"/>
            </a:pPr>
            <a:r>
              <a:rPr lang="en-US" altLang="zh-CN" sz="1600" b="1"/>
              <a:t>The above does not apply if the patent</a:t>
            </a:r>
            <a:r>
              <a:rPr lang="en-US" altLang="zh-CN" sz="1600" b="1">
                <a:solidFill>
                  <a:srgbClr val="FF3300"/>
                </a:solidFill>
              </a:rPr>
              <a:t> </a:t>
            </a:r>
            <a:r>
              <a:rPr lang="en-US" altLang="zh-CN" sz="1600" b="1"/>
              <a:t>claim is already the subject of an Accepted Letter of Assurance that applies to the proposed standard(s) under consideration by this group</a:t>
            </a:r>
          </a:p>
          <a:p>
            <a:pPr>
              <a:spcBef>
                <a:spcPct val="20000"/>
              </a:spcBef>
            </a:pPr>
            <a:r>
              <a:rPr lang="en-GB" altLang="zh-CN" sz="1600" b="1"/>
              <a:t>		Quoted text excerpted from IEEE-SA Standards Board Bylaws subclause 6.2</a:t>
            </a:r>
            <a:endParaRPr lang="en-US" altLang="zh-CN" sz="1600" b="1"/>
          </a:p>
          <a:p>
            <a:pPr>
              <a:spcBef>
                <a:spcPct val="20000"/>
              </a:spcBef>
              <a:buFontTx/>
              <a:buChar char="•"/>
            </a:pPr>
            <a:r>
              <a:rPr lang="en-US" altLang="zh-CN" sz="1600"/>
              <a:t>Early identification of holders of potential Essential Patent Claims is strongly encouraged</a:t>
            </a:r>
          </a:p>
          <a:p>
            <a:pPr>
              <a:spcBef>
                <a:spcPct val="20000"/>
              </a:spcBef>
              <a:buFontTx/>
              <a:buChar char="•"/>
            </a:pPr>
            <a:r>
              <a:rPr lang="en-US" altLang="zh-CN" sz="1600"/>
              <a:t>No duty to perform a patent search</a:t>
            </a:r>
            <a:endParaRPr lang="en-GB" altLang="zh-CN" sz="1600"/>
          </a:p>
        </p:txBody>
      </p:sp>
      <p:sp>
        <p:nvSpPr>
          <p:cNvPr id="10248" name="Text Box 5"/>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#1</a:t>
            </a:r>
            <a:endParaRPr lang="en-US" altLang="zh-CN" sz="2400"/>
          </a:p>
        </p:txBody>
      </p:sp>
      <p:sp>
        <p:nvSpPr>
          <p:cNvPr id="9"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2889870670"/>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Footer Placeholder 3"/>
          <p:cNvSpPr>
            <a:spLocks noGrp="1"/>
          </p:cNvSpPr>
          <p:nvPr>
            <p:ph type="ftr" sz="quarter" idx="11"/>
          </p:nvPr>
        </p:nvSpPr>
        <p:spPr>
          <a:xfrm>
            <a:off x="7051529" y="6475413"/>
            <a:ext cx="1492396"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dirty="0" err="1"/>
              <a:t>TGax</a:t>
            </a:r>
            <a:r>
              <a:rPr lang="en-US" dirty="0"/>
              <a:t> MU ad-hoc group</a:t>
            </a:r>
          </a:p>
        </p:txBody>
      </p:sp>
      <p:sp>
        <p:nvSpPr>
          <p:cNvPr id="1126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D54329EF-009E-42CC-A3B0-173F0593BE0E}" type="slidenum">
              <a:rPr lang="en-US" altLang="zh-CN"/>
              <a:pPr/>
              <a:t>8</a:t>
            </a:fld>
            <a:endParaRPr lang="en-US" altLang="zh-CN"/>
          </a:p>
        </p:txBody>
      </p:sp>
      <p:sp>
        <p:nvSpPr>
          <p:cNvPr id="11269" name="Rectangle 2"/>
          <p:cNvSpPr>
            <a:spLocks noGrp="1" noChangeArrowheads="1"/>
          </p:cNvSpPr>
          <p:nvPr>
            <p:ph type="title"/>
          </p:nvPr>
        </p:nvSpPr>
        <p:spPr/>
        <p:txBody>
          <a:bodyPr/>
          <a:lstStyle/>
          <a:p>
            <a:r>
              <a:rPr lang="en-GB" altLang="zh-CN" u="sng" dirty="0" smtClean="0"/>
              <a:t>Patent Related Links</a:t>
            </a:r>
            <a:endParaRPr lang="en-US" altLang="zh-CN" u="sng" dirty="0" smtClean="0"/>
          </a:p>
        </p:txBody>
      </p:sp>
      <p:sp>
        <p:nvSpPr>
          <p:cNvPr id="1127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zh-CN" sz="1800" smtClean="0">
                <a:cs typeface="Times New Roman" panose="02020603050405020304" pitchFamily="18" charset="0"/>
              </a:rPr>
              <a:t>	</a:t>
            </a:r>
            <a:r>
              <a:rPr lang="en-US" altLang="zh-CN"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zh-CN" smtClean="0">
                <a:cs typeface="Times New Roman" panose="02020603050405020304" pitchFamily="18" charset="0"/>
              </a:rPr>
              <a:t>	Patent Policy is stated in these sources:</a:t>
            </a:r>
          </a:p>
          <a:p>
            <a:pPr lvl="1">
              <a:lnSpc>
                <a:spcPct val="90000"/>
              </a:lnSpc>
              <a:buFontTx/>
              <a:buNone/>
            </a:pPr>
            <a:r>
              <a:rPr lang="en-GB" altLang="zh-CN" smtClean="0"/>
              <a:t>		IEEE-SA Standards Boards Bylaws</a:t>
            </a:r>
          </a:p>
          <a:p>
            <a:pPr lvl="1">
              <a:lnSpc>
                <a:spcPct val="90000"/>
              </a:lnSpc>
              <a:buFontTx/>
              <a:buNone/>
            </a:pPr>
            <a:r>
              <a:rPr lang="en-US" altLang="zh-CN" sz="1900" smtClean="0"/>
              <a:t>		</a:t>
            </a:r>
            <a:r>
              <a:rPr lang="en-US" altLang="zh-CN" sz="1900" i="1" smtClean="0"/>
              <a:t>http://standards.ieee.org/guides/bylaws/sect6-7.html#6</a:t>
            </a:r>
          </a:p>
          <a:p>
            <a:pPr lvl="1">
              <a:lnSpc>
                <a:spcPct val="90000"/>
              </a:lnSpc>
              <a:buFontTx/>
              <a:buNone/>
            </a:pPr>
            <a:r>
              <a:rPr lang="en-GB" altLang="zh-CN" smtClean="0"/>
              <a:t>		IEEE-SA Standards Board Operations Manual</a:t>
            </a:r>
          </a:p>
          <a:p>
            <a:pPr lvl="1">
              <a:lnSpc>
                <a:spcPct val="90000"/>
              </a:lnSpc>
              <a:buFontTx/>
              <a:buNone/>
            </a:pPr>
            <a:r>
              <a:rPr lang="en-US" altLang="zh-CN" smtClean="0"/>
              <a:t>		</a:t>
            </a:r>
            <a:r>
              <a:rPr lang="en-US" altLang="zh-CN" sz="1900" i="1" smtClean="0"/>
              <a:t>http://standards.ieee.org/guides/opman/sect6.html#6.3</a:t>
            </a:r>
            <a:endParaRPr lang="en-US" altLang="zh-CN" smtClean="0"/>
          </a:p>
          <a:p>
            <a:pPr lvl="1">
              <a:lnSpc>
                <a:spcPct val="90000"/>
              </a:lnSpc>
              <a:buFontTx/>
              <a:buNone/>
            </a:pPr>
            <a:r>
              <a:rPr lang="en-US" altLang="zh-CN" smtClean="0">
                <a:cs typeface="Times New Roman" panose="02020603050405020304" pitchFamily="18" charset="0"/>
              </a:rPr>
              <a:t>	Material about the patent policy is available at</a:t>
            </a:r>
            <a:r>
              <a:rPr lang="en-US" altLang="zh-CN" smtClean="0"/>
              <a:t> </a:t>
            </a:r>
          </a:p>
          <a:p>
            <a:pPr lvl="1">
              <a:lnSpc>
                <a:spcPct val="90000"/>
              </a:lnSpc>
              <a:buFontTx/>
              <a:buNone/>
            </a:pPr>
            <a:r>
              <a:rPr lang="en-US" altLang="zh-CN" smtClean="0"/>
              <a:t>		</a:t>
            </a:r>
            <a:r>
              <a:rPr lang="en-US" altLang="zh-CN" sz="1900" i="1" smtClean="0"/>
              <a:t>http://standards.ieee.org/board/pat/pat-material.html</a:t>
            </a:r>
          </a:p>
        </p:txBody>
      </p:sp>
      <p:sp>
        <p:nvSpPr>
          <p:cNvPr id="11271"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dirty="0"/>
              <a:t>Slide #2</a:t>
            </a:r>
            <a:endParaRPr lang="en-US" altLang="zh-CN" sz="2400" dirty="0"/>
          </a:p>
        </p:txBody>
      </p:sp>
      <p:sp>
        <p:nvSpPr>
          <p:cNvPr id="11272"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b="1">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2"/>
              <a:buNone/>
            </a:pPr>
            <a:endParaRPr lang="en-US" altLang="zh-CN" b="1">
              <a:solidFill>
                <a:srgbClr val="000099"/>
              </a:solidFill>
              <a:latin typeface="Arial" panose="020B0604020202020204" pitchFamily="34" charset="0"/>
            </a:endParaRPr>
          </a:p>
          <a:p>
            <a:pPr algn="ctr">
              <a:lnSpc>
                <a:spcPct val="80000"/>
              </a:lnSpc>
              <a:spcBef>
                <a:spcPct val="20000"/>
              </a:spcBef>
              <a:buClr>
                <a:srgbClr val="CC3300"/>
              </a:buClr>
              <a:buSzPct val="50000"/>
              <a:buFont typeface="Monotype Sorts" charset="2"/>
              <a:buNone/>
            </a:pPr>
            <a:r>
              <a:rPr lang="en-US" altLang="zh-CN" b="1">
                <a:solidFill>
                  <a:srgbClr val="000099"/>
                </a:solidFill>
                <a:latin typeface="Arial" panose="020B0604020202020204" pitchFamily="34" charset="0"/>
              </a:rPr>
              <a:t>This slide set is available at http://standards.ieee.org/board/pat/pat-slideset.ppt </a:t>
            </a:r>
          </a:p>
        </p:txBody>
      </p:sp>
      <p:sp>
        <p:nvSpPr>
          <p:cNvPr id="9"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1537604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Footer Placeholder 3"/>
          <p:cNvSpPr>
            <a:spLocks noGrp="1"/>
          </p:cNvSpPr>
          <p:nvPr>
            <p:ph type="ftr" sz="quarter" idx="11"/>
          </p:nvPr>
        </p:nvSpPr>
        <p:spPr>
          <a:xfrm>
            <a:off x="7051464" y="6475413"/>
            <a:ext cx="1492461" cy="36933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smtClean="0"/>
              <a:t>TGax MU ad-hoc group</a:t>
            </a:r>
            <a:endParaRPr lang="en-US" altLang="zh-CN" dirty="0" smtClean="0"/>
          </a:p>
        </p:txBody>
      </p:sp>
      <p:sp>
        <p:nvSpPr>
          <p:cNvPr id="12292"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a:t>Slide </a:t>
            </a:r>
            <a:fld id="{20C3EFA8-3103-4E1F-A96F-2EA2866BB6F3}" type="slidenum">
              <a:rPr lang="en-US" altLang="zh-CN"/>
              <a:pPr/>
              <a:t>9</a:t>
            </a:fld>
            <a:endParaRPr lang="en-US" altLang="zh-CN"/>
          </a:p>
        </p:txBody>
      </p:sp>
      <p:sp>
        <p:nvSpPr>
          <p:cNvPr id="12293" name="Rectangle 2"/>
          <p:cNvSpPr>
            <a:spLocks noGrp="1" noChangeArrowheads="1"/>
          </p:cNvSpPr>
          <p:nvPr>
            <p:ph type="title"/>
          </p:nvPr>
        </p:nvSpPr>
        <p:spPr/>
        <p:txBody>
          <a:bodyPr/>
          <a:lstStyle/>
          <a:p>
            <a:r>
              <a:rPr lang="en-US" altLang="zh-CN" dirty="0" smtClean="0"/>
              <a:t>Call for Potentially Essential Patents</a:t>
            </a:r>
          </a:p>
        </p:txBody>
      </p:sp>
      <p:sp>
        <p:nvSpPr>
          <p:cNvPr id="12294" name="Rectangle 3"/>
          <p:cNvSpPr>
            <a:spLocks noGrp="1" noChangeArrowheads="1"/>
          </p:cNvSpPr>
          <p:nvPr>
            <p:ph type="body" idx="4294967295"/>
          </p:nvPr>
        </p:nvSpPr>
        <p:spPr>
          <a:xfrm>
            <a:off x="762000" y="1981200"/>
            <a:ext cx="7772400" cy="4114800"/>
          </a:xfrm>
        </p:spPr>
        <p:txBody>
          <a:bodyPr/>
          <a:lstStyle/>
          <a:p>
            <a:r>
              <a:rPr lang="en-US" altLang="zh-CN" sz="20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ltLang="zh-CN" sz="1600" smtClean="0"/>
              <a:t>Either speak up now or</a:t>
            </a:r>
          </a:p>
          <a:p>
            <a:pPr lvl="1"/>
            <a:r>
              <a:rPr lang="en-US" altLang="zh-CN" sz="1600" smtClean="0"/>
              <a:t>Provide the chair of this group with the identity of the holder(s) of any and all such claims as soon as possible or</a:t>
            </a:r>
          </a:p>
          <a:p>
            <a:pPr lvl="1"/>
            <a:r>
              <a:rPr lang="en-US" altLang="zh-CN" sz="1600" smtClean="0"/>
              <a:t>Cause an LOA to be submitted</a:t>
            </a:r>
          </a:p>
        </p:txBody>
      </p:sp>
      <p:sp>
        <p:nvSpPr>
          <p:cNvPr id="12295" name="Text Box 4"/>
          <p:cNvSpPr txBox="1">
            <a:spLocks noChangeArrowheads="1"/>
          </p:cNvSpPr>
          <p:nvPr/>
        </p:nvSpPr>
        <p:spPr bwMode="auto">
          <a:xfrm>
            <a:off x="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zh-CN" sz="1800" b="1" u="sng"/>
              <a:t>Slide #3</a:t>
            </a:r>
          </a:p>
        </p:txBody>
      </p:sp>
      <p:sp>
        <p:nvSpPr>
          <p:cNvPr id="8" name="Rectangle 4"/>
          <p:cNvSpPr>
            <a:spLocks noGrp="1" noChangeArrowheads="1"/>
          </p:cNvSpPr>
          <p:nvPr>
            <p:ph type="dt" sz="quarter" idx="10"/>
          </p:nvPr>
        </p:nvSpPr>
        <p:spPr>
          <a:xfrm>
            <a:off x="533400" y="304800"/>
            <a:ext cx="1600199" cy="30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defRPr/>
            </a:pPr>
            <a:r>
              <a:rPr lang="en-US" altLang="ko-KR" sz="1800" smtClean="0"/>
              <a:t>November 2015</a:t>
            </a:r>
            <a:endParaRPr lang="en-US" altLang="ko-KR" sz="1800" dirty="0"/>
          </a:p>
        </p:txBody>
      </p:sp>
    </p:spTree>
    <p:extLst>
      <p:ext uri="{BB962C8B-B14F-4D97-AF65-F5344CB8AC3E}">
        <p14:creationId xmlns:p14="http://schemas.microsoft.com/office/powerpoint/2010/main" val="2690839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IEEE-2015</Template>
  <TotalTime>3499</TotalTime>
  <Words>2257</Words>
  <Application>Microsoft Office PowerPoint</Application>
  <PresentationFormat>화면 슬라이드 쇼(4:3)</PresentationFormat>
  <Paragraphs>462</Paragraphs>
  <Slides>29</Slides>
  <Notes>8</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29</vt:i4>
      </vt:variant>
    </vt:vector>
  </HeadingPairs>
  <TitlesOfParts>
    <vt:vector size="31" baseType="lpstr">
      <vt:lpstr>802-11-Submission</vt:lpstr>
      <vt:lpstr>Document</vt:lpstr>
      <vt:lpstr>TGax MU Ad-hoc November 2015 Agenda </vt:lpstr>
      <vt:lpstr>IEEE 802.11 TGax High Efficiency WLAN MU Ad Hoc</vt:lpstr>
      <vt:lpstr>Meeting Protocol</vt:lpstr>
      <vt:lpstr>Attendance</vt:lpstr>
      <vt:lpstr>Agenda Items November 10 2015, 1:30PM – 3:30PM</vt:lpstr>
      <vt:lpstr>Agenda Items November 11 2015, 4:00PM – 6:00PM</vt:lpstr>
      <vt:lpstr>Participants, Patents, and Duty to Inform</vt:lpstr>
      <vt:lpstr>Patent Related Links</vt:lpstr>
      <vt:lpstr>Call for Potentially Essential Patents</vt:lpstr>
      <vt:lpstr>Other Guidelines for IEEE WG Meetings</vt:lpstr>
      <vt:lpstr>Ad-hoc Group Straw poll rules Document: 15/0075r0</vt:lpstr>
      <vt:lpstr>Submissions (MU)</vt:lpstr>
      <vt:lpstr>MU- Straw-poll 1</vt:lpstr>
      <vt:lpstr>MU- Straw-poll 2</vt:lpstr>
      <vt:lpstr>MU- Straw-poll 3</vt:lpstr>
      <vt:lpstr>MU Straw-poll 4</vt:lpstr>
      <vt:lpstr>MU Straw Poll #5</vt:lpstr>
      <vt:lpstr>MU Straw Poll #5</vt:lpstr>
      <vt:lpstr>MU Straw Poll #6</vt:lpstr>
      <vt:lpstr>MU Straw Poll #7</vt:lpstr>
      <vt:lpstr>MU Straw Poll #8</vt:lpstr>
      <vt:lpstr>MU Straw Poll #9</vt:lpstr>
      <vt:lpstr>MU Straw Poll #10</vt:lpstr>
      <vt:lpstr>MU Straw Poll #11</vt:lpstr>
      <vt:lpstr>MU Straw Poll #12</vt:lpstr>
      <vt:lpstr>MU Straw Poll #13</vt:lpstr>
      <vt:lpstr>MU Straw Poll #14 (Not for pre-motion)</vt:lpstr>
      <vt:lpstr>MU Straw Poll #15</vt:lpstr>
      <vt:lpstr>MU Straw Poll #16</vt:lpstr>
    </vt:vector>
  </TitlesOfParts>
  <Company>Quantenna Communications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Sigurd Schelstraete</dc:creator>
  <cp:lastModifiedBy>류기선/책임연구원/차세대통신(연)WTS팀(kiseon.ryu@lge.com)</cp:lastModifiedBy>
  <cp:revision>136</cp:revision>
  <cp:lastPrinted>1998-02-10T13:28:06Z</cp:lastPrinted>
  <dcterms:created xsi:type="dcterms:W3CDTF">2015-03-09T09:52:27Z</dcterms:created>
  <dcterms:modified xsi:type="dcterms:W3CDTF">2015-11-11T23:57:13Z</dcterms:modified>
</cp:coreProperties>
</file>