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2" r:id="rId2"/>
    <p:sldId id="279" r:id="rId3"/>
    <p:sldId id="271" r:id="rId4"/>
    <p:sldId id="272" r:id="rId5"/>
    <p:sldId id="280" r:id="rId6"/>
    <p:sldId id="290" r:id="rId7"/>
    <p:sldId id="273" r:id="rId8"/>
    <p:sldId id="274" r:id="rId9"/>
    <p:sldId id="275" r:id="rId10"/>
    <p:sldId id="276" r:id="rId11"/>
    <p:sldId id="270" r:id="rId12"/>
    <p:sldId id="278" r:id="rId13"/>
    <p:sldId id="283" r:id="rId14"/>
    <p:sldId id="284" r:id="rId15"/>
    <p:sldId id="285" r:id="rId16"/>
    <p:sldId id="286" r:id="rId17"/>
    <p:sldId id="287" r:id="rId18"/>
    <p:sldId id="288" r:id="rId19"/>
    <p:sldId id="289"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p:scale>
          <a:sx n="66" d="100"/>
          <a:sy n="66" d="100"/>
        </p:scale>
        <p:origin x="1301" y="130"/>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137024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a:t>
            </a:r>
            <a:r>
              <a:rPr lang="en-US" altLang="en-US" sz="1800" b="1" smtClean="0"/>
              <a:t>IEEE 802.11-15/1418r1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November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2015-11-10</a:t>
            </a:r>
          </a:p>
        </p:txBody>
      </p:sp>
      <p:graphicFrame>
        <p:nvGraphicFramePr>
          <p:cNvPr id="2055" name="Object 11"/>
          <p:cNvGraphicFramePr>
            <a:graphicFrameLocks noChangeAspect="1"/>
          </p:cNvGraphicFramePr>
          <p:nvPr>
            <p:extLst>
              <p:ext uri="{D42A27DB-BD31-4B8C-83A1-F6EECF244321}">
                <p14:modId xmlns:p14="http://schemas.microsoft.com/office/powerpoint/2010/main" val="922512858"/>
              </p:ext>
            </p:extLst>
          </p:nvPr>
        </p:nvGraphicFramePr>
        <p:xfrm>
          <a:off x="517525" y="2286000"/>
          <a:ext cx="7832725" cy="2971800"/>
        </p:xfrm>
        <a:graphic>
          <a:graphicData uri="http://schemas.openxmlformats.org/presentationml/2006/ole">
            <mc:AlternateContent xmlns:mc="http://schemas.openxmlformats.org/markup-compatibility/2006">
              <mc:Choice xmlns:v="urn:schemas-microsoft-com:vml" Requires="v">
                <p:oleObj spid="_x0000_s3150" name="Document" r:id="rId5" imgW="8276230" imgH="3142891" progId="Word.Document.8">
                  <p:embed/>
                </p:oleObj>
              </mc:Choice>
              <mc:Fallback>
                <p:oleObj name="Document" r:id="rId5" imgW="8276230" imgH="3142891" progId="Word.Document.8">
                  <p:embed/>
                  <p:pic>
                    <p:nvPicPr>
                      <p:cNvPr id="0" name=""/>
                      <p:cNvPicPr>
                        <a:picLocks noChangeAspect="1" noChangeArrowheads="1"/>
                      </p:cNvPicPr>
                      <p:nvPr/>
                    </p:nvPicPr>
                    <p:blipFill>
                      <a:blip r:embed="rId6"/>
                      <a:srcRect/>
                      <a:stretch>
                        <a:fillRect/>
                      </a:stretch>
                    </p:blipFill>
                    <p:spPr bwMode="auto">
                      <a:xfrm>
                        <a:off x="517525" y="2286000"/>
                        <a:ext cx="7832725"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graphicFrame>
        <p:nvGraphicFramePr>
          <p:cNvPr id="8" name="Table 7"/>
          <p:cNvGraphicFramePr>
            <a:graphicFrameLocks noGrp="1"/>
          </p:cNvGraphicFramePr>
          <p:nvPr>
            <p:extLst>
              <p:ext uri="{D42A27DB-BD31-4B8C-83A1-F6EECF244321}">
                <p14:modId xmlns:p14="http://schemas.microsoft.com/office/powerpoint/2010/main" val="1246421796"/>
              </p:ext>
            </p:extLst>
          </p:nvPr>
        </p:nvGraphicFramePr>
        <p:xfrm>
          <a:off x="914400" y="1828800"/>
          <a:ext cx="7543800" cy="3066113"/>
        </p:xfrm>
        <a:graphic>
          <a:graphicData uri="http://schemas.openxmlformats.org/drawingml/2006/table">
            <a:tbl>
              <a:tblPr/>
              <a:tblGrid>
                <a:gridCol w="822205"/>
                <a:gridCol w="4839105"/>
                <a:gridCol w="1195935"/>
                <a:gridCol w="686555"/>
              </a:tblGrid>
              <a:tr h="211015">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1015">
                <a:tc>
                  <a:txBody>
                    <a:bodyPr/>
                    <a:lstStyle/>
                    <a:p>
                      <a:pPr algn="l" fontAlgn="b"/>
                      <a:r>
                        <a:rPr lang="en-CA" sz="1200" b="0" i="0" u="none" strike="noStrike" dirty="0">
                          <a:solidFill>
                            <a:srgbClr val="00CC00"/>
                          </a:solidFill>
                          <a:latin typeface="Calibri"/>
                        </a:rPr>
                        <a:t>11-15/1280</a:t>
                      </a: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Traffic priority for random Multi User Uplink OFDMA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Stephane Baron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dirty="0">
                          <a:solidFill>
                            <a:srgbClr val="00CC00"/>
                          </a:solidFill>
                          <a:latin typeface="Calibri"/>
                        </a:rPr>
                        <a:t>11-15/1301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NAV Rule for UL MU Response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Yingpei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11-15/1312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 BAR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Reza Hedayat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CC00"/>
                          </a:solidFill>
                          <a:latin typeface="Calibri"/>
                        </a:rPr>
                        <a:t>11-15/1314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I/Q Imbalance Impact to TGax OFDMA Uplink Reception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Rui Yang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11-15/1325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MU-RTS/CTS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11-15/1326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NAV Consideration for UL MU Response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dirty="0">
                          <a:solidFill>
                            <a:srgbClr val="00CC00"/>
                          </a:solidFill>
                          <a:latin typeface="Calibri"/>
                        </a:rPr>
                        <a:t>11-15/1328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Scheduling information for UL OFDMA Acknowledgement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Yujin Noh</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11-15/1340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NDP Announcement for HE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Narendar Madhavan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11-15/1364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Signaling Trigger Information for STAs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Chittabrata Ghosh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11-15/1369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Random access based buffer status report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Woojin Ahn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11-15/1370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 Random Access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11-15/1374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Consideration for protecting cascading MU DL/UL transmission with MU RTS/CTS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Jing 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13</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1</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marL="0" indent="0">
              <a:buFontTx/>
              <a:buNone/>
            </a:pPr>
            <a:r>
              <a:rPr lang="en-GB" altLang="ko-KR" b="0" i="1" kern="0" dirty="0" smtClean="0"/>
              <a:t>The spec shall define </a:t>
            </a:r>
            <a:r>
              <a:rPr lang="en-US" altLang="ko-KR" b="0" i="1" kern="0" dirty="0" smtClean="0"/>
              <a:t>a procedure for the data selection upon random trigger frame reception, respectful of AC priorities:</a:t>
            </a:r>
          </a:p>
          <a:p>
            <a:pPr marL="0" indent="0">
              <a:buFontTx/>
              <a:buNone/>
            </a:pPr>
            <a:endParaRPr lang="en-US" altLang="ko-KR" kern="0" dirty="0" smtClean="0"/>
          </a:p>
          <a:p>
            <a:pPr marL="0" indent="0">
              <a:buFontTx/>
              <a:buNone/>
            </a:pPr>
            <a:r>
              <a:rPr lang="en-US" altLang="ko-KR" kern="0" dirty="0" smtClean="0"/>
              <a:t>Yes: 5</a:t>
            </a:r>
          </a:p>
          <a:p>
            <a:pPr marL="0" indent="0">
              <a:buFontTx/>
              <a:buNone/>
            </a:pPr>
            <a:r>
              <a:rPr lang="en-US" altLang="ko-KR" kern="0" dirty="0" smtClean="0"/>
              <a:t>No: 2</a:t>
            </a:r>
          </a:p>
          <a:p>
            <a:pPr marL="0" indent="0">
              <a:buFontTx/>
              <a:buNone/>
            </a:pPr>
            <a:r>
              <a:rPr lang="en-US" altLang="ko-KR" kern="0" dirty="0" smtClean="0"/>
              <a:t>Abstain: Many</a:t>
            </a:r>
            <a:endParaRPr lang="ko-KR" altLang="en-US" kern="0" dirty="0" smtClean="0"/>
          </a:p>
          <a:p>
            <a:endParaRPr lang="en-US" kern="0" dirty="0"/>
          </a:p>
        </p:txBody>
      </p:sp>
      <p:sp>
        <p:nvSpPr>
          <p:cNvPr id="8" name="Rectangle 7"/>
          <p:cNvSpPr/>
          <p:nvPr/>
        </p:nvSpPr>
        <p:spPr>
          <a:xfrm>
            <a:off x="5954885" y="42672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154348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14</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2</a:t>
            </a:r>
            <a:endParaRPr lang="en-US" dirty="0"/>
          </a:p>
        </p:txBody>
      </p:sp>
      <p:sp>
        <p:nvSpPr>
          <p:cNvPr id="7" name="Content Placeholder 2"/>
          <p:cNvSpPr txBox="1">
            <a:spLocks/>
          </p:cNvSpPr>
          <p:nvPr/>
        </p:nvSpPr>
        <p:spPr>
          <a:xfrm>
            <a:off x="346364" y="1524000"/>
            <a:ext cx="8305800" cy="48006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lvl="2"/>
            <a:r>
              <a:rPr lang="en-GB" altLang="ko-KR" sz="1800" i="1" kern="0" dirty="0" smtClean="0"/>
              <a:t>The spec shall define a </a:t>
            </a:r>
            <a:r>
              <a:rPr lang="en-US" sz="1800" i="1" kern="0" dirty="0" smtClean="0"/>
              <a:t>Collision Risk Factor (CRF) reflecting the probability of transmission error to be taken into account in the CWO computation according to the formula: CWO = </a:t>
            </a:r>
            <a:r>
              <a:rPr lang="en-US" sz="1800" i="1" kern="0" dirty="0" err="1" smtClean="0"/>
              <a:t>CWOmin</a:t>
            </a:r>
            <a:r>
              <a:rPr lang="en-US" sz="1800" i="1" kern="0" dirty="0" smtClean="0"/>
              <a:t> x 2</a:t>
            </a:r>
            <a:r>
              <a:rPr lang="en-US" sz="1800" i="1" kern="0" baseline="30000" dirty="0" smtClean="0"/>
              <a:t>CRF</a:t>
            </a:r>
            <a:r>
              <a:rPr lang="en-US" sz="1800" i="1" kern="0" dirty="0" smtClean="0"/>
              <a:t>  </a:t>
            </a:r>
          </a:p>
          <a:p>
            <a:pPr lvl="2"/>
            <a:r>
              <a:rPr lang="en-US" altLang="ko-KR" sz="1800" i="1" kern="0" dirty="0" smtClean="0"/>
              <a:t>The CRF can be provided by the AP (optional Randomization Parameter [4]) or computed locally by each STA based on its previous MU UL transmission status.</a:t>
            </a:r>
          </a:p>
          <a:p>
            <a:pPr lvl="2"/>
            <a:r>
              <a:rPr lang="en-US" altLang="ko-KR" sz="1800" i="1" kern="0" dirty="0" smtClean="0"/>
              <a:t>Randomization Parameter received from AP is priority compared to locally computed CRF value.</a:t>
            </a:r>
            <a:endParaRPr lang="en-US" altLang="ko-KR" sz="1800" kern="0" dirty="0" smtClean="0"/>
          </a:p>
          <a:p>
            <a:pPr marL="0" indent="0">
              <a:buFontTx/>
              <a:buNone/>
            </a:pPr>
            <a:r>
              <a:rPr lang="en-US" altLang="ko-KR" kern="0" dirty="0" smtClean="0"/>
              <a:t>Yes: 5</a:t>
            </a:r>
          </a:p>
          <a:p>
            <a:pPr marL="0" indent="0">
              <a:buFontTx/>
              <a:buNone/>
            </a:pPr>
            <a:r>
              <a:rPr lang="en-US" altLang="ko-KR" kern="0" dirty="0" smtClean="0"/>
              <a:t>No: 7</a:t>
            </a:r>
          </a:p>
          <a:p>
            <a:pPr marL="0" indent="0">
              <a:buFontTx/>
              <a:buNone/>
            </a:pPr>
            <a:r>
              <a:rPr lang="en-US" altLang="ko-KR" kern="0" dirty="0" smtClean="0"/>
              <a:t>Abstain: Many</a:t>
            </a:r>
            <a:endParaRPr lang="ko-KR" altLang="en-US" kern="0" dirty="0" smtClean="0"/>
          </a:p>
          <a:p>
            <a:endParaRPr lang="en-US" kern="0" dirty="0"/>
          </a:p>
        </p:txBody>
      </p:sp>
      <p:sp>
        <p:nvSpPr>
          <p:cNvPr id="8" name="Rectangle 7"/>
          <p:cNvSpPr/>
          <p:nvPr/>
        </p:nvSpPr>
        <p:spPr>
          <a:xfrm>
            <a:off x="6119222" y="48768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3220157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15</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3</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kern="0" dirty="0" smtClean="0"/>
              <a:t>Do you agree to add to the TG specification framework document?</a:t>
            </a:r>
          </a:p>
          <a:p>
            <a:pPr marL="0" indent="0">
              <a:buFontTx/>
              <a:buNone/>
            </a:pPr>
            <a:r>
              <a:rPr lang="en-GB" altLang="ko-KR" sz="2000" b="0" i="1" kern="0" dirty="0" smtClean="0"/>
              <a:t>A </a:t>
            </a:r>
            <a:r>
              <a:rPr lang="en-US" altLang="ko-KR" sz="2000" b="0" i="1" kern="0" dirty="0" smtClean="0"/>
              <a:t>STA shall compute the </a:t>
            </a:r>
            <a:r>
              <a:rPr lang="en-US" altLang="ko-KR" sz="2000" b="0" i="1" kern="0" dirty="0" err="1" smtClean="0"/>
              <a:t>CWOmin</a:t>
            </a:r>
            <a:r>
              <a:rPr lang="en-US" altLang="ko-KR" sz="2000" b="0" i="1" kern="0" dirty="0" smtClean="0"/>
              <a:t> and </a:t>
            </a:r>
            <a:r>
              <a:rPr lang="en-US" altLang="ko-KR" sz="2000" b="0" i="1" kern="0" dirty="0" err="1" smtClean="0"/>
              <a:t>CWOmax</a:t>
            </a:r>
            <a:r>
              <a:rPr lang="en-US" altLang="ko-KR" sz="2000" b="0" i="1" kern="0" dirty="0" smtClean="0"/>
              <a:t> values upon TF-R reception. The </a:t>
            </a:r>
            <a:r>
              <a:rPr lang="en-US" altLang="ko-KR" sz="2000" b="0" i="1" kern="0" dirty="0" err="1" smtClean="0"/>
              <a:t>CWOmin</a:t>
            </a:r>
            <a:r>
              <a:rPr lang="en-US" altLang="ko-KR" sz="2000" b="0" i="1" kern="0" dirty="0" smtClean="0"/>
              <a:t> value shall be adapted according to the number of RU (</a:t>
            </a:r>
            <a:r>
              <a:rPr lang="en-US" altLang="ko-KR" sz="2000" b="0" i="1" kern="0" dirty="0" err="1" smtClean="0"/>
              <a:t>NbRu</a:t>
            </a:r>
            <a:r>
              <a:rPr lang="en-US" altLang="ko-KR" sz="2000" b="0" i="1" kern="0" dirty="0" smtClean="0"/>
              <a:t>) defined by the received TF-R, and the </a:t>
            </a:r>
            <a:r>
              <a:rPr lang="en-US" altLang="ko-KR" sz="2000" b="0" i="1" kern="0" dirty="0" err="1" smtClean="0"/>
              <a:t>CWOmax</a:t>
            </a:r>
            <a:r>
              <a:rPr lang="en-US" altLang="ko-KR" sz="2000" b="0" i="1" kern="0" dirty="0" smtClean="0"/>
              <a:t> shall be adapted (</a:t>
            </a:r>
            <a:r>
              <a:rPr lang="en-US" altLang="ko-KR" sz="2000" b="0" i="1" kern="0" dirty="0" err="1" smtClean="0"/>
              <a:t>AC_Priority_Factor</a:t>
            </a:r>
            <a:r>
              <a:rPr lang="en-US" altLang="ko-KR" sz="2000" b="0" i="1" kern="0" dirty="0" smtClean="0"/>
              <a:t>[] is TBD) according to the current highest priority (</a:t>
            </a:r>
            <a:r>
              <a:rPr lang="en-US" altLang="ko-KR" sz="2000" b="0" i="1" kern="0" dirty="0" err="1" smtClean="0"/>
              <a:t>CurrentAC</a:t>
            </a:r>
            <a:r>
              <a:rPr lang="en-US" altLang="ko-KR" sz="2000" b="0" i="1" kern="0" dirty="0" smtClean="0"/>
              <a:t>) of the data contained in AC queues.</a:t>
            </a:r>
          </a:p>
          <a:p>
            <a:pPr marL="0" indent="0">
              <a:buFontTx/>
              <a:buNone/>
            </a:pPr>
            <a:r>
              <a:rPr lang="en-US" altLang="ko-KR" sz="2000" b="0" i="1" kern="0" dirty="0" smtClean="0"/>
              <a:t>The resulting formulas for the </a:t>
            </a:r>
            <a:r>
              <a:rPr lang="en-US" altLang="ko-KR" sz="2000" b="0" i="1" kern="0" dirty="0" err="1" smtClean="0"/>
              <a:t>CWOmin</a:t>
            </a:r>
            <a:r>
              <a:rPr lang="en-US" altLang="ko-KR" sz="2000" b="0" i="1" kern="0" dirty="0" smtClean="0"/>
              <a:t> and </a:t>
            </a:r>
            <a:r>
              <a:rPr lang="en-US" altLang="ko-KR" sz="2000" b="0" i="1" kern="0" dirty="0" err="1" smtClean="0"/>
              <a:t>CWOmax</a:t>
            </a:r>
            <a:r>
              <a:rPr lang="en-US" altLang="ko-KR" sz="2000" b="0" i="1" kern="0" dirty="0" smtClean="0"/>
              <a:t> shall be:</a:t>
            </a:r>
          </a:p>
          <a:p>
            <a:pPr marL="0" indent="0">
              <a:buFontTx/>
              <a:buNone/>
            </a:pPr>
            <a:r>
              <a:rPr lang="en-US" altLang="ko-KR" sz="2000" b="0" i="1" kern="0" dirty="0" smtClean="0"/>
              <a:t> 	</a:t>
            </a:r>
            <a:r>
              <a:rPr lang="en-US" altLang="ko-KR" sz="2000" b="0" i="1" kern="0" dirty="0" err="1" smtClean="0"/>
              <a:t>CWOmin</a:t>
            </a:r>
            <a:r>
              <a:rPr lang="en-US" altLang="ko-KR" sz="2000" b="0" i="1" kern="0" dirty="0" smtClean="0"/>
              <a:t>=</a:t>
            </a:r>
            <a:r>
              <a:rPr lang="en-US" altLang="ko-KR" sz="2000" b="0" i="1" kern="0" dirty="0" err="1" smtClean="0"/>
              <a:t>NbRu</a:t>
            </a:r>
            <a:r>
              <a:rPr lang="en-US" altLang="ko-KR" sz="2000" b="0" i="1" kern="0" dirty="0" smtClean="0"/>
              <a:t> </a:t>
            </a:r>
          </a:p>
          <a:p>
            <a:pPr marL="0" indent="0">
              <a:buFontTx/>
              <a:buNone/>
            </a:pPr>
            <a:r>
              <a:rPr lang="en-US" sz="2000" b="0" i="1" kern="0" dirty="0" smtClean="0"/>
              <a:t>	</a:t>
            </a:r>
            <a:r>
              <a:rPr lang="en-US" sz="2000" b="0" i="1" kern="0" dirty="0" err="1" smtClean="0"/>
              <a:t>CWOmax</a:t>
            </a:r>
            <a:r>
              <a:rPr lang="en-US" sz="2000" b="0" i="1" kern="0" dirty="0" smtClean="0"/>
              <a:t>=</a:t>
            </a:r>
            <a:r>
              <a:rPr lang="en-US" sz="2000" b="0" i="1" kern="0" dirty="0" err="1" smtClean="0"/>
              <a:t>fct</a:t>
            </a:r>
            <a:r>
              <a:rPr lang="en-US" sz="2000" b="0" i="1" kern="0" dirty="0" smtClean="0"/>
              <a:t> (</a:t>
            </a:r>
            <a:r>
              <a:rPr lang="en-US" sz="2000" b="0" i="1" kern="0" dirty="0" err="1" smtClean="0"/>
              <a:t>AC_Priority_Factor</a:t>
            </a:r>
            <a:r>
              <a:rPr lang="en-US" sz="2000" b="0" i="1" kern="0" dirty="0" smtClean="0"/>
              <a:t>[Current AC] )</a:t>
            </a:r>
          </a:p>
          <a:p>
            <a:pPr marL="0" indent="0">
              <a:buFontTx/>
              <a:buNone/>
            </a:pPr>
            <a:r>
              <a:rPr lang="en-US" altLang="ko-KR" sz="2000" kern="0" dirty="0" smtClean="0"/>
              <a:t>Yes: 2</a:t>
            </a:r>
          </a:p>
          <a:p>
            <a:pPr marL="0" indent="0">
              <a:buFontTx/>
              <a:buNone/>
            </a:pPr>
            <a:r>
              <a:rPr lang="en-US" altLang="ko-KR" sz="2000" kern="0" dirty="0" smtClean="0"/>
              <a:t>No: 5</a:t>
            </a:r>
          </a:p>
          <a:p>
            <a:pPr marL="0" indent="0">
              <a:buFontTx/>
              <a:buNone/>
            </a:pPr>
            <a:r>
              <a:rPr lang="en-US" altLang="ko-KR" sz="2000" kern="0" dirty="0" smtClean="0"/>
              <a:t>Abstain: Many</a:t>
            </a:r>
            <a:endParaRPr lang="ko-KR" altLang="en-US" sz="2000" kern="0" dirty="0" smtClean="0"/>
          </a:p>
          <a:p>
            <a:endParaRPr lang="en-US" kern="0" dirty="0"/>
          </a:p>
        </p:txBody>
      </p:sp>
      <p:sp>
        <p:nvSpPr>
          <p:cNvPr id="8" name="Rectangle 7"/>
          <p:cNvSpPr/>
          <p:nvPr/>
        </p:nvSpPr>
        <p:spPr>
          <a:xfrm>
            <a:off x="6172200" y="52578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3620053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16</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4</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marL="0" indent="0">
              <a:buFontTx/>
              <a:buNone/>
            </a:pPr>
            <a:r>
              <a:rPr lang="en-GB" altLang="ko-KR" b="0" i="1" kern="0" dirty="0" smtClean="0"/>
              <a:t>The </a:t>
            </a:r>
            <a:r>
              <a:rPr lang="en-US" altLang="ko-KR" b="0" i="1" kern="0" dirty="0" smtClean="0"/>
              <a:t>STA shall compute the OBO from CWO + an offset based on data AC according to the formula :</a:t>
            </a:r>
          </a:p>
          <a:p>
            <a:pPr marL="0" indent="0">
              <a:buFontTx/>
              <a:buNone/>
            </a:pPr>
            <a:r>
              <a:rPr lang="en-US" altLang="ko-KR" b="0" i="1" kern="0" dirty="0" smtClean="0"/>
              <a:t>	 OBO=rand[0,CWO]+</a:t>
            </a:r>
            <a:r>
              <a:rPr lang="en-US" altLang="ko-KR" b="0" i="1" kern="0" dirty="0" err="1" smtClean="0"/>
              <a:t>AC_Offset</a:t>
            </a:r>
            <a:r>
              <a:rPr lang="en-US" altLang="ko-KR" b="0" i="1" kern="0" dirty="0" smtClean="0"/>
              <a:t>[</a:t>
            </a:r>
            <a:r>
              <a:rPr lang="en-US" altLang="ko-KR" b="0" i="1" kern="0" dirty="0" err="1" smtClean="0"/>
              <a:t>Current_AC</a:t>
            </a:r>
            <a:r>
              <a:rPr lang="en-US" altLang="ko-KR" b="0" i="1" kern="0" dirty="0" smtClean="0"/>
              <a:t>](TBD)</a:t>
            </a:r>
          </a:p>
          <a:p>
            <a:pPr marL="0" indent="0">
              <a:buFontTx/>
              <a:buNone/>
            </a:pPr>
            <a:endParaRPr lang="en-US" altLang="ko-KR" kern="0" dirty="0" smtClean="0"/>
          </a:p>
          <a:p>
            <a:pPr marL="0" indent="0">
              <a:buFontTx/>
              <a:buNone/>
            </a:pPr>
            <a:r>
              <a:rPr lang="en-US" altLang="ko-KR" kern="0" dirty="0" smtClean="0"/>
              <a:t>Yes: 3</a:t>
            </a:r>
          </a:p>
          <a:p>
            <a:pPr marL="0" indent="0">
              <a:buFontTx/>
              <a:buNone/>
            </a:pPr>
            <a:r>
              <a:rPr lang="en-US" altLang="ko-KR" kern="0" dirty="0" smtClean="0"/>
              <a:t>No: 5</a:t>
            </a:r>
          </a:p>
          <a:p>
            <a:pPr marL="0" indent="0">
              <a:buFontTx/>
              <a:buNone/>
            </a:pPr>
            <a:r>
              <a:rPr lang="en-US" altLang="ko-KR" kern="0" dirty="0" smtClean="0"/>
              <a:t>Abstain: Many</a:t>
            </a:r>
            <a:endParaRPr lang="ko-KR" altLang="en-US" kern="0" dirty="0" smtClean="0"/>
          </a:p>
          <a:p>
            <a:endParaRPr lang="en-US" kern="0" dirty="0"/>
          </a:p>
        </p:txBody>
      </p:sp>
      <p:sp>
        <p:nvSpPr>
          <p:cNvPr id="8" name="Rectangle 7"/>
          <p:cNvSpPr/>
          <p:nvPr/>
        </p:nvSpPr>
        <p:spPr>
          <a:xfrm>
            <a:off x="5954885" y="42672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471917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17</a:t>
            </a:fld>
            <a:endParaRPr lang="en-US"/>
          </a:p>
        </p:txBody>
      </p:sp>
      <p:sp>
        <p:nvSpPr>
          <p:cNvPr id="6" name="Title 1"/>
          <p:cNvSpPr>
            <a:spLocks noGrp="1"/>
          </p:cNvSpPr>
          <p:nvPr>
            <p:ph type="title"/>
          </p:nvPr>
        </p:nvSpPr>
        <p:spPr>
          <a:xfrm>
            <a:off x="685800" y="685800"/>
            <a:ext cx="7772400" cy="1066800"/>
          </a:xfrm>
        </p:spPr>
        <p:txBody>
          <a:bodyPr/>
          <a:lstStyle/>
          <a:p>
            <a:r>
              <a:rPr lang="en-US" dirty="0" smtClean="0"/>
              <a:t>MU Straw Poll #5</a:t>
            </a:r>
            <a:endParaRPr lang="en-US" dirty="0"/>
          </a:p>
        </p:txBody>
      </p:sp>
      <p:sp>
        <p:nvSpPr>
          <p:cNvPr id="7" name="Content Placeholder 2"/>
          <p:cNvSpPr txBox="1">
            <a:spLocks/>
          </p:cNvSpPr>
          <p:nvPr/>
        </p:nvSpPr>
        <p:spPr>
          <a:xfrm>
            <a:off x="412296" y="1524000"/>
            <a:ext cx="8153400" cy="41148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the following underlined part to the </a:t>
            </a:r>
            <a:r>
              <a:rPr lang="en-US" altLang="ko-KR" kern="0" dirty="0" err="1" smtClean="0"/>
              <a:t>TGax</a:t>
            </a:r>
            <a:r>
              <a:rPr lang="en-US" altLang="ko-KR" kern="0" dirty="0" smtClean="0"/>
              <a:t> Specification Framework: </a:t>
            </a:r>
          </a:p>
          <a:p>
            <a:pPr lvl="1"/>
            <a:r>
              <a:rPr lang="en-GB" altLang="zh-CN" kern="0" dirty="0" smtClean="0"/>
              <a:t>4.3 UL MU operation </a:t>
            </a:r>
            <a:r>
              <a:rPr lang="en-GB" altLang="ko-KR" kern="0" dirty="0" smtClean="0"/>
              <a:t>[802.11ax SFD]</a:t>
            </a:r>
          </a:p>
          <a:p>
            <a:pPr lvl="1">
              <a:buFontTx/>
              <a:buNone/>
            </a:pPr>
            <a:r>
              <a:rPr lang="en-GB" altLang="zh-CN" sz="1800" kern="0" dirty="0" smtClean="0"/>
              <a:t>	</a:t>
            </a:r>
            <a:r>
              <a:rPr lang="en-GB" altLang="zh-CN" kern="0" dirty="0" smtClean="0"/>
              <a:t>A STA that is polled from a Trigger frame for UL MU transmission considers the NAV in determining whether to respond unless one of the following conditions is met</a:t>
            </a:r>
            <a:endParaRPr lang="zh-CN" altLang="zh-CN" kern="0" dirty="0" smtClean="0"/>
          </a:p>
          <a:p>
            <a:pPr lvl="2">
              <a:buFont typeface="Times New Roman" panose="02020603050405020304" pitchFamily="18" charset="0"/>
              <a:buChar char="•"/>
            </a:pPr>
            <a:r>
              <a:rPr lang="en-GB" altLang="zh-CN" sz="1600" kern="0" dirty="0" smtClean="0"/>
              <a:t>The NAV was set by a frame originating from the AP sending the trigger frame</a:t>
            </a:r>
            <a:endParaRPr lang="zh-CN" altLang="zh-CN" sz="1600" kern="0" dirty="0" smtClean="0"/>
          </a:p>
          <a:p>
            <a:pPr lvl="2">
              <a:buFont typeface="Times New Roman" panose="02020603050405020304" pitchFamily="18" charset="0"/>
              <a:buChar char="•"/>
            </a:pPr>
            <a:r>
              <a:rPr lang="en-GB" altLang="zh-CN" sz="1600" kern="0" dirty="0" smtClean="0"/>
              <a:t>The response contains ACK/BA and the duration of the UL MU transmission is below a TBD threshold</a:t>
            </a:r>
          </a:p>
          <a:p>
            <a:pPr lvl="2">
              <a:buFont typeface="Times New Roman" panose="02020603050405020304" pitchFamily="18" charset="0"/>
              <a:buChar char="•"/>
            </a:pPr>
            <a:r>
              <a:rPr lang="en-GB" altLang="zh-CN" sz="1600" u="sng" kern="0" dirty="0" smtClean="0">
                <a:solidFill>
                  <a:schemeClr val="accent2"/>
                </a:solidFill>
                <a:sym typeface="Times New Roman"/>
              </a:rPr>
              <a:t>The NAV was set by </a:t>
            </a:r>
            <a:r>
              <a:rPr lang="en-US" altLang="zh-CN" sz="1600" u="sng" kern="0" dirty="0" smtClean="0">
                <a:solidFill>
                  <a:schemeClr val="accent2"/>
                </a:solidFill>
              </a:rPr>
              <a:t>a frame originating from intra-BSS STAs</a:t>
            </a:r>
            <a:endParaRPr lang="zh-CN" altLang="zh-CN" sz="1600" u="sng" kern="0" dirty="0" smtClean="0">
              <a:solidFill>
                <a:schemeClr val="accent2"/>
              </a:solidFill>
              <a:sym typeface="Times New Roman"/>
            </a:endParaRPr>
          </a:p>
          <a:p>
            <a:pPr lvl="2">
              <a:buFont typeface="Times New Roman" panose="02020603050405020304" pitchFamily="18" charset="0"/>
              <a:buChar char="•"/>
            </a:pPr>
            <a:r>
              <a:rPr lang="en-GB" altLang="zh-CN" sz="1600" kern="0" dirty="0" smtClean="0"/>
              <a:t>Other condition TBD</a:t>
            </a:r>
            <a:endParaRPr lang="zh-CN" altLang="zh-CN" sz="1600" kern="0" dirty="0" smtClean="0"/>
          </a:p>
          <a:p>
            <a:pPr lvl="1">
              <a:buFontTx/>
              <a:buNone/>
            </a:pPr>
            <a:endParaRPr lang="zh-CN" altLang="zh-CN" kern="0" dirty="0" smtClean="0"/>
          </a:p>
          <a:p>
            <a:pPr marL="457200" lvl="1" indent="0">
              <a:buNone/>
            </a:pPr>
            <a:r>
              <a:rPr lang="en-US" altLang="zh-CN" kern="0" dirty="0" smtClean="0"/>
              <a:t>Y : 35 </a:t>
            </a:r>
          </a:p>
          <a:p>
            <a:pPr marL="457200" lvl="1" indent="0">
              <a:buNone/>
            </a:pPr>
            <a:r>
              <a:rPr lang="en-US" altLang="zh-CN" kern="0" dirty="0" smtClean="0"/>
              <a:t>N: 0</a:t>
            </a:r>
          </a:p>
          <a:p>
            <a:pPr marL="457200" lvl="1" indent="0">
              <a:buNone/>
            </a:pPr>
            <a:r>
              <a:rPr lang="en-US" altLang="zh-CN" kern="0" dirty="0" smtClean="0"/>
              <a:t>A: 28</a:t>
            </a:r>
            <a:endParaRPr lang="en-US" sz="2400" kern="0" dirty="0"/>
          </a:p>
        </p:txBody>
      </p:sp>
      <p:sp>
        <p:nvSpPr>
          <p:cNvPr id="8" name="Rectangle 7"/>
          <p:cNvSpPr/>
          <p:nvPr/>
        </p:nvSpPr>
        <p:spPr>
          <a:xfrm>
            <a:off x="7042231" y="5105400"/>
            <a:ext cx="1811714" cy="369332"/>
          </a:xfrm>
          <a:prstGeom prst="rect">
            <a:avLst/>
          </a:prstGeom>
        </p:spPr>
        <p:txBody>
          <a:bodyPr wrap="none">
            <a:spAutoFit/>
          </a:bodyPr>
          <a:lstStyle/>
          <a:p>
            <a:pPr fontAlgn="b"/>
            <a:r>
              <a:rPr lang="en-CA" sz="1800" b="1" dirty="0" smtClean="0">
                <a:solidFill>
                  <a:srgbClr val="00CC00"/>
                </a:solidFill>
                <a:latin typeface="Calibri"/>
              </a:rPr>
              <a:t>DCN: 11-15/1301</a:t>
            </a:r>
            <a:endParaRPr lang="en-CA" sz="1800" b="1" dirty="0">
              <a:solidFill>
                <a:srgbClr val="00CC00"/>
              </a:solidFill>
              <a:latin typeface="Calibri"/>
            </a:endParaRPr>
          </a:p>
        </p:txBody>
      </p:sp>
    </p:spTree>
    <p:extLst>
      <p:ext uri="{BB962C8B-B14F-4D97-AF65-F5344CB8AC3E}">
        <p14:creationId xmlns:p14="http://schemas.microsoft.com/office/powerpoint/2010/main" val="3898424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18</a:t>
            </a:fld>
            <a:endParaRPr lang="en-US"/>
          </a:p>
        </p:txBody>
      </p:sp>
      <p:sp>
        <p:nvSpPr>
          <p:cNvPr id="6" name="Title 1"/>
          <p:cNvSpPr>
            <a:spLocks noGrp="1"/>
          </p:cNvSpPr>
          <p:nvPr>
            <p:ph type="title"/>
          </p:nvPr>
        </p:nvSpPr>
        <p:spPr>
          <a:xfrm>
            <a:off x="685800" y="685800"/>
            <a:ext cx="7770813" cy="1065213"/>
          </a:xfrm>
        </p:spPr>
        <p:txBody>
          <a:bodyPr/>
          <a:lstStyle/>
          <a:p>
            <a:r>
              <a:rPr lang="en-US" dirty="0" smtClean="0"/>
              <a:t>MU Straw </a:t>
            </a:r>
            <a:r>
              <a:rPr lang="en-US" dirty="0"/>
              <a:t>Poll </a:t>
            </a:r>
            <a:r>
              <a:rPr lang="en-US" dirty="0" smtClean="0"/>
              <a:t>#5</a:t>
            </a:r>
            <a:endParaRPr lang="en-US" dirty="0"/>
          </a:p>
        </p:txBody>
      </p:sp>
      <p:sp>
        <p:nvSpPr>
          <p:cNvPr id="7" name="Content Placeholder 2"/>
          <p:cNvSpPr txBox="1">
            <a:spLocks/>
          </p:cNvSpPr>
          <p:nvPr/>
        </p:nvSpPr>
        <p:spPr>
          <a:xfrm>
            <a:off x="685800" y="1981200"/>
            <a:ext cx="7770813" cy="4113213"/>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kern="0" dirty="0" smtClean="0"/>
              <a:t>Do you agree to add the following to the SFD?</a:t>
            </a:r>
          </a:p>
          <a:p>
            <a:pPr>
              <a:buFont typeface="Arial" panose="020B0604020202020204" pitchFamily="34" charset="0"/>
              <a:buChar char="•"/>
            </a:pPr>
            <a:r>
              <a:rPr lang="en-US" kern="0" dirty="0" smtClean="0"/>
              <a:t>Scheduling information for UL OFDMA Acknowledgement from STA may be contained within the “HE variant of the HT Control Field”</a:t>
            </a:r>
          </a:p>
          <a:p>
            <a:pPr>
              <a:buFont typeface="Arial" panose="020B0604020202020204" pitchFamily="34" charset="0"/>
              <a:buChar char="•"/>
            </a:pPr>
            <a:endParaRPr lang="en-US" kern="0" dirty="0"/>
          </a:p>
          <a:p>
            <a:pPr>
              <a:buFont typeface="Arial" panose="020B0604020202020204" pitchFamily="34" charset="0"/>
              <a:buChar char="•"/>
            </a:pPr>
            <a:endParaRPr lang="en-US" kern="0" dirty="0" smtClean="0"/>
          </a:p>
          <a:p>
            <a:pPr>
              <a:buFont typeface="Arial" panose="020B0604020202020204" pitchFamily="34" charset="0"/>
              <a:buChar char="•"/>
            </a:pPr>
            <a:r>
              <a:rPr lang="en-US" kern="0" dirty="0" smtClean="0"/>
              <a:t>Y/N/A: 19/0/26</a:t>
            </a:r>
          </a:p>
        </p:txBody>
      </p:sp>
      <p:sp>
        <p:nvSpPr>
          <p:cNvPr id="8" name="Rectangle 7"/>
          <p:cNvSpPr/>
          <p:nvPr/>
        </p:nvSpPr>
        <p:spPr>
          <a:xfrm>
            <a:off x="6781800" y="4648200"/>
            <a:ext cx="1827744" cy="369332"/>
          </a:xfrm>
          <a:prstGeom prst="rect">
            <a:avLst/>
          </a:prstGeom>
        </p:spPr>
        <p:txBody>
          <a:bodyPr wrap="none">
            <a:spAutoFit/>
          </a:bodyPr>
          <a:lstStyle/>
          <a:p>
            <a:pPr fontAlgn="b"/>
            <a:r>
              <a:rPr lang="en-CA" sz="1800" b="1" dirty="0" smtClean="0">
                <a:solidFill>
                  <a:srgbClr val="00CC00"/>
                </a:solidFill>
                <a:latin typeface="Calibri"/>
              </a:rPr>
              <a:t>DCN: 11-15/1328</a:t>
            </a:r>
            <a:endParaRPr lang="en-CA" sz="1800" b="1" dirty="0">
              <a:solidFill>
                <a:srgbClr val="00CC00"/>
              </a:solidFill>
              <a:latin typeface="Calibri"/>
            </a:endParaRPr>
          </a:p>
        </p:txBody>
      </p:sp>
    </p:spTree>
    <p:extLst>
      <p:ext uri="{BB962C8B-B14F-4D97-AF65-F5344CB8AC3E}">
        <p14:creationId xmlns:p14="http://schemas.microsoft.com/office/powerpoint/2010/main" val="4015711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19</a:t>
            </a:fld>
            <a:endParaRPr lang="en-US"/>
          </a:p>
        </p:txBody>
      </p:sp>
      <p:sp>
        <p:nvSpPr>
          <p:cNvPr id="6" name="Title 1"/>
          <p:cNvSpPr>
            <a:spLocks noGrp="1"/>
          </p:cNvSpPr>
          <p:nvPr>
            <p:ph type="title"/>
          </p:nvPr>
        </p:nvSpPr>
        <p:spPr>
          <a:xfrm>
            <a:off x="685800" y="685800"/>
            <a:ext cx="7770813" cy="1065213"/>
          </a:xfrm>
        </p:spPr>
        <p:txBody>
          <a:bodyPr/>
          <a:lstStyle/>
          <a:p>
            <a:r>
              <a:rPr lang="en-US" dirty="0" smtClean="0"/>
              <a:t>MU Straw </a:t>
            </a:r>
            <a:r>
              <a:rPr lang="en-US" dirty="0"/>
              <a:t>Poll </a:t>
            </a:r>
            <a:r>
              <a:rPr lang="en-US" dirty="0" smtClean="0"/>
              <a:t>#6</a:t>
            </a:r>
            <a:endParaRPr lang="en-US" dirty="0"/>
          </a:p>
        </p:txBody>
      </p:sp>
      <p:sp>
        <p:nvSpPr>
          <p:cNvPr id="7" name="Content Placeholder 2"/>
          <p:cNvSpPr txBox="1">
            <a:spLocks/>
          </p:cNvSpPr>
          <p:nvPr/>
        </p:nvSpPr>
        <p:spPr>
          <a:xfrm>
            <a:off x="685800" y="1981200"/>
            <a:ext cx="7770813" cy="4113213"/>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800" b="0" kern="0" dirty="0" smtClean="0"/>
              <a:t>Do you agree to add the following to the SFD?</a:t>
            </a:r>
          </a:p>
          <a:p>
            <a:pPr>
              <a:buFont typeface="Arial" panose="020B0604020202020204" pitchFamily="34" charset="0"/>
              <a:buChar char="•"/>
            </a:pPr>
            <a:r>
              <a:rPr lang="en-US" sz="1800" kern="0" dirty="0" smtClean="0"/>
              <a:t>HE variant of HT control field that contains scheduling information for UL MU Acknowledgement from STAs shall also include</a:t>
            </a:r>
          </a:p>
          <a:p>
            <a:pPr lvl="1">
              <a:buFont typeface="Arial" panose="020B0604020202020204" pitchFamily="34" charset="0"/>
              <a:buChar char="•"/>
            </a:pPr>
            <a:r>
              <a:rPr lang="en-US" sz="1600" kern="0" dirty="0" smtClean="0"/>
              <a:t>number of LTF symbols, N</a:t>
            </a:r>
            <a:r>
              <a:rPr lang="en-US" sz="1600" kern="0" baseline="-25000" dirty="0" smtClean="0"/>
              <a:t>LTF</a:t>
            </a:r>
            <a:r>
              <a:rPr lang="en-US" sz="1600" kern="0" dirty="0" smtClean="0"/>
              <a:t>,</a:t>
            </a:r>
          </a:p>
          <a:p>
            <a:pPr lvl="1">
              <a:buFont typeface="Arial" panose="020B0604020202020204" pitchFamily="34" charset="0"/>
              <a:buChar char="•"/>
            </a:pPr>
            <a:r>
              <a:rPr lang="en-US" sz="1600" kern="0" dirty="0" smtClean="0"/>
              <a:t>and PHY padding and packet extension signaling, PE,</a:t>
            </a:r>
          </a:p>
          <a:p>
            <a:pPr marL="400050" lvl="1" indent="0">
              <a:buNone/>
            </a:pPr>
            <a:r>
              <a:rPr lang="en-US" sz="1800" b="1" kern="0" dirty="0" smtClean="0"/>
              <a:t>for UL MU transmission. The signaling format of the scheduling information for UL MU Acknowledgement is defined as</a:t>
            </a:r>
          </a:p>
          <a:p>
            <a:pPr>
              <a:buFont typeface="Arial" panose="020B0604020202020204" pitchFamily="34" charset="0"/>
              <a:buChar char="•"/>
            </a:pPr>
            <a:endParaRPr lang="en-US" sz="1800" kern="0" dirty="0"/>
          </a:p>
          <a:p>
            <a:pPr>
              <a:buFont typeface="Arial" panose="020B0604020202020204" pitchFamily="34" charset="0"/>
              <a:buChar char="•"/>
            </a:pPr>
            <a:endParaRPr lang="en-US" sz="1800" kern="0" dirty="0" smtClean="0"/>
          </a:p>
          <a:p>
            <a:pPr>
              <a:buFont typeface="Arial" panose="020B0604020202020204" pitchFamily="34" charset="0"/>
              <a:buChar char="•"/>
            </a:pPr>
            <a:endParaRPr lang="en-US" sz="1800" kern="0" dirty="0"/>
          </a:p>
          <a:p>
            <a:pPr>
              <a:buFont typeface="Arial" panose="020B0604020202020204" pitchFamily="34" charset="0"/>
              <a:buChar char="•"/>
            </a:pPr>
            <a:endParaRPr lang="en-US" sz="1800" kern="0" dirty="0" smtClean="0"/>
          </a:p>
          <a:p>
            <a:pPr>
              <a:buFont typeface="Arial" panose="020B0604020202020204" pitchFamily="34" charset="0"/>
              <a:buChar char="•"/>
            </a:pPr>
            <a:endParaRPr lang="en-US" sz="1800" kern="0" dirty="0"/>
          </a:p>
          <a:p>
            <a:pPr>
              <a:buFont typeface="Arial" panose="020B0604020202020204" pitchFamily="34" charset="0"/>
              <a:buChar char="•"/>
            </a:pPr>
            <a:endParaRPr lang="en-US" sz="1800" kern="0" dirty="0" smtClean="0"/>
          </a:p>
          <a:p>
            <a:pPr>
              <a:buFont typeface="Arial" panose="020B0604020202020204" pitchFamily="34" charset="0"/>
              <a:buChar char="•"/>
            </a:pPr>
            <a:r>
              <a:rPr lang="en-US" sz="1800" kern="0" dirty="0" smtClean="0"/>
              <a:t>Y/N/A: 9/23/25</a:t>
            </a:r>
          </a:p>
        </p:txBody>
      </p:sp>
      <p:grpSp>
        <p:nvGrpSpPr>
          <p:cNvPr id="8" name="Group 7"/>
          <p:cNvGrpSpPr/>
          <p:nvPr/>
        </p:nvGrpSpPr>
        <p:grpSpPr>
          <a:xfrm>
            <a:off x="1033204" y="4266716"/>
            <a:ext cx="6329593" cy="1365785"/>
            <a:chOff x="1299615" y="4484197"/>
            <a:chExt cx="6329593" cy="1365785"/>
          </a:xfrm>
        </p:grpSpPr>
        <p:sp>
          <p:nvSpPr>
            <p:cNvPr id="9" name="Rectangle 8"/>
            <p:cNvSpPr/>
            <p:nvPr/>
          </p:nvSpPr>
          <p:spPr bwMode="auto">
            <a:xfrm>
              <a:off x="1714211" y="5413785"/>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10" name="Rectangle 9"/>
            <p:cNvSpPr/>
            <p:nvPr/>
          </p:nvSpPr>
          <p:spPr bwMode="auto">
            <a:xfrm>
              <a:off x="2363788" y="5413785"/>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11" name="Rectangle 10"/>
            <p:cNvSpPr/>
            <p:nvPr/>
          </p:nvSpPr>
          <p:spPr bwMode="auto">
            <a:xfrm>
              <a:off x="2973388" y="5413785"/>
              <a:ext cx="1371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TBD</a:t>
              </a:r>
            </a:p>
          </p:txBody>
        </p:sp>
        <p:sp>
          <p:nvSpPr>
            <p:cNvPr id="12" name="Rectangle 11"/>
            <p:cNvSpPr/>
            <p:nvPr/>
          </p:nvSpPr>
          <p:spPr bwMode="auto">
            <a:xfrm>
              <a:off x="43449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13" name="Rectangle 12"/>
            <p:cNvSpPr/>
            <p:nvPr/>
          </p:nvSpPr>
          <p:spPr bwMode="auto">
            <a:xfrm>
              <a:off x="50307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14" name="Rectangle 13"/>
            <p:cNvSpPr/>
            <p:nvPr/>
          </p:nvSpPr>
          <p:spPr bwMode="auto">
            <a:xfrm>
              <a:off x="57165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15" name="Rectangle 14"/>
            <p:cNvSpPr/>
            <p:nvPr/>
          </p:nvSpPr>
          <p:spPr bwMode="auto">
            <a:xfrm>
              <a:off x="641000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pic>
          <p:nvPicPr>
            <p:cNvPr id="16" name="Picture 15"/>
            <p:cNvPicPr/>
            <p:nvPr/>
          </p:nvPicPr>
          <p:blipFill rotWithShape="1">
            <a:blip r:embed="rId2">
              <a:extLst>
                <a:ext uri="{28A0092B-C50C-407E-A947-70E740481C1C}">
                  <a14:useLocalDpi xmlns:a14="http://schemas.microsoft.com/office/drawing/2010/main" val="0"/>
                </a:ext>
              </a:extLst>
            </a:blip>
            <a:srcRect t="-1" r="-414" b="59593"/>
            <a:stretch/>
          </p:blipFill>
          <p:spPr bwMode="auto">
            <a:xfrm>
              <a:off x="1861820" y="4484197"/>
              <a:ext cx="5767388" cy="633516"/>
            </a:xfrm>
            <a:prstGeom prst="rect">
              <a:avLst/>
            </a:prstGeom>
            <a:noFill/>
            <a:ln>
              <a:noFill/>
            </a:ln>
          </p:spPr>
        </p:pic>
        <p:sp>
          <p:nvSpPr>
            <p:cNvPr id="17" name="Rectangle 16"/>
            <p:cNvSpPr/>
            <p:nvPr/>
          </p:nvSpPr>
          <p:spPr bwMode="auto">
            <a:xfrm>
              <a:off x="4276408" y="5058184"/>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flipH="1">
              <a:off x="1754188" y="5058184"/>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flipH="1" flipV="1">
              <a:off x="5735640" y="5049852"/>
              <a:ext cx="1360168" cy="36166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Text Box 32"/>
            <p:cNvSpPr txBox="1">
              <a:spLocks noChangeArrowheads="1"/>
            </p:cNvSpPr>
            <p:nvPr/>
          </p:nvSpPr>
          <p:spPr bwMode="auto">
            <a:xfrm>
              <a:off x="4592573" y="5215479"/>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21" name="Text Box 32"/>
            <p:cNvSpPr txBox="1">
              <a:spLocks noChangeArrowheads="1"/>
            </p:cNvSpPr>
            <p:nvPr/>
          </p:nvSpPr>
          <p:spPr bwMode="auto">
            <a:xfrm>
              <a:off x="5112754" y="5199649"/>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22" name="Text Box 32"/>
            <p:cNvSpPr txBox="1">
              <a:spLocks noChangeArrowheads="1"/>
            </p:cNvSpPr>
            <p:nvPr/>
          </p:nvSpPr>
          <p:spPr bwMode="auto">
            <a:xfrm>
              <a:off x="5921284" y="5215479"/>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3" name="Text Box 32"/>
            <p:cNvSpPr txBox="1">
              <a:spLocks noChangeArrowheads="1"/>
            </p:cNvSpPr>
            <p:nvPr/>
          </p:nvSpPr>
          <p:spPr bwMode="auto">
            <a:xfrm>
              <a:off x="6625309" y="5234126"/>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4" name="Rectangle 23"/>
            <p:cNvSpPr/>
            <p:nvPr/>
          </p:nvSpPr>
          <p:spPr>
            <a:xfrm>
              <a:off x="4919031" y="5388317"/>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25" name="Text Box 32"/>
            <p:cNvSpPr txBox="1">
              <a:spLocks noChangeArrowheads="1"/>
            </p:cNvSpPr>
            <p:nvPr/>
          </p:nvSpPr>
          <p:spPr bwMode="auto">
            <a:xfrm>
              <a:off x="1299615" y="5154453"/>
              <a:ext cx="386644"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bits</a:t>
              </a:r>
              <a:endParaRPr lang="en-US" sz="1100" b="0" dirty="0">
                <a:solidFill>
                  <a:schemeClr val="tx1"/>
                </a:solidFill>
                <a:latin typeface="+mn-lt"/>
              </a:endParaRPr>
            </a:p>
          </p:txBody>
        </p:sp>
        <p:sp>
          <p:nvSpPr>
            <p:cNvPr id="26" name="Text Box 32"/>
            <p:cNvSpPr txBox="1">
              <a:spLocks noChangeArrowheads="1"/>
            </p:cNvSpPr>
            <p:nvPr/>
          </p:nvSpPr>
          <p:spPr bwMode="auto">
            <a:xfrm>
              <a:off x="1868007" y="5164042"/>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7" name="Text Box 32"/>
            <p:cNvSpPr txBox="1">
              <a:spLocks noChangeArrowheads="1"/>
            </p:cNvSpPr>
            <p:nvPr/>
          </p:nvSpPr>
          <p:spPr bwMode="auto">
            <a:xfrm>
              <a:off x="2539727" y="5167887"/>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8" name="Text Box 32"/>
            <p:cNvSpPr txBox="1">
              <a:spLocks noChangeArrowheads="1"/>
            </p:cNvSpPr>
            <p:nvPr/>
          </p:nvSpPr>
          <p:spPr bwMode="auto">
            <a:xfrm>
              <a:off x="3441320" y="5198290"/>
              <a:ext cx="4683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TBD</a:t>
              </a:r>
              <a:endParaRPr lang="en-US" sz="1100" b="0" dirty="0">
                <a:solidFill>
                  <a:schemeClr val="tx1"/>
                </a:solidFill>
                <a:latin typeface="+mn-lt"/>
              </a:endParaRPr>
            </a:p>
          </p:txBody>
        </p:sp>
      </p:grpSp>
      <p:sp>
        <p:nvSpPr>
          <p:cNvPr id="29"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11-15/1328</a:t>
            </a:r>
            <a:endParaRPr lang="en-CA" sz="1800" b="1" dirty="0">
              <a:solidFill>
                <a:srgbClr val="00CC00"/>
              </a:solidFill>
              <a:latin typeface="Calibri"/>
            </a:endParaRPr>
          </a:p>
        </p:txBody>
      </p:sp>
    </p:spTree>
    <p:extLst>
      <p:ext uri="{BB962C8B-B14F-4D97-AF65-F5344CB8AC3E}">
        <p14:creationId xmlns:p14="http://schemas.microsoft.com/office/powerpoint/2010/main" val="3111565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Kiseon</a:t>
            </a:r>
            <a:r>
              <a:rPr lang="en-US" altLang="en-US" sz="2000" dirty="0" smtClean="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smtClean="0"/>
              <a:t>)</a:t>
            </a:r>
            <a:endParaRPr lang="en-US" altLang="en-US" sz="2000" dirty="0"/>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10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a:t>
            </a:r>
            <a:r>
              <a:rPr lang="en-US" altLang="en-US" sz="2800" dirty="0" smtClean="0"/>
              <a:t>11 </a:t>
            </a:r>
            <a:r>
              <a:rPr lang="en-US" altLang="en-US" sz="2800" dirty="0" smtClean="0"/>
              <a:t>2015, </a:t>
            </a:r>
            <a:r>
              <a:rPr lang="en-US" altLang="en-US" sz="2800" dirty="0" smtClean="0"/>
              <a:t>4:00PM </a:t>
            </a:r>
            <a:r>
              <a:rPr lang="en-US" altLang="en-US" sz="2800" smtClean="0"/>
              <a:t>– </a:t>
            </a:r>
            <a:r>
              <a:rPr lang="en-US" altLang="en-US" sz="2800" smtClean="0"/>
              <a:t>6:00PM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004276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2196</TotalTime>
  <Words>1452</Words>
  <Application>Microsoft Office PowerPoint</Application>
  <PresentationFormat>On-screen Show (4:3)</PresentationFormat>
  <Paragraphs>313</Paragraphs>
  <Slides>19</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MS PGothic</vt:lpstr>
      <vt:lpstr>宋体</vt:lpstr>
      <vt:lpstr>Arial</vt:lpstr>
      <vt:lpstr>Calibri</vt:lpstr>
      <vt:lpstr>Helvetica</vt:lpstr>
      <vt:lpstr>Monotype Sorts</vt:lpstr>
      <vt:lpstr>Times New Roman</vt:lpstr>
      <vt:lpstr>802-11-Submission</vt:lpstr>
      <vt:lpstr>Document</vt:lpstr>
      <vt:lpstr>TGax MU Ad-hoc November 2015 Agenda </vt:lpstr>
      <vt:lpstr>IEEE 802.11 TGax High Efficiency WLAN MU Ad Hoc</vt:lpstr>
      <vt:lpstr>Meeting Protocol</vt:lpstr>
      <vt:lpstr>Attendance</vt:lpstr>
      <vt:lpstr>Agenda Items November 10 2015, 1:30PM – 3:30PM</vt:lpstr>
      <vt:lpstr>Agenda Items November 11 2015,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Straw-poll 1</vt:lpstr>
      <vt:lpstr>MU- Straw-poll 2</vt:lpstr>
      <vt:lpstr>MU- Straw-poll 3</vt:lpstr>
      <vt:lpstr>MU Straw-poll 4</vt:lpstr>
      <vt:lpstr>MU Straw Poll #5</vt:lpstr>
      <vt:lpstr>MU Straw Poll #5</vt:lpstr>
      <vt:lpstr>MU Straw Poll #6</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117</cp:revision>
  <cp:lastPrinted>1998-02-10T13:28:06Z</cp:lastPrinted>
  <dcterms:created xsi:type="dcterms:W3CDTF">2015-03-09T09:52:27Z</dcterms:created>
  <dcterms:modified xsi:type="dcterms:W3CDTF">2015-11-10T21:34:01Z</dcterms:modified>
</cp:coreProperties>
</file>