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314" r:id="rId4"/>
    <p:sldId id="315" r:id="rId5"/>
    <p:sldId id="316" r:id="rId6"/>
    <p:sldId id="317" r:id="rId7"/>
    <p:sldId id="318" r:id="rId8"/>
    <p:sldId id="319" r:id="rId9"/>
    <p:sldId id="320" r:id="rId10"/>
    <p:sldId id="322" r:id="rId11"/>
    <p:sldId id="277" r:id="rId12"/>
    <p:sldId id="278" r:id="rId13"/>
    <p:sldId id="279" r:id="rId14"/>
    <p:sldId id="280" r:id="rId15"/>
    <p:sldId id="286" r:id="rId16"/>
    <p:sldId id="281" r:id="rId17"/>
    <p:sldId id="291" r:id="rId18"/>
    <p:sldId id="265" r:id="rId19"/>
    <p:sldId id="276" r:id="rId20"/>
    <p:sldId id="269" r:id="rId21"/>
    <p:sldId id="306" r:id="rId22"/>
    <p:sldId id="323" r:id="rId23"/>
    <p:sldId id="324" r:id="rId24"/>
    <p:sldId id="325" r:id="rId25"/>
    <p:sldId id="333" r:id="rId26"/>
    <p:sldId id="334" r:id="rId27"/>
    <p:sldId id="327" r:id="rId28"/>
    <p:sldId id="329" r:id="rId29"/>
    <p:sldId id="330" r:id="rId30"/>
    <p:sldId id="332" r:id="rId31"/>
    <p:sldId id="303" r:id="rId32"/>
    <p:sldId id="263" r:id="rId33"/>
    <p:sldId id="268" r:id="rId34"/>
    <p:sldId id="264"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97" autoAdjust="0"/>
    <p:restoredTop sz="94638" autoAdjust="0"/>
  </p:normalViewPr>
  <p:slideViewPr>
    <p:cSldViewPr>
      <p:cViewPr varScale="1">
        <p:scale>
          <a:sx n="75" d="100"/>
          <a:sy n="75" d="100"/>
        </p:scale>
        <p:origin x="-852"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6330"/>
    </p:cViewPr>
  </p:sorterViewPr>
  <p:notesViewPr>
    <p:cSldViewPr>
      <p:cViewPr varScale="1">
        <p:scale>
          <a:sx n="63" d="100"/>
          <a:sy n="63" d="100"/>
        </p:scale>
        <p:origin x="-1445"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802.11-15/1403r6</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November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802.11-15/1403r6</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November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17</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802.11-15/1403r6</a:t>
            </a:r>
            <a:endParaRPr lang="en-US"/>
          </a:p>
        </p:txBody>
      </p:sp>
      <p:sp>
        <p:nvSpPr>
          <p:cNvPr id="5" name="Date Placeholder 4"/>
          <p:cNvSpPr>
            <a:spLocks noGrp="1"/>
          </p:cNvSpPr>
          <p:nvPr>
            <p:ph type="dt" idx="11"/>
          </p:nvPr>
        </p:nvSpPr>
        <p:spPr/>
        <p:txBody>
          <a:bodyPr/>
          <a:lstStyle/>
          <a:p>
            <a:r>
              <a:rPr lang="en-US" smtClean="0"/>
              <a:t>November 2015</a:t>
            </a:r>
            <a:endParaRPr lang="en-US"/>
          </a:p>
        </p:txBody>
      </p:sp>
      <p:sp>
        <p:nvSpPr>
          <p:cNvPr id="6" name="Footer Placeholder 5"/>
          <p:cNvSpPr>
            <a:spLocks noGrp="1"/>
          </p:cNvSpPr>
          <p:nvPr>
            <p:ph type="ftr" idx="12"/>
          </p:nvPr>
        </p:nvSpPr>
        <p:spPr/>
        <p:txBody>
          <a:bodyPr/>
          <a:lstStyle/>
          <a:p>
            <a:r>
              <a:rPr lang="en-US" smtClean="0"/>
              <a:t>Guido R. Hiertz, Ericsson et al.</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7551864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a:xfrm>
            <a:off x="1154113" y="701675"/>
            <a:ext cx="4625975" cy="3468688"/>
          </a:xfrm>
        </p:spPr>
      </p:sp>
      <p:sp>
        <p:nvSpPr>
          <p:cNvPr id="3" name="Заметки 2"/>
          <p:cNvSpPr>
            <a:spLocks noGrp="1"/>
          </p:cNvSpPr>
          <p:nvPr>
            <p:ph type="body" idx="1"/>
          </p:nvPr>
        </p:nvSpPr>
        <p:spPr/>
        <p:txBody>
          <a:bodyPr/>
          <a:lstStyle/>
          <a:p>
            <a:endParaRPr lang="ru-RU" dirty="0"/>
          </a:p>
        </p:txBody>
      </p:sp>
      <p:sp>
        <p:nvSpPr>
          <p:cNvPr id="4" name="Верхний колонтитул 3"/>
          <p:cNvSpPr>
            <a:spLocks noGrp="1"/>
          </p:cNvSpPr>
          <p:nvPr>
            <p:ph type="hdr" sz="quarter" idx="10"/>
          </p:nvPr>
        </p:nvSpPr>
        <p:spPr/>
        <p:txBody>
          <a:bodyPr/>
          <a:lstStyle/>
          <a:p>
            <a:pPr>
              <a:defRPr/>
            </a:pPr>
            <a:r>
              <a:rPr lang="en-US" smtClean="0"/>
              <a:t>doc.: IEEE 802.11-15/1403r6</a:t>
            </a:r>
            <a:endParaRPr lang="en-US" dirty="0"/>
          </a:p>
        </p:txBody>
      </p:sp>
      <p:sp>
        <p:nvSpPr>
          <p:cNvPr id="5" name="Дата 4"/>
          <p:cNvSpPr>
            <a:spLocks noGrp="1"/>
          </p:cNvSpPr>
          <p:nvPr>
            <p:ph type="dt" idx="11"/>
          </p:nvPr>
        </p:nvSpPr>
        <p:spPr/>
        <p:txBody>
          <a:bodyPr/>
          <a:lstStyle/>
          <a:p>
            <a:pPr>
              <a:defRPr/>
            </a:pPr>
            <a:r>
              <a:rPr lang="en-US" smtClean="0"/>
              <a:t>Month Year</a:t>
            </a:r>
            <a:endParaRPr lang="en-US" dirty="0"/>
          </a:p>
        </p:txBody>
      </p:sp>
      <p:sp>
        <p:nvSpPr>
          <p:cNvPr id="6" name="Нижний колонтитул 5"/>
          <p:cNvSpPr>
            <a:spLocks noGrp="1"/>
          </p:cNvSpPr>
          <p:nvPr>
            <p:ph type="ftr" sz="quarter" idx="12"/>
          </p:nvPr>
        </p:nvSpPr>
        <p:spPr/>
        <p:txBody>
          <a:bodyPr/>
          <a:lstStyle/>
          <a:p>
            <a:pPr lvl="4">
              <a:defRPr/>
            </a:pPr>
            <a:r>
              <a:rPr lang="en-US" smtClean="0"/>
              <a:t>John Doe, Some Company</a:t>
            </a:r>
            <a:endParaRPr lang="en-US" dirty="0"/>
          </a:p>
        </p:txBody>
      </p:sp>
      <p:sp>
        <p:nvSpPr>
          <p:cNvPr id="7" name="Номер слайда 6"/>
          <p:cNvSpPr>
            <a:spLocks noGrp="1"/>
          </p:cNvSpPr>
          <p:nvPr>
            <p:ph type="sldNum" sz="quarter" idx="13"/>
          </p:nvPr>
        </p:nvSpPr>
        <p:spPr/>
        <p:txBody>
          <a:bodyPr/>
          <a:lstStyle/>
          <a:p>
            <a:pPr>
              <a:defRPr/>
            </a:pPr>
            <a:r>
              <a:rPr lang="en-US" smtClean="0"/>
              <a:t>Page </a:t>
            </a:r>
            <a:fld id="{870C1BA4-1CEE-4CD8-8532-343A8D2B3155}" type="slidenum">
              <a:rPr lang="en-US" smtClean="0"/>
              <a:pPr>
                <a:defRPr/>
              </a:pPr>
              <a:t>24</a:t>
            </a:fld>
            <a:endParaRPr lang="en-US" dirty="0"/>
          </a:p>
        </p:txBody>
      </p:sp>
    </p:spTree>
    <p:extLst>
      <p:ext uri="{BB962C8B-B14F-4D97-AF65-F5344CB8AC3E}">
        <p14:creationId xmlns:p14="http://schemas.microsoft.com/office/powerpoint/2010/main" val="23579081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802.11-15/1403r6</a:t>
            </a:r>
            <a:endParaRPr lang="en-US"/>
          </a:p>
        </p:txBody>
      </p:sp>
      <p:sp>
        <p:nvSpPr>
          <p:cNvPr id="5" name="Rectangle 3"/>
          <p:cNvSpPr>
            <a:spLocks noGrp="1" noChangeArrowheads="1"/>
          </p:cNvSpPr>
          <p:nvPr>
            <p:ph type="dt"/>
          </p:nvPr>
        </p:nvSpPr>
        <p:spPr>
          <a:ln/>
        </p:spPr>
        <p:txBody>
          <a:bodyPr/>
          <a:lstStyle/>
          <a:p>
            <a:r>
              <a:rPr lang="en-US" smtClean="0"/>
              <a:t>November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34</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November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November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November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November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November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November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802.11-15/1403r6</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November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Guido R. </a:t>
            </a:r>
            <a:r>
              <a:rPr lang="en-GB" dirty="0" err="1" smtClean="0"/>
              <a:t>Hiertz</a:t>
            </a:r>
            <a:r>
              <a:rPr lang="en-GB" dirty="0" smtClean="0"/>
              <a:t>,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 Agenda</a:t>
            </a:r>
            <a:endParaRPr lang="en-GB" dirty="0"/>
          </a:p>
        </p:txBody>
      </p:sp>
      <p:sp>
        <p:nvSpPr>
          <p:cNvPr id="3074" name="Rectangle 2"/>
          <p:cNvSpPr>
            <a:spLocks noGrp="1" noChangeArrowheads="1"/>
          </p:cNvSpPr>
          <p:nvPr>
            <p:ph type="body" idx="1"/>
          </p:nvPr>
        </p:nvSpPr>
        <p:spPr>
          <a:xfrm>
            <a:off x="685800" y="199424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2015-11-11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244521954"/>
              </p:ext>
            </p:extLst>
          </p:nvPr>
        </p:nvGraphicFramePr>
        <p:xfrm>
          <a:off x="523875" y="2743200"/>
          <a:ext cx="7913688" cy="3097213"/>
        </p:xfrm>
        <a:graphic>
          <a:graphicData uri="http://schemas.openxmlformats.org/presentationml/2006/ole">
            <mc:AlternateContent xmlns:mc="http://schemas.openxmlformats.org/markup-compatibility/2006">
              <mc:Choice xmlns:v="urn:schemas-microsoft-com:vml" Requires="v">
                <p:oleObj spid="_x0000_s3233" name="Document" r:id="rId4" imgW="8246962" imgH="3237657" progId="Word.Document.8">
                  <p:embed/>
                </p:oleObj>
              </mc:Choice>
              <mc:Fallback>
                <p:oleObj name="Document" r:id="rId4" imgW="8246962" imgH="3237657" progId="Word.Document.8">
                  <p:embed/>
                  <p:pic>
                    <p:nvPicPr>
                      <p:cNvPr id="0" name="Picture 3"/>
                      <p:cNvPicPr>
                        <a:picLocks noChangeAspect="1" noChangeArrowheads="1"/>
                      </p:cNvPicPr>
                      <p:nvPr/>
                    </p:nvPicPr>
                    <p:blipFill>
                      <a:blip r:embed="rId5"/>
                      <a:srcRect/>
                      <a:stretch>
                        <a:fillRect/>
                      </a:stretch>
                    </p:blipFill>
                    <p:spPr bwMode="auto">
                      <a:xfrm>
                        <a:off x="523875" y="2743200"/>
                        <a:ext cx="7913688" cy="3097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41017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979563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17</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Dallas, Texas, USA</a:t>
            </a:r>
          </a:p>
          <a:p>
            <a:r>
              <a:rPr lang="en-US" dirty="0" smtClean="0"/>
              <a:t>2015-11-10 &amp; 2015-11-11</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smtClean="0"/>
              <a:t>November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tx1"/>
                </a:solidFill>
              </a:rPr>
              <a:t>2014-11: Task Group 802.11ax decided to establish four ad hoc groups</a:t>
            </a:r>
          </a:p>
          <a:p>
            <a:pPr>
              <a:buFont typeface="Arial" panose="020B0604020202020204" pitchFamily="34" charset="0"/>
              <a:buChar char="•"/>
            </a:pPr>
            <a:r>
              <a:rPr lang="en-US" dirty="0" smtClean="0">
                <a:solidFill>
                  <a:schemeClr val="tx1"/>
                </a:solidFill>
              </a:rPr>
              <a:t>2015-01-13: Task Group 802.11ax elected twelve ad hoc chairmen</a:t>
            </a:r>
          </a:p>
          <a:p>
            <a:pPr>
              <a:buFont typeface="Arial" panose="020B0604020202020204" pitchFamily="34" charset="0"/>
              <a:buChar char="•"/>
            </a:pPr>
            <a:r>
              <a:rPr lang="en-US" dirty="0" smtClean="0">
                <a:solidFill>
                  <a:schemeClr val="tx1"/>
                </a:solidFill>
              </a:rPr>
              <a:t>2015-03-11: 1</a:t>
            </a:r>
            <a:r>
              <a:rPr lang="en-US" baseline="30000" dirty="0" smtClean="0">
                <a:solidFill>
                  <a:schemeClr val="tx1"/>
                </a:solidFill>
              </a:rPr>
              <a:t>st</a:t>
            </a:r>
            <a:r>
              <a:rPr lang="en-US" dirty="0" smtClean="0">
                <a:solidFill>
                  <a:schemeClr val="tx1"/>
                </a:solidFill>
              </a:rPr>
              <a:t> meeting </a:t>
            </a:r>
            <a:r>
              <a:rPr lang="en-US" dirty="0">
                <a:solidFill>
                  <a:schemeClr val="tx1"/>
                </a:solidFill>
              </a:rPr>
              <a:t>of 802.11ax SR ad hoc </a:t>
            </a:r>
            <a:r>
              <a:rPr lang="en-US" dirty="0" smtClean="0">
                <a:solidFill>
                  <a:schemeClr val="tx1"/>
                </a:solidFill>
              </a:rPr>
              <a:t>group</a:t>
            </a:r>
          </a:p>
          <a:p>
            <a:pPr>
              <a:buFont typeface="Arial" panose="020B0604020202020204" pitchFamily="34" charset="0"/>
              <a:buChar char="•"/>
            </a:pPr>
            <a:r>
              <a:rPr lang="en-US" altLang="ko-KR" dirty="0" smtClean="0">
                <a:solidFill>
                  <a:schemeClr val="tx1"/>
                </a:solidFill>
              </a:rPr>
              <a:t>2015-05-12: 2</a:t>
            </a:r>
            <a:r>
              <a:rPr lang="en-US" altLang="ko-KR" baseline="30000" dirty="0" smtClean="0">
                <a:solidFill>
                  <a:schemeClr val="tx1"/>
                </a:solidFill>
              </a:rPr>
              <a:t>nd</a:t>
            </a:r>
            <a:r>
              <a:rPr lang="en-US" altLang="ko-KR" dirty="0" smtClean="0">
                <a:solidFill>
                  <a:schemeClr val="tx1"/>
                </a:solidFill>
              </a:rPr>
              <a:t> meeting </a:t>
            </a:r>
            <a:r>
              <a:rPr lang="en-US" altLang="ko-KR" dirty="0">
                <a:solidFill>
                  <a:schemeClr val="tx1"/>
                </a:solidFill>
              </a:rPr>
              <a:t>of 802.11ax SR ad hoc </a:t>
            </a:r>
            <a:r>
              <a:rPr lang="en-US" altLang="ko-KR" dirty="0" smtClean="0">
                <a:solidFill>
                  <a:schemeClr val="tx1"/>
                </a:solidFill>
              </a:rPr>
              <a:t>group</a:t>
            </a:r>
          </a:p>
          <a:p>
            <a:pPr>
              <a:buFont typeface="Arial" panose="020B0604020202020204" pitchFamily="34" charset="0"/>
              <a:buChar char="•"/>
            </a:pPr>
            <a:r>
              <a:rPr lang="en-US" altLang="ko-KR" dirty="0" smtClean="0">
                <a:solidFill>
                  <a:schemeClr val="tx1"/>
                </a:solidFill>
              </a:rPr>
              <a:t>2015-07-14: 3</a:t>
            </a:r>
            <a:r>
              <a:rPr lang="en-US" altLang="ko-KR" baseline="30000" dirty="0" smtClean="0">
                <a:solidFill>
                  <a:schemeClr val="tx1"/>
                </a:solidFill>
              </a:rPr>
              <a:t>rd</a:t>
            </a:r>
            <a:r>
              <a:rPr lang="en-US" altLang="ko-KR" dirty="0" smtClean="0">
                <a:solidFill>
                  <a:schemeClr val="tx1"/>
                </a:solidFill>
              </a:rPr>
              <a:t> meeting of 802.11ax SR ad hoc group</a:t>
            </a:r>
          </a:p>
          <a:p>
            <a:pPr>
              <a:buFont typeface="Arial" panose="020B0604020202020204" pitchFamily="34" charset="0"/>
              <a:buChar char="•"/>
            </a:pPr>
            <a:r>
              <a:rPr lang="en-US" altLang="ko-KR" dirty="0" smtClean="0">
                <a:solidFill>
                  <a:schemeClr val="tx1"/>
                </a:solidFill>
              </a:rPr>
              <a:t>2015-09-15: 4</a:t>
            </a:r>
            <a:r>
              <a:rPr lang="en-US" altLang="ko-KR" baseline="30000" dirty="0" smtClean="0">
                <a:solidFill>
                  <a:schemeClr val="tx1"/>
                </a:solidFill>
              </a:rPr>
              <a:t>th</a:t>
            </a:r>
            <a:r>
              <a:rPr lang="en-US" altLang="ko-KR" dirty="0" smtClean="0">
                <a:solidFill>
                  <a:schemeClr val="tx1"/>
                </a:solidFill>
              </a:rPr>
              <a:t> meeting of 802.11ax SR ad hoc group</a:t>
            </a:r>
            <a:endParaRPr lang="en-US" altLang="ko-KR"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a:bodyPr>
          <a:lstStyle/>
          <a:p>
            <a:pPr>
              <a:buFont typeface="Arial" panose="020B0604020202020204" pitchFamily="34" charset="0"/>
              <a:buChar char="•"/>
            </a:pPr>
            <a:r>
              <a:rPr lang="en-US" dirty="0">
                <a:solidFill>
                  <a:schemeClr val="tx1"/>
                </a:solidFill>
              </a:rPr>
              <a:t>Call meeting to order </a:t>
            </a:r>
          </a:p>
          <a:p>
            <a:pPr>
              <a:buFont typeface="Arial" panose="020B0604020202020204" pitchFamily="34" charset="0"/>
              <a:buChar char="•"/>
            </a:pPr>
            <a:r>
              <a:rPr lang="en-US" dirty="0">
                <a:solidFill>
                  <a:schemeClr val="tx1"/>
                </a:solidFill>
              </a:rPr>
              <a:t>Patent policy, </a:t>
            </a:r>
            <a:r>
              <a:rPr lang="en-US" dirty="0" smtClean="0">
                <a:solidFill>
                  <a:schemeClr val="tx1"/>
                </a:solidFill>
              </a:rPr>
              <a:t>etc.</a:t>
            </a:r>
          </a:p>
          <a:p>
            <a:pPr>
              <a:buFont typeface="Arial" panose="020B0604020202020204" pitchFamily="34" charset="0"/>
              <a:buChar char="•"/>
            </a:pPr>
            <a:r>
              <a:rPr lang="en-US" dirty="0" smtClean="0">
                <a:solidFill>
                  <a:schemeClr val="tx1"/>
                </a:solidFill>
              </a:rPr>
              <a:t>Approve agenda</a:t>
            </a:r>
            <a:endParaRPr lang="en-US" dirty="0">
              <a:solidFill>
                <a:schemeClr val="tx1"/>
              </a:solidFill>
            </a:endParaRPr>
          </a:p>
          <a:p>
            <a:pPr>
              <a:buFont typeface="Arial" panose="020B0604020202020204" pitchFamily="34" charset="0"/>
              <a:buChar char="•"/>
            </a:pPr>
            <a:r>
              <a:rPr lang="en-US" dirty="0">
                <a:solidFill>
                  <a:schemeClr val="tx1"/>
                </a:solidFill>
              </a:rPr>
              <a:t>Review ad hoc rules </a:t>
            </a:r>
            <a:endParaRPr lang="en-US" dirty="0" smtClean="0">
              <a:solidFill>
                <a:schemeClr val="tx1"/>
              </a:solidFill>
            </a:endParaRPr>
          </a:p>
          <a:p>
            <a:pPr>
              <a:buFont typeface="Arial" panose="020B0604020202020204" pitchFamily="34" charset="0"/>
              <a:buChar char="•"/>
            </a:pP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a:t>
            </a:r>
            <a:r>
              <a:rPr lang="en-US" dirty="0">
                <a:solidFill>
                  <a:schemeClr val="tx1"/>
                </a:solidFill>
              </a:rPr>
              <a:t>other technical </a:t>
            </a:r>
            <a:r>
              <a:rPr lang="en-US" dirty="0" smtClean="0">
                <a:solidFill>
                  <a:schemeClr val="tx1"/>
                </a:solidFill>
              </a:rPr>
              <a:t>presentations</a:t>
            </a:r>
          </a:p>
          <a:p>
            <a:pPr>
              <a:buFont typeface="Arial" panose="020B0604020202020204" pitchFamily="34" charset="0"/>
              <a:buChar char="•"/>
            </a:pPr>
            <a:r>
              <a:rPr lang="en-US" dirty="0" smtClean="0">
                <a:solidFill>
                  <a:schemeClr val="tx1"/>
                </a:solidFill>
              </a:rPr>
              <a:t>Any other business</a:t>
            </a:r>
          </a:p>
          <a:p>
            <a:pPr>
              <a:buFont typeface="Arial" panose="020B0604020202020204" pitchFamily="34" charset="0"/>
              <a:buChar char="•"/>
            </a:pPr>
            <a:r>
              <a:rPr lang="en-US" dirty="0" smtClean="0">
                <a:solidFill>
                  <a:schemeClr val="tx1"/>
                </a:solidFill>
              </a:rPr>
              <a:t>Adjourn</a:t>
            </a:r>
            <a:endParaRPr lang="en-US"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23632991"/>
              </p:ext>
            </p:extLst>
          </p:nvPr>
        </p:nvGraphicFramePr>
        <p:xfrm>
          <a:off x="720688" y="1981200"/>
          <a:ext cx="7667735" cy="3953340"/>
        </p:xfrm>
        <a:graphic>
          <a:graphicData uri="http://schemas.openxmlformats.org/drawingml/2006/table">
            <a:tbl>
              <a:tblPr/>
              <a:tblGrid>
                <a:gridCol w="1431415"/>
                <a:gridCol w="3497085"/>
                <a:gridCol w="1701897"/>
                <a:gridCol w="1037338"/>
              </a:tblGrid>
              <a:tr h="228600">
                <a:tc>
                  <a:txBody>
                    <a:bodyPr/>
                    <a:lstStyle/>
                    <a:p>
                      <a:pPr algn="ctr" fontAlgn="b"/>
                      <a:r>
                        <a:rPr lang="en-CA" sz="17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FFFFFF"/>
                          </a:solidFill>
                          <a:latin typeface="Calibri"/>
                        </a:rPr>
                        <a:t>Author</a:t>
                      </a:r>
                      <a:endParaRPr lang="en-CA" sz="17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700" b="1" i="0" u="none" strike="noStrike" dirty="0" smtClean="0">
                          <a:solidFill>
                            <a:srgbClr val="FFFFFF"/>
                          </a:solidFill>
                          <a:latin typeface="Calibri"/>
                        </a:rPr>
                        <a:t>Order</a:t>
                      </a:r>
                      <a:endParaRPr lang="en-CA" sz="1700" b="1" i="0" u="none" strike="noStrike" dirty="0">
                        <a:solidFill>
                          <a:srgbClr val="FFFFFF"/>
                        </a:solidFill>
                        <a:latin typeface="Calibri"/>
                      </a:endParaRP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r>
              <a:tr h="228600">
                <a:tc>
                  <a:txBody>
                    <a:bodyPr/>
                    <a:lstStyle/>
                    <a:p>
                      <a:pPr algn="l" fontAlgn="b"/>
                      <a:r>
                        <a:rPr lang="en-CA" sz="1700" b="0" i="0" u="none" strike="noStrike" dirty="0" smtClean="0">
                          <a:solidFill>
                            <a:srgbClr val="000000"/>
                          </a:solidFill>
                          <a:latin typeface="Calibri"/>
                        </a:rPr>
                        <a:t>11-15/1259</a:t>
                      </a:r>
                      <a:endParaRPr lang="en-CA" sz="1700" b="0" i="0" u="none" strike="noStrike" dirty="0">
                        <a:solidFill>
                          <a:srgbClr val="000000"/>
                        </a:solidFill>
                        <a:latin typeface="Calibri"/>
                      </a:endParaRPr>
                    </a:p>
                  </a:txBody>
                  <a:tcPr marL="6714" marR="6714" marT="6714" marB="0">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Use of TG ax Scenarios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Graham Smith</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2</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11-15/1284</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Simulation results for spatial reuse in 11ax</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err="1">
                          <a:solidFill>
                            <a:srgbClr val="000000"/>
                          </a:solidFill>
                          <a:latin typeface="Calibri"/>
                        </a:rPr>
                        <a:t>Jinmin</a:t>
                      </a:r>
                      <a:r>
                        <a:rPr lang="en-CA" sz="1700" b="0" i="0" u="none" strike="noStrike" dirty="0">
                          <a:solidFill>
                            <a:srgbClr val="000000"/>
                          </a:solidFill>
                          <a:latin typeface="Calibri"/>
                        </a:rPr>
                        <a:t> Kim</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3</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a:solidFill>
                            <a:srgbClr val="000000"/>
                          </a:solidFill>
                          <a:latin typeface="Calibri"/>
                        </a:rPr>
                        <a:t>11-15/1313</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Considerations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Reza </a:t>
                      </a:r>
                      <a:r>
                        <a:rPr lang="en-CA" sz="1700" b="0" i="0" u="none" strike="noStrike" dirty="0" err="1">
                          <a:solidFill>
                            <a:srgbClr val="000000"/>
                          </a:solidFill>
                          <a:latin typeface="Calibri"/>
                        </a:rPr>
                        <a:t>Hedayat</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6</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11-15/1316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DSC calibration results with NS-3</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M. </a:t>
                      </a:r>
                      <a:r>
                        <a:rPr lang="en-CA" sz="1700" b="0" i="0" u="none" strike="noStrike" dirty="0" err="1">
                          <a:solidFill>
                            <a:srgbClr val="000000"/>
                          </a:solidFill>
                          <a:latin typeface="Calibri"/>
                        </a:rPr>
                        <a:t>Shahwaiz</a:t>
                      </a:r>
                      <a:r>
                        <a:rPr lang="en-CA" sz="1700" b="0" i="0" u="none" strike="noStrike" dirty="0">
                          <a:solidFill>
                            <a:srgbClr val="000000"/>
                          </a:solidFill>
                          <a:latin typeface="Calibri"/>
                        </a:rPr>
                        <a:t> </a:t>
                      </a:r>
                      <a:r>
                        <a:rPr lang="en-CA" sz="1700" b="0" i="0" u="none" strike="noStrike" dirty="0" err="1">
                          <a:solidFill>
                            <a:srgbClr val="000000"/>
                          </a:solidFill>
                          <a:latin typeface="Calibri"/>
                        </a:rPr>
                        <a:t>Afaqui</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4</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a:solidFill>
                            <a:srgbClr val="000000"/>
                          </a:solidFill>
                          <a:latin typeface="Calibri"/>
                        </a:rPr>
                        <a:t>11-15/1336</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a:solidFill>
                            <a:srgbClr val="000000"/>
                          </a:solidFill>
                          <a:latin typeface="Calibri"/>
                        </a:rPr>
                        <a:t>BSS Color Field Size Measurements</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a:solidFill>
                            <a:srgbClr val="000000"/>
                          </a:solidFill>
                          <a:latin typeface="Calibri"/>
                        </a:rPr>
                        <a:t>Chuck </a:t>
                      </a:r>
                      <a:r>
                        <a:rPr lang="en-CA" sz="1700" b="0" i="0" u="none" strike="noStrike" dirty="0" err="1">
                          <a:solidFill>
                            <a:srgbClr val="000000"/>
                          </a:solidFill>
                          <a:latin typeface="Calibri"/>
                        </a:rPr>
                        <a:t>Lukaszewski</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5</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11-15/1337</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a:solidFill>
                            <a:srgbClr val="000000"/>
                          </a:solidFill>
                          <a:latin typeface="Calibri"/>
                        </a:rPr>
                        <a:t>Secondary Channel CCA of HE STA</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John Son</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7</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a:solidFill>
                            <a:srgbClr val="000000"/>
                          </a:solidFill>
                          <a:latin typeface="Calibri"/>
                        </a:rPr>
                        <a:t>11-15/1338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a:solidFill>
                            <a:srgbClr val="000000"/>
                          </a:solidFill>
                          <a:latin typeface="Calibri"/>
                        </a:rPr>
                        <a:t>Improving Spatial Reuse During OBSS UL MU Procedure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700" b="0" i="0" u="none" strike="noStrike" dirty="0" err="1">
                          <a:solidFill>
                            <a:srgbClr val="000000"/>
                          </a:solidFill>
                          <a:latin typeface="Calibri"/>
                        </a:rPr>
                        <a:t>Geonjung</a:t>
                      </a:r>
                      <a:r>
                        <a:rPr lang="en-CA" sz="1700" b="0" i="0" u="none" strike="noStrike" dirty="0">
                          <a:solidFill>
                            <a:srgbClr val="000000"/>
                          </a:solidFill>
                          <a:latin typeface="Calibri"/>
                        </a:rPr>
                        <a:t> </a:t>
                      </a:r>
                      <a:r>
                        <a:rPr lang="en-CA" sz="1700" b="0" i="0" u="none" strike="noStrike" dirty="0" err="1">
                          <a:solidFill>
                            <a:srgbClr val="000000"/>
                          </a:solidFill>
                          <a:latin typeface="Calibri"/>
                        </a:rPr>
                        <a:t>Ko</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ctr" fontAlgn="b"/>
                      <a:r>
                        <a:rPr lang="en-CA" sz="1700" b="0" i="0" u="none" strike="noStrike" dirty="0" smtClean="0">
                          <a:solidFill>
                            <a:srgbClr val="000000"/>
                          </a:solidFill>
                          <a:latin typeface="Calibri"/>
                        </a:rPr>
                        <a:t>8</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28600">
                <a:tc>
                  <a:txBody>
                    <a:bodyPr/>
                    <a:lstStyle/>
                    <a:p>
                      <a:pPr algn="l" fontAlgn="b"/>
                      <a:r>
                        <a:rPr lang="en-CA" sz="1700" b="0" i="0" u="none" strike="noStrike" dirty="0">
                          <a:solidFill>
                            <a:srgbClr val="000000"/>
                          </a:solidFill>
                          <a:latin typeface="Calibri"/>
                        </a:rPr>
                        <a:t>11-15/1348</a:t>
                      </a: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a:solidFill>
                            <a:srgbClr val="000000"/>
                          </a:solidFill>
                          <a:latin typeface="Calibri"/>
                        </a:rPr>
                        <a:t>Multiple NAVs for Spatial Reuse</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700" b="0" i="0" u="none" strike="noStrike" dirty="0" err="1">
                          <a:solidFill>
                            <a:srgbClr val="000000"/>
                          </a:solidFill>
                          <a:latin typeface="Calibri"/>
                        </a:rPr>
                        <a:t>Sigurd</a:t>
                      </a:r>
                      <a:r>
                        <a:rPr lang="en-CA" sz="1700" b="0" i="0" u="none" strike="noStrike" dirty="0">
                          <a:solidFill>
                            <a:srgbClr val="000000"/>
                          </a:solidFill>
                          <a:latin typeface="Calibri"/>
                        </a:rPr>
                        <a:t> </a:t>
                      </a:r>
                      <a:r>
                        <a:rPr lang="en-CA" sz="1700" b="0" i="0" u="none" strike="noStrike" dirty="0" err="1">
                          <a:solidFill>
                            <a:srgbClr val="000000"/>
                          </a:solidFill>
                          <a:latin typeface="Calibri"/>
                        </a:rPr>
                        <a:t>Schelstraete</a:t>
                      </a:r>
                      <a:r>
                        <a:rPr lang="en-CA" sz="1700" b="0" i="0" u="none" strike="noStrike" dirty="0">
                          <a:solidFill>
                            <a:srgbClr val="000000"/>
                          </a:solidFill>
                          <a:latin typeface="Calibri"/>
                        </a:rPr>
                        <a:t> </a:t>
                      </a: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ctr" fontAlgn="b"/>
                      <a:r>
                        <a:rPr lang="en-CA" sz="1700" b="0" i="0" u="none" strike="noStrike" dirty="0" smtClean="0">
                          <a:solidFill>
                            <a:srgbClr val="000000"/>
                          </a:solidFill>
                          <a:latin typeface="Calibri"/>
                        </a:rPr>
                        <a:t>1</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28600">
                <a:tc>
                  <a:txBody>
                    <a:bodyPr/>
                    <a:lstStyle/>
                    <a:p>
                      <a:pPr algn="l" fontAlgn="b"/>
                      <a:r>
                        <a:rPr lang="en-CA" sz="1700" b="0" i="0" u="none" strike="noStrike" dirty="0" smtClean="0">
                          <a:solidFill>
                            <a:srgbClr val="000000"/>
                          </a:solidFill>
                          <a:latin typeface="Calibri"/>
                        </a:rPr>
                        <a:t>11-15/1427</a:t>
                      </a:r>
                      <a:endParaRPr lang="en-CA" sz="1700" b="0" i="0" u="none" strike="noStrike" dirty="0">
                        <a:solidFill>
                          <a:srgbClr val="000000"/>
                        </a:solidFill>
                        <a:latin typeface="Calibri"/>
                      </a:endParaRPr>
                    </a:p>
                  </a:txBody>
                  <a:tcPr marL="6714" marR="6714" marT="6714" marB="0">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b"/>
                      <a:r>
                        <a:rPr lang="en-US" sz="1700" b="0" i="0" u="none" strike="noStrike" dirty="0" smtClean="0">
                          <a:solidFill>
                            <a:srgbClr val="000000"/>
                          </a:solidFill>
                          <a:latin typeface="Calibri"/>
                        </a:rPr>
                        <a:t>Drivers of the dynamic CCA adaptation</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l" fontAlgn="b"/>
                      <a:r>
                        <a:rPr lang="en-CA" sz="1700" b="0" i="0" u="none" strike="noStrike" dirty="0" smtClean="0">
                          <a:solidFill>
                            <a:srgbClr val="000000"/>
                          </a:solidFill>
                          <a:latin typeface="Calibri"/>
                        </a:rPr>
                        <a:t>Eduard Garcia-Villegas</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c>
                  <a:txBody>
                    <a:bodyPr/>
                    <a:lstStyle/>
                    <a:p>
                      <a:pPr algn="ctr" fontAlgn="b"/>
                      <a:r>
                        <a:rPr lang="en-CA" sz="1700" b="0" i="0" u="none" strike="noStrike" dirty="0" smtClean="0">
                          <a:solidFill>
                            <a:srgbClr val="000000"/>
                          </a:solidFill>
                          <a:latin typeface="Calibri"/>
                        </a:rPr>
                        <a:t>9</a:t>
                      </a:r>
                      <a:endParaRPr lang="en-CA" sz="1700" b="0" i="0" u="none" strike="noStrike" dirty="0">
                        <a:solidFill>
                          <a:srgbClr val="000000"/>
                        </a:solidFill>
                        <a:latin typeface="Calibri"/>
                      </a:endParaRPr>
                    </a:p>
                  </a:txBody>
                  <a:tcPr marL="6714" marR="6714" marT="6714" marB="0">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chemeClr val="accent3">
                        <a:lumMod val="75000"/>
                      </a:schemeClr>
                    </a:solidFill>
                  </a:tcPr>
                </a:tc>
              </a:tr>
            </a:tbl>
          </a:graphicData>
        </a:graphic>
      </p:graphicFrame>
    </p:spTree>
    <p:extLst>
      <p:ext uri="{BB962C8B-B14F-4D97-AF65-F5344CB8AC3E}">
        <p14:creationId xmlns:p14="http://schemas.microsoft.com/office/powerpoint/2010/main" val="21655275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R20151110001</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US" altLang="zh-CN" dirty="0"/>
              <a:t>An HE STA should have a mechanism to remember and distinguish </a:t>
            </a:r>
            <a:r>
              <a:rPr lang="en-GB" altLang="zh-CN" dirty="0" smtClean="0"/>
              <a:t>NAVs set by intra-BSS frame and OBSS frame. A CF-end </a:t>
            </a:r>
            <a:r>
              <a:rPr lang="en-GB" altLang="zh-CN" dirty="0"/>
              <a:t>frame that comes from </a:t>
            </a:r>
            <a:r>
              <a:rPr lang="en-GB" altLang="zh-CN" dirty="0" smtClean="0"/>
              <a:t>intra-BSS (OBSS) should not </a:t>
            </a:r>
            <a:r>
              <a:rPr lang="en-GB" altLang="zh-CN" dirty="0"/>
              <a:t>reset NAV that was set by a frame </a:t>
            </a:r>
            <a:r>
              <a:rPr lang="en-GB" altLang="zh-CN" dirty="0" smtClean="0"/>
              <a:t>from OBSS (intra-BSS). </a:t>
            </a:r>
            <a:r>
              <a:rPr lang="en-US" dirty="0"/>
              <a:t>To determine </a:t>
            </a:r>
            <a:r>
              <a:rPr lang="en-US" dirty="0" smtClean="0"/>
              <a:t>which </a:t>
            </a:r>
            <a:r>
              <a:rPr lang="en-US" dirty="0"/>
              <a:t>BSS </a:t>
            </a:r>
            <a:r>
              <a:rPr lang="en-US" dirty="0" smtClean="0"/>
              <a:t>is the origin of a frame, the </a:t>
            </a:r>
            <a:r>
              <a:rPr lang="en-US" dirty="0"/>
              <a:t>HE STA may use BSS color.</a:t>
            </a:r>
            <a:endParaRPr lang="zh-CN" altLang="zh-CN" sz="1200" dirty="0"/>
          </a:p>
          <a:p>
            <a:pPr marL="457200" lvl="1" indent="0">
              <a:buNone/>
            </a:pPr>
            <a:endParaRPr lang="zh-CN" altLang="zh-CN" sz="1200" b="0" dirty="0" smtClean="0"/>
          </a:p>
          <a:p>
            <a:pPr marL="800100" lvl="1" indent="-342900">
              <a:buFont typeface="Times New Roman" pitchFamily="18" charset="0"/>
              <a:buChar char="−"/>
            </a:pPr>
            <a:r>
              <a:rPr lang="en-US" altLang="zh-CN" dirty="0" smtClean="0"/>
              <a:t>Y: 30</a:t>
            </a:r>
          </a:p>
          <a:p>
            <a:pPr marL="800100" lvl="1" indent="-342900">
              <a:buFont typeface="Times New Roman" pitchFamily="18" charset="0"/>
              <a:buChar char="−"/>
            </a:pPr>
            <a:r>
              <a:rPr lang="en-US" altLang="zh-CN" dirty="0" smtClean="0"/>
              <a:t>N: 0</a:t>
            </a:r>
          </a:p>
          <a:p>
            <a:pPr marL="800100" lvl="1" indent="-342900">
              <a:buFont typeface="Times New Roman" pitchFamily="18" charset="0"/>
              <a:buChar char="−"/>
            </a:pPr>
            <a:r>
              <a:rPr lang="en-US" altLang="zh-CN" dirty="0" smtClean="0"/>
              <a:t>A: 14</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23</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November 2015</a:t>
            </a:r>
            <a:endParaRPr lang="en-US" dirty="0"/>
          </a:p>
        </p:txBody>
      </p:sp>
      <p:sp>
        <p:nvSpPr>
          <p:cNvPr id="5" name="TextBox 4"/>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11-15/1348</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47631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R20151110002</a:t>
            </a:r>
            <a:endParaRPr lang="en-US" dirty="0"/>
          </a:p>
        </p:txBody>
      </p:sp>
      <p:sp>
        <p:nvSpPr>
          <p:cNvPr id="3" name="Content Placeholder 2"/>
          <p:cNvSpPr>
            <a:spLocks noGrp="1"/>
          </p:cNvSpPr>
          <p:nvPr>
            <p:ph idx="1"/>
          </p:nvPr>
        </p:nvSpPr>
        <p:spPr>
          <a:xfrm>
            <a:off x="457200" y="1524000"/>
            <a:ext cx="8077200" cy="4114800"/>
          </a:xfrm>
        </p:spPr>
        <p:txBody>
          <a:bodyPr/>
          <a:lstStyle/>
          <a:p>
            <a:r>
              <a:rPr lang="en-US" altLang="ko-KR" dirty="0" smtClean="0"/>
              <a:t>Do you agree to add the following </a:t>
            </a:r>
            <a:r>
              <a:rPr lang="en-US" altLang="ko-KR" dirty="0"/>
              <a:t>text in SFD: </a:t>
            </a:r>
          </a:p>
          <a:p>
            <a:pPr lvl="1"/>
            <a:r>
              <a:rPr lang="en-GB" altLang="zh-CN" dirty="0"/>
              <a:t>An HE STA should have a mechanism to remember and distinguish NAV values set by frames from different BSSs. </a:t>
            </a:r>
            <a:r>
              <a:rPr lang="en-GB" altLang="zh-CN" dirty="0" smtClean="0"/>
              <a:t>A CF-end </a:t>
            </a:r>
            <a:r>
              <a:rPr lang="en-GB" altLang="zh-CN" dirty="0"/>
              <a:t>frame that comes from one BSS </a:t>
            </a:r>
            <a:r>
              <a:rPr lang="en-GB" altLang="zh-CN" dirty="0" smtClean="0"/>
              <a:t>should not </a:t>
            </a:r>
            <a:r>
              <a:rPr lang="en-GB" altLang="zh-CN" dirty="0"/>
              <a:t>reset NAV that was set by a frame </a:t>
            </a:r>
            <a:r>
              <a:rPr lang="en-GB" altLang="zh-CN" dirty="0" smtClean="0"/>
              <a:t>from </a:t>
            </a:r>
            <a:r>
              <a:rPr lang="en-GB" altLang="zh-CN" dirty="0"/>
              <a:t>another BSS. </a:t>
            </a:r>
            <a:r>
              <a:rPr lang="en-US" dirty="0"/>
              <a:t>To determine </a:t>
            </a:r>
            <a:r>
              <a:rPr lang="en-US" dirty="0" smtClean="0"/>
              <a:t>which </a:t>
            </a:r>
            <a:r>
              <a:rPr lang="en-US" dirty="0"/>
              <a:t>BSS </a:t>
            </a:r>
            <a:r>
              <a:rPr lang="en-US" dirty="0" smtClean="0"/>
              <a:t>is the origin of a frame, the </a:t>
            </a:r>
            <a:r>
              <a:rPr lang="en-US" dirty="0"/>
              <a:t>HE STA may use BSS color.</a:t>
            </a:r>
            <a:endParaRPr lang="zh-CN" altLang="zh-CN" sz="1200" dirty="0"/>
          </a:p>
          <a:p>
            <a:pPr marL="457200" lvl="1" indent="0">
              <a:buNone/>
            </a:pPr>
            <a:endParaRPr lang="zh-CN" altLang="zh-CN" sz="1200" b="0" dirty="0" smtClean="0"/>
          </a:p>
          <a:p>
            <a:pPr marL="800100" lvl="1" indent="-342900">
              <a:buFont typeface="Times New Roman" pitchFamily="18" charset="0"/>
              <a:buChar char="−"/>
            </a:pPr>
            <a:r>
              <a:rPr lang="en-US" altLang="zh-CN" dirty="0" smtClean="0"/>
              <a:t>Y: 12</a:t>
            </a:r>
          </a:p>
          <a:p>
            <a:pPr marL="800100" lvl="1" indent="-342900">
              <a:buFont typeface="Times New Roman" pitchFamily="18" charset="0"/>
              <a:buChar char="−"/>
            </a:pPr>
            <a:r>
              <a:rPr lang="en-US" altLang="zh-CN" dirty="0" smtClean="0"/>
              <a:t>N: 16</a:t>
            </a:r>
          </a:p>
          <a:p>
            <a:pPr marL="800100" lvl="1" indent="-342900">
              <a:buFont typeface="Times New Roman" pitchFamily="18" charset="0"/>
              <a:buChar char="−"/>
            </a:pPr>
            <a:r>
              <a:rPr lang="en-US" altLang="zh-CN" dirty="0" smtClean="0"/>
              <a:t>A: 18</a:t>
            </a:r>
            <a:endParaRPr lang="en-US" sz="2400" dirty="0"/>
          </a:p>
        </p:txBody>
      </p:sp>
      <p:sp>
        <p:nvSpPr>
          <p:cNvPr id="4" name="Slide Number Placeholder 3"/>
          <p:cNvSpPr>
            <a:spLocks noGrp="1"/>
          </p:cNvSpPr>
          <p:nvPr>
            <p:ph type="sldNum" sz="quarter" idx="4294967295"/>
          </p:nvPr>
        </p:nvSpPr>
        <p:spPr>
          <a:xfrm>
            <a:off x="4344988" y="6475413"/>
            <a:ext cx="530225" cy="182562"/>
          </a:xfrm>
          <a:prstGeom prst="rect">
            <a:avLst/>
          </a:prstGeom>
        </p:spPr>
        <p:txBody>
          <a:bodyPr/>
          <a:lstStyle/>
          <a:p>
            <a:pPr>
              <a:defRPr/>
            </a:pPr>
            <a:r>
              <a:rPr lang="en-US" smtClean="0"/>
              <a:t>Slide </a:t>
            </a:r>
            <a:fld id="{3099D1E7-2CFE-4362-BB72-AF97192842EA}" type="slidenum">
              <a:rPr lang="en-US" smtClean="0"/>
              <a:pPr>
                <a:defRPr/>
              </a:pPr>
              <a:t>24</a:t>
            </a:fld>
            <a:endParaRPr lang="en-US" dirty="0"/>
          </a:p>
        </p:txBody>
      </p:sp>
      <p:sp>
        <p:nvSpPr>
          <p:cNvPr id="6" name="Footer Placeholder 3"/>
          <p:cNvSpPr>
            <a:spLocks noGrp="1"/>
          </p:cNvSpPr>
          <p:nvPr>
            <p:ph type="ftr" sz="quarter" idx="4294967295"/>
          </p:nvPr>
        </p:nvSpPr>
        <p:spPr>
          <a:xfrm>
            <a:off x="5791199" y="6475413"/>
            <a:ext cx="2752661" cy="184666"/>
          </a:xfrm>
          <a:prstGeom prst="rect">
            <a:avLst/>
          </a:prstGeom>
          <a:noFill/>
        </p:spPr>
        <p:txBody>
          <a:bodyPr/>
          <a:lstStyle/>
          <a:p>
            <a:r>
              <a:rPr lang="en-GB" dirty="0"/>
              <a:t>Guido R. </a:t>
            </a:r>
            <a:r>
              <a:rPr lang="en-GB" dirty="0" err="1"/>
              <a:t>Hiertz</a:t>
            </a:r>
            <a:r>
              <a:rPr lang="en-GB" dirty="0"/>
              <a:t>, Ericsson et al</a:t>
            </a:r>
            <a:r>
              <a:rPr lang="en-GB" dirty="0" smtClean="0"/>
              <a:t>.</a:t>
            </a:r>
            <a:endParaRPr lang="en-GB" dirty="0"/>
          </a:p>
        </p:txBody>
      </p:sp>
      <p:sp>
        <p:nvSpPr>
          <p:cNvPr id="7" name="Rectangle 4"/>
          <p:cNvSpPr>
            <a:spLocks noGrp="1" noChangeArrowheads="1"/>
          </p:cNvSpPr>
          <p:nvPr>
            <p:ph type="dt" sz="half" idx="4294967295"/>
          </p:nvPr>
        </p:nvSpPr>
        <p:spPr bwMode="auto">
          <a:xfrm>
            <a:off x="696913" y="334189"/>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dirty="0" smtClean="0"/>
              <a:t>November 2015</a:t>
            </a:r>
            <a:endParaRPr lang="en-US" dirty="0"/>
          </a:p>
        </p:txBody>
      </p:sp>
      <p:sp>
        <p:nvSpPr>
          <p:cNvPr id="8" name="TextBox 7"/>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11-15/1348</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523010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A20151110001</a:t>
            </a:r>
            <a:endParaRPr lang="en-US" dirty="0"/>
          </a:p>
        </p:txBody>
      </p:sp>
      <p:sp>
        <p:nvSpPr>
          <p:cNvPr id="3" name="Content Placeholder 2"/>
          <p:cNvSpPr>
            <a:spLocks noGrp="1"/>
          </p:cNvSpPr>
          <p:nvPr>
            <p:ph idx="1"/>
          </p:nvPr>
        </p:nvSpPr>
        <p:spPr/>
        <p:txBody>
          <a:bodyPr/>
          <a:lstStyle/>
          <a:p>
            <a:r>
              <a:rPr lang="en-US" dirty="0"/>
              <a:t>Do you agree that when evaluating Spatial Reuse technologies the channel allocations should be allowed to be varied along the lines indicated in </a:t>
            </a:r>
            <a:r>
              <a:rPr lang="en-US" dirty="0" smtClean="0"/>
              <a:t>document 11-15/1259, </a:t>
            </a:r>
            <a:r>
              <a:rPr lang="en-US" dirty="0"/>
              <a:t>rather than only use the fixed assignments as specified in the Simulation Document?</a:t>
            </a:r>
          </a:p>
          <a:p>
            <a:endParaRPr lang="en-US" dirty="0"/>
          </a:p>
          <a:p>
            <a:r>
              <a:rPr lang="en-US" dirty="0" smtClean="0"/>
              <a:t>Y/N/A: 20/0/30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
        <p:nvSpPr>
          <p:cNvPr id="7" name="TextBox 6"/>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11-15/1259</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862373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A20151110002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Do you support to assign 8 bits for BSS Color?</a:t>
            </a:r>
          </a:p>
          <a:p>
            <a:pPr lvl="1">
              <a:buFont typeface="Arial" panose="020B0604020202020204" pitchFamily="34" charset="0"/>
              <a:buChar char="•"/>
            </a:pPr>
            <a:r>
              <a:rPr lang="en-US" dirty="0"/>
              <a:t>Y: </a:t>
            </a:r>
            <a:r>
              <a:rPr lang="en-US" dirty="0" smtClean="0"/>
              <a:t>11</a:t>
            </a:r>
            <a:endParaRPr lang="en-US" dirty="0"/>
          </a:p>
          <a:p>
            <a:pPr lvl="1">
              <a:buFont typeface="Arial" panose="020B0604020202020204" pitchFamily="34" charset="0"/>
              <a:buChar char="•"/>
            </a:pPr>
            <a:r>
              <a:rPr lang="en-US" dirty="0"/>
              <a:t>N: </a:t>
            </a:r>
            <a:r>
              <a:rPr lang="en-US" dirty="0" smtClean="0"/>
              <a:t>16</a:t>
            </a:r>
            <a:endParaRPr lang="en-US" dirty="0"/>
          </a:p>
          <a:p>
            <a:pPr lvl="1">
              <a:buFont typeface="Arial" panose="020B0604020202020204" pitchFamily="34" charset="0"/>
              <a:buChar char="•"/>
            </a:pPr>
            <a:r>
              <a:rPr lang="en-US" dirty="0"/>
              <a:t>A</a:t>
            </a:r>
            <a:r>
              <a:rPr lang="en-US"/>
              <a:t>: </a:t>
            </a:r>
            <a:r>
              <a:rPr lang="en-US" smtClean="0"/>
              <a:t>28</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
        <p:nvSpPr>
          <p:cNvPr id="9" name="TextBox 8"/>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11-15/1336</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503032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Poll </a:t>
            </a:r>
            <a:r>
              <a:rPr lang="en-US" dirty="0" smtClean="0"/>
              <a:t>R20151110003</a:t>
            </a:r>
            <a:endParaRPr lang="en-US" dirty="0"/>
          </a:p>
        </p:txBody>
      </p:sp>
      <p:sp>
        <p:nvSpPr>
          <p:cNvPr id="3" name="Content Placeholder 2"/>
          <p:cNvSpPr>
            <a:spLocks noGrp="1"/>
          </p:cNvSpPr>
          <p:nvPr>
            <p:ph idx="1"/>
          </p:nvPr>
        </p:nvSpPr>
        <p:spPr>
          <a:xfrm>
            <a:off x="685800" y="1981200"/>
            <a:ext cx="7770813" cy="4429744"/>
          </a:xfrm>
        </p:spPr>
        <p:txBody>
          <a:bodyPr>
            <a:normAutofit fontScale="92500" lnSpcReduction="20000"/>
          </a:bodyPr>
          <a:lstStyle/>
          <a:p>
            <a:pPr marL="0" indent="0"/>
            <a:r>
              <a:rPr lang="en-US" b="0" dirty="0"/>
              <a:t>Do you agree that the </a:t>
            </a:r>
            <a:r>
              <a:rPr lang="en-US" b="0" dirty="0" smtClean="0"/>
              <a:t>following be </a:t>
            </a:r>
            <a:r>
              <a:rPr lang="en-US" b="0" dirty="0"/>
              <a:t>added </a:t>
            </a:r>
            <a:r>
              <a:rPr lang="en-US" b="0" dirty="0" smtClean="0"/>
              <a:t>to </a:t>
            </a:r>
            <a:r>
              <a:rPr lang="en-US" b="0" dirty="0" smtClean="0"/>
              <a:t>the 802.11ax SFD?</a:t>
            </a:r>
            <a:endParaRPr lang="en-US" b="0" dirty="0"/>
          </a:p>
          <a:p>
            <a:endParaRPr lang="en-US" dirty="0" smtClean="0"/>
          </a:p>
          <a:p>
            <a:r>
              <a:rPr lang="en-US" dirty="0" smtClean="0"/>
              <a:t>Add to the end of</a:t>
            </a:r>
          </a:p>
          <a:p>
            <a:r>
              <a:rPr lang="en-US" dirty="0" smtClean="0"/>
              <a:t>“5.1</a:t>
            </a:r>
            <a:r>
              <a:rPr lang="en-US" dirty="0"/>
              <a:t>: Features for operation in dense environments</a:t>
            </a:r>
          </a:p>
          <a:p>
            <a:pPr lvl="1"/>
            <a:r>
              <a:rPr lang="en-US" b="0" dirty="0"/>
              <a:t>The specification </a:t>
            </a:r>
            <a:r>
              <a:rPr lang="en-US" b="0" dirty="0">
                <a:solidFill>
                  <a:schemeClr val="tx1"/>
                </a:solidFill>
              </a:rPr>
              <a:t>to consider </a:t>
            </a:r>
            <a:r>
              <a:rPr lang="en-US" b="0" dirty="0"/>
              <a:t>a procedure that may revise the NAV depending on TBD conditions at the recipient of the ongoing OBSS frame</a:t>
            </a:r>
            <a:r>
              <a:rPr lang="en-US" b="0" dirty="0" smtClean="0"/>
              <a:t>.”</a:t>
            </a:r>
          </a:p>
          <a:p>
            <a:r>
              <a:rPr lang="en-US" dirty="0" smtClean="0"/>
              <a:t>the following:</a:t>
            </a:r>
            <a:endParaRPr lang="en-US" b="0" dirty="0"/>
          </a:p>
          <a:p>
            <a:pPr lvl="1">
              <a:buFont typeface="Arial" panose="020B0604020202020204" pitchFamily="34" charset="0"/>
              <a:buChar char="•"/>
            </a:pPr>
            <a:r>
              <a:rPr lang="en-US" b="0" i="1" dirty="0"/>
              <a:t>A STA that receives an OBSS RTS frame and its CTS response frame may avoid updating the NAV if the measured RSSI of the RTS and CTS frames are less than TBD threshold </a:t>
            </a:r>
            <a:r>
              <a:rPr lang="en-US" b="0" i="1" dirty="0" smtClean="0"/>
              <a:t>values or additional TBD conditions are met.</a:t>
            </a:r>
            <a:endParaRPr lang="en-US" b="0" i="1" dirty="0"/>
          </a:p>
          <a:p>
            <a:endParaRPr lang="en-US" b="0" dirty="0"/>
          </a:p>
          <a:p>
            <a:r>
              <a:rPr lang="en-US" b="0" dirty="0" smtClean="0"/>
              <a:t>Yes/No/Abstain: 13/11/30</a:t>
            </a:r>
            <a:endParaRPr lang="en-US" b="0"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smtClean="0"/>
              <a:t>November 2015</a:t>
            </a:r>
            <a:endParaRPr lang="en-GB" dirty="0"/>
          </a:p>
        </p:txBody>
      </p:sp>
      <p:sp>
        <p:nvSpPr>
          <p:cNvPr id="7" name="TextBox 6"/>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11-15/1313</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902840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R20151110004</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a:t>
            </a:r>
            <a:r>
              <a:rPr lang="en-US" dirty="0" smtClean="0"/>
              <a:t>the 11ax SFD?</a:t>
            </a:r>
            <a:endParaRPr lang="en-US" dirty="0"/>
          </a:p>
          <a:p>
            <a:pPr>
              <a:buFont typeface="Arial" charset="0"/>
              <a:buChar char="•"/>
            </a:pPr>
            <a:endParaRPr lang="en-US" dirty="0" smtClean="0"/>
          </a:p>
          <a:p>
            <a:pPr>
              <a:buFont typeface="Arial" charset="0"/>
              <a:buChar char="•"/>
            </a:pPr>
            <a:r>
              <a:rPr lang="en-US" dirty="0" smtClean="0"/>
              <a:t>5.x </a:t>
            </a:r>
            <a:r>
              <a:rPr lang="en-US" dirty="0" smtClean="0"/>
              <a:t>HE STA shall have the same Energy Detection capability </a:t>
            </a:r>
            <a:r>
              <a:rPr lang="en-US" dirty="0"/>
              <a:t>as VHT STA in </a:t>
            </a:r>
            <a:r>
              <a:rPr lang="en-US" dirty="0" smtClean="0"/>
              <a:t>secondary channels</a:t>
            </a:r>
            <a:r>
              <a:rPr lang="en-US" dirty="0" smtClean="0"/>
              <a:t>.</a:t>
            </a:r>
          </a:p>
          <a:p>
            <a:pPr>
              <a:buFont typeface="Arial" charset="0"/>
              <a:buChar char="•"/>
            </a:pPr>
            <a:endParaRPr lang="en-US" dirty="0"/>
          </a:p>
          <a:p>
            <a:pPr>
              <a:buFont typeface="Arial" charset="0"/>
              <a:buChar char="•"/>
            </a:pPr>
            <a:r>
              <a:rPr lang="en-US" dirty="0" smtClean="0"/>
              <a:t>Y/N/A:16/15/33</a:t>
            </a:r>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28</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6" name="Date Placeholder 5"/>
          <p:cNvSpPr>
            <a:spLocks noGrp="1"/>
          </p:cNvSpPr>
          <p:nvPr>
            <p:ph type="dt" idx="15"/>
          </p:nvPr>
        </p:nvSpPr>
        <p:spPr/>
        <p:txBody>
          <a:bodyPr/>
          <a:lstStyle/>
          <a:p>
            <a:r>
              <a:rPr lang="en-US" altLang="ko-KR" dirty="0" smtClean="0"/>
              <a:t>November 2015</a:t>
            </a:r>
            <a:endParaRPr lang="en-GB" dirty="0"/>
          </a:p>
        </p:txBody>
      </p:sp>
      <p:sp>
        <p:nvSpPr>
          <p:cNvPr id="7" name="TextBox 6"/>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11-15/1337</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631735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 </a:t>
            </a:r>
            <a:r>
              <a:rPr lang="en-US" dirty="0" smtClean="0"/>
              <a:t>Poll R20151110005</a:t>
            </a:r>
            <a:endParaRPr lang="en-US" dirty="0"/>
          </a:p>
        </p:txBody>
      </p:sp>
      <p:sp>
        <p:nvSpPr>
          <p:cNvPr id="3" name="Content Placeholder 2"/>
          <p:cNvSpPr>
            <a:spLocks noGrp="1"/>
          </p:cNvSpPr>
          <p:nvPr>
            <p:ph idx="1"/>
          </p:nvPr>
        </p:nvSpPr>
        <p:spPr>
          <a:xfrm>
            <a:off x="683568" y="1988840"/>
            <a:ext cx="7770813" cy="4113213"/>
          </a:xfrm>
        </p:spPr>
        <p:txBody>
          <a:bodyPr>
            <a:normAutofit/>
          </a:bodyPr>
          <a:lstStyle/>
          <a:p>
            <a:pPr marL="342900" lvl="1" indent="-342900">
              <a:spcBef>
                <a:spcPts val="600"/>
              </a:spcBef>
              <a:buFont typeface="Arial"/>
              <a:buChar char="•"/>
            </a:pPr>
            <a:r>
              <a:rPr lang="en-US" dirty="0"/>
              <a:t>Do you agree </a:t>
            </a:r>
            <a:r>
              <a:rPr lang="en-US" dirty="0" smtClean="0"/>
              <a:t>to add the following text into </a:t>
            </a:r>
            <a:r>
              <a:rPr lang="en-US" dirty="0" smtClean="0"/>
              <a:t>the 11ax SFD?</a:t>
            </a:r>
            <a:endParaRPr lang="en-US" dirty="0"/>
          </a:p>
          <a:p>
            <a:pPr>
              <a:buFont typeface="Arial" charset="0"/>
              <a:buChar char="•"/>
            </a:pPr>
            <a:endParaRPr lang="en-US" dirty="0" smtClean="0"/>
          </a:p>
          <a:p>
            <a:pPr>
              <a:buFont typeface="Arial" charset="0"/>
              <a:buChar char="•"/>
            </a:pPr>
            <a:r>
              <a:rPr lang="en-US" dirty="0" smtClean="0"/>
              <a:t>5.x </a:t>
            </a:r>
            <a:r>
              <a:rPr lang="en-US" dirty="0" smtClean="0"/>
              <a:t>HE STA shall detect Legacy PPDU in secondary channels at or above TBD thresholds within PIFS before transmission.</a:t>
            </a:r>
          </a:p>
          <a:p>
            <a:pPr lvl="1">
              <a:buFont typeface="Arial" charset="0"/>
              <a:buChar char="•"/>
            </a:pPr>
            <a:r>
              <a:rPr lang="en-US" dirty="0" smtClean="0"/>
              <a:t>Note: Legacy PPDU is </a:t>
            </a:r>
            <a:r>
              <a:rPr lang="en-US" dirty="0" smtClean="0"/>
              <a:t>NON_HT</a:t>
            </a:r>
            <a:r>
              <a:rPr lang="en-US" dirty="0" smtClean="0"/>
              <a:t>, HT_MF, HT_GF or VHT PPDU</a:t>
            </a:r>
            <a:r>
              <a:rPr lang="en-US" dirty="0" smtClean="0"/>
              <a:t>.</a:t>
            </a:r>
          </a:p>
          <a:p>
            <a:pPr>
              <a:buFont typeface="Arial" charset="0"/>
              <a:buChar char="•"/>
            </a:pPr>
            <a:endParaRPr lang="en-US" dirty="0" smtClean="0"/>
          </a:p>
          <a:p>
            <a:pPr>
              <a:buFont typeface="Arial" charset="0"/>
              <a:buChar char="•"/>
            </a:pPr>
            <a:r>
              <a:rPr lang="en-US" dirty="0" smtClean="0"/>
              <a:t>Y/N/A: 10/11/35</a:t>
            </a:r>
            <a:endParaRPr lang="en-US" dirty="0"/>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a:pPr/>
              <a:t>29</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6" name="Date Placeholder 5"/>
          <p:cNvSpPr>
            <a:spLocks noGrp="1"/>
          </p:cNvSpPr>
          <p:nvPr>
            <p:ph type="dt" idx="15"/>
          </p:nvPr>
        </p:nvSpPr>
        <p:spPr/>
        <p:txBody>
          <a:bodyPr/>
          <a:lstStyle/>
          <a:p>
            <a:r>
              <a:rPr lang="en-US" altLang="ko-KR" dirty="0" smtClean="0"/>
              <a:t>November 2015</a:t>
            </a:r>
            <a:endParaRPr lang="en-GB" dirty="0"/>
          </a:p>
        </p:txBody>
      </p:sp>
      <p:sp>
        <p:nvSpPr>
          <p:cNvPr id="7" name="TextBox 6"/>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11-15/1337</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44236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12658899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a:t>
            </a:r>
            <a:r>
              <a:rPr lang="en-US" dirty="0" smtClean="0"/>
              <a:t>R20151110006</a:t>
            </a:r>
            <a:endParaRPr lang="en-US" dirty="0"/>
          </a:p>
        </p:txBody>
      </p:sp>
      <p:sp>
        <p:nvSpPr>
          <p:cNvPr id="3" name="Content Placeholder 2"/>
          <p:cNvSpPr>
            <a:spLocks noGrp="1"/>
          </p:cNvSpPr>
          <p:nvPr>
            <p:ph idx="1"/>
          </p:nvPr>
        </p:nvSpPr>
        <p:spPr/>
        <p:txBody>
          <a:bodyPr/>
          <a:lstStyle/>
          <a:p>
            <a:pPr marL="342900" lvl="1" indent="-342900">
              <a:spcBef>
                <a:spcPts val="600"/>
              </a:spcBef>
              <a:buFont typeface="Arial"/>
              <a:buChar char="•"/>
            </a:pPr>
            <a:r>
              <a:rPr lang="en-US" sz="1600" dirty="0"/>
              <a:t>Do you agree to add the following text </a:t>
            </a:r>
            <a:r>
              <a:rPr lang="en-US" sz="1600" dirty="0" smtClean="0"/>
              <a:t>into sub-clause 5.1 in </a:t>
            </a:r>
            <a:r>
              <a:rPr lang="en-US" sz="1600" dirty="0" smtClean="0"/>
              <a:t>the 11ax SFD?</a:t>
            </a:r>
            <a:endParaRPr lang="en-US" sz="1600" dirty="0" smtClean="0"/>
          </a:p>
          <a:p>
            <a:pPr marL="0" lvl="1" indent="0">
              <a:spcBef>
                <a:spcPts val="600"/>
              </a:spcBef>
            </a:pPr>
            <a:endParaRPr lang="en-GB" sz="1600" b="1" dirty="0" smtClean="0"/>
          </a:p>
          <a:p>
            <a:pPr marL="0" lvl="1" indent="0">
              <a:spcBef>
                <a:spcPts val="600"/>
              </a:spcBef>
            </a:pPr>
            <a:r>
              <a:rPr lang="en-GB" sz="1600" b="1" dirty="0" smtClean="0"/>
              <a:t>To the end of</a:t>
            </a:r>
          </a:p>
          <a:p>
            <a:pPr marL="400050" lvl="2" indent="0">
              <a:spcBef>
                <a:spcPts val="600"/>
              </a:spcBef>
            </a:pPr>
            <a:r>
              <a:rPr lang="en-GB" sz="1600" u="sng" dirty="0" smtClean="0"/>
              <a:t>“5.1 </a:t>
            </a:r>
            <a:r>
              <a:rPr lang="en-GB" sz="1600" u="sng" dirty="0" smtClean="0"/>
              <a:t>Features for operation in dense environments</a:t>
            </a:r>
          </a:p>
          <a:p>
            <a:pPr marL="400050" lvl="2" indent="0">
              <a:spcBef>
                <a:spcPts val="600"/>
              </a:spcBef>
            </a:pPr>
            <a:r>
              <a:rPr lang="en-GB" sz="1600" dirty="0" smtClean="0"/>
              <a:t>The </a:t>
            </a:r>
            <a:r>
              <a:rPr lang="en-GB" sz="1600" dirty="0"/>
              <a:t>specification to consider a procedure that may revise the NAV depending on </a:t>
            </a:r>
            <a:r>
              <a:rPr lang="en-GB" sz="1600" dirty="0" smtClean="0"/>
              <a:t>TBD </a:t>
            </a:r>
            <a:r>
              <a:rPr lang="en-GB" sz="1600" dirty="0"/>
              <a:t>conditions at the recipient of the ongoing OBSS frame</a:t>
            </a:r>
            <a:r>
              <a:rPr lang="en-GB" sz="1600" dirty="0" smtClean="0"/>
              <a:t>.”</a:t>
            </a:r>
          </a:p>
          <a:p>
            <a:pPr marL="0" lvl="1" indent="0">
              <a:spcBef>
                <a:spcPts val="600"/>
              </a:spcBef>
            </a:pPr>
            <a:r>
              <a:rPr lang="en-GB" sz="1600" b="1" dirty="0" smtClean="0"/>
              <a:t>add the following:</a:t>
            </a:r>
            <a:endParaRPr lang="en-GB" sz="1600" b="1" dirty="0" smtClean="0"/>
          </a:p>
          <a:p>
            <a:pPr marL="285750" lvl="1">
              <a:spcBef>
                <a:spcPts val="600"/>
              </a:spcBef>
              <a:buFont typeface="Arial" charset="0"/>
              <a:buChar char="•"/>
            </a:pPr>
            <a:r>
              <a:rPr lang="en-GB" sz="1600" u="sng" dirty="0" smtClean="0"/>
              <a:t>OBSS UL MU PPDU </a:t>
            </a:r>
            <a:r>
              <a:rPr lang="en-GB" sz="1600" u="sng" dirty="0"/>
              <a:t>is detected and RSSI of the frame that triggered the </a:t>
            </a:r>
            <a:r>
              <a:rPr lang="en-GB" sz="1600" u="sng" dirty="0" smtClean="0"/>
              <a:t>UL MU PPDU was </a:t>
            </a:r>
            <a:r>
              <a:rPr lang="en-GB" sz="1600" u="sng" dirty="0"/>
              <a:t>below OBSS PD level</a:t>
            </a:r>
            <a:r>
              <a:rPr lang="en-GB" sz="1600" u="sng" dirty="0" smtClean="0"/>
              <a:t>.</a:t>
            </a:r>
            <a:endParaRPr lang="en-GB" sz="1600" u="sng" dirty="0"/>
          </a:p>
          <a:p>
            <a:pPr marL="285750" lvl="1">
              <a:spcBef>
                <a:spcPts val="600"/>
              </a:spcBef>
              <a:buFont typeface="Arial" charset="0"/>
              <a:buChar char="•"/>
            </a:pPr>
            <a:endParaRPr lang="en-GB" sz="1600" u="sng" dirty="0" smtClean="0"/>
          </a:p>
          <a:p>
            <a:pPr marL="285750" lvl="1">
              <a:spcBef>
                <a:spcPts val="600"/>
              </a:spcBef>
              <a:buFont typeface="Arial" charset="0"/>
              <a:buChar char="•"/>
            </a:pPr>
            <a:r>
              <a:rPr lang="en-GB" sz="1600" dirty="0" smtClean="0"/>
              <a:t>Yes/No/Abstain:9/10/29</a:t>
            </a:r>
            <a:endParaRPr lang="en-GB"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dirty="0"/>
              <a:t>Guido R. </a:t>
            </a:r>
            <a:r>
              <a:rPr lang="en-GB" dirty="0" err="1"/>
              <a:t>Hiertz</a:t>
            </a:r>
            <a:r>
              <a:rPr lang="en-GB" dirty="0"/>
              <a:t>, Ericsson et al.</a:t>
            </a:r>
          </a:p>
        </p:txBody>
      </p:sp>
      <p:sp>
        <p:nvSpPr>
          <p:cNvPr id="6" name="Date Placeholder 5"/>
          <p:cNvSpPr>
            <a:spLocks noGrp="1"/>
          </p:cNvSpPr>
          <p:nvPr>
            <p:ph type="dt" idx="15"/>
          </p:nvPr>
        </p:nvSpPr>
        <p:spPr/>
        <p:txBody>
          <a:bodyPr/>
          <a:lstStyle/>
          <a:p>
            <a:r>
              <a:rPr lang="en-US" altLang="ko-KR" smtClean="0"/>
              <a:t>November 2015</a:t>
            </a:r>
            <a:endParaRPr lang="en-GB" dirty="0"/>
          </a:p>
        </p:txBody>
      </p:sp>
      <p:sp>
        <p:nvSpPr>
          <p:cNvPr id="7" name="TextBox 6"/>
          <p:cNvSpPr txBox="1"/>
          <p:nvPr/>
        </p:nvSpPr>
        <p:spPr>
          <a:xfrm>
            <a:off x="6012160" y="5949279"/>
            <a:ext cx="2524665" cy="461665"/>
          </a:xfrm>
          <a:prstGeom prst="rect">
            <a:avLst/>
          </a:prstGeom>
          <a:noFill/>
        </p:spPr>
        <p:txBody>
          <a:bodyPr wrap="none" rtlCol="0">
            <a:spAutoFit/>
          </a:bodyPr>
          <a:lstStyle/>
          <a:p>
            <a:pPr algn="r"/>
            <a:r>
              <a:rPr lang="en-US" dirty="0" smtClean="0">
                <a:solidFill>
                  <a:schemeClr val="tx1"/>
                </a:solidFill>
                <a:latin typeface="Arial" panose="020B0604020202020204" pitchFamily="34" charset="0"/>
                <a:cs typeface="Arial" panose="020B0604020202020204" pitchFamily="34" charset="0"/>
              </a:rPr>
              <a:t>From </a:t>
            </a:r>
            <a:r>
              <a:rPr lang="en-CA" dirty="0" smtClean="0">
                <a:solidFill>
                  <a:schemeClr val="tx1"/>
                </a:solidFill>
                <a:latin typeface="Arial" panose="020B0604020202020204" pitchFamily="34" charset="0"/>
                <a:cs typeface="Arial" panose="020B0604020202020204" pitchFamily="34" charset="0"/>
              </a:rPr>
              <a:t>11-15/1338</a:t>
            </a:r>
            <a:endParaRPr lang="en-CA"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0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a:t>
            </a:r>
            <a:endParaRPr lang="fr-FR" dirty="0"/>
          </a:p>
        </p:txBody>
      </p:sp>
      <p:sp>
        <p:nvSpPr>
          <p:cNvPr id="7" name="Date Placeholder 3"/>
          <p:cNvSpPr>
            <a:spLocks noGrp="1"/>
          </p:cNvSpPr>
          <p:nvPr>
            <p:ph type="dt" idx="10"/>
          </p:nvPr>
        </p:nvSpPr>
        <p:spPr/>
        <p:txBody>
          <a:bodyPr/>
          <a:lstStyle/>
          <a:p>
            <a:r>
              <a:rPr lang="en-US" smtClean="0"/>
              <a:t>November 2015</a:t>
            </a:r>
            <a:endParaRPr lang="en-GB" dirty="0"/>
          </a:p>
        </p:txBody>
      </p:sp>
      <p:sp>
        <p:nvSpPr>
          <p:cNvPr id="5" name="Espace réservé du pied de page 4"/>
          <p:cNvSpPr>
            <a:spLocks noGrp="1"/>
          </p:cNvSpPr>
          <p:nvPr>
            <p:ph type="ftr" idx="11"/>
          </p:nvPr>
        </p:nvSpPr>
        <p:spPr/>
        <p:txBody>
          <a:bodyPr/>
          <a:lstStyle/>
          <a:p>
            <a:r>
              <a:rPr lang="en-GB" smtClean="0"/>
              <a:t>Guido R. Hiertz, Ericsson et al.</a:t>
            </a:r>
            <a:endParaRPr lang="en-GB"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1010754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34</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smtClean="0"/>
              <a:t>November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altLang="ko-KR" smtClean="0"/>
              <a:t>November 2015</a:t>
            </a:r>
            <a:endParaRPr lang="en-GB" altLang="ko-KR"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4</a:t>
            </a:fld>
            <a:endParaRPr lang="en-GB"/>
          </a:p>
        </p:txBody>
      </p:sp>
    </p:spTree>
    <p:extLst>
      <p:ext uri="{BB962C8B-B14F-4D97-AF65-F5344CB8AC3E}">
        <p14:creationId xmlns:p14="http://schemas.microsoft.com/office/powerpoint/2010/main" val="6785494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16264665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altLang="ko-KR" smtClean="0"/>
              <a:t>November 2015</a:t>
            </a:r>
            <a:endParaRPr lang="en-GB" altLang="ko-KR"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70769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38711012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6265831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altLang="ko-KR" smtClean="0"/>
              <a:t>November 2015</a:t>
            </a:r>
            <a:endParaRPr lang="en-GB" altLang="ko-KR" dirty="0"/>
          </a:p>
        </p:txBody>
      </p:sp>
    </p:spTree>
    <p:extLst>
      <p:ext uri="{BB962C8B-B14F-4D97-AF65-F5344CB8AC3E}">
        <p14:creationId xmlns:p14="http://schemas.microsoft.com/office/powerpoint/2010/main" val="152992207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2078</TotalTime>
  <Words>3325</Words>
  <Application>Microsoft Office PowerPoint</Application>
  <PresentationFormat>On-screen Show (4:3)</PresentationFormat>
  <Paragraphs>395</Paragraphs>
  <Slides>34</Slides>
  <Notes>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36" baseType="lpstr">
      <vt:lpstr>802-11-Submission</vt:lpstr>
      <vt:lpstr>Document</vt:lpstr>
      <vt:lpstr>802.11ax Spatial Reuse Ad Hoc Group Agenda</vt:lpstr>
      <vt:lpstr>Abstract</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Ad Hoc Groups Operation</vt:lpstr>
      <vt:lpstr>Straw polls</vt:lpstr>
      <vt:lpstr>IEEE 802.11 TGax High Efficiency WLAN Task Group Ad hoc Group Spatial Reuse</vt:lpstr>
      <vt:lpstr>Timeline</vt:lpstr>
      <vt:lpstr>Agenda items</vt:lpstr>
      <vt:lpstr>Presentations</vt:lpstr>
      <vt:lpstr>Straw Poll R20151110001</vt:lpstr>
      <vt:lpstr>Straw Poll R20151110002</vt:lpstr>
      <vt:lpstr>Straw Poll A20151110001</vt:lpstr>
      <vt:lpstr>Straw Poll A20151110002</vt:lpstr>
      <vt:lpstr>Straw Poll R20151110003</vt:lpstr>
      <vt:lpstr>Straw Poll R20151110004</vt:lpstr>
      <vt:lpstr>Straw Poll R20151110005</vt:lpstr>
      <vt:lpstr>Straw Poll R20151110006</vt:lpstr>
      <vt:lpstr>Annex</vt:lpstr>
      <vt:lpstr>Straw Poll A20150312001</vt:lpstr>
      <vt:lpstr>Straw Poll R20150312001</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Spatial Reuse Ad Hoc Group Agenda</dc:title>
  <dc:creator>Dr. Guido R. Hiertz</dc:creator>
  <cp:keywords>802.11ax, agenda, spatial reuse, ad hoc group</cp:keywords>
  <cp:lastModifiedBy>Guido R. Hiertz</cp:lastModifiedBy>
  <cp:revision>169</cp:revision>
  <cp:lastPrinted>1601-01-01T00:00:00Z</cp:lastPrinted>
  <dcterms:created xsi:type="dcterms:W3CDTF">2015-01-19T12:35:53Z</dcterms:created>
  <dcterms:modified xsi:type="dcterms:W3CDTF">2015-11-11T21:22:49Z</dcterms:modified>
</cp:coreProperties>
</file>