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6" r:id="rId2"/>
    <p:sldId id="257" r:id="rId3"/>
    <p:sldId id="314" r:id="rId4"/>
    <p:sldId id="315" r:id="rId5"/>
    <p:sldId id="316" r:id="rId6"/>
    <p:sldId id="317" r:id="rId7"/>
    <p:sldId id="318" r:id="rId8"/>
    <p:sldId id="319" r:id="rId9"/>
    <p:sldId id="320" r:id="rId10"/>
    <p:sldId id="322" r:id="rId11"/>
    <p:sldId id="277" r:id="rId12"/>
    <p:sldId id="278" r:id="rId13"/>
    <p:sldId id="279" r:id="rId14"/>
    <p:sldId id="280" r:id="rId15"/>
    <p:sldId id="286" r:id="rId16"/>
    <p:sldId id="281" r:id="rId17"/>
    <p:sldId id="291" r:id="rId18"/>
    <p:sldId id="265" r:id="rId19"/>
    <p:sldId id="276" r:id="rId20"/>
    <p:sldId id="269" r:id="rId21"/>
    <p:sldId id="306" r:id="rId22"/>
    <p:sldId id="323" r:id="rId23"/>
    <p:sldId id="324" r:id="rId24"/>
    <p:sldId id="325" r:id="rId25"/>
    <p:sldId id="333" r:id="rId26"/>
    <p:sldId id="334" r:id="rId27"/>
    <p:sldId id="327" r:id="rId28"/>
    <p:sldId id="329" r:id="rId29"/>
    <p:sldId id="330" r:id="rId30"/>
    <p:sldId id="332" r:id="rId31"/>
    <p:sldId id="303" r:id="rId32"/>
    <p:sldId id="263" r:id="rId33"/>
    <p:sldId id="268" r:id="rId34"/>
    <p:sldId id="264" r:id="rId3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97" autoAdjust="0"/>
    <p:restoredTop sz="94638" autoAdjust="0"/>
  </p:normalViewPr>
  <p:slideViewPr>
    <p:cSldViewPr>
      <p:cViewPr varScale="1">
        <p:scale>
          <a:sx n="75" d="100"/>
          <a:sy n="75" d="100"/>
        </p:scale>
        <p:origin x="-852"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6330"/>
    </p:cViewPr>
  </p:sorterViewPr>
  <p:notesViewPr>
    <p:cSldViewPr>
      <p:cViewPr varScale="1">
        <p:scale>
          <a:sx n="63" d="100"/>
          <a:sy n="63" d="100"/>
        </p:scale>
        <p:origin x="-1445" y="-6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802.11-15/1403r6</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November 2015</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Guido R. Hiertz, Ericsson et al.</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802.11-15/1403r6</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November 2015</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Guido R. Hiertz, Ericsson et al.</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802.11-15/1403r6</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802.11-15/1403r6</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17</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802.11-15/1403r6</a:t>
            </a:r>
            <a:endParaRPr lang="en-US"/>
          </a:p>
        </p:txBody>
      </p:sp>
      <p:sp>
        <p:nvSpPr>
          <p:cNvPr id="5" name="Date Placeholder 4"/>
          <p:cNvSpPr>
            <a:spLocks noGrp="1"/>
          </p:cNvSpPr>
          <p:nvPr>
            <p:ph type="dt" idx="11"/>
          </p:nvPr>
        </p:nvSpPr>
        <p:spPr/>
        <p:txBody>
          <a:bodyPr/>
          <a:lstStyle/>
          <a:p>
            <a:r>
              <a:rPr lang="en-US" smtClean="0"/>
              <a:t>November 2015</a:t>
            </a:r>
            <a:endParaRPr lang="en-US"/>
          </a:p>
        </p:txBody>
      </p:sp>
      <p:sp>
        <p:nvSpPr>
          <p:cNvPr id="6" name="Footer Placeholder 5"/>
          <p:cNvSpPr>
            <a:spLocks noGrp="1"/>
          </p:cNvSpPr>
          <p:nvPr>
            <p:ph type="ftr" idx="12"/>
          </p:nvPr>
        </p:nvSpPr>
        <p:spPr/>
        <p:txBody>
          <a:bodyPr/>
          <a:lstStyle/>
          <a:p>
            <a:r>
              <a:rPr lang="en-US" smtClean="0"/>
              <a:t>Guido R. Hiertz, Ericsson et al.</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7551864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ru-RU" dirty="0"/>
          </a:p>
        </p:txBody>
      </p:sp>
      <p:sp>
        <p:nvSpPr>
          <p:cNvPr id="4" name="Верхний колонтитул 3"/>
          <p:cNvSpPr>
            <a:spLocks noGrp="1"/>
          </p:cNvSpPr>
          <p:nvPr>
            <p:ph type="hdr" sz="quarter" idx="10"/>
          </p:nvPr>
        </p:nvSpPr>
        <p:spPr/>
        <p:txBody>
          <a:bodyPr/>
          <a:lstStyle/>
          <a:p>
            <a:pPr>
              <a:defRPr/>
            </a:pPr>
            <a:r>
              <a:rPr lang="en-US" smtClean="0"/>
              <a:t>doc.: IEEE 802.11-15/1403r6</a:t>
            </a:r>
            <a:endParaRPr lang="en-US" dirty="0"/>
          </a:p>
        </p:txBody>
      </p:sp>
      <p:sp>
        <p:nvSpPr>
          <p:cNvPr id="5" name="Дата 4"/>
          <p:cNvSpPr>
            <a:spLocks noGrp="1"/>
          </p:cNvSpPr>
          <p:nvPr>
            <p:ph type="dt" idx="11"/>
          </p:nvPr>
        </p:nvSpPr>
        <p:spPr/>
        <p:txBody>
          <a:bodyPr/>
          <a:lstStyle/>
          <a:p>
            <a:pPr>
              <a:defRPr/>
            </a:pPr>
            <a:r>
              <a:rPr lang="en-US" smtClean="0"/>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smtClean="0"/>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smtClean="0"/>
              <a:t>Page </a:t>
            </a:r>
            <a:fld id="{870C1BA4-1CEE-4CD8-8532-343A8D2B3155}" type="slidenum">
              <a:rPr lang="en-US" smtClean="0"/>
              <a:pPr>
                <a:defRPr/>
              </a:pPr>
              <a:t>23</a:t>
            </a:fld>
            <a:endParaRPr lang="en-US" dirty="0"/>
          </a:p>
        </p:txBody>
      </p:sp>
    </p:spTree>
    <p:extLst>
      <p:ext uri="{BB962C8B-B14F-4D97-AF65-F5344CB8AC3E}">
        <p14:creationId xmlns:p14="http://schemas.microsoft.com/office/powerpoint/2010/main" val="2357908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ru-RU" dirty="0"/>
          </a:p>
        </p:txBody>
      </p:sp>
      <p:sp>
        <p:nvSpPr>
          <p:cNvPr id="4" name="Верхний колонтитул 3"/>
          <p:cNvSpPr>
            <a:spLocks noGrp="1"/>
          </p:cNvSpPr>
          <p:nvPr>
            <p:ph type="hdr" sz="quarter" idx="10"/>
          </p:nvPr>
        </p:nvSpPr>
        <p:spPr/>
        <p:txBody>
          <a:bodyPr/>
          <a:lstStyle/>
          <a:p>
            <a:pPr>
              <a:defRPr/>
            </a:pPr>
            <a:r>
              <a:rPr lang="en-US" smtClean="0"/>
              <a:t>doc.: IEEE 802.11-15/1403r6</a:t>
            </a:r>
            <a:endParaRPr lang="en-US" dirty="0"/>
          </a:p>
        </p:txBody>
      </p:sp>
      <p:sp>
        <p:nvSpPr>
          <p:cNvPr id="5" name="Дата 4"/>
          <p:cNvSpPr>
            <a:spLocks noGrp="1"/>
          </p:cNvSpPr>
          <p:nvPr>
            <p:ph type="dt" idx="11"/>
          </p:nvPr>
        </p:nvSpPr>
        <p:spPr/>
        <p:txBody>
          <a:bodyPr/>
          <a:lstStyle/>
          <a:p>
            <a:pPr>
              <a:defRPr/>
            </a:pPr>
            <a:r>
              <a:rPr lang="en-US" smtClean="0"/>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smtClean="0"/>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smtClean="0"/>
              <a:t>Page </a:t>
            </a:r>
            <a:fld id="{870C1BA4-1CEE-4CD8-8532-343A8D2B3155}" type="slidenum">
              <a:rPr lang="en-US" smtClean="0"/>
              <a:pPr>
                <a:defRPr/>
              </a:pPr>
              <a:t>24</a:t>
            </a:fld>
            <a:endParaRPr lang="en-US" dirty="0"/>
          </a:p>
        </p:txBody>
      </p:sp>
    </p:spTree>
    <p:extLst>
      <p:ext uri="{BB962C8B-B14F-4D97-AF65-F5344CB8AC3E}">
        <p14:creationId xmlns:p14="http://schemas.microsoft.com/office/powerpoint/2010/main" val="23579081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802.11-15/1403r6</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802.11-15/1403r6</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802.11-15/1403r6</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34</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Guido R. Hiertz, Ericsson et al.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2015</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2015</a:t>
            </a:r>
            <a:endParaRPr lang="en-GB"/>
          </a:p>
        </p:txBody>
      </p:sp>
      <p:sp>
        <p:nvSpPr>
          <p:cNvPr id="6" name="Footer Placeholder 5"/>
          <p:cNvSpPr>
            <a:spLocks noGrp="1"/>
          </p:cNvSpPr>
          <p:nvPr>
            <p:ph type="ftr" idx="11"/>
          </p:nvPr>
        </p:nvSpPr>
        <p:spPr/>
        <p:txBody>
          <a:bodyPr/>
          <a:lstStyle>
            <a:lvl1pPr>
              <a:defRPr/>
            </a:lvl1pPr>
          </a:lstStyle>
          <a:p>
            <a:r>
              <a:rPr lang="en-GB" smtClean="0"/>
              <a:t>Guido R. Hiertz, Ericsson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2015</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Guido R. Hiertz, Ericsson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2015</a:t>
            </a:r>
            <a:endParaRPr lang="en-GB"/>
          </a:p>
        </p:txBody>
      </p:sp>
      <p:sp>
        <p:nvSpPr>
          <p:cNvPr id="4" name="Footer Placeholder 3"/>
          <p:cNvSpPr>
            <a:spLocks noGrp="1"/>
          </p:cNvSpPr>
          <p:nvPr>
            <p:ph type="ftr" idx="11"/>
          </p:nvPr>
        </p:nvSpPr>
        <p:spPr/>
        <p:txBody>
          <a:bodyPr/>
          <a:lstStyle>
            <a:lvl1pPr>
              <a:defRPr/>
            </a:lvl1pPr>
          </a:lstStyle>
          <a:p>
            <a:r>
              <a:rPr lang="en-GB" smtClean="0"/>
              <a:t>Guido R. Hiertz, Ericsson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2015</a:t>
            </a:r>
            <a:endParaRPr lang="en-GB"/>
          </a:p>
        </p:txBody>
      </p:sp>
      <p:sp>
        <p:nvSpPr>
          <p:cNvPr id="3" name="Footer Placeholder 2"/>
          <p:cNvSpPr>
            <a:spLocks noGrp="1"/>
          </p:cNvSpPr>
          <p:nvPr>
            <p:ph type="ftr" idx="11"/>
          </p:nvPr>
        </p:nvSpPr>
        <p:spPr/>
        <p:txBody>
          <a:bodyPr/>
          <a:lstStyle>
            <a:lvl1pPr>
              <a:defRPr/>
            </a:lvl1pPr>
          </a:lstStyle>
          <a:p>
            <a:r>
              <a:rPr lang="en-GB" smtClean="0"/>
              <a:t>Guido R. Hiertz, Ericsson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Guido R. Hiertz, Ericsson et 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802.11-15/1403r6</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hyperlink" Target="http://standards.ieee.org/guides/bylaws/sect6-7.html" TargetMode="External"/><Relationship Id="rId1" Type="http://schemas.openxmlformats.org/officeDocument/2006/relationships/slideLayout" Target="../slideLayouts/slideLayout2.xml"/><Relationship Id="rId4" Type="http://schemas.openxmlformats.org/officeDocument/2006/relationships/hyperlink" Target="http://standards.ieee.org/board/pat/pat-material.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09/11-09-0517-00-0000-vice-chair-s-report.ppt" TargetMode="External"/><Relationship Id="rId3" Type="http://schemas.openxmlformats.org/officeDocument/2006/relationships/hyperlink" Target="http://ieee802.org/PNP/approved/IEEE_802_OM_v16.pdf" TargetMode="External"/><Relationship Id="rId7" Type="http://schemas.openxmlformats.org/officeDocument/2006/relationships/hyperlink" Target="https://imat.ieee.org/attendanc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www.ieee.org/about/help/Task/my_account/web_account.html?WT.mc_id=msim_wa" TargetMode="External"/><Relationship Id="rId5" Type="http://schemas.openxmlformats.org/officeDocument/2006/relationships/hyperlink" Target="https://mentor.ieee.org/802.11/dcn/14/11-14-0629-08-0000-802-11-operations-manual.docx" TargetMode="External"/><Relationship Id="rId4" Type="http://schemas.openxmlformats.org/officeDocument/2006/relationships/hyperlink" Target="http://ieee802.org/PNP/approved/IEEE_802_WG_PandP_v16.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November 2015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Guido R. </a:t>
            </a:r>
            <a:r>
              <a:rPr lang="en-GB" dirty="0" err="1" smtClean="0"/>
              <a:t>Hiertz</a:t>
            </a:r>
            <a:r>
              <a:rPr lang="en-GB" dirty="0" smtClean="0"/>
              <a:t>, Ericsson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802.11ax Spatial Reuse Ad Hoc Group Agenda</a:t>
            </a:r>
            <a:endParaRPr lang="en-GB" dirty="0"/>
          </a:p>
        </p:txBody>
      </p:sp>
      <p:sp>
        <p:nvSpPr>
          <p:cNvPr id="3074" name="Rectangle 2"/>
          <p:cNvSpPr>
            <a:spLocks noGrp="1" noChangeArrowheads="1"/>
          </p:cNvSpPr>
          <p:nvPr>
            <p:ph type="body" idx="1"/>
          </p:nvPr>
        </p:nvSpPr>
        <p:spPr>
          <a:xfrm>
            <a:off x="685800" y="1994247"/>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2015-11-11</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44521954"/>
              </p:ext>
            </p:extLst>
          </p:nvPr>
        </p:nvGraphicFramePr>
        <p:xfrm>
          <a:off x="523875" y="2743200"/>
          <a:ext cx="7913688" cy="3097213"/>
        </p:xfrm>
        <a:graphic>
          <a:graphicData uri="http://schemas.openxmlformats.org/presentationml/2006/ole">
            <mc:AlternateContent xmlns:mc="http://schemas.openxmlformats.org/markup-compatibility/2006">
              <mc:Choice xmlns:v="urn:schemas-microsoft-com:vml" Requires="v">
                <p:oleObj spid="_x0000_s3233" name="Document" r:id="rId4" imgW="8246962" imgH="3237657" progId="Word.Document.8">
                  <p:embed/>
                </p:oleObj>
              </mc:Choice>
              <mc:Fallback>
                <p:oleObj name="Document" r:id="rId4" imgW="8246962" imgH="3237657" progId="Word.Document.8">
                  <p:embed/>
                  <p:pic>
                    <p:nvPicPr>
                      <p:cNvPr id="0" name="Picture 3"/>
                      <p:cNvPicPr>
                        <a:picLocks noChangeAspect="1" noChangeArrowheads="1"/>
                      </p:cNvPicPr>
                      <p:nvPr/>
                    </p:nvPicPr>
                    <p:blipFill>
                      <a:blip r:embed="rId5"/>
                      <a:srcRect/>
                      <a:stretch>
                        <a:fillRect/>
                      </a:stretch>
                    </p:blipFill>
                    <p:spPr bwMode="auto">
                      <a:xfrm>
                        <a:off x="523875" y="2743200"/>
                        <a:ext cx="7913688" cy="30972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41017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Affiliation</a:t>
            </a:r>
            <a:endParaRPr lang="en-US" dirty="0"/>
          </a:p>
        </p:txBody>
      </p:sp>
      <p:sp>
        <p:nvSpPr>
          <p:cNvPr id="3" name="Content Placeholder 2"/>
          <p:cNvSpPr>
            <a:spLocks noGrp="1"/>
          </p:cNvSpPr>
          <p:nvPr>
            <p:ph sz="half" idx="1"/>
          </p:nvPr>
        </p:nvSpPr>
        <p:spPr/>
        <p:txBody>
          <a:bodyPr>
            <a:normAutofit fontScale="77500" lnSpcReduction="20000"/>
          </a:bodyPr>
          <a:lstStyle/>
          <a:p>
            <a:pPr>
              <a:buFont typeface="Arial" panose="020B0604020202020204" pitchFamily="34" charset="0"/>
              <a:buChar char="•"/>
            </a:pPr>
            <a:r>
              <a:rPr lang="en-US" dirty="0" smtClean="0"/>
              <a:t>Although TG 802.11ax is </a:t>
            </a:r>
            <a:r>
              <a:rPr lang="en-US" dirty="0"/>
              <a:t>formally </a:t>
            </a:r>
            <a:r>
              <a:rPr lang="en-US" dirty="0" smtClean="0"/>
              <a:t>recessed </a:t>
            </a:r>
            <a:r>
              <a:rPr lang="en-US" dirty="0"/>
              <a:t>during an SR ad hoc session, </a:t>
            </a:r>
            <a:r>
              <a:rPr lang="en-US" dirty="0" smtClean="0"/>
              <a:t>attendance credits are granted</a:t>
            </a:r>
          </a:p>
          <a:p>
            <a:pPr lvl="1">
              <a:buFont typeface="Arial" panose="020B0604020202020204" pitchFamily="34" charset="0"/>
              <a:buChar char="•"/>
            </a:pPr>
            <a:r>
              <a:rPr lang="en-US" dirty="0" smtClean="0"/>
              <a:t>Consequently, an </a:t>
            </a:r>
            <a:r>
              <a:rPr lang="en-US" dirty="0"/>
              <a:t>SR ad hoc </a:t>
            </a:r>
            <a:r>
              <a:rPr lang="en-US" dirty="0" smtClean="0"/>
              <a:t>session is an official session </a:t>
            </a:r>
            <a:r>
              <a:rPr lang="en-US" dirty="0"/>
              <a:t>and </a:t>
            </a:r>
            <a:r>
              <a:rPr lang="en-US" dirty="0" smtClean="0"/>
              <a:t>you </a:t>
            </a:r>
            <a:r>
              <a:rPr lang="en-US" dirty="0"/>
              <a:t>must declare </a:t>
            </a:r>
            <a:r>
              <a:rPr lang="en-US" dirty="0" smtClean="0"/>
              <a:t>your affiliation</a:t>
            </a:r>
          </a:p>
          <a:p>
            <a:pPr>
              <a:buFont typeface="Arial" panose="020B0604020202020204" pitchFamily="34" charset="0"/>
              <a:buChar char="•"/>
            </a:pPr>
            <a:r>
              <a:rPr lang="en-US" dirty="0" smtClean="0">
                <a:solidFill>
                  <a:srgbClr val="FF0000"/>
                </a:solidFill>
              </a:rPr>
              <a:t>Please declare your affiliation </a:t>
            </a:r>
            <a:r>
              <a:rPr lang="en-US" altLang="zh-CN" dirty="0">
                <a:solidFill>
                  <a:srgbClr val="FF0000"/>
                </a:solidFill>
              </a:rPr>
              <a:t>when you </a:t>
            </a:r>
            <a:r>
              <a:rPr lang="en-US" altLang="zh-CN" dirty="0" smtClean="0">
                <a:solidFill>
                  <a:srgbClr val="FF0000"/>
                </a:solidFill>
              </a:rPr>
              <a:t>address </a:t>
            </a:r>
            <a:r>
              <a:rPr lang="en-US" altLang="zh-CN" dirty="0">
                <a:solidFill>
                  <a:srgbClr val="FF0000"/>
                </a:solidFill>
              </a:rPr>
              <a:t>the </a:t>
            </a:r>
            <a:r>
              <a:rPr lang="en-US" altLang="zh-CN" dirty="0" smtClean="0">
                <a:solidFill>
                  <a:srgbClr val="FF0000"/>
                </a:solidFill>
              </a:rPr>
              <a:t>SR ad hoc group for the first time during </a:t>
            </a:r>
            <a:r>
              <a:rPr lang="en-US" altLang="zh-CN" dirty="0">
                <a:solidFill>
                  <a:srgbClr val="FF0000"/>
                </a:solidFill>
              </a:rPr>
              <a:t>a meeting </a:t>
            </a:r>
            <a:r>
              <a:rPr lang="en-US" altLang="zh-CN" dirty="0" smtClean="0">
                <a:solidFill>
                  <a:srgbClr val="FF0000"/>
                </a:solidFill>
              </a:rPr>
              <a:t>slot</a:t>
            </a:r>
            <a:endParaRPr lang="en-US" altLang="zh-CN" dirty="0">
              <a:solidFill>
                <a:srgbClr val="FF0000"/>
              </a:solidFill>
            </a:endParaRPr>
          </a:p>
        </p:txBody>
      </p:sp>
      <p:pic>
        <p:nvPicPr>
          <p:cNvPr id="8" name="Content Placeholder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62365" y="1981200"/>
            <a:ext cx="3578495" cy="4113213"/>
          </a:xfrm>
        </p:spPr>
      </p:pic>
      <p:sp>
        <p:nvSpPr>
          <p:cNvPr id="6" name="Date Placeholder 5"/>
          <p:cNvSpPr>
            <a:spLocks noGrp="1"/>
          </p:cNvSpPr>
          <p:nvPr>
            <p:ph type="dt" idx="10"/>
          </p:nvPr>
        </p:nvSpPr>
        <p:spPr/>
        <p:txBody>
          <a:bodyPr/>
          <a:lstStyle/>
          <a:p>
            <a:r>
              <a:rPr lang="en-US" altLang="ko-KR" smtClean="0"/>
              <a:t>November 2015</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9979563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Instructions for the WG Chair</a:t>
            </a:r>
          </a:p>
        </p:txBody>
      </p:sp>
      <p:sp>
        <p:nvSpPr>
          <p:cNvPr id="3" name="Content Placeholder 2"/>
          <p:cNvSpPr>
            <a:spLocks noGrp="1"/>
          </p:cNvSpPr>
          <p:nvPr>
            <p:ph idx="1"/>
          </p:nvPr>
        </p:nvSpPr>
        <p:spPr/>
        <p:txBody>
          <a:bodyPr>
            <a:normAutofit fontScale="55000" lnSpcReduction="20000"/>
          </a:bodyPr>
          <a:lstStyle/>
          <a:p>
            <a:r>
              <a:rPr lang="en-US" dirty="0" smtClean="0"/>
              <a:t>The </a:t>
            </a:r>
            <a:r>
              <a:rPr lang="en-US" dirty="0"/>
              <a:t>IEEE-SA strongly recommends that at each WG meeting the chair or a designee:</a:t>
            </a:r>
          </a:p>
          <a:p>
            <a:pPr>
              <a:buFont typeface="Arial" panose="020B0604020202020204" pitchFamily="34" charset="0"/>
              <a:buChar char="•"/>
            </a:pPr>
            <a:r>
              <a:rPr lang="en-US" dirty="0" smtClean="0"/>
              <a:t>Advise </a:t>
            </a:r>
            <a:r>
              <a:rPr lang="en-US" dirty="0"/>
              <a:t>the WG attendees that: </a:t>
            </a:r>
          </a:p>
          <a:p>
            <a:pPr lvl="1">
              <a:buFont typeface="Arial" panose="020B0604020202020204" pitchFamily="34" charset="0"/>
              <a:buChar char="•"/>
            </a:pPr>
            <a:r>
              <a:rPr lang="en-US" dirty="0"/>
              <a:t>The IEEE’s patent policy is consistent with the ANSI patent policy and is described in Clause 6 of the IEEE-SA Standards Board Bylaws;</a:t>
            </a:r>
          </a:p>
          <a:p>
            <a:pPr lvl="1">
              <a:buFont typeface="Arial" panose="020B0604020202020204" pitchFamily="34" charset="0"/>
              <a:buChar char="•"/>
            </a:pPr>
            <a:r>
              <a:rPr lang="en-US" dirty="0"/>
              <a:t>Early identification of patent claims which may be essential for the use of standards under development is strongly encouraged; </a:t>
            </a:r>
          </a:p>
          <a:p>
            <a:pPr lvl="1">
              <a:buFont typeface="Arial" panose="020B0604020202020204" pitchFamily="34" charset="0"/>
              <a:buChar char="•"/>
            </a:pPr>
            <a:r>
              <a:rPr lang="en-US"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r>
              <a:rPr lang="en-US" dirty="0" smtClean="0"/>
              <a:t>.</a:t>
            </a:r>
            <a:endParaRPr lang="en-US" dirty="0"/>
          </a:p>
          <a:p>
            <a:pPr>
              <a:buFont typeface="Arial" panose="020B0604020202020204" pitchFamily="34" charset="0"/>
              <a:buChar char="•"/>
            </a:pPr>
            <a:r>
              <a:rPr lang="en-US" dirty="0"/>
              <a:t>Instruct the WG Secretary to record in the minutes of the relevant WG meeting: </a:t>
            </a:r>
          </a:p>
          <a:p>
            <a:pPr lvl="1">
              <a:buFont typeface="Arial" panose="020B0604020202020204" pitchFamily="34" charset="0"/>
              <a:buChar char="•"/>
            </a:pPr>
            <a:r>
              <a:rPr lang="en-US" dirty="0"/>
              <a:t>That the foregoing information was provided and that slides 1 through 4 (and this slide 0, if applicable) were shown; </a:t>
            </a:r>
          </a:p>
          <a:p>
            <a:pPr lvl="1">
              <a:buFont typeface="Arial" panose="020B0604020202020204" pitchFamily="34" charset="0"/>
              <a:buChar char="•"/>
            </a:pPr>
            <a:r>
              <a:rPr lang="en-US"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1">
              <a:buFont typeface="Arial" panose="020B0604020202020204" pitchFamily="34" charset="0"/>
              <a:buChar char="•"/>
            </a:pPr>
            <a:r>
              <a:rPr lang="en-US" dirty="0"/>
              <a:t>Any responses that were given, specifically the patent claim(s)/patent application claim(s) and/or the holder of the patent claim(s)/patent application claim(s) that were identified (if any) and by whom</a:t>
            </a:r>
            <a:r>
              <a:rPr lang="en-US" dirty="0" smtClean="0"/>
              <a:t>.</a:t>
            </a:r>
            <a:endParaRPr lang="en-US" dirty="0"/>
          </a:p>
          <a:p>
            <a:pPr lvl="1">
              <a:buFont typeface="Arial" panose="020B0604020202020204" pitchFamily="34" charset="0"/>
              <a:buChar char="•"/>
            </a:pPr>
            <a:r>
              <a:rPr lang="en-US" dirty="0"/>
              <a:t>The WG Chair shall ensure that a request is made to any identified holders of potential essential patent claim(s) to complete and submit a Letter of Assurance.</a:t>
            </a:r>
          </a:p>
          <a:p>
            <a:pPr lvl="1">
              <a:buFont typeface="Arial" panose="020B0604020202020204" pitchFamily="34" charset="0"/>
              <a:buChar char="•"/>
            </a:pPr>
            <a:r>
              <a:rPr lang="en-US" dirty="0"/>
              <a:t>It is recommended that the WG chair review the guidance in IEEE-SA Standards Board Operations Manual 6.3.5 and in FAQs 12 and 12a on inclusion of potential Essential Patent Claims by incorporation or by reference</a:t>
            </a:r>
            <a:r>
              <a:rPr lang="en-US" dirty="0" smtClean="0"/>
              <a:t>.</a:t>
            </a:r>
            <a:endParaRPr lang="en-US" dirty="0"/>
          </a:p>
          <a:p>
            <a:r>
              <a:rPr lang="en-US" dirty="0" smtClean="0"/>
              <a:t>Note</a:t>
            </a:r>
            <a:r>
              <a:rPr lang="en-US" dirty="0"/>
              <a:t>: </a:t>
            </a:r>
            <a:r>
              <a:rPr lang="en-US" dirty="0">
                <a:solidFill>
                  <a:srgbClr val="FF0000"/>
                </a:solidFill>
              </a:rPr>
              <a:t>WG includes Working Groups, Task Groups, and other standards-developing committees with a PAR approved by </a:t>
            </a:r>
            <a:r>
              <a:rPr lang="en-US" dirty="0" smtClean="0">
                <a:solidFill>
                  <a:srgbClr val="FF0000"/>
                </a:solidFill>
              </a:rPr>
              <a:t>the IEEE-SA </a:t>
            </a:r>
            <a:r>
              <a:rPr lang="en-US" dirty="0">
                <a:solidFill>
                  <a:srgbClr val="FF0000"/>
                </a:solidFill>
              </a:rPr>
              <a:t>Standards Board.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28950574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Patents, and Duty to Inform</a:t>
            </a:r>
          </a:p>
        </p:txBody>
      </p:sp>
      <p:sp>
        <p:nvSpPr>
          <p:cNvPr id="3" name="Content Placeholder 2"/>
          <p:cNvSpPr>
            <a:spLocks noGrp="1"/>
          </p:cNvSpPr>
          <p:nvPr>
            <p:ph idx="1"/>
          </p:nvPr>
        </p:nvSpPr>
        <p:spPr/>
        <p:txBody>
          <a:bodyPr>
            <a:normAutofit fontScale="62500" lnSpcReduction="20000"/>
          </a:bodyPr>
          <a:lstStyle/>
          <a:p>
            <a:r>
              <a:rPr lang="en-US" dirty="0"/>
              <a:t>All participants in this meeting have certain obligations under the IEEE-SA Patent Policy.  Participants: </a:t>
            </a:r>
          </a:p>
          <a:p>
            <a:pPr>
              <a:buFont typeface="Arial" panose="020B0604020202020204" pitchFamily="34" charset="0"/>
              <a:buChar char="•"/>
            </a:pPr>
            <a:r>
              <a:rPr lang="en-US"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buFont typeface="Arial" panose="020B0604020202020204" pitchFamily="34" charset="0"/>
              <a:buChar char="•"/>
            </a:pPr>
            <a:r>
              <a:rPr lang="en-US" dirty="0"/>
              <a:t>“Personal awareness” means that the participant “is personally aware that the holder may have a potential Essential Patent Claim,” even if the participant is not personally aware of the specific patents or patent claims</a:t>
            </a:r>
          </a:p>
          <a:p>
            <a:pPr>
              <a:buFont typeface="Arial" panose="020B0604020202020204" pitchFamily="34" charset="0"/>
              <a:buChar char="•"/>
            </a:pPr>
            <a:r>
              <a:rPr lang="en-US"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a:buFont typeface="Arial" panose="020B0604020202020204" pitchFamily="34" charset="0"/>
              <a:buChar char="•"/>
            </a:pPr>
            <a:r>
              <a:rPr lang="en-US" dirty="0"/>
              <a:t>The above does not apply if the patent claim is already the subject of an Accepted Letter of Assurance that applies to the proposed standard(s) under consideration by this group</a:t>
            </a:r>
          </a:p>
          <a:p>
            <a:pPr marL="0" indent="0"/>
            <a:r>
              <a:rPr lang="en-US" dirty="0" smtClean="0"/>
              <a:t>Quoted </a:t>
            </a:r>
            <a:r>
              <a:rPr lang="en-US" dirty="0"/>
              <a:t>text excerpted from IEEE-SA Standards Board Bylaws </a:t>
            </a:r>
            <a:r>
              <a:rPr lang="en-US" dirty="0" err="1"/>
              <a:t>subclause</a:t>
            </a:r>
            <a:r>
              <a:rPr lang="en-US" dirty="0"/>
              <a:t> 6.2</a:t>
            </a:r>
          </a:p>
          <a:p>
            <a:pPr>
              <a:buFont typeface="Arial" panose="020B0604020202020204" pitchFamily="34" charset="0"/>
              <a:buChar char="•"/>
            </a:pPr>
            <a:r>
              <a:rPr lang="en-US" dirty="0"/>
              <a:t>Early identification of holders of potential Essential Patent Claims is strongly encouraged</a:t>
            </a:r>
          </a:p>
          <a:p>
            <a:pPr>
              <a:buFont typeface="Arial" panose="020B0604020202020204" pitchFamily="34" charset="0"/>
              <a:buChar char="•"/>
            </a:pPr>
            <a:r>
              <a:rPr lang="en-US" dirty="0"/>
              <a:t>No duty to perform a patent </a:t>
            </a:r>
            <a:r>
              <a:rPr lang="en-US" dirty="0" smtClean="0"/>
              <a:t>search</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2845107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Related Links</a:t>
            </a:r>
          </a:p>
        </p:txBody>
      </p:sp>
      <p:sp>
        <p:nvSpPr>
          <p:cNvPr id="3" name="Content Placeholder 2"/>
          <p:cNvSpPr>
            <a:spLocks noGrp="1"/>
          </p:cNvSpPr>
          <p:nvPr>
            <p:ph idx="1"/>
          </p:nvPr>
        </p:nvSpPr>
        <p:spPr/>
        <p:txBody>
          <a:bodyPr>
            <a:normAutofit/>
          </a:bodyPr>
          <a:lstStyle/>
          <a:p>
            <a:pPr marL="0" indent="0"/>
            <a:r>
              <a:rPr lang="en-US" dirty="0"/>
              <a:t>All participants should be familiar with their obligations under the IEEE-SA Policies &amp; Procedures for standards development.</a:t>
            </a:r>
          </a:p>
          <a:p>
            <a:pPr>
              <a:buFont typeface="Arial" panose="020B0604020202020204" pitchFamily="34" charset="0"/>
              <a:buChar char="•"/>
            </a:pPr>
            <a:r>
              <a:rPr lang="en-US" dirty="0" smtClean="0"/>
              <a:t>Patent </a:t>
            </a:r>
            <a:r>
              <a:rPr lang="en-US" dirty="0"/>
              <a:t>Policy is stated in these sources:</a:t>
            </a:r>
          </a:p>
          <a:p>
            <a:pPr lvl="1">
              <a:buFont typeface="Arial" panose="020B0604020202020204" pitchFamily="34" charset="0"/>
              <a:buChar char="•"/>
            </a:pPr>
            <a:r>
              <a:rPr lang="en-US" dirty="0" smtClean="0"/>
              <a:t>IEEE-SA </a:t>
            </a:r>
            <a:r>
              <a:rPr lang="en-US" dirty="0"/>
              <a:t>Standards Boards Bylaws</a:t>
            </a:r>
          </a:p>
          <a:p>
            <a:pPr lvl="1">
              <a:buFont typeface="Arial" panose="020B0604020202020204" pitchFamily="34" charset="0"/>
              <a:buChar char="•"/>
            </a:pPr>
            <a:r>
              <a:rPr lang="en-US" dirty="0" smtClean="0">
                <a:hlinkClick r:id="rId2"/>
              </a:rPr>
              <a:t>http</a:t>
            </a:r>
            <a:r>
              <a:rPr lang="en-US" dirty="0">
                <a:hlinkClick r:id="rId2"/>
              </a:rPr>
              <a:t>://</a:t>
            </a:r>
            <a:r>
              <a:rPr lang="en-US" dirty="0" smtClean="0">
                <a:hlinkClick r:id="rId2"/>
              </a:rPr>
              <a:t>standards.ieee.org/guides/bylaws/sect6-7.html#6</a:t>
            </a:r>
            <a:endParaRPr lang="en-US" dirty="0"/>
          </a:p>
          <a:p>
            <a:pPr lvl="1">
              <a:buFont typeface="Arial" panose="020B0604020202020204" pitchFamily="34" charset="0"/>
              <a:buChar char="•"/>
            </a:pPr>
            <a:r>
              <a:rPr lang="en-US" dirty="0" smtClean="0"/>
              <a:t>IEEE-SA </a:t>
            </a:r>
            <a:r>
              <a:rPr lang="en-US" dirty="0"/>
              <a:t>Standards Board Operations Manual</a:t>
            </a:r>
          </a:p>
          <a:p>
            <a:pPr lvl="1">
              <a:buFont typeface="Arial" panose="020B0604020202020204" pitchFamily="34" charset="0"/>
              <a:buChar char="•"/>
            </a:pPr>
            <a:r>
              <a:rPr lang="en-US" dirty="0" smtClean="0">
                <a:hlinkClick r:id="rId3"/>
              </a:rPr>
              <a:t>http</a:t>
            </a:r>
            <a:r>
              <a:rPr lang="en-US" dirty="0">
                <a:hlinkClick r:id="rId3"/>
              </a:rPr>
              <a:t>://</a:t>
            </a:r>
            <a:r>
              <a:rPr lang="en-US" dirty="0" smtClean="0">
                <a:hlinkClick r:id="rId3"/>
              </a:rPr>
              <a:t>standards.ieee.org/guides/opman/sect6.html#6.3</a:t>
            </a:r>
            <a:endParaRPr lang="en-US" dirty="0" smtClean="0"/>
          </a:p>
          <a:p>
            <a:pPr lvl="1">
              <a:buFont typeface="Arial" panose="020B0604020202020204" pitchFamily="34" charset="0"/>
              <a:buChar char="•"/>
            </a:pPr>
            <a:r>
              <a:rPr lang="en-US" dirty="0" smtClean="0"/>
              <a:t>Material </a:t>
            </a:r>
            <a:r>
              <a:rPr lang="en-US" dirty="0"/>
              <a:t>about the patent policy is available </a:t>
            </a:r>
            <a:r>
              <a:rPr lang="en-US" dirty="0" smtClean="0"/>
              <a:t>at</a:t>
            </a:r>
          </a:p>
          <a:p>
            <a:pPr lvl="1">
              <a:buFont typeface="Arial" panose="020B0604020202020204" pitchFamily="34" charset="0"/>
              <a:buChar char="•"/>
            </a:pPr>
            <a:r>
              <a:rPr lang="en-US" dirty="0" smtClean="0">
                <a:hlinkClick r:id="rId4"/>
              </a:rPr>
              <a:t>http</a:t>
            </a:r>
            <a:r>
              <a:rPr lang="en-US" dirty="0">
                <a:hlinkClick r:id="rId4"/>
              </a:rPr>
              <a:t>://</a:t>
            </a:r>
            <a:r>
              <a:rPr lang="en-US" dirty="0" smtClean="0">
                <a:hlinkClick r:id="rId4"/>
              </a:rPr>
              <a:t>standards.ieee.org/board/pat/pat-material.html</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36616658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If anyone in this meeting is personally aware of the </a:t>
            </a:r>
            <a:r>
              <a:rPr lang="en-US" dirty="0" smtClean="0"/>
              <a:t>holder of </a:t>
            </a:r>
            <a:r>
              <a:rPr lang="en-US" dirty="0"/>
              <a:t>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dirty="0"/>
              <a:t>Either speak up now or</a:t>
            </a:r>
          </a:p>
          <a:p>
            <a:pPr lvl="1">
              <a:buFont typeface="Arial" panose="020B0604020202020204" pitchFamily="34" charset="0"/>
              <a:buChar char="•"/>
            </a:pPr>
            <a:r>
              <a:rPr lang="en-US" dirty="0"/>
              <a:t>Provide the chair of this group with the identity of the holder(s) of any and all such claims as soon as </a:t>
            </a:r>
            <a:r>
              <a:rPr lang="en-US" dirty="0" smtClean="0"/>
              <a:t>possible or</a:t>
            </a:r>
            <a:endParaRPr lang="en-US" dirty="0"/>
          </a:p>
          <a:p>
            <a:pPr lvl="1">
              <a:buFont typeface="Arial" panose="020B0604020202020204" pitchFamily="34" charset="0"/>
              <a:buChar char="•"/>
            </a:pPr>
            <a:r>
              <a:rPr lang="en-US" dirty="0"/>
              <a:t>Cause an LOA to be </a:t>
            </a:r>
            <a:r>
              <a:rPr lang="en-US" dirty="0" smtClean="0"/>
              <a:t>submitted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16714826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r>
              <a:rPr lang="en-US" dirty="0"/>
              <a:t>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Are there any patent claim(s)/patent application claim(s) and/or the holder of patent claim(s)/patent application claim(s) that the participant believes may be essential for the use of that standard</a:t>
            </a:r>
            <a:r>
              <a:rPr lang="en-US" dirty="0" smtClean="0"/>
              <a:t>?</a:t>
            </a:r>
            <a:endParaRPr lang="en-US" dirty="0"/>
          </a:p>
          <a:p>
            <a:pPr lvl="1">
              <a:buFont typeface="Arial" panose="020B0604020202020204" pitchFamily="34" charset="0"/>
              <a:buChar char="•"/>
            </a:pPr>
            <a:r>
              <a:rPr lang="en-US" dirty="0" smtClean="0"/>
              <a:t>Minute that the question was asked.</a:t>
            </a:r>
          </a:p>
          <a:p>
            <a:pPr lvl="1">
              <a:buFont typeface="Arial" panose="020B0604020202020204" pitchFamily="34" charset="0"/>
              <a:buChar char="•"/>
            </a:pPr>
            <a:r>
              <a:rPr lang="en-US" dirty="0" smtClean="0"/>
              <a:t>Minute </a:t>
            </a:r>
            <a:r>
              <a:rPr lang="en-US" dirty="0"/>
              <a:t>any responses that were </a:t>
            </a:r>
            <a:r>
              <a:rPr lang="en-US" dirty="0" smtClean="0"/>
              <a:t>given</a:t>
            </a:r>
          </a:p>
          <a:p>
            <a:pPr lvl="2">
              <a:buFont typeface="Arial" panose="020B0604020202020204" pitchFamily="34" charset="0"/>
              <a:buChar char="•"/>
            </a:pPr>
            <a:r>
              <a:rPr lang="en-US" dirty="0" smtClean="0"/>
              <a:t>Specifically </a:t>
            </a:r>
            <a:r>
              <a:rPr lang="en-US" dirty="0"/>
              <a:t>the patent claim(s)/patent application </a:t>
            </a:r>
            <a:r>
              <a:rPr lang="en-US" dirty="0" smtClean="0"/>
              <a:t>claim(s)</a:t>
            </a:r>
          </a:p>
          <a:p>
            <a:pPr lvl="2">
              <a:buFont typeface="Arial" panose="020B0604020202020204" pitchFamily="34" charset="0"/>
              <a:buChar char="•"/>
            </a:pPr>
            <a:r>
              <a:rPr lang="en-US" dirty="0" smtClean="0"/>
              <a:t>The </a:t>
            </a:r>
            <a:r>
              <a:rPr lang="en-US" dirty="0"/>
              <a:t>holder of the patent claim(s)/patent application claim(s) that were identified (if </a:t>
            </a:r>
            <a:r>
              <a:rPr lang="en-US" dirty="0" smtClean="0"/>
              <a:t>any)</a:t>
            </a:r>
          </a:p>
          <a:p>
            <a:pPr lvl="2">
              <a:buFont typeface="Arial" panose="020B0604020202020204" pitchFamily="34" charset="0"/>
              <a:buChar char="•"/>
            </a:pPr>
            <a:r>
              <a:rPr lang="en-US" dirty="0" smtClean="0"/>
              <a:t>And </a:t>
            </a:r>
            <a:r>
              <a:rPr lang="en-US" dirty="0"/>
              <a:t>by </a:t>
            </a:r>
            <a:r>
              <a:rPr lang="en-US" dirty="0" smtClean="0"/>
              <a:t>whom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36752369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Guidelines for IEEE WG Meetings</a:t>
            </a:r>
          </a:p>
        </p:txBody>
      </p:sp>
      <p:sp>
        <p:nvSpPr>
          <p:cNvPr id="3" name="Content Placeholder 2"/>
          <p:cNvSpPr>
            <a:spLocks noGrp="1"/>
          </p:cNvSpPr>
          <p:nvPr>
            <p:ph idx="1"/>
          </p:nvPr>
        </p:nvSpPr>
        <p:spPr/>
        <p:txBody>
          <a:bodyPr>
            <a:normAutofit fontScale="77500" lnSpcReduction="20000"/>
          </a:bodyPr>
          <a:lstStyle/>
          <a:p>
            <a:pPr>
              <a:buFont typeface="Arial" panose="020B0604020202020204" pitchFamily="34" charset="0"/>
              <a:buChar char="•"/>
            </a:pPr>
            <a:r>
              <a:rPr lang="en-US" dirty="0"/>
              <a:t>All IEEE-SA standards meetings shall be conducted in compliance with all applicable laws, including antitrust and competition laws. </a:t>
            </a:r>
          </a:p>
          <a:p>
            <a:pPr lvl="1">
              <a:buFont typeface="Arial" panose="020B0604020202020204" pitchFamily="34" charset="0"/>
              <a:buChar char="•"/>
            </a:pPr>
            <a:r>
              <a:rPr lang="en-US" dirty="0"/>
              <a:t>Don’t discuss the interpretation, validity, or essentiality of patents/patent claims. </a:t>
            </a:r>
          </a:p>
          <a:p>
            <a:pPr lvl="1">
              <a:buFont typeface="Arial" panose="020B0604020202020204" pitchFamily="34" charset="0"/>
              <a:buChar char="•"/>
            </a:pPr>
            <a:r>
              <a:rPr lang="en-US" dirty="0"/>
              <a:t>Don’t discuss specific license rates, terms, or conditions.</a:t>
            </a:r>
          </a:p>
          <a:p>
            <a:pPr lvl="2">
              <a:buFont typeface="Arial" panose="020B0604020202020204" pitchFamily="34" charset="0"/>
              <a:buChar char="•"/>
            </a:pPr>
            <a:r>
              <a:rPr lang="en-US" dirty="0"/>
              <a:t>Relative costs, including licensing costs of essential patent claims, of different technical approaches may be discussed in standards development meetings. </a:t>
            </a:r>
          </a:p>
          <a:p>
            <a:pPr lvl="3">
              <a:buFont typeface="Arial" panose="020B0604020202020204" pitchFamily="34" charset="0"/>
              <a:buChar char="•"/>
            </a:pPr>
            <a:r>
              <a:rPr lang="en-US" dirty="0"/>
              <a:t>Technical considerations remain primary focus</a:t>
            </a:r>
          </a:p>
          <a:p>
            <a:pPr lvl="1">
              <a:buFont typeface="Arial" panose="020B0604020202020204" pitchFamily="34" charset="0"/>
              <a:buChar char="•"/>
            </a:pPr>
            <a:r>
              <a:rPr lang="en-US" dirty="0"/>
              <a:t>Don’t discuss or engage in the fixing of product prices, allocation of customers, or division of sales markets.</a:t>
            </a:r>
          </a:p>
          <a:p>
            <a:pPr lvl="1">
              <a:buFont typeface="Arial" panose="020B0604020202020204" pitchFamily="34" charset="0"/>
              <a:buChar char="•"/>
            </a:pPr>
            <a:r>
              <a:rPr lang="en-US" dirty="0"/>
              <a:t>Don’t discuss the status or substance of ongoing or threatened litigation.</a:t>
            </a:r>
          </a:p>
          <a:p>
            <a:pPr lvl="1">
              <a:buFont typeface="Arial" panose="020B0604020202020204" pitchFamily="34" charset="0"/>
              <a:buChar char="•"/>
            </a:pPr>
            <a:r>
              <a:rPr lang="en-US" dirty="0"/>
              <a:t>Don’t be silent if inappropriate topics are discussed … do formally object</a:t>
            </a:r>
            <a:r>
              <a:rPr lang="en-US" dirty="0" smtClean="0"/>
              <a:t>.</a:t>
            </a:r>
          </a:p>
          <a:p>
            <a:pPr lvl="1">
              <a:buFont typeface="Arial" panose="020B0604020202020204" pitchFamily="34" charset="0"/>
              <a:buChar char="•"/>
            </a:pPr>
            <a:endParaRPr lang="en-US" dirty="0"/>
          </a:p>
          <a:p>
            <a:pPr marL="0" indent="0" algn="ctr"/>
            <a:r>
              <a:rPr lang="en-US" dirty="0" smtClean="0"/>
              <a:t>See </a:t>
            </a:r>
            <a:r>
              <a:rPr lang="en-US" dirty="0"/>
              <a:t>IEEE-SA Standards Board Operations Manual, clause 5.3.10 and “Promoting Competition and Innovation: What You Need to Know about the IEEE Standards Association's Antitrust and Competition Policy” for more details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smtClean="0"/>
              <a:t>Guido R. </a:t>
            </a:r>
            <a:r>
              <a:rPr lang="en-GB" dirty="0" err="1" smtClean="0"/>
              <a:t>Hiertz</a:t>
            </a:r>
            <a:r>
              <a:rPr lang="en-GB" dirty="0" smtClean="0"/>
              <a:t>,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4697376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No more than 2 Ad Hoc group meetings at any point in time.</a:t>
            </a:r>
          </a:p>
          <a:p>
            <a:r>
              <a:rPr lang="en-US" altLang="en-US" dirty="0" smtClean="0"/>
              <a:t>Straw Polls are only allowed during Ad Hoc group meeting // no motions, anyone can vote</a:t>
            </a:r>
          </a:p>
          <a:p>
            <a:r>
              <a:rPr lang="en-US" altLang="en-US" dirty="0" smtClean="0"/>
              <a:t>A straw poll affecting the Spec Framework has to start with, </a:t>
            </a:r>
          </a:p>
          <a:p>
            <a:pPr lvl="1"/>
            <a:r>
              <a:rPr lang="en-US" altLang="en-US" dirty="0" smtClean="0">
                <a:solidFill>
                  <a:srgbClr val="FF0000"/>
                </a:solidFill>
              </a:rPr>
              <a:t>Do you agree to add to the TG Specification Frame work document?</a:t>
            </a:r>
          </a:p>
          <a:p>
            <a:pPr lvl="1"/>
            <a:r>
              <a:rPr lang="en-US" altLang="en-US" dirty="0" err="1" smtClean="0">
                <a:solidFill>
                  <a:srgbClr val="FF0000"/>
                </a:solidFill>
              </a:rPr>
              <a:t>x.y.z</a:t>
            </a:r>
            <a:r>
              <a:rPr lang="en-US" altLang="en-US" dirty="0" smtClean="0">
                <a:solidFill>
                  <a:srgbClr val="FF0000"/>
                </a:solidFill>
              </a:rPr>
              <a:t>. &lt;feature description&gt;</a:t>
            </a:r>
          </a:p>
          <a:p>
            <a:r>
              <a:rPr lang="en-US" altLang="en-US" dirty="0" smtClean="0"/>
              <a:t>A straw poll needs to achieves at least 75% to be converted to a motion at the TG level.</a:t>
            </a:r>
          </a:p>
        </p:txBody>
      </p:sp>
      <p:sp>
        <p:nvSpPr>
          <p:cNvPr id="25605" name="Footer Placeholder 4"/>
          <p:cNvSpPr>
            <a:spLocks noGrp="1"/>
          </p:cNvSpPr>
          <p:nvPr>
            <p:ph type="ftr" sz="quarter" idx="4294967295"/>
          </p:nvPr>
        </p:nvSpPr>
        <p:spPr>
          <a:xfrm>
            <a:off x="6504731" y="6462617"/>
            <a:ext cx="2459757" cy="20674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GB" dirty="0"/>
              <a:t>Guido R. </a:t>
            </a:r>
            <a:r>
              <a:rPr lang="en-GB" dirty="0" err="1"/>
              <a:t>Hiertz</a:t>
            </a:r>
            <a:r>
              <a:rPr lang="en-GB" dirty="0"/>
              <a:t>, Ericsson et al.</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17</a:t>
            </a:fld>
            <a:endParaRPr lang="en-US" altLang="en-US"/>
          </a:p>
        </p:txBody>
      </p:sp>
      <p:sp>
        <p:nvSpPr>
          <p:cNvPr id="8"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26075256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a:t>
            </a:r>
            <a:endParaRPr lang="en-US" dirty="0"/>
          </a:p>
        </p:txBody>
      </p:sp>
      <p:sp>
        <p:nvSpPr>
          <p:cNvPr id="3" name="Content Placeholder 2"/>
          <p:cNvSpPr>
            <a:spLocks noGrp="1"/>
          </p:cNvSpPr>
          <p:nvPr>
            <p:ph sz="half" idx="1"/>
          </p:nvPr>
        </p:nvSpPr>
        <p:spPr>
          <a:xfrm>
            <a:off x="685800" y="1981200"/>
            <a:ext cx="4822304" cy="4113213"/>
          </a:xfrm>
        </p:spPr>
        <p:txBody>
          <a:bodyPr>
            <a:noAutofit/>
          </a:bodyPr>
          <a:lstStyle/>
          <a:p>
            <a:pPr>
              <a:buFont typeface="Arial" panose="020B0604020202020204" pitchFamily="34" charset="0"/>
              <a:buChar char="•"/>
            </a:pPr>
            <a:r>
              <a:rPr lang="en-US" sz="2400" dirty="0" smtClean="0"/>
              <a:t>All straw polls to be sequentially numbered by chairmen</a:t>
            </a:r>
          </a:p>
          <a:p>
            <a:pPr lvl="1">
              <a:buFont typeface="Arial" panose="020B0604020202020204" pitchFamily="34" charset="0"/>
              <a:buChar char="•"/>
            </a:pPr>
            <a:r>
              <a:rPr lang="en-US" sz="1800" dirty="0" smtClean="0"/>
              <a:t>Year, Month, Day, three digits: </a:t>
            </a:r>
            <a:r>
              <a:rPr lang="en-US" sz="1800" dirty="0" err="1" smtClean="0"/>
              <a:t>YYYYMMDDxyz</a:t>
            </a:r>
            <a:endParaRPr lang="en-US" sz="1800" dirty="0" smtClean="0"/>
          </a:p>
          <a:p>
            <a:pPr>
              <a:buFont typeface="Arial" panose="020B0604020202020204" pitchFamily="34" charset="0"/>
              <a:buChar char="•"/>
            </a:pPr>
            <a:r>
              <a:rPr lang="en-US" sz="2400" dirty="0" smtClean="0"/>
              <a:t>Two Straw Poll categories</a:t>
            </a:r>
          </a:p>
          <a:p>
            <a:pPr lvl="1">
              <a:buFont typeface="Arial" panose="020B0604020202020204" pitchFamily="34" charset="0"/>
              <a:buChar char="•"/>
            </a:pPr>
            <a:r>
              <a:rPr lang="en-US" sz="1800" dirty="0" smtClean="0">
                <a:solidFill>
                  <a:srgbClr val="FF0000"/>
                </a:solidFill>
              </a:rPr>
              <a:t>Ad hoc Straw Polls</a:t>
            </a:r>
            <a:r>
              <a:rPr lang="en-US" sz="1800" dirty="0" smtClean="0"/>
              <a:t>: A20150312001</a:t>
            </a:r>
          </a:p>
          <a:p>
            <a:pPr lvl="2">
              <a:buFont typeface="Arial" panose="020B0604020202020204" pitchFamily="34" charset="0"/>
              <a:buChar char="•"/>
            </a:pPr>
            <a:r>
              <a:rPr lang="en-US" sz="1600" dirty="0" smtClean="0"/>
              <a:t>During discussions</a:t>
            </a:r>
          </a:p>
          <a:p>
            <a:pPr lvl="2">
              <a:buFont typeface="Arial" panose="020B0604020202020204" pitchFamily="34" charset="0"/>
              <a:buChar char="•"/>
            </a:pPr>
            <a:r>
              <a:rPr lang="en-US" sz="1600" dirty="0" smtClean="0"/>
              <a:t>Test for Ad hoc group internal opinions</a:t>
            </a:r>
          </a:p>
          <a:p>
            <a:pPr lvl="1">
              <a:buFont typeface="Arial" panose="020B0604020202020204" pitchFamily="34" charset="0"/>
              <a:buChar char="•"/>
            </a:pPr>
            <a:r>
              <a:rPr lang="en-US" sz="1800" dirty="0" smtClean="0">
                <a:solidFill>
                  <a:srgbClr val="FF0000"/>
                </a:solidFill>
              </a:rPr>
              <a:t>Report Straw Polls</a:t>
            </a:r>
            <a:r>
              <a:rPr lang="en-US" sz="1800" dirty="0" smtClean="0"/>
              <a:t>: R20150312001</a:t>
            </a:r>
          </a:p>
          <a:p>
            <a:pPr lvl="2">
              <a:buFont typeface="Arial" panose="020B0604020202020204" pitchFamily="34" charset="0"/>
              <a:buChar char="•"/>
            </a:pPr>
            <a:r>
              <a:rPr lang="en-US" sz="1600" dirty="0" smtClean="0"/>
              <a:t>Result to be reported to Task Group 802.11ax</a:t>
            </a:r>
          </a:p>
          <a:p>
            <a:pPr lvl="2">
              <a:buFont typeface="Arial" panose="020B0604020202020204" pitchFamily="34" charset="0"/>
              <a:buChar char="•"/>
            </a:pPr>
            <a:r>
              <a:rPr lang="en-US" sz="1600" dirty="0" smtClean="0"/>
              <a:t>Meant as advise for Task Group (motion)</a:t>
            </a:r>
          </a:p>
        </p:txBody>
      </p:sp>
      <p:sp>
        <p:nvSpPr>
          <p:cNvPr id="6" name="Date Placeholder 5"/>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dirty="0" smtClean="0"/>
              <a:t>Guido R. </a:t>
            </a:r>
            <a:r>
              <a:rPr lang="en-GB" dirty="0" err="1" smtClean="0"/>
              <a:t>Hiertz</a:t>
            </a:r>
            <a:r>
              <a:rPr lang="en-GB" dirty="0" smtClean="0"/>
              <a:t>,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pic>
        <p:nvPicPr>
          <p:cNvPr id="6147" name="Picture 3" descr="C:\Users\eguihie\AppData\Local\Microsoft\Windows\Temporary Internet Files\Content.IE5\4Z97PE9C\checklis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2362200"/>
            <a:ext cx="2524125"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35872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1124744"/>
            <a:ext cx="7772400" cy="1470025"/>
          </a:xfrm>
        </p:spPr>
        <p:txBody>
          <a:bodyPr/>
          <a:lstStyle/>
          <a:p>
            <a:r>
              <a:rPr lang="en-US" dirty="0" smtClean="0"/>
              <a:t>IEEE 802.11 </a:t>
            </a:r>
            <a:r>
              <a:rPr lang="en-US" dirty="0" err="1" smtClean="0"/>
              <a:t>TGax</a:t>
            </a:r>
            <a:r>
              <a:rPr lang="en-US" dirty="0"/>
              <a:t/>
            </a:r>
            <a:br>
              <a:rPr lang="en-US" dirty="0"/>
            </a:br>
            <a:r>
              <a:rPr lang="en-US" dirty="0" smtClean="0"/>
              <a:t>High Efficiency WLAN Task Group</a:t>
            </a:r>
            <a:br>
              <a:rPr lang="en-US" dirty="0" smtClean="0"/>
            </a:br>
            <a:r>
              <a:rPr lang="en-US" dirty="0" smtClean="0"/>
              <a:t>Ad hoc Group Spatial Reuse</a:t>
            </a:r>
            <a:endParaRPr lang="en-US" dirty="0"/>
          </a:p>
        </p:txBody>
      </p:sp>
      <p:sp>
        <p:nvSpPr>
          <p:cNvPr id="8" name="Subtitle 7"/>
          <p:cNvSpPr>
            <a:spLocks noGrp="1"/>
          </p:cNvSpPr>
          <p:nvPr>
            <p:ph type="subTitle" idx="1"/>
          </p:nvPr>
        </p:nvSpPr>
        <p:spPr>
          <a:xfrm>
            <a:off x="1371600" y="2880518"/>
            <a:ext cx="6400800" cy="2276673"/>
          </a:xfrm>
        </p:spPr>
        <p:txBody>
          <a:bodyPr/>
          <a:lstStyle/>
          <a:p>
            <a:r>
              <a:rPr lang="en-US" dirty="0" smtClean="0"/>
              <a:t>Dallas, Texas, USA</a:t>
            </a:r>
          </a:p>
          <a:p>
            <a:r>
              <a:rPr lang="en-US" dirty="0" smtClean="0"/>
              <a:t>2015-11-10 &amp; 2015-11-11</a:t>
            </a:r>
          </a:p>
          <a:p>
            <a:r>
              <a:rPr lang="en-US" dirty="0" smtClean="0"/>
              <a:t>Ad hoc chairmen:</a:t>
            </a:r>
          </a:p>
          <a:p>
            <a:r>
              <a:rPr lang="en-US" dirty="0" smtClean="0"/>
              <a:t>Jae </a:t>
            </a:r>
            <a:r>
              <a:rPr lang="en-US" dirty="0" err="1" smtClean="0"/>
              <a:t>Seung</a:t>
            </a:r>
            <a:r>
              <a:rPr lang="en-US" dirty="0" smtClean="0"/>
              <a:t> Lee (ETRI), Laurent </a:t>
            </a:r>
            <a:r>
              <a:rPr lang="en-US" dirty="0" err="1" smtClean="0"/>
              <a:t>Cariou</a:t>
            </a:r>
            <a:r>
              <a:rPr lang="en-US" dirty="0" smtClean="0"/>
              <a:t> (Intel), Guido R. Hiertz (Ericsson)</a:t>
            </a:r>
            <a:endParaRPr lang="en-US" dirty="0"/>
          </a:p>
        </p:txBody>
      </p:sp>
      <p:sp>
        <p:nvSpPr>
          <p:cNvPr id="6" name="Date Placeholder 5"/>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453435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The 802.11ax Spatial Reuse (SR) ad </a:t>
            </a:r>
            <a:r>
              <a:rPr lang="en-US" dirty="0"/>
              <a:t>hoc </a:t>
            </a:r>
            <a:r>
              <a:rPr lang="en-US" dirty="0" smtClean="0"/>
              <a:t>group discusses matter that improves spatial frequency reuse and other mechanisms that enhance the concurrent use of the wireless medium by multiple devices.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No decisions can be taken in this ad hoc group. In an ad hoc group, any attendee can call for a straw poll. A straw poll tests the opinion of those attendees present. No voting rights are needed to respond to a straw poll.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solidFill>
                  <a:schemeClr val="tx1"/>
                </a:solidFill>
              </a:rPr>
              <a:t>2014-11: Task Group 802.11ax decided to establish four ad hoc groups</a:t>
            </a:r>
          </a:p>
          <a:p>
            <a:pPr>
              <a:buFont typeface="Arial" panose="020B0604020202020204" pitchFamily="34" charset="0"/>
              <a:buChar char="•"/>
            </a:pPr>
            <a:r>
              <a:rPr lang="en-US" dirty="0" smtClean="0">
                <a:solidFill>
                  <a:schemeClr val="tx1"/>
                </a:solidFill>
              </a:rPr>
              <a:t>2015-01-13: Task Group 802.11ax elected twelve ad hoc chairmen</a:t>
            </a:r>
          </a:p>
          <a:p>
            <a:pPr>
              <a:buFont typeface="Arial" panose="020B0604020202020204" pitchFamily="34" charset="0"/>
              <a:buChar char="•"/>
            </a:pPr>
            <a:r>
              <a:rPr lang="en-US" dirty="0" smtClean="0">
                <a:solidFill>
                  <a:schemeClr val="tx1"/>
                </a:solidFill>
              </a:rPr>
              <a:t>2015-03-11: 1</a:t>
            </a:r>
            <a:r>
              <a:rPr lang="en-US" baseline="30000" dirty="0" smtClean="0">
                <a:solidFill>
                  <a:schemeClr val="tx1"/>
                </a:solidFill>
              </a:rPr>
              <a:t>st</a:t>
            </a:r>
            <a:r>
              <a:rPr lang="en-US" dirty="0" smtClean="0">
                <a:solidFill>
                  <a:schemeClr val="tx1"/>
                </a:solidFill>
              </a:rPr>
              <a:t> meeting </a:t>
            </a:r>
            <a:r>
              <a:rPr lang="en-US" dirty="0">
                <a:solidFill>
                  <a:schemeClr val="tx1"/>
                </a:solidFill>
              </a:rPr>
              <a:t>of 802.11ax SR ad hoc </a:t>
            </a:r>
            <a:r>
              <a:rPr lang="en-US" dirty="0" smtClean="0">
                <a:solidFill>
                  <a:schemeClr val="tx1"/>
                </a:solidFill>
              </a:rPr>
              <a:t>group</a:t>
            </a:r>
          </a:p>
          <a:p>
            <a:pPr>
              <a:buFont typeface="Arial" panose="020B0604020202020204" pitchFamily="34" charset="0"/>
              <a:buChar char="•"/>
            </a:pPr>
            <a:r>
              <a:rPr lang="en-US" altLang="ko-KR" dirty="0" smtClean="0">
                <a:solidFill>
                  <a:schemeClr val="tx1"/>
                </a:solidFill>
              </a:rPr>
              <a:t>2015-05-12: 2</a:t>
            </a:r>
            <a:r>
              <a:rPr lang="en-US" altLang="ko-KR" baseline="30000" dirty="0" smtClean="0">
                <a:solidFill>
                  <a:schemeClr val="tx1"/>
                </a:solidFill>
              </a:rPr>
              <a:t>nd</a:t>
            </a:r>
            <a:r>
              <a:rPr lang="en-US" altLang="ko-KR" dirty="0" smtClean="0">
                <a:solidFill>
                  <a:schemeClr val="tx1"/>
                </a:solidFill>
              </a:rPr>
              <a:t> meeting </a:t>
            </a:r>
            <a:r>
              <a:rPr lang="en-US" altLang="ko-KR" dirty="0">
                <a:solidFill>
                  <a:schemeClr val="tx1"/>
                </a:solidFill>
              </a:rPr>
              <a:t>of 802.11ax SR ad hoc </a:t>
            </a:r>
            <a:r>
              <a:rPr lang="en-US" altLang="ko-KR" dirty="0" smtClean="0">
                <a:solidFill>
                  <a:schemeClr val="tx1"/>
                </a:solidFill>
              </a:rPr>
              <a:t>group</a:t>
            </a:r>
          </a:p>
          <a:p>
            <a:pPr>
              <a:buFont typeface="Arial" panose="020B0604020202020204" pitchFamily="34" charset="0"/>
              <a:buChar char="•"/>
            </a:pPr>
            <a:r>
              <a:rPr lang="en-US" altLang="ko-KR" dirty="0" smtClean="0">
                <a:solidFill>
                  <a:schemeClr val="tx1"/>
                </a:solidFill>
              </a:rPr>
              <a:t>2015-07-14: 3</a:t>
            </a:r>
            <a:r>
              <a:rPr lang="en-US" altLang="ko-KR" baseline="30000" dirty="0" smtClean="0">
                <a:solidFill>
                  <a:schemeClr val="tx1"/>
                </a:solidFill>
              </a:rPr>
              <a:t>rd</a:t>
            </a:r>
            <a:r>
              <a:rPr lang="en-US" altLang="ko-KR" dirty="0" smtClean="0">
                <a:solidFill>
                  <a:schemeClr val="tx1"/>
                </a:solidFill>
              </a:rPr>
              <a:t> meeting of 802.11ax SR ad hoc group</a:t>
            </a:r>
          </a:p>
          <a:p>
            <a:pPr>
              <a:buFont typeface="Arial" panose="020B0604020202020204" pitchFamily="34" charset="0"/>
              <a:buChar char="•"/>
            </a:pPr>
            <a:r>
              <a:rPr lang="en-US" altLang="ko-KR" dirty="0" smtClean="0">
                <a:solidFill>
                  <a:schemeClr val="tx1"/>
                </a:solidFill>
              </a:rPr>
              <a:t>2015-09-15: 4</a:t>
            </a:r>
            <a:r>
              <a:rPr lang="en-US" altLang="ko-KR" baseline="30000" dirty="0" smtClean="0">
                <a:solidFill>
                  <a:schemeClr val="tx1"/>
                </a:solidFill>
              </a:rPr>
              <a:t>th</a:t>
            </a:r>
            <a:r>
              <a:rPr lang="en-US" altLang="ko-KR" dirty="0" smtClean="0">
                <a:solidFill>
                  <a:schemeClr val="tx1"/>
                </a:solidFill>
              </a:rPr>
              <a:t> meeting of 802.11ax SR ad hoc group</a:t>
            </a:r>
            <a:endParaRPr lang="en-US" altLang="ko-KR"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spTree>
    <p:extLst>
      <p:ext uri="{BB962C8B-B14F-4D97-AF65-F5344CB8AC3E}">
        <p14:creationId xmlns:p14="http://schemas.microsoft.com/office/powerpoint/2010/main" val="18181720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a:t>
            </a:r>
            <a:endParaRPr lang="en-US" dirty="0"/>
          </a:p>
        </p:txBody>
      </p:sp>
      <p:sp>
        <p:nvSpPr>
          <p:cNvPr id="3" name="Content Placeholder 2"/>
          <p:cNvSpPr>
            <a:spLocks noGrp="1"/>
          </p:cNvSpPr>
          <p:nvPr>
            <p:ph idx="1"/>
          </p:nvPr>
        </p:nvSpPr>
        <p:spPr>
          <a:xfrm>
            <a:off x="685800" y="1981200"/>
            <a:ext cx="7846640" cy="4113213"/>
          </a:xfrm>
        </p:spPr>
        <p:txBody>
          <a:bodyPr>
            <a:normAutofit/>
          </a:bodyPr>
          <a:lstStyle/>
          <a:p>
            <a:pPr>
              <a:buFont typeface="Arial" panose="020B0604020202020204" pitchFamily="34" charset="0"/>
              <a:buChar char="•"/>
            </a:pPr>
            <a:r>
              <a:rPr lang="en-US" dirty="0">
                <a:solidFill>
                  <a:schemeClr val="tx1"/>
                </a:solidFill>
              </a:rPr>
              <a:t>Call meeting to order </a:t>
            </a:r>
          </a:p>
          <a:p>
            <a:pPr>
              <a:buFont typeface="Arial" panose="020B0604020202020204" pitchFamily="34" charset="0"/>
              <a:buChar char="•"/>
            </a:pPr>
            <a:r>
              <a:rPr lang="en-US" dirty="0">
                <a:solidFill>
                  <a:schemeClr val="tx1"/>
                </a:solidFill>
              </a:rPr>
              <a:t>Patent policy, </a:t>
            </a:r>
            <a:r>
              <a:rPr lang="en-US" dirty="0" smtClean="0">
                <a:solidFill>
                  <a:schemeClr val="tx1"/>
                </a:solidFill>
              </a:rPr>
              <a:t>etc.</a:t>
            </a:r>
          </a:p>
          <a:p>
            <a:pPr>
              <a:buFont typeface="Arial" panose="020B0604020202020204" pitchFamily="34" charset="0"/>
              <a:buChar char="•"/>
            </a:pPr>
            <a:r>
              <a:rPr lang="en-US" dirty="0" smtClean="0">
                <a:solidFill>
                  <a:schemeClr val="tx1"/>
                </a:solidFill>
              </a:rPr>
              <a:t>Approve agenda</a:t>
            </a:r>
            <a:endParaRPr lang="en-US" dirty="0">
              <a:solidFill>
                <a:schemeClr val="tx1"/>
              </a:solidFill>
            </a:endParaRPr>
          </a:p>
          <a:p>
            <a:pPr>
              <a:buFont typeface="Arial" panose="020B0604020202020204" pitchFamily="34" charset="0"/>
              <a:buChar char="•"/>
            </a:pPr>
            <a:r>
              <a:rPr lang="en-US" dirty="0">
                <a:solidFill>
                  <a:schemeClr val="tx1"/>
                </a:solidFill>
              </a:rPr>
              <a:t>Review ad hoc rules </a:t>
            </a:r>
            <a:endParaRPr lang="en-US" dirty="0" smtClean="0">
              <a:solidFill>
                <a:schemeClr val="tx1"/>
              </a:solidFill>
            </a:endParaRPr>
          </a:p>
          <a:p>
            <a:pPr>
              <a:buFont typeface="Arial" panose="020B0604020202020204" pitchFamily="34" charset="0"/>
              <a:buChar char="•"/>
            </a:pPr>
            <a:r>
              <a:rPr lang="en-US" dirty="0" smtClean="0">
                <a:solidFill>
                  <a:schemeClr val="tx1"/>
                </a:solidFill>
              </a:rPr>
              <a:t>Presentations</a:t>
            </a:r>
          </a:p>
          <a:p>
            <a:pPr>
              <a:buFont typeface="Arial" panose="020B0604020202020204" pitchFamily="34" charset="0"/>
              <a:buChar char="•"/>
            </a:pPr>
            <a:r>
              <a:rPr lang="en-US" dirty="0" smtClean="0">
                <a:solidFill>
                  <a:schemeClr val="tx1"/>
                </a:solidFill>
              </a:rPr>
              <a:t>Any </a:t>
            </a:r>
            <a:r>
              <a:rPr lang="en-US" dirty="0">
                <a:solidFill>
                  <a:schemeClr val="tx1"/>
                </a:solidFill>
              </a:rPr>
              <a:t>other technical </a:t>
            </a:r>
            <a:r>
              <a:rPr lang="en-US" dirty="0" smtClean="0">
                <a:solidFill>
                  <a:schemeClr val="tx1"/>
                </a:solidFill>
              </a:rPr>
              <a:t>presentations</a:t>
            </a:r>
          </a:p>
          <a:p>
            <a:pPr>
              <a:buFont typeface="Arial" panose="020B0604020202020204" pitchFamily="34" charset="0"/>
              <a:buChar char="•"/>
            </a:pPr>
            <a:r>
              <a:rPr lang="en-US" dirty="0" smtClean="0">
                <a:solidFill>
                  <a:schemeClr val="tx1"/>
                </a:solidFill>
              </a:rPr>
              <a:t>Any other business</a:t>
            </a:r>
          </a:p>
          <a:p>
            <a:pPr>
              <a:buFont typeface="Arial" panose="020B0604020202020204" pitchFamily="34" charset="0"/>
              <a:buChar char="•"/>
            </a:pPr>
            <a:r>
              <a:rPr lang="en-US" dirty="0" smtClean="0">
                <a:solidFill>
                  <a:schemeClr val="tx1"/>
                </a:solidFill>
              </a:rPr>
              <a:t>Adjourn</a:t>
            </a:r>
            <a:endParaRPr lang="en-US"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spTree>
    <p:extLst>
      <p:ext uri="{BB962C8B-B14F-4D97-AF65-F5344CB8AC3E}">
        <p14:creationId xmlns:p14="http://schemas.microsoft.com/office/powerpoint/2010/main" val="41537031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3632991"/>
              </p:ext>
            </p:extLst>
          </p:nvPr>
        </p:nvGraphicFramePr>
        <p:xfrm>
          <a:off x="720688" y="1981200"/>
          <a:ext cx="7667735" cy="3953340"/>
        </p:xfrm>
        <a:graphic>
          <a:graphicData uri="http://schemas.openxmlformats.org/drawingml/2006/table">
            <a:tbl>
              <a:tblPr/>
              <a:tblGrid>
                <a:gridCol w="1431415"/>
                <a:gridCol w="3497085"/>
                <a:gridCol w="1701897"/>
                <a:gridCol w="1037338"/>
              </a:tblGrid>
              <a:tr h="228600">
                <a:tc>
                  <a:txBody>
                    <a:bodyPr/>
                    <a:lstStyle/>
                    <a:p>
                      <a:pPr algn="ctr" fontAlgn="b"/>
                      <a:r>
                        <a:rPr lang="en-CA" sz="1700" b="1" i="0" u="none" strike="noStrike" dirty="0">
                          <a:solidFill>
                            <a:srgbClr val="FFFFFF"/>
                          </a:solidFill>
                          <a:latin typeface="Calibri"/>
                        </a:rPr>
                        <a:t>DCN</a:t>
                      </a:r>
                    </a:p>
                  </a:txBody>
                  <a:tcPr marL="6714" marR="6714" marT="6714" marB="0" anchor="b">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700" b="1" i="0" u="none" strike="noStrike" dirty="0">
                          <a:solidFill>
                            <a:srgbClr val="FFFFFF"/>
                          </a:solidFill>
                          <a:latin typeface="Calibri"/>
                        </a:rPr>
                        <a:t>Title</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700" b="1" i="0" u="none" strike="noStrike" dirty="0" smtClean="0">
                          <a:solidFill>
                            <a:srgbClr val="FFFFFF"/>
                          </a:solidFill>
                          <a:latin typeface="Calibri"/>
                        </a:rPr>
                        <a:t>Author</a:t>
                      </a:r>
                      <a:endParaRPr lang="en-CA" sz="1700" b="1" i="0" u="none" strike="noStrike" dirty="0">
                        <a:solidFill>
                          <a:srgbClr val="FFFFFF"/>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700" b="1" i="0" u="none" strike="noStrike" dirty="0" smtClean="0">
                          <a:solidFill>
                            <a:srgbClr val="FFFFFF"/>
                          </a:solidFill>
                          <a:latin typeface="Calibri"/>
                        </a:rPr>
                        <a:t>Order</a:t>
                      </a:r>
                      <a:endParaRPr lang="en-CA" sz="1700" b="1" i="0" u="none" strike="noStrike" dirty="0">
                        <a:solidFill>
                          <a:srgbClr val="FFFFFF"/>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r>
              <a:tr h="228600">
                <a:tc>
                  <a:txBody>
                    <a:bodyPr/>
                    <a:lstStyle/>
                    <a:p>
                      <a:pPr algn="l" fontAlgn="b"/>
                      <a:r>
                        <a:rPr lang="en-CA" sz="1700" b="0" i="0" u="none" strike="noStrike" dirty="0" smtClean="0">
                          <a:solidFill>
                            <a:srgbClr val="000000"/>
                          </a:solidFill>
                          <a:latin typeface="Calibri"/>
                        </a:rPr>
                        <a:t>11-15/1259</a:t>
                      </a:r>
                      <a:endParaRPr lang="en-CA" sz="1700" b="0" i="0" u="none" strike="noStrike" dirty="0">
                        <a:solidFill>
                          <a:srgbClr val="000000"/>
                        </a:solidFill>
                        <a:latin typeface="Calibri"/>
                      </a:endParaRPr>
                    </a:p>
                  </a:txBody>
                  <a:tcPr marL="6714" marR="6714" marT="6714" marB="0">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700" b="0" i="0" u="none" strike="noStrike" dirty="0">
                          <a:solidFill>
                            <a:srgbClr val="000000"/>
                          </a:solidFill>
                          <a:latin typeface="Calibri"/>
                        </a:rPr>
                        <a:t>Use of TG ax Scenarios  for Spatial Reuse</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700" b="0" i="0" u="none" strike="noStrike" dirty="0">
                          <a:solidFill>
                            <a:srgbClr val="000000"/>
                          </a:solidFill>
                          <a:latin typeface="Calibri"/>
                        </a:rPr>
                        <a:t>Graham Smith</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700" b="0" i="0" u="none" strike="noStrike" dirty="0" smtClean="0">
                          <a:solidFill>
                            <a:srgbClr val="000000"/>
                          </a:solidFill>
                          <a:latin typeface="Calibri"/>
                        </a:rPr>
                        <a:t>2</a:t>
                      </a:r>
                      <a:endParaRPr lang="en-CA" sz="17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28600">
                <a:tc>
                  <a:txBody>
                    <a:bodyPr/>
                    <a:lstStyle/>
                    <a:p>
                      <a:pPr algn="l" fontAlgn="b"/>
                      <a:r>
                        <a:rPr lang="en-CA" sz="1700" b="0" i="0" u="none" strike="noStrike" dirty="0">
                          <a:solidFill>
                            <a:srgbClr val="000000"/>
                          </a:solidFill>
                          <a:latin typeface="Calibri"/>
                        </a:rPr>
                        <a:t>11-15/1284</a:t>
                      </a:r>
                    </a:p>
                  </a:txBody>
                  <a:tcPr marL="6714" marR="6714" marT="6714"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700" b="0" i="0" u="none" strike="noStrike" dirty="0">
                          <a:solidFill>
                            <a:srgbClr val="000000"/>
                          </a:solidFill>
                          <a:latin typeface="Calibri"/>
                        </a:rPr>
                        <a:t>Simulation results for spatial reuse in 11ax</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700" b="0" i="0" u="none" strike="noStrike" dirty="0" err="1">
                          <a:solidFill>
                            <a:srgbClr val="000000"/>
                          </a:solidFill>
                          <a:latin typeface="Calibri"/>
                        </a:rPr>
                        <a:t>Jinmin</a:t>
                      </a:r>
                      <a:r>
                        <a:rPr lang="en-CA" sz="1700" b="0" i="0" u="none" strike="noStrike" dirty="0">
                          <a:solidFill>
                            <a:srgbClr val="000000"/>
                          </a:solidFill>
                          <a:latin typeface="Calibri"/>
                        </a:rPr>
                        <a:t> Kim</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700" b="0" i="0" u="none" strike="noStrike" dirty="0" smtClean="0">
                          <a:solidFill>
                            <a:srgbClr val="000000"/>
                          </a:solidFill>
                          <a:latin typeface="Calibri"/>
                        </a:rPr>
                        <a:t>3</a:t>
                      </a:r>
                      <a:endParaRPr lang="en-CA" sz="17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28600">
                <a:tc>
                  <a:txBody>
                    <a:bodyPr/>
                    <a:lstStyle/>
                    <a:p>
                      <a:pPr algn="l" fontAlgn="b"/>
                      <a:r>
                        <a:rPr lang="en-CA" sz="1700" b="0" i="0" u="none" strike="noStrike" dirty="0">
                          <a:solidFill>
                            <a:srgbClr val="000000"/>
                          </a:solidFill>
                          <a:latin typeface="Calibri"/>
                        </a:rPr>
                        <a:t>11-15/1313</a:t>
                      </a:r>
                    </a:p>
                  </a:txBody>
                  <a:tcPr marL="6714" marR="6714" marT="6714"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700" b="0" i="0" u="none" strike="noStrike" dirty="0">
                          <a:solidFill>
                            <a:srgbClr val="000000"/>
                          </a:solidFill>
                          <a:latin typeface="Calibri"/>
                        </a:rPr>
                        <a:t>Considerations for Spatial Reuse</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700" b="0" i="0" u="none" strike="noStrike" dirty="0">
                          <a:solidFill>
                            <a:srgbClr val="000000"/>
                          </a:solidFill>
                          <a:latin typeface="Calibri"/>
                        </a:rPr>
                        <a:t>Reza </a:t>
                      </a:r>
                      <a:r>
                        <a:rPr lang="en-CA" sz="1700" b="0" i="0" u="none" strike="noStrike" dirty="0" err="1">
                          <a:solidFill>
                            <a:srgbClr val="000000"/>
                          </a:solidFill>
                          <a:latin typeface="Calibri"/>
                        </a:rPr>
                        <a:t>Hedayat</a:t>
                      </a:r>
                      <a:endParaRPr lang="en-CA" sz="17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700" b="0" i="0" u="none" strike="noStrike" dirty="0" smtClean="0">
                          <a:solidFill>
                            <a:srgbClr val="000000"/>
                          </a:solidFill>
                          <a:latin typeface="Calibri"/>
                        </a:rPr>
                        <a:t>6</a:t>
                      </a:r>
                      <a:endParaRPr lang="en-CA" sz="17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28600">
                <a:tc>
                  <a:txBody>
                    <a:bodyPr/>
                    <a:lstStyle/>
                    <a:p>
                      <a:pPr algn="l" fontAlgn="b"/>
                      <a:r>
                        <a:rPr lang="en-CA" sz="1700" b="0" i="0" u="none" strike="noStrike" dirty="0">
                          <a:solidFill>
                            <a:srgbClr val="000000"/>
                          </a:solidFill>
                          <a:latin typeface="Calibri"/>
                        </a:rPr>
                        <a:t>11-15/1316</a:t>
                      </a:r>
                    </a:p>
                  </a:txBody>
                  <a:tcPr marL="6714" marR="6714" marT="6714"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700" b="0" i="0" u="none" strike="noStrike" dirty="0">
                          <a:solidFill>
                            <a:srgbClr val="000000"/>
                          </a:solidFill>
                          <a:latin typeface="Calibri"/>
                        </a:rPr>
                        <a:t>DSC calibration results with NS-3</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700" b="0" i="0" u="none" strike="noStrike" dirty="0">
                          <a:solidFill>
                            <a:srgbClr val="000000"/>
                          </a:solidFill>
                          <a:latin typeface="Calibri"/>
                        </a:rPr>
                        <a:t>M. </a:t>
                      </a:r>
                      <a:r>
                        <a:rPr lang="en-CA" sz="1700" b="0" i="0" u="none" strike="noStrike" dirty="0" err="1">
                          <a:solidFill>
                            <a:srgbClr val="000000"/>
                          </a:solidFill>
                          <a:latin typeface="Calibri"/>
                        </a:rPr>
                        <a:t>Shahwaiz</a:t>
                      </a:r>
                      <a:r>
                        <a:rPr lang="en-CA" sz="1700" b="0" i="0" u="none" strike="noStrike" dirty="0">
                          <a:solidFill>
                            <a:srgbClr val="000000"/>
                          </a:solidFill>
                          <a:latin typeface="Calibri"/>
                        </a:rPr>
                        <a:t> </a:t>
                      </a:r>
                      <a:r>
                        <a:rPr lang="en-CA" sz="1700" b="0" i="0" u="none" strike="noStrike" dirty="0" err="1">
                          <a:solidFill>
                            <a:srgbClr val="000000"/>
                          </a:solidFill>
                          <a:latin typeface="Calibri"/>
                        </a:rPr>
                        <a:t>Afaqui</a:t>
                      </a:r>
                      <a:endParaRPr lang="en-CA" sz="17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700" b="0" i="0" u="none" strike="noStrike" dirty="0" smtClean="0">
                          <a:solidFill>
                            <a:srgbClr val="000000"/>
                          </a:solidFill>
                          <a:latin typeface="Calibri"/>
                        </a:rPr>
                        <a:t>4</a:t>
                      </a:r>
                      <a:endParaRPr lang="en-CA" sz="17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28600">
                <a:tc>
                  <a:txBody>
                    <a:bodyPr/>
                    <a:lstStyle/>
                    <a:p>
                      <a:pPr algn="l" fontAlgn="b"/>
                      <a:r>
                        <a:rPr lang="en-CA" sz="1700" b="0" i="0" u="none" strike="noStrike" dirty="0">
                          <a:solidFill>
                            <a:srgbClr val="000000"/>
                          </a:solidFill>
                          <a:latin typeface="Calibri"/>
                        </a:rPr>
                        <a:t>11-15/1336</a:t>
                      </a:r>
                    </a:p>
                  </a:txBody>
                  <a:tcPr marL="6714" marR="6714" marT="6714"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700" b="0" i="0" u="none" strike="noStrike">
                          <a:solidFill>
                            <a:srgbClr val="000000"/>
                          </a:solidFill>
                          <a:latin typeface="Calibri"/>
                        </a:rPr>
                        <a:t>BSS Color Field Size Measurements</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700" b="0" i="0" u="none" strike="noStrike" dirty="0">
                          <a:solidFill>
                            <a:srgbClr val="000000"/>
                          </a:solidFill>
                          <a:latin typeface="Calibri"/>
                        </a:rPr>
                        <a:t>Chuck </a:t>
                      </a:r>
                      <a:r>
                        <a:rPr lang="en-CA" sz="1700" b="0" i="0" u="none" strike="noStrike" dirty="0" err="1">
                          <a:solidFill>
                            <a:srgbClr val="000000"/>
                          </a:solidFill>
                          <a:latin typeface="Calibri"/>
                        </a:rPr>
                        <a:t>Lukaszewski</a:t>
                      </a:r>
                      <a:endParaRPr lang="en-CA" sz="17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700" b="0" i="0" u="none" strike="noStrike" dirty="0" smtClean="0">
                          <a:solidFill>
                            <a:srgbClr val="000000"/>
                          </a:solidFill>
                          <a:latin typeface="Calibri"/>
                        </a:rPr>
                        <a:t>5</a:t>
                      </a:r>
                      <a:endParaRPr lang="en-CA" sz="17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28600">
                <a:tc>
                  <a:txBody>
                    <a:bodyPr/>
                    <a:lstStyle/>
                    <a:p>
                      <a:pPr algn="l" fontAlgn="b"/>
                      <a:r>
                        <a:rPr lang="en-CA" sz="1700" b="0" i="0" u="none" strike="noStrike" dirty="0">
                          <a:solidFill>
                            <a:srgbClr val="000000"/>
                          </a:solidFill>
                          <a:latin typeface="Calibri"/>
                        </a:rPr>
                        <a:t>11-15/1337</a:t>
                      </a:r>
                    </a:p>
                  </a:txBody>
                  <a:tcPr marL="6714" marR="6714" marT="6714"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700" b="0" i="0" u="none" strike="noStrike">
                          <a:solidFill>
                            <a:srgbClr val="000000"/>
                          </a:solidFill>
                          <a:latin typeface="Calibri"/>
                        </a:rPr>
                        <a:t>Secondary Channel CCA of HE STA</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700" b="0" i="0" u="none" strike="noStrike" dirty="0">
                          <a:solidFill>
                            <a:srgbClr val="000000"/>
                          </a:solidFill>
                          <a:latin typeface="Calibri"/>
                        </a:rPr>
                        <a:t>John Son</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700" b="0" i="0" u="none" strike="noStrike" dirty="0" smtClean="0">
                          <a:solidFill>
                            <a:srgbClr val="000000"/>
                          </a:solidFill>
                          <a:latin typeface="Calibri"/>
                        </a:rPr>
                        <a:t>7</a:t>
                      </a:r>
                      <a:endParaRPr lang="en-CA" sz="17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28600">
                <a:tc>
                  <a:txBody>
                    <a:bodyPr/>
                    <a:lstStyle/>
                    <a:p>
                      <a:pPr algn="l" fontAlgn="b"/>
                      <a:r>
                        <a:rPr lang="en-CA" sz="1700" b="0" i="0" u="none" strike="noStrike" dirty="0">
                          <a:solidFill>
                            <a:srgbClr val="000000"/>
                          </a:solidFill>
                          <a:latin typeface="Calibri"/>
                        </a:rPr>
                        <a:t>11-15/1338</a:t>
                      </a:r>
                    </a:p>
                  </a:txBody>
                  <a:tcPr marL="6714" marR="6714" marT="6714"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700" b="0" i="0" u="none" strike="noStrike">
                          <a:solidFill>
                            <a:srgbClr val="000000"/>
                          </a:solidFill>
                          <a:latin typeface="Calibri"/>
                        </a:rPr>
                        <a:t>Improving Spatial Reuse During OBSS UL MU Procedure</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700" b="0" i="0" u="none" strike="noStrike" dirty="0" err="1">
                          <a:solidFill>
                            <a:srgbClr val="000000"/>
                          </a:solidFill>
                          <a:latin typeface="Calibri"/>
                        </a:rPr>
                        <a:t>Geonjung</a:t>
                      </a:r>
                      <a:r>
                        <a:rPr lang="en-CA" sz="1700" b="0" i="0" u="none" strike="noStrike" dirty="0">
                          <a:solidFill>
                            <a:srgbClr val="000000"/>
                          </a:solidFill>
                          <a:latin typeface="Calibri"/>
                        </a:rPr>
                        <a:t> </a:t>
                      </a:r>
                      <a:r>
                        <a:rPr lang="en-CA" sz="1700" b="0" i="0" u="none" strike="noStrike" dirty="0" err="1">
                          <a:solidFill>
                            <a:srgbClr val="000000"/>
                          </a:solidFill>
                          <a:latin typeface="Calibri"/>
                        </a:rPr>
                        <a:t>Ko</a:t>
                      </a:r>
                      <a:endParaRPr lang="en-CA" sz="17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700" b="0" i="0" u="none" strike="noStrike" dirty="0" smtClean="0">
                          <a:solidFill>
                            <a:srgbClr val="000000"/>
                          </a:solidFill>
                          <a:latin typeface="Calibri"/>
                        </a:rPr>
                        <a:t>8</a:t>
                      </a:r>
                      <a:endParaRPr lang="en-CA" sz="17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28600">
                <a:tc>
                  <a:txBody>
                    <a:bodyPr/>
                    <a:lstStyle/>
                    <a:p>
                      <a:pPr algn="l" fontAlgn="b"/>
                      <a:r>
                        <a:rPr lang="en-CA" sz="1700" b="0" i="0" u="none" strike="noStrike" dirty="0">
                          <a:solidFill>
                            <a:srgbClr val="000000"/>
                          </a:solidFill>
                          <a:latin typeface="Calibri"/>
                        </a:rPr>
                        <a:t>11-15/1348</a:t>
                      </a:r>
                    </a:p>
                  </a:txBody>
                  <a:tcPr marL="6714" marR="6714" marT="6714"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700" b="0" i="0" u="none" strike="noStrike" dirty="0">
                          <a:solidFill>
                            <a:srgbClr val="000000"/>
                          </a:solidFill>
                          <a:latin typeface="Calibri"/>
                        </a:rPr>
                        <a:t>Multiple NAVs for Spatial Reuse</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700" b="0" i="0" u="none" strike="noStrike" dirty="0" err="1">
                          <a:solidFill>
                            <a:srgbClr val="000000"/>
                          </a:solidFill>
                          <a:latin typeface="Calibri"/>
                        </a:rPr>
                        <a:t>Sigurd</a:t>
                      </a:r>
                      <a:r>
                        <a:rPr lang="en-CA" sz="1700" b="0" i="0" u="none" strike="noStrike" dirty="0">
                          <a:solidFill>
                            <a:srgbClr val="000000"/>
                          </a:solidFill>
                          <a:latin typeface="Calibri"/>
                        </a:rPr>
                        <a:t> </a:t>
                      </a:r>
                      <a:r>
                        <a:rPr lang="en-CA" sz="1700" b="0" i="0" u="none" strike="noStrike" dirty="0" err="1">
                          <a:solidFill>
                            <a:srgbClr val="000000"/>
                          </a:solidFill>
                          <a:latin typeface="Calibri"/>
                        </a:rPr>
                        <a:t>Schelstraete</a:t>
                      </a:r>
                      <a:r>
                        <a:rPr lang="en-CA" sz="1700" b="0" i="0" u="none" strike="noStrike" dirty="0">
                          <a:solidFill>
                            <a:srgbClr val="000000"/>
                          </a:solidFill>
                          <a:latin typeface="Calibri"/>
                        </a:rPr>
                        <a:t> </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700" b="0" i="0" u="none" strike="noStrike" dirty="0" smtClean="0">
                          <a:solidFill>
                            <a:srgbClr val="000000"/>
                          </a:solidFill>
                          <a:latin typeface="Calibri"/>
                        </a:rPr>
                        <a:t>1</a:t>
                      </a:r>
                      <a:endParaRPr lang="en-CA" sz="17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28600">
                <a:tc>
                  <a:txBody>
                    <a:bodyPr/>
                    <a:lstStyle/>
                    <a:p>
                      <a:pPr algn="l" fontAlgn="b"/>
                      <a:r>
                        <a:rPr lang="en-CA" sz="1700" b="0" i="0" u="none" strike="noStrike" dirty="0" smtClean="0">
                          <a:solidFill>
                            <a:srgbClr val="000000"/>
                          </a:solidFill>
                          <a:latin typeface="Calibri"/>
                        </a:rPr>
                        <a:t>11-15/1427</a:t>
                      </a:r>
                      <a:endParaRPr lang="en-CA" sz="1700" b="0" i="0" u="none" strike="noStrike" dirty="0">
                        <a:solidFill>
                          <a:srgbClr val="000000"/>
                        </a:solidFill>
                        <a:latin typeface="Calibri"/>
                      </a:endParaRPr>
                    </a:p>
                  </a:txBody>
                  <a:tcPr marL="6714" marR="6714" marT="6714"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3">
                        <a:lumMod val="75000"/>
                      </a:schemeClr>
                    </a:solidFill>
                  </a:tcPr>
                </a:tc>
                <a:tc>
                  <a:txBody>
                    <a:bodyPr/>
                    <a:lstStyle/>
                    <a:p>
                      <a:pPr algn="l" fontAlgn="b"/>
                      <a:r>
                        <a:rPr lang="en-US" sz="1700" b="0" i="0" u="none" strike="noStrike" dirty="0" smtClean="0">
                          <a:solidFill>
                            <a:srgbClr val="000000"/>
                          </a:solidFill>
                          <a:latin typeface="Calibri"/>
                        </a:rPr>
                        <a:t>Drivers of the dynamic CCA adaptation</a:t>
                      </a:r>
                      <a:endParaRPr lang="en-CA" sz="17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3">
                        <a:lumMod val="75000"/>
                      </a:schemeClr>
                    </a:solidFill>
                  </a:tcPr>
                </a:tc>
                <a:tc>
                  <a:txBody>
                    <a:bodyPr/>
                    <a:lstStyle/>
                    <a:p>
                      <a:pPr algn="l" fontAlgn="b"/>
                      <a:r>
                        <a:rPr lang="en-CA" sz="1700" b="0" i="0" u="none" strike="noStrike" dirty="0" smtClean="0">
                          <a:solidFill>
                            <a:srgbClr val="000000"/>
                          </a:solidFill>
                          <a:latin typeface="Calibri"/>
                        </a:rPr>
                        <a:t>Eduard Garcia-Villegas</a:t>
                      </a:r>
                      <a:endParaRPr lang="en-CA" sz="17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3">
                        <a:lumMod val="75000"/>
                      </a:schemeClr>
                    </a:solidFill>
                  </a:tcPr>
                </a:tc>
                <a:tc>
                  <a:txBody>
                    <a:bodyPr/>
                    <a:lstStyle/>
                    <a:p>
                      <a:pPr algn="ctr" fontAlgn="b"/>
                      <a:r>
                        <a:rPr lang="en-CA" sz="1700" b="0" i="0" u="none" strike="noStrike" dirty="0" smtClean="0">
                          <a:solidFill>
                            <a:srgbClr val="000000"/>
                          </a:solidFill>
                          <a:latin typeface="Calibri"/>
                        </a:rPr>
                        <a:t>9</a:t>
                      </a:r>
                      <a:endParaRPr lang="en-CA" sz="17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3">
                        <a:lumMod val="75000"/>
                      </a:schemeClr>
                    </a:solidFill>
                  </a:tcPr>
                </a:tc>
              </a:tr>
            </a:tbl>
          </a:graphicData>
        </a:graphic>
      </p:graphicFrame>
    </p:spTree>
    <p:extLst>
      <p:ext uri="{BB962C8B-B14F-4D97-AF65-F5344CB8AC3E}">
        <p14:creationId xmlns:p14="http://schemas.microsoft.com/office/powerpoint/2010/main" val="21655275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R20151110001</a:t>
            </a:r>
            <a:endParaRPr lang="en-US" dirty="0"/>
          </a:p>
        </p:txBody>
      </p:sp>
      <p:sp>
        <p:nvSpPr>
          <p:cNvPr id="3" name="Content Placeholder 2"/>
          <p:cNvSpPr>
            <a:spLocks noGrp="1"/>
          </p:cNvSpPr>
          <p:nvPr>
            <p:ph idx="1"/>
          </p:nvPr>
        </p:nvSpPr>
        <p:spPr>
          <a:xfrm>
            <a:off x="457200" y="1524000"/>
            <a:ext cx="8077200" cy="4114800"/>
          </a:xfrm>
        </p:spPr>
        <p:txBody>
          <a:bodyPr/>
          <a:lstStyle/>
          <a:p>
            <a:r>
              <a:rPr lang="en-US" altLang="ko-KR" dirty="0" smtClean="0"/>
              <a:t>Do you agree to add the following </a:t>
            </a:r>
            <a:r>
              <a:rPr lang="en-US" altLang="ko-KR" dirty="0"/>
              <a:t>text in SFD: </a:t>
            </a:r>
          </a:p>
          <a:p>
            <a:pPr lvl="1"/>
            <a:r>
              <a:rPr lang="en-US" altLang="zh-CN" dirty="0"/>
              <a:t>An HE STA should have a mechanism to remember and distinguish </a:t>
            </a:r>
            <a:r>
              <a:rPr lang="en-GB" altLang="zh-CN" dirty="0" smtClean="0"/>
              <a:t>NAVs set by intra-BSS frame and OBSS frame. A CF-end </a:t>
            </a:r>
            <a:r>
              <a:rPr lang="en-GB" altLang="zh-CN" dirty="0"/>
              <a:t>frame that comes from </a:t>
            </a:r>
            <a:r>
              <a:rPr lang="en-GB" altLang="zh-CN" dirty="0" smtClean="0"/>
              <a:t>intra-BSS (OBSS) should not </a:t>
            </a:r>
            <a:r>
              <a:rPr lang="en-GB" altLang="zh-CN" dirty="0"/>
              <a:t>reset NAV that was set by a frame </a:t>
            </a:r>
            <a:r>
              <a:rPr lang="en-GB" altLang="zh-CN" dirty="0" smtClean="0"/>
              <a:t>from OBSS (intra-BSS). </a:t>
            </a:r>
            <a:r>
              <a:rPr lang="en-US" dirty="0"/>
              <a:t>To determine </a:t>
            </a:r>
            <a:r>
              <a:rPr lang="en-US" dirty="0" smtClean="0"/>
              <a:t>which </a:t>
            </a:r>
            <a:r>
              <a:rPr lang="en-US" dirty="0"/>
              <a:t>BSS </a:t>
            </a:r>
            <a:r>
              <a:rPr lang="en-US" dirty="0" smtClean="0"/>
              <a:t>is the origin of a frame, the </a:t>
            </a:r>
            <a:r>
              <a:rPr lang="en-US" dirty="0"/>
              <a:t>HE STA may use BSS color.</a:t>
            </a:r>
            <a:endParaRPr lang="zh-CN" altLang="zh-CN" sz="1200" dirty="0"/>
          </a:p>
          <a:p>
            <a:pPr marL="457200" lvl="1" indent="0">
              <a:buNone/>
            </a:pPr>
            <a:endParaRPr lang="zh-CN" altLang="zh-CN" sz="1200" b="0" dirty="0" smtClean="0"/>
          </a:p>
          <a:p>
            <a:pPr marL="800100" lvl="1" indent="-342900">
              <a:buFont typeface="Times New Roman" pitchFamily="18" charset="0"/>
              <a:buChar char="−"/>
            </a:pPr>
            <a:r>
              <a:rPr lang="en-US" altLang="zh-CN" dirty="0" smtClean="0"/>
              <a:t>Y: 30</a:t>
            </a:r>
          </a:p>
          <a:p>
            <a:pPr marL="800100" lvl="1" indent="-342900">
              <a:buFont typeface="Times New Roman" pitchFamily="18" charset="0"/>
              <a:buChar char="−"/>
            </a:pPr>
            <a:r>
              <a:rPr lang="en-US" altLang="zh-CN" dirty="0" smtClean="0"/>
              <a:t>N: 0</a:t>
            </a:r>
          </a:p>
          <a:p>
            <a:pPr marL="800100" lvl="1" indent="-342900">
              <a:buFont typeface="Times New Roman" pitchFamily="18" charset="0"/>
              <a:buChar char="−"/>
            </a:pPr>
            <a:r>
              <a:rPr lang="en-US" altLang="zh-CN" dirty="0" smtClean="0"/>
              <a:t>A: 14</a:t>
            </a:r>
            <a:endParaRPr lang="en-US" sz="2400" dirty="0"/>
          </a:p>
        </p:txBody>
      </p:sp>
      <p:sp>
        <p:nvSpPr>
          <p:cNvPr id="4" name="Slide Number Placeholder 3"/>
          <p:cNvSpPr>
            <a:spLocks noGrp="1"/>
          </p:cNvSpPr>
          <p:nvPr>
            <p:ph type="sldNum" sz="quarter" idx="4294967295"/>
          </p:nvPr>
        </p:nvSpPr>
        <p:spPr>
          <a:xfrm>
            <a:off x="4344988" y="6475413"/>
            <a:ext cx="530225" cy="182562"/>
          </a:xfrm>
          <a:prstGeom prst="rect">
            <a:avLst/>
          </a:prstGeom>
        </p:spPr>
        <p:txBody>
          <a:bodyPr/>
          <a:lstStyle/>
          <a:p>
            <a:pPr>
              <a:defRPr/>
            </a:pPr>
            <a:r>
              <a:rPr lang="en-US" smtClean="0"/>
              <a:t>Slide </a:t>
            </a:r>
            <a:fld id="{3099D1E7-2CFE-4362-BB72-AF97192842EA}" type="slidenum">
              <a:rPr lang="en-US" smtClean="0"/>
              <a:pPr>
                <a:defRPr/>
              </a:pPr>
              <a:t>23</a:t>
            </a:fld>
            <a:endParaRPr lang="en-US" dirty="0"/>
          </a:p>
        </p:txBody>
      </p:sp>
      <p:sp>
        <p:nvSpPr>
          <p:cNvPr id="6" name="Footer Placeholder 3"/>
          <p:cNvSpPr>
            <a:spLocks noGrp="1"/>
          </p:cNvSpPr>
          <p:nvPr>
            <p:ph type="ftr" sz="quarter" idx="4294967295"/>
          </p:nvPr>
        </p:nvSpPr>
        <p:spPr>
          <a:xfrm>
            <a:off x="5791199" y="6475413"/>
            <a:ext cx="2752661" cy="184666"/>
          </a:xfrm>
          <a:prstGeom prst="rect">
            <a:avLst/>
          </a:prstGeom>
          <a:noFill/>
        </p:spPr>
        <p:txBody>
          <a:bodyPr/>
          <a:lstStyle/>
          <a:p>
            <a:r>
              <a:rPr lang="en-GB" dirty="0"/>
              <a:t>Guido R. </a:t>
            </a:r>
            <a:r>
              <a:rPr lang="en-GB" dirty="0" err="1"/>
              <a:t>Hiertz</a:t>
            </a:r>
            <a:r>
              <a:rPr lang="en-GB" dirty="0"/>
              <a:t>, Ericsson et al</a:t>
            </a:r>
            <a:r>
              <a:rPr lang="en-GB" dirty="0" smtClean="0"/>
              <a:t>.</a:t>
            </a:r>
            <a:endParaRPr lang="en-GB" dirty="0"/>
          </a:p>
        </p:txBody>
      </p:sp>
      <p:sp>
        <p:nvSpPr>
          <p:cNvPr id="7" name="Rectangle 4"/>
          <p:cNvSpPr>
            <a:spLocks noGrp="1" noChangeArrowheads="1"/>
          </p:cNvSpPr>
          <p:nvPr>
            <p:ph type="dt" sz="half" idx="4294967295"/>
          </p:nvPr>
        </p:nvSpPr>
        <p:spPr bwMode="auto">
          <a:xfrm>
            <a:off x="696913" y="334189"/>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November 2015</a:t>
            </a:r>
            <a:endParaRPr lang="en-US" dirty="0"/>
          </a:p>
        </p:txBody>
      </p:sp>
      <p:sp>
        <p:nvSpPr>
          <p:cNvPr id="5" name="TextBox 4"/>
          <p:cNvSpPr txBox="1"/>
          <p:nvPr/>
        </p:nvSpPr>
        <p:spPr>
          <a:xfrm>
            <a:off x="6012160" y="5949279"/>
            <a:ext cx="2524665" cy="461665"/>
          </a:xfrm>
          <a:prstGeom prst="rect">
            <a:avLst/>
          </a:prstGeom>
          <a:noFill/>
        </p:spPr>
        <p:txBody>
          <a:bodyPr wrap="none" rtlCol="0">
            <a:spAutoFit/>
          </a:bodyPr>
          <a:lstStyle/>
          <a:p>
            <a:pPr algn="r"/>
            <a:r>
              <a:rPr lang="en-US" dirty="0" smtClean="0">
                <a:solidFill>
                  <a:schemeClr val="tx1"/>
                </a:solidFill>
                <a:latin typeface="Arial" panose="020B0604020202020204" pitchFamily="34" charset="0"/>
                <a:cs typeface="Arial" panose="020B0604020202020204" pitchFamily="34" charset="0"/>
              </a:rPr>
              <a:t>From </a:t>
            </a:r>
            <a:r>
              <a:rPr lang="en-CA" dirty="0" smtClean="0">
                <a:solidFill>
                  <a:schemeClr val="tx1"/>
                </a:solidFill>
                <a:latin typeface="Arial" panose="020B0604020202020204" pitchFamily="34" charset="0"/>
                <a:cs typeface="Arial" panose="020B0604020202020204" pitchFamily="34" charset="0"/>
              </a:rPr>
              <a:t>11-15/1348</a:t>
            </a:r>
            <a:endParaRPr lang="en-CA"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7631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R20151110002</a:t>
            </a:r>
            <a:endParaRPr lang="en-US" dirty="0"/>
          </a:p>
        </p:txBody>
      </p:sp>
      <p:sp>
        <p:nvSpPr>
          <p:cNvPr id="3" name="Content Placeholder 2"/>
          <p:cNvSpPr>
            <a:spLocks noGrp="1"/>
          </p:cNvSpPr>
          <p:nvPr>
            <p:ph idx="1"/>
          </p:nvPr>
        </p:nvSpPr>
        <p:spPr>
          <a:xfrm>
            <a:off x="457200" y="1524000"/>
            <a:ext cx="8077200" cy="4114800"/>
          </a:xfrm>
        </p:spPr>
        <p:txBody>
          <a:bodyPr/>
          <a:lstStyle/>
          <a:p>
            <a:r>
              <a:rPr lang="en-US" altLang="ko-KR" dirty="0" smtClean="0"/>
              <a:t>Do you agree to add the following </a:t>
            </a:r>
            <a:r>
              <a:rPr lang="en-US" altLang="ko-KR" dirty="0"/>
              <a:t>text in SFD: </a:t>
            </a:r>
          </a:p>
          <a:p>
            <a:pPr lvl="1"/>
            <a:r>
              <a:rPr lang="en-GB" altLang="zh-CN" dirty="0"/>
              <a:t>An HE STA should have a mechanism to remember and distinguish NAV values set by frames from different BSSs. </a:t>
            </a:r>
            <a:r>
              <a:rPr lang="en-GB" altLang="zh-CN" dirty="0" smtClean="0"/>
              <a:t>A CF-end </a:t>
            </a:r>
            <a:r>
              <a:rPr lang="en-GB" altLang="zh-CN" dirty="0"/>
              <a:t>frame that comes from one BSS </a:t>
            </a:r>
            <a:r>
              <a:rPr lang="en-GB" altLang="zh-CN" dirty="0" smtClean="0"/>
              <a:t>should not </a:t>
            </a:r>
            <a:r>
              <a:rPr lang="en-GB" altLang="zh-CN" dirty="0"/>
              <a:t>reset NAV that was set by a frame </a:t>
            </a:r>
            <a:r>
              <a:rPr lang="en-GB" altLang="zh-CN" dirty="0" smtClean="0"/>
              <a:t>from </a:t>
            </a:r>
            <a:r>
              <a:rPr lang="en-GB" altLang="zh-CN" dirty="0"/>
              <a:t>another BSS. </a:t>
            </a:r>
            <a:r>
              <a:rPr lang="en-US" dirty="0"/>
              <a:t>To determine </a:t>
            </a:r>
            <a:r>
              <a:rPr lang="en-US" dirty="0" smtClean="0"/>
              <a:t>which </a:t>
            </a:r>
            <a:r>
              <a:rPr lang="en-US" dirty="0"/>
              <a:t>BSS </a:t>
            </a:r>
            <a:r>
              <a:rPr lang="en-US" dirty="0" smtClean="0"/>
              <a:t>is the origin of a frame, the </a:t>
            </a:r>
            <a:r>
              <a:rPr lang="en-US" dirty="0"/>
              <a:t>HE STA may use BSS color.</a:t>
            </a:r>
            <a:endParaRPr lang="zh-CN" altLang="zh-CN" sz="1200" dirty="0"/>
          </a:p>
          <a:p>
            <a:pPr marL="457200" lvl="1" indent="0">
              <a:buNone/>
            </a:pPr>
            <a:endParaRPr lang="zh-CN" altLang="zh-CN" sz="1200" b="0" dirty="0" smtClean="0"/>
          </a:p>
          <a:p>
            <a:pPr marL="800100" lvl="1" indent="-342900">
              <a:buFont typeface="Times New Roman" pitchFamily="18" charset="0"/>
              <a:buChar char="−"/>
            </a:pPr>
            <a:r>
              <a:rPr lang="en-US" altLang="zh-CN" dirty="0" smtClean="0"/>
              <a:t>Y: 12</a:t>
            </a:r>
          </a:p>
          <a:p>
            <a:pPr marL="800100" lvl="1" indent="-342900">
              <a:buFont typeface="Times New Roman" pitchFamily="18" charset="0"/>
              <a:buChar char="−"/>
            </a:pPr>
            <a:r>
              <a:rPr lang="en-US" altLang="zh-CN" dirty="0" smtClean="0"/>
              <a:t>N: 16</a:t>
            </a:r>
          </a:p>
          <a:p>
            <a:pPr marL="800100" lvl="1" indent="-342900">
              <a:buFont typeface="Times New Roman" pitchFamily="18" charset="0"/>
              <a:buChar char="−"/>
            </a:pPr>
            <a:r>
              <a:rPr lang="en-US" altLang="zh-CN" dirty="0" smtClean="0"/>
              <a:t>A: 18</a:t>
            </a:r>
            <a:endParaRPr lang="en-US" sz="2400" dirty="0"/>
          </a:p>
        </p:txBody>
      </p:sp>
      <p:sp>
        <p:nvSpPr>
          <p:cNvPr id="4" name="Slide Number Placeholder 3"/>
          <p:cNvSpPr>
            <a:spLocks noGrp="1"/>
          </p:cNvSpPr>
          <p:nvPr>
            <p:ph type="sldNum" sz="quarter" idx="4294967295"/>
          </p:nvPr>
        </p:nvSpPr>
        <p:spPr>
          <a:xfrm>
            <a:off x="4344988" y="6475413"/>
            <a:ext cx="530225" cy="182562"/>
          </a:xfrm>
          <a:prstGeom prst="rect">
            <a:avLst/>
          </a:prstGeom>
        </p:spPr>
        <p:txBody>
          <a:bodyPr/>
          <a:lstStyle/>
          <a:p>
            <a:pPr>
              <a:defRPr/>
            </a:pPr>
            <a:r>
              <a:rPr lang="en-US" smtClean="0"/>
              <a:t>Slide </a:t>
            </a:r>
            <a:fld id="{3099D1E7-2CFE-4362-BB72-AF97192842EA}" type="slidenum">
              <a:rPr lang="en-US" smtClean="0"/>
              <a:pPr>
                <a:defRPr/>
              </a:pPr>
              <a:t>24</a:t>
            </a:fld>
            <a:endParaRPr lang="en-US" dirty="0"/>
          </a:p>
        </p:txBody>
      </p:sp>
      <p:sp>
        <p:nvSpPr>
          <p:cNvPr id="6" name="Footer Placeholder 3"/>
          <p:cNvSpPr>
            <a:spLocks noGrp="1"/>
          </p:cNvSpPr>
          <p:nvPr>
            <p:ph type="ftr" sz="quarter" idx="4294967295"/>
          </p:nvPr>
        </p:nvSpPr>
        <p:spPr>
          <a:xfrm>
            <a:off x="5791199" y="6475413"/>
            <a:ext cx="2752661" cy="184666"/>
          </a:xfrm>
          <a:prstGeom prst="rect">
            <a:avLst/>
          </a:prstGeom>
          <a:noFill/>
        </p:spPr>
        <p:txBody>
          <a:bodyPr/>
          <a:lstStyle/>
          <a:p>
            <a:r>
              <a:rPr lang="en-GB" dirty="0"/>
              <a:t>Guido R. </a:t>
            </a:r>
            <a:r>
              <a:rPr lang="en-GB" dirty="0" err="1"/>
              <a:t>Hiertz</a:t>
            </a:r>
            <a:r>
              <a:rPr lang="en-GB" dirty="0"/>
              <a:t>, Ericsson et al</a:t>
            </a:r>
            <a:r>
              <a:rPr lang="en-GB" dirty="0" smtClean="0"/>
              <a:t>.</a:t>
            </a:r>
            <a:endParaRPr lang="en-GB" dirty="0"/>
          </a:p>
        </p:txBody>
      </p:sp>
      <p:sp>
        <p:nvSpPr>
          <p:cNvPr id="7" name="Rectangle 4"/>
          <p:cNvSpPr>
            <a:spLocks noGrp="1" noChangeArrowheads="1"/>
          </p:cNvSpPr>
          <p:nvPr>
            <p:ph type="dt" sz="half" idx="4294967295"/>
          </p:nvPr>
        </p:nvSpPr>
        <p:spPr bwMode="auto">
          <a:xfrm>
            <a:off x="696913" y="334189"/>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November 2015</a:t>
            </a:r>
            <a:endParaRPr lang="en-US" dirty="0"/>
          </a:p>
        </p:txBody>
      </p:sp>
      <p:sp>
        <p:nvSpPr>
          <p:cNvPr id="8" name="TextBox 7"/>
          <p:cNvSpPr txBox="1"/>
          <p:nvPr/>
        </p:nvSpPr>
        <p:spPr>
          <a:xfrm>
            <a:off x="6012160" y="5949279"/>
            <a:ext cx="2524665" cy="461665"/>
          </a:xfrm>
          <a:prstGeom prst="rect">
            <a:avLst/>
          </a:prstGeom>
          <a:noFill/>
        </p:spPr>
        <p:txBody>
          <a:bodyPr wrap="none" rtlCol="0">
            <a:spAutoFit/>
          </a:bodyPr>
          <a:lstStyle/>
          <a:p>
            <a:pPr algn="r"/>
            <a:r>
              <a:rPr lang="en-US" dirty="0" smtClean="0">
                <a:solidFill>
                  <a:schemeClr val="tx1"/>
                </a:solidFill>
                <a:latin typeface="Arial" panose="020B0604020202020204" pitchFamily="34" charset="0"/>
                <a:cs typeface="Arial" panose="020B0604020202020204" pitchFamily="34" charset="0"/>
              </a:rPr>
              <a:t>From </a:t>
            </a:r>
            <a:r>
              <a:rPr lang="en-CA" dirty="0" smtClean="0">
                <a:solidFill>
                  <a:schemeClr val="tx1"/>
                </a:solidFill>
                <a:latin typeface="Arial" panose="020B0604020202020204" pitchFamily="34" charset="0"/>
                <a:cs typeface="Arial" panose="020B0604020202020204" pitchFamily="34" charset="0"/>
              </a:rPr>
              <a:t>11-15/1348</a:t>
            </a:r>
            <a:endParaRPr lang="en-CA"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23010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A20151110001</a:t>
            </a:r>
            <a:endParaRPr lang="en-US" dirty="0"/>
          </a:p>
        </p:txBody>
      </p:sp>
      <p:sp>
        <p:nvSpPr>
          <p:cNvPr id="3" name="Content Placeholder 2"/>
          <p:cNvSpPr>
            <a:spLocks noGrp="1"/>
          </p:cNvSpPr>
          <p:nvPr>
            <p:ph idx="1"/>
          </p:nvPr>
        </p:nvSpPr>
        <p:spPr/>
        <p:txBody>
          <a:bodyPr/>
          <a:lstStyle/>
          <a:p>
            <a:r>
              <a:rPr lang="en-US" dirty="0"/>
              <a:t>Do you agree that when evaluating Spatial Reuse technologies the channel allocations should be allowed to be varied along the lines indicated in </a:t>
            </a:r>
            <a:r>
              <a:rPr lang="en-US" dirty="0" smtClean="0"/>
              <a:t>document 11-15/1259, </a:t>
            </a:r>
            <a:r>
              <a:rPr lang="en-US" dirty="0"/>
              <a:t>rather than only use the fixed assignments as specified in the Simulation Document?</a:t>
            </a:r>
          </a:p>
          <a:p>
            <a:endParaRPr lang="en-US" dirty="0"/>
          </a:p>
          <a:p>
            <a:r>
              <a:rPr lang="en-US" dirty="0" smtClean="0"/>
              <a:t>Y/N/A: 20/0/30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dirty="0" smtClean="0"/>
              <a:t>Guido R. </a:t>
            </a:r>
            <a:r>
              <a:rPr lang="en-GB" dirty="0" err="1" smtClean="0"/>
              <a:t>Hiertz</a:t>
            </a:r>
            <a:r>
              <a:rPr lang="en-GB" dirty="0" smtClean="0"/>
              <a:t>, Ericsson et al.</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sp>
        <p:nvSpPr>
          <p:cNvPr id="7" name="TextBox 6"/>
          <p:cNvSpPr txBox="1"/>
          <p:nvPr/>
        </p:nvSpPr>
        <p:spPr>
          <a:xfrm>
            <a:off x="6012160" y="5949279"/>
            <a:ext cx="2524665" cy="461665"/>
          </a:xfrm>
          <a:prstGeom prst="rect">
            <a:avLst/>
          </a:prstGeom>
          <a:noFill/>
        </p:spPr>
        <p:txBody>
          <a:bodyPr wrap="none" rtlCol="0">
            <a:spAutoFit/>
          </a:bodyPr>
          <a:lstStyle/>
          <a:p>
            <a:pPr algn="r"/>
            <a:r>
              <a:rPr lang="en-US" dirty="0" smtClean="0">
                <a:solidFill>
                  <a:schemeClr val="tx1"/>
                </a:solidFill>
                <a:latin typeface="Arial" panose="020B0604020202020204" pitchFamily="34" charset="0"/>
                <a:cs typeface="Arial" panose="020B0604020202020204" pitchFamily="34" charset="0"/>
              </a:rPr>
              <a:t>From </a:t>
            </a:r>
            <a:r>
              <a:rPr lang="en-CA" dirty="0" smtClean="0">
                <a:solidFill>
                  <a:schemeClr val="tx1"/>
                </a:solidFill>
                <a:latin typeface="Arial" panose="020B0604020202020204" pitchFamily="34" charset="0"/>
                <a:cs typeface="Arial" panose="020B0604020202020204" pitchFamily="34" charset="0"/>
              </a:rPr>
              <a:t>11-15/1259</a:t>
            </a:r>
            <a:endParaRPr lang="en-CA"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62373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A20151110002</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Do you support to assign 8 bits for BSS Color?</a:t>
            </a:r>
          </a:p>
          <a:p>
            <a:pPr lvl="1">
              <a:buFont typeface="Arial" panose="020B0604020202020204" pitchFamily="34" charset="0"/>
              <a:buChar char="•"/>
            </a:pPr>
            <a:r>
              <a:rPr lang="en-US" dirty="0"/>
              <a:t>Y: </a:t>
            </a:r>
            <a:r>
              <a:rPr lang="en-US" dirty="0" smtClean="0"/>
              <a:t>11</a:t>
            </a:r>
            <a:endParaRPr lang="en-US" dirty="0"/>
          </a:p>
          <a:p>
            <a:pPr lvl="1">
              <a:buFont typeface="Arial" panose="020B0604020202020204" pitchFamily="34" charset="0"/>
              <a:buChar char="•"/>
            </a:pPr>
            <a:r>
              <a:rPr lang="en-US" dirty="0"/>
              <a:t>N: </a:t>
            </a:r>
            <a:r>
              <a:rPr lang="en-US" dirty="0" smtClean="0"/>
              <a:t>16</a:t>
            </a:r>
            <a:endParaRPr lang="en-US" dirty="0"/>
          </a:p>
          <a:p>
            <a:pPr lvl="1">
              <a:buFont typeface="Arial" panose="020B0604020202020204" pitchFamily="34" charset="0"/>
              <a:buChar char="•"/>
            </a:pPr>
            <a:r>
              <a:rPr lang="en-US" dirty="0"/>
              <a:t>A</a:t>
            </a:r>
            <a:r>
              <a:rPr lang="en-US"/>
              <a:t>: </a:t>
            </a:r>
            <a:r>
              <a:rPr lang="en-US" smtClean="0"/>
              <a:t>28</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sp>
        <p:nvSpPr>
          <p:cNvPr id="9" name="TextBox 8"/>
          <p:cNvSpPr txBox="1"/>
          <p:nvPr/>
        </p:nvSpPr>
        <p:spPr>
          <a:xfrm>
            <a:off x="6012160" y="5949279"/>
            <a:ext cx="2524665" cy="461665"/>
          </a:xfrm>
          <a:prstGeom prst="rect">
            <a:avLst/>
          </a:prstGeom>
          <a:noFill/>
        </p:spPr>
        <p:txBody>
          <a:bodyPr wrap="none" rtlCol="0">
            <a:spAutoFit/>
          </a:bodyPr>
          <a:lstStyle/>
          <a:p>
            <a:pPr algn="r"/>
            <a:r>
              <a:rPr lang="en-US" dirty="0" smtClean="0">
                <a:solidFill>
                  <a:schemeClr val="tx1"/>
                </a:solidFill>
                <a:latin typeface="Arial" panose="020B0604020202020204" pitchFamily="34" charset="0"/>
                <a:cs typeface="Arial" panose="020B0604020202020204" pitchFamily="34" charset="0"/>
              </a:rPr>
              <a:t>From </a:t>
            </a:r>
            <a:r>
              <a:rPr lang="en-CA" dirty="0" smtClean="0">
                <a:solidFill>
                  <a:schemeClr val="tx1"/>
                </a:solidFill>
                <a:latin typeface="Arial" panose="020B0604020202020204" pitchFamily="34" charset="0"/>
                <a:cs typeface="Arial" panose="020B0604020202020204" pitchFamily="34" charset="0"/>
              </a:rPr>
              <a:t>11-15/1336</a:t>
            </a:r>
            <a:endParaRPr lang="en-CA"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503032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R20151110003</a:t>
            </a:r>
            <a:endParaRPr lang="en-US" dirty="0"/>
          </a:p>
        </p:txBody>
      </p:sp>
      <p:sp>
        <p:nvSpPr>
          <p:cNvPr id="3" name="Content Placeholder 2"/>
          <p:cNvSpPr>
            <a:spLocks noGrp="1"/>
          </p:cNvSpPr>
          <p:nvPr>
            <p:ph idx="1"/>
          </p:nvPr>
        </p:nvSpPr>
        <p:spPr>
          <a:xfrm>
            <a:off x="685800" y="1981200"/>
            <a:ext cx="7770813" cy="4429744"/>
          </a:xfrm>
        </p:spPr>
        <p:txBody>
          <a:bodyPr>
            <a:normAutofit fontScale="92500" lnSpcReduction="20000"/>
          </a:bodyPr>
          <a:lstStyle/>
          <a:p>
            <a:pPr marL="0" indent="0"/>
            <a:r>
              <a:rPr lang="en-US" b="0" dirty="0"/>
              <a:t>Do you agree that the </a:t>
            </a:r>
            <a:r>
              <a:rPr lang="en-US" b="0" dirty="0" smtClean="0"/>
              <a:t>following be </a:t>
            </a:r>
            <a:r>
              <a:rPr lang="en-US" b="0" dirty="0"/>
              <a:t>added </a:t>
            </a:r>
            <a:r>
              <a:rPr lang="en-US" b="0" dirty="0" smtClean="0"/>
              <a:t>to </a:t>
            </a:r>
            <a:r>
              <a:rPr lang="en-US" b="0" dirty="0" smtClean="0"/>
              <a:t>the 802.11ax SFD?</a:t>
            </a:r>
            <a:endParaRPr lang="en-US" b="0" dirty="0"/>
          </a:p>
          <a:p>
            <a:endParaRPr lang="en-US" dirty="0" smtClean="0"/>
          </a:p>
          <a:p>
            <a:r>
              <a:rPr lang="en-US" dirty="0" smtClean="0"/>
              <a:t>Add to the end of</a:t>
            </a:r>
          </a:p>
          <a:p>
            <a:r>
              <a:rPr lang="en-US" dirty="0" smtClean="0"/>
              <a:t>“5.1</a:t>
            </a:r>
            <a:r>
              <a:rPr lang="en-US" dirty="0"/>
              <a:t>: Features for operation in dense environments</a:t>
            </a:r>
          </a:p>
          <a:p>
            <a:pPr lvl="1"/>
            <a:r>
              <a:rPr lang="en-US" b="0" dirty="0"/>
              <a:t>The specification </a:t>
            </a:r>
            <a:r>
              <a:rPr lang="en-US" b="0" dirty="0">
                <a:solidFill>
                  <a:schemeClr val="tx1"/>
                </a:solidFill>
              </a:rPr>
              <a:t>to consider </a:t>
            </a:r>
            <a:r>
              <a:rPr lang="en-US" b="0" dirty="0"/>
              <a:t>a procedure that may revise the NAV depending on TBD conditions at the recipient of the ongoing OBSS frame</a:t>
            </a:r>
            <a:r>
              <a:rPr lang="en-US" b="0" dirty="0" smtClean="0"/>
              <a:t>.”</a:t>
            </a:r>
          </a:p>
          <a:p>
            <a:r>
              <a:rPr lang="en-US" dirty="0" smtClean="0"/>
              <a:t>the following:</a:t>
            </a:r>
            <a:endParaRPr lang="en-US" b="0" dirty="0"/>
          </a:p>
          <a:p>
            <a:pPr lvl="1">
              <a:buFont typeface="Arial" panose="020B0604020202020204" pitchFamily="34" charset="0"/>
              <a:buChar char="•"/>
            </a:pPr>
            <a:r>
              <a:rPr lang="en-US" b="0" i="1" dirty="0"/>
              <a:t>A STA that receives an OBSS RTS frame and its CTS response frame may avoid updating the NAV if the measured RSSI of the RTS and CTS frames are less than TBD threshold </a:t>
            </a:r>
            <a:r>
              <a:rPr lang="en-US" b="0" i="1" dirty="0" smtClean="0"/>
              <a:t>values or additional TBD conditions are met.</a:t>
            </a:r>
            <a:endParaRPr lang="en-US" b="0" i="1" dirty="0"/>
          </a:p>
          <a:p>
            <a:endParaRPr lang="en-US" b="0" dirty="0"/>
          </a:p>
          <a:p>
            <a:r>
              <a:rPr lang="en-US" b="0" dirty="0" smtClean="0"/>
              <a:t>Yes/No/Abstain: 13/11/30</a:t>
            </a:r>
            <a:endParaRPr lang="en-US"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sp>
        <p:nvSpPr>
          <p:cNvPr id="7" name="TextBox 6"/>
          <p:cNvSpPr txBox="1"/>
          <p:nvPr/>
        </p:nvSpPr>
        <p:spPr>
          <a:xfrm>
            <a:off x="6012160" y="5949279"/>
            <a:ext cx="2524665" cy="461665"/>
          </a:xfrm>
          <a:prstGeom prst="rect">
            <a:avLst/>
          </a:prstGeom>
          <a:noFill/>
        </p:spPr>
        <p:txBody>
          <a:bodyPr wrap="none" rtlCol="0">
            <a:spAutoFit/>
          </a:bodyPr>
          <a:lstStyle/>
          <a:p>
            <a:pPr algn="r"/>
            <a:r>
              <a:rPr lang="en-US" dirty="0" smtClean="0">
                <a:solidFill>
                  <a:schemeClr val="tx1"/>
                </a:solidFill>
                <a:latin typeface="Arial" panose="020B0604020202020204" pitchFamily="34" charset="0"/>
                <a:cs typeface="Arial" panose="020B0604020202020204" pitchFamily="34" charset="0"/>
              </a:rPr>
              <a:t>From </a:t>
            </a:r>
            <a:r>
              <a:rPr lang="en-CA" dirty="0" smtClean="0">
                <a:solidFill>
                  <a:schemeClr val="tx1"/>
                </a:solidFill>
                <a:latin typeface="Arial" panose="020B0604020202020204" pitchFamily="34" charset="0"/>
                <a:cs typeface="Arial" panose="020B0604020202020204" pitchFamily="34" charset="0"/>
              </a:rPr>
              <a:t>11-15/1313</a:t>
            </a:r>
            <a:endParaRPr lang="en-CA"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90284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a:t>
            </a:r>
            <a:r>
              <a:rPr lang="en-US" dirty="0" smtClean="0"/>
              <a:t>Poll R20151110004</a:t>
            </a:r>
            <a:endParaRPr lang="en-US" dirty="0"/>
          </a:p>
        </p:txBody>
      </p:sp>
      <p:sp>
        <p:nvSpPr>
          <p:cNvPr id="3" name="Content Placeholder 2"/>
          <p:cNvSpPr>
            <a:spLocks noGrp="1"/>
          </p:cNvSpPr>
          <p:nvPr>
            <p:ph idx="1"/>
          </p:nvPr>
        </p:nvSpPr>
        <p:spPr>
          <a:xfrm>
            <a:off x="683568" y="1988840"/>
            <a:ext cx="7770813" cy="4113213"/>
          </a:xfrm>
        </p:spPr>
        <p:txBody>
          <a:bodyPr>
            <a:normAutofit/>
          </a:bodyPr>
          <a:lstStyle/>
          <a:p>
            <a:pPr marL="342900" lvl="1" indent="-342900">
              <a:spcBef>
                <a:spcPts val="600"/>
              </a:spcBef>
              <a:buFont typeface="Arial"/>
              <a:buChar char="•"/>
            </a:pPr>
            <a:r>
              <a:rPr lang="en-US" dirty="0"/>
              <a:t>Do you agree </a:t>
            </a:r>
            <a:r>
              <a:rPr lang="en-US" dirty="0" smtClean="0"/>
              <a:t>to add the following text into </a:t>
            </a:r>
            <a:r>
              <a:rPr lang="en-US" dirty="0" smtClean="0"/>
              <a:t>the 11ax SFD?</a:t>
            </a:r>
            <a:endParaRPr lang="en-US" dirty="0"/>
          </a:p>
          <a:p>
            <a:pPr>
              <a:buFont typeface="Arial" charset="0"/>
              <a:buChar char="•"/>
            </a:pPr>
            <a:endParaRPr lang="en-US" dirty="0" smtClean="0"/>
          </a:p>
          <a:p>
            <a:pPr>
              <a:buFont typeface="Arial" charset="0"/>
              <a:buChar char="•"/>
            </a:pPr>
            <a:r>
              <a:rPr lang="en-US" dirty="0" smtClean="0"/>
              <a:t>5.x </a:t>
            </a:r>
            <a:r>
              <a:rPr lang="en-US" dirty="0" smtClean="0"/>
              <a:t>HE STA shall have the same Energy Detection capability </a:t>
            </a:r>
            <a:r>
              <a:rPr lang="en-US" dirty="0"/>
              <a:t>as VHT STA in </a:t>
            </a:r>
            <a:r>
              <a:rPr lang="en-US" dirty="0" smtClean="0"/>
              <a:t>secondary channels</a:t>
            </a:r>
            <a:r>
              <a:rPr lang="en-US" dirty="0" smtClean="0"/>
              <a:t>.</a:t>
            </a:r>
          </a:p>
          <a:p>
            <a:pPr>
              <a:buFont typeface="Arial" charset="0"/>
              <a:buChar char="•"/>
            </a:pPr>
            <a:endParaRPr lang="en-US" dirty="0"/>
          </a:p>
          <a:p>
            <a:pPr>
              <a:buFont typeface="Arial" charset="0"/>
              <a:buChar char="•"/>
            </a:pPr>
            <a:r>
              <a:rPr lang="en-US" dirty="0" smtClean="0"/>
              <a:t>Y/N/A:16/15/33</a:t>
            </a: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a:pPr/>
              <a:t>28</a:t>
            </a:fld>
            <a:endParaRPr lang="en-GB" dirty="0"/>
          </a:p>
        </p:txBody>
      </p:sp>
      <p:sp>
        <p:nvSpPr>
          <p:cNvPr id="5" name="Footer Placeholder 4"/>
          <p:cNvSpPr>
            <a:spLocks noGrp="1"/>
          </p:cNvSpPr>
          <p:nvPr>
            <p:ph type="ftr" idx="14"/>
          </p:nvPr>
        </p:nvSpPr>
        <p:spPr/>
        <p:txBody>
          <a:bodyPr/>
          <a:lstStyle/>
          <a:p>
            <a:r>
              <a:rPr lang="en-GB" dirty="0"/>
              <a:t>Guido R. </a:t>
            </a:r>
            <a:r>
              <a:rPr lang="en-GB" dirty="0" err="1"/>
              <a:t>Hiertz</a:t>
            </a:r>
            <a:r>
              <a:rPr lang="en-GB" dirty="0"/>
              <a:t>, Ericsson et al.</a:t>
            </a:r>
          </a:p>
        </p:txBody>
      </p:sp>
      <p:sp>
        <p:nvSpPr>
          <p:cNvPr id="6" name="Date Placeholder 5"/>
          <p:cNvSpPr>
            <a:spLocks noGrp="1"/>
          </p:cNvSpPr>
          <p:nvPr>
            <p:ph type="dt" idx="15"/>
          </p:nvPr>
        </p:nvSpPr>
        <p:spPr/>
        <p:txBody>
          <a:bodyPr/>
          <a:lstStyle/>
          <a:p>
            <a:r>
              <a:rPr lang="en-US" altLang="ko-KR" dirty="0" smtClean="0"/>
              <a:t>November 2015</a:t>
            </a:r>
            <a:endParaRPr lang="en-GB" dirty="0"/>
          </a:p>
        </p:txBody>
      </p:sp>
      <p:sp>
        <p:nvSpPr>
          <p:cNvPr id="7" name="TextBox 6"/>
          <p:cNvSpPr txBox="1"/>
          <p:nvPr/>
        </p:nvSpPr>
        <p:spPr>
          <a:xfrm>
            <a:off x="6012160" y="5949279"/>
            <a:ext cx="2524665" cy="461665"/>
          </a:xfrm>
          <a:prstGeom prst="rect">
            <a:avLst/>
          </a:prstGeom>
          <a:noFill/>
        </p:spPr>
        <p:txBody>
          <a:bodyPr wrap="none" rtlCol="0">
            <a:spAutoFit/>
          </a:bodyPr>
          <a:lstStyle/>
          <a:p>
            <a:pPr algn="r"/>
            <a:r>
              <a:rPr lang="en-US" dirty="0" smtClean="0">
                <a:solidFill>
                  <a:schemeClr val="tx1"/>
                </a:solidFill>
                <a:latin typeface="Arial" panose="020B0604020202020204" pitchFamily="34" charset="0"/>
                <a:cs typeface="Arial" panose="020B0604020202020204" pitchFamily="34" charset="0"/>
              </a:rPr>
              <a:t>From </a:t>
            </a:r>
            <a:r>
              <a:rPr lang="en-CA" dirty="0" smtClean="0">
                <a:solidFill>
                  <a:schemeClr val="tx1"/>
                </a:solidFill>
                <a:latin typeface="Arial" panose="020B0604020202020204" pitchFamily="34" charset="0"/>
                <a:cs typeface="Arial" panose="020B0604020202020204" pitchFamily="34" charset="0"/>
              </a:rPr>
              <a:t>11-15/1337</a:t>
            </a:r>
            <a:endParaRPr lang="en-CA"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63173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a:t>
            </a:r>
            <a:r>
              <a:rPr lang="en-US" dirty="0" smtClean="0"/>
              <a:t>Poll R20151110005</a:t>
            </a:r>
            <a:endParaRPr lang="en-US" dirty="0"/>
          </a:p>
        </p:txBody>
      </p:sp>
      <p:sp>
        <p:nvSpPr>
          <p:cNvPr id="3" name="Content Placeholder 2"/>
          <p:cNvSpPr>
            <a:spLocks noGrp="1"/>
          </p:cNvSpPr>
          <p:nvPr>
            <p:ph idx="1"/>
          </p:nvPr>
        </p:nvSpPr>
        <p:spPr>
          <a:xfrm>
            <a:off x="683568" y="1988840"/>
            <a:ext cx="7770813" cy="4113213"/>
          </a:xfrm>
        </p:spPr>
        <p:txBody>
          <a:bodyPr>
            <a:normAutofit/>
          </a:bodyPr>
          <a:lstStyle/>
          <a:p>
            <a:pPr marL="342900" lvl="1" indent="-342900">
              <a:spcBef>
                <a:spcPts val="600"/>
              </a:spcBef>
              <a:buFont typeface="Arial"/>
              <a:buChar char="•"/>
            </a:pPr>
            <a:r>
              <a:rPr lang="en-US" dirty="0"/>
              <a:t>Do you agree </a:t>
            </a:r>
            <a:r>
              <a:rPr lang="en-US" dirty="0" smtClean="0"/>
              <a:t>to add the following text into </a:t>
            </a:r>
            <a:r>
              <a:rPr lang="en-US" dirty="0" smtClean="0"/>
              <a:t>the 11ax SFD?</a:t>
            </a:r>
            <a:endParaRPr lang="en-US" dirty="0"/>
          </a:p>
          <a:p>
            <a:pPr>
              <a:buFont typeface="Arial" charset="0"/>
              <a:buChar char="•"/>
            </a:pPr>
            <a:endParaRPr lang="en-US" dirty="0" smtClean="0"/>
          </a:p>
          <a:p>
            <a:pPr>
              <a:buFont typeface="Arial" charset="0"/>
              <a:buChar char="•"/>
            </a:pPr>
            <a:r>
              <a:rPr lang="en-US" dirty="0" smtClean="0"/>
              <a:t>5.x </a:t>
            </a:r>
            <a:r>
              <a:rPr lang="en-US" dirty="0" smtClean="0"/>
              <a:t>HE STA shall detect Legacy PPDU in secondary channels at or above TBD thresholds within PIFS before transmission.</a:t>
            </a:r>
          </a:p>
          <a:p>
            <a:pPr lvl="1">
              <a:buFont typeface="Arial" charset="0"/>
              <a:buChar char="•"/>
            </a:pPr>
            <a:r>
              <a:rPr lang="en-US" dirty="0" smtClean="0"/>
              <a:t>Note: Legacy PPDU is </a:t>
            </a:r>
            <a:r>
              <a:rPr lang="en-US" dirty="0" smtClean="0"/>
              <a:t>NON_HT</a:t>
            </a:r>
            <a:r>
              <a:rPr lang="en-US" dirty="0" smtClean="0"/>
              <a:t>, HT_MF, HT_GF or VHT PPDU</a:t>
            </a:r>
            <a:r>
              <a:rPr lang="en-US" dirty="0" smtClean="0"/>
              <a:t>.</a:t>
            </a:r>
          </a:p>
          <a:p>
            <a:pPr>
              <a:buFont typeface="Arial" charset="0"/>
              <a:buChar char="•"/>
            </a:pPr>
            <a:endParaRPr lang="en-US" dirty="0" smtClean="0"/>
          </a:p>
          <a:p>
            <a:pPr>
              <a:buFont typeface="Arial" charset="0"/>
              <a:buChar char="•"/>
            </a:pPr>
            <a:r>
              <a:rPr lang="en-US" dirty="0" smtClean="0"/>
              <a:t>Y/N/A: 10/11/35</a:t>
            </a:r>
            <a:endParaRPr lang="en-US"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a:pPr/>
              <a:t>29</a:t>
            </a:fld>
            <a:endParaRPr lang="en-GB" dirty="0"/>
          </a:p>
        </p:txBody>
      </p:sp>
      <p:sp>
        <p:nvSpPr>
          <p:cNvPr id="5" name="Footer Placeholder 4"/>
          <p:cNvSpPr>
            <a:spLocks noGrp="1"/>
          </p:cNvSpPr>
          <p:nvPr>
            <p:ph type="ftr" idx="14"/>
          </p:nvPr>
        </p:nvSpPr>
        <p:spPr/>
        <p:txBody>
          <a:bodyPr/>
          <a:lstStyle/>
          <a:p>
            <a:r>
              <a:rPr lang="en-GB" dirty="0"/>
              <a:t>Guido R. </a:t>
            </a:r>
            <a:r>
              <a:rPr lang="en-GB" dirty="0" err="1"/>
              <a:t>Hiertz</a:t>
            </a:r>
            <a:r>
              <a:rPr lang="en-GB" dirty="0"/>
              <a:t>, Ericsson et al.</a:t>
            </a:r>
          </a:p>
        </p:txBody>
      </p:sp>
      <p:sp>
        <p:nvSpPr>
          <p:cNvPr id="6" name="Date Placeholder 5"/>
          <p:cNvSpPr>
            <a:spLocks noGrp="1"/>
          </p:cNvSpPr>
          <p:nvPr>
            <p:ph type="dt" idx="15"/>
          </p:nvPr>
        </p:nvSpPr>
        <p:spPr/>
        <p:txBody>
          <a:bodyPr/>
          <a:lstStyle/>
          <a:p>
            <a:r>
              <a:rPr lang="en-US" altLang="ko-KR" dirty="0" smtClean="0"/>
              <a:t>November 2015</a:t>
            </a:r>
            <a:endParaRPr lang="en-GB" dirty="0"/>
          </a:p>
        </p:txBody>
      </p:sp>
      <p:sp>
        <p:nvSpPr>
          <p:cNvPr id="7" name="TextBox 6"/>
          <p:cNvSpPr txBox="1"/>
          <p:nvPr/>
        </p:nvSpPr>
        <p:spPr>
          <a:xfrm>
            <a:off x="6012160" y="5949279"/>
            <a:ext cx="2524665" cy="461665"/>
          </a:xfrm>
          <a:prstGeom prst="rect">
            <a:avLst/>
          </a:prstGeom>
          <a:noFill/>
        </p:spPr>
        <p:txBody>
          <a:bodyPr wrap="none" rtlCol="0">
            <a:spAutoFit/>
          </a:bodyPr>
          <a:lstStyle/>
          <a:p>
            <a:pPr algn="r"/>
            <a:r>
              <a:rPr lang="en-US" dirty="0" smtClean="0">
                <a:solidFill>
                  <a:schemeClr val="tx1"/>
                </a:solidFill>
                <a:latin typeface="Arial" panose="020B0604020202020204" pitchFamily="34" charset="0"/>
                <a:cs typeface="Arial" panose="020B0604020202020204" pitchFamily="34" charset="0"/>
              </a:rPr>
              <a:t>From </a:t>
            </a:r>
            <a:r>
              <a:rPr lang="en-CA" dirty="0" smtClean="0">
                <a:solidFill>
                  <a:schemeClr val="tx1"/>
                </a:solidFill>
                <a:latin typeface="Arial" panose="020B0604020202020204" pitchFamily="34" charset="0"/>
                <a:cs typeface="Arial" panose="020B0604020202020204" pitchFamily="34" charset="0"/>
              </a:rPr>
              <a:t>11-15/1337</a:t>
            </a:r>
            <a:endParaRPr lang="en-CA"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44236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Ad-hoc Groups – from </a:t>
            </a:r>
            <a:r>
              <a:rPr lang="en-US" dirty="0"/>
              <a:t>6.8 </a:t>
            </a:r>
            <a:r>
              <a:rPr lang="en-US" dirty="0" smtClean="0"/>
              <a:t>of [3]</a:t>
            </a:r>
            <a:endParaRPr lang="en-US" dirty="0"/>
          </a:p>
        </p:txBody>
      </p:sp>
      <p:sp>
        <p:nvSpPr>
          <p:cNvPr id="3" name="Content Placeholder 2"/>
          <p:cNvSpPr>
            <a:spLocks noGrp="1"/>
          </p:cNvSpPr>
          <p:nvPr>
            <p:ph sz="half" idx="1"/>
          </p:nvPr>
        </p:nvSpPr>
        <p:spPr/>
        <p:txBody>
          <a:bodyPr>
            <a:normAutofit/>
          </a:bodyPr>
          <a:lstStyle/>
          <a:p>
            <a:pPr>
              <a:buFont typeface="Arial" panose="020B0604020202020204" pitchFamily="34" charset="0"/>
              <a:buChar char="•"/>
            </a:pPr>
            <a:r>
              <a:rPr lang="en-US" sz="2000" dirty="0" smtClean="0"/>
              <a:t>“An </a:t>
            </a:r>
            <a:r>
              <a:rPr lang="en-US" sz="2000" dirty="0"/>
              <a:t>ad-hoc group may be created to progress work on specific topics by either the WG or a TG</a:t>
            </a:r>
            <a:r>
              <a:rPr lang="en-US" sz="2000" dirty="0" smtClean="0"/>
              <a:t>.</a:t>
            </a:r>
            <a:endParaRPr lang="en-US" sz="2000" dirty="0"/>
          </a:p>
          <a:p>
            <a:pPr>
              <a:buFont typeface="Arial" panose="020B0604020202020204" pitchFamily="34" charset="0"/>
              <a:buChar char="•"/>
            </a:pPr>
            <a:r>
              <a:rPr lang="en-US" sz="2000" dirty="0"/>
              <a:t>There are no formal rules for the operation of an ad-hoc, although it may well define it own informal operating </a:t>
            </a:r>
            <a:r>
              <a:rPr lang="en-US" sz="2000" dirty="0" smtClean="0"/>
              <a:t>process.</a:t>
            </a:r>
          </a:p>
          <a:p>
            <a:pPr>
              <a:buFont typeface="Arial" panose="020B0604020202020204" pitchFamily="34" charset="0"/>
              <a:buChar char="•"/>
            </a:pPr>
            <a:endParaRPr lang="en-US" sz="2000" dirty="0"/>
          </a:p>
        </p:txBody>
      </p:sp>
      <p:sp>
        <p:nvSpPr>
          <p:cNvPr id="8" name="Content Placeholder 7"/>
          <p:cNvSpPr>
            <a:spLocks noGrp="1"/>
          </p:cNvSpPr>
          <p:nvPr>
            <p:ph sz="half" idx="2"/>
          </p:nvPr>
        </p:nvSpPr>
        <p:spPr/>
        <p:txBody>
          <a:bodyPr>
            <a:noAutofit/>
          </a:bodyPr>
          <a:lstStyle/>
          <a:p>
            <a:pPr>
              <a:buFont typeface="Arial" panose="020B0604020202020204" pitchFamily="34" charset="0"/>
              <a:buChar char="•"/>
            </a:pPr>
            <a:r>
              <a:rPr lang="en-US" sz="2000" dirty="0">
                <a:solidFill>
                  <a:srgbClr val="FF0000"/>
                </a:solidFill>
              </a:rPr>
              <a:t>An ad-hoc group cannot make any decisions</a:t>
            </a:r>
            <a:r>
              <a:rPr lang="en-US" sz="2000" dirty="0"/>
              <a:t> (i.e., no motion is in order at an ad-hoc), although </a:t>
            </a:r>
            <a:r>
              <a:rPr lang="en-US" sz="2000" dirty="0">
                <a:solidFill>
                  <a:srgbClr val="FF0000"/>
                </a:solidFill>
              </a:rPr>
              <a:t>it can test the will of its members using straw polls</a:t>
            </a:r>
            <a:r>
              <a:rPr lang="en-US" sz="2000" dirty="0"/>
              <a:t>, which have no formal effect.</a:t>
            </a:r>
          </a:p>
          <a:p>
            <a:pPr>
              <a:buFont typeface="Arial" panose="020B0604020202020204" pitchFamily="34" charset="0"/>
              <a:buChar char="•"/>
            </a:pPr>
            <a:r>
              <a:rPr lang="en-US" sz="2000" dirty="0"/>
              <a:t>The 802.11 agenda may reserve meeting time for ad-</a:t>
            </a:r>
            <a:r>
              <a:rPr lang="en-US" sz="2000" dirty="0" err="1"/>
              <a:t>hocs</a:t>
            </a:r>
            <a:r>
              <a:rPr lang="en-US" sz="2000" dirty="0" smtClean="0"/>
              <a:t>, in </a:t>
            </a:r>
            <a:r>
              <a:rPr lang="en-US" sz="2000" dirty="0"/>
              <a:t>which case </a:t>
            </a:r>
            <a:r>
              <a:rPr lang="en-US" sz="2000" dirty="0">
                <a:solidFill>
                  <a:srgbClr val="FF0000"/>
                </a:solidFill>
              </a:rPr>
              <a:t>attendance at such ad-hoc meetings counts towards the session attendance</a:t>
            </a:r>
            <a:r>
              <a:rPr lang="en-US" sz="2000" dirty="0" smtClean="0"/>
              <a:t>.”</a:t>
            </a:r>
            <a:endParaRPr lang="en-US" sz="2000" dirty="0"/>
          </a:p>
          <a:p>
            <a:endParaRPr lang="en-US" sz="2000" dirty="0"/>
          </a:p>
        </p:txBody>
      </p:sp>
      <p:sp>
        <p:nvSpPr>
          <p:cNvPr id="6" name="Date Placeholder 5"/>
          <p:cNvSpPr>
            <a:spLocks noGrp="1"/>
          </p:cNvSpPr>
          <p:nvPr>
            <p:ph type="dt" idx="10"/>
          </p:nvPr>
        </p:nvSpPr>
        <p:spPr/>
        <p:txBody>
          <a:bodyPr/>
          <a:lstStyle/>
          <a:p>
            <a:r>
              <a:rPr lang="en-US" altLang="ko-KR" smtClean="0"/>
              <a:t>November 2015</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12658899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a:t>
            </a:r>
            <a:r>
              <a:rPr lang="en-US" dirty="0" smtClean="0"/>
              <a:t>R20151110006</a:t>
            </a:r>
            <a:endParaRPr lang="en-US" dirty="0"/>
          </a:p>
        </p:txBody>
      </p:sp>
      <p:sp>
        <p:nvSpPr>
          <p:cNvPr id="3" name="Content Placeholder 2"/>
          <p:cNvSpPr>
            <a:spLocks noGrp="1"/>
          </p:cNvSpPr>
          <p:nvPr>
            <p:ph idx="1"/>
          </p:nvPr>
        </p:nvSpPr>
        <p:spPr/>
        <p:txBody>
          <a:bodyPr/>
          <a:lstStyle/>
          <a:p>
            <a:pPr marL="342900" lvl="1" indent="-342900">
              <a:spcBef>
                <a:spcPts val="600"/>
              </a:spcBef>
              <a:buFont typeface="Arial"/>
              <a:buChar char="•"/>
            </a:pPr>
            <a:r>
              <a:rPr lang="en-US" sz="1600" dirty="0"/>
              <a:t>Do you agree to add the following text </a:t>
            </a:r>
            <a:r>
              <a:rPr lang="en-US" sz="1600" dirty="0" smtClean="0"/>
              <a:t>into sub-clause 5.1 in </a:t>
            </a:r>
            <a:r>
              <a:rPr lang="en-US" sz="1600" dirty="0" smtClean="0"/>
              <a:t>the 11ax SFD?</a:t>
            </a:r>
            <a:endParaRPr lang="en-US" sz="1600" dirty="0" smtClean="0"/>
          </a:p>
          <a:p>
            <a:pPr marL="0" lvl="1" indent="0">
              <a:spcBef>
                <a:spcPts val="600"/>
              </a:spcBef>
            </a:pPr>
            <a:endParaRPr lang="en-GB" sz="1600" b="1" dirty="0" smtClean="0"/>
          </a:p>
          <a:p>
            <a:pPr marL="0" lvl="1" indent="0">
              <a:spcBef>
                <a:spcPts val="600"/>
              </a:spcBef>
            </a:pPr>
            <a:r>
              <a:rPr lang="en-GB" sz="1600" b="1" dirty="0" smtClean="0"/>
              <a:t>To the end of</a:t>
            </a:r>
          </a:p>
          <a:p>
            <a:pPr marL="400050" lvl="2" indent="0">
              <a:spcBef>
                <a:spcPts val="600"/>
              </a:spcBef>
            </a:pPr>
            <a:r>
              <a:rPr lang="en-GB" sz="1600" u="sng" dirty="0" smtClean="0"/>
              <a:t>“5.1 </a:t>
            </a:r>
            <a:r>
              <a:rPr lang="en-GB" sz="1600" u="sng" dirty="0" smtClean="0"/>
              <a:t>Features for operation in dense environments</a:t>
            </a:r>
          </a:p>
          <a:p>
            <a:pPr marL="400050" lvl="2" indent="0">
              <a:spcBef>
                <a:spcPts val="600"/>
              </a:spcBef>
            </a:pPr>
            <a:r>
              <a:rPr lang="en-GB" sz="1600" dirty="0" smtClean="0"/>
              <a:t>The </a:t>
            </a:r>
            <a:r>
              <a:rPr lang="en-GB" sz="1600" dirty="0"/>
              <a:t>specification to consider a procedure that may revise the NAV depending on </a:t>
            </a:r>
            <a:r>
              <a:rPr lang="en-GB" sz="1600" dirty="0" smtClean="0"/>
              <a:t>TBD </a:t>
            </a:r>
            <a:r>
              <a:rPr lang="en-GB" sz="1600" dirty="0"/>
              <a:t>conditions at the recipient of the ongoing OBSS frame</a:t>
            </a:r>
            <a:r>
              <a:rPr lang="en-GB" sz="1600" dirty="0" smtClean="0"/>
              <a:t>.”</a:t>
            </a:r>
          </a:p>
          <a:p>
            <a:pPr marL="0" lvl="1" indent="0">
              <a:spcBef>
                <a:spcPts val="600"/>
              </a:spcBef>
            </a:pPr>
            <a:r>
              <a:rPr lang="en-GB" sz="1600" b="1" dirty="0" smtClean="0"/>
              <a:t>add the following:</a:t>
            </a:r>
            <a:endParaRPr lang="en-GB" sz="1600" b="1" dirty="0" smtClean="0"/>
          </a:p>
          <a:p>
            <a:pPr marL="285750" lvl="1">
              <a:spcBef>
                <a:spcPts val="600"/>
              </a:spcBef>
              <a:buFont typeface="Arial" charset="0"/>
              <a:buChar char="•"/>
            </a:pPr>
            <a:r>
              <a:rPr lang="en-GB" sz="1600" u="sng" dirty="0" smtClean="0"/>
              <a:t>OBSS UL MU PPDU </a:t>
            </a:r>
            <a:r>
              <a:rPr lang="en-GB" sz="1600" u="sng" dirty="0"/>
              <a:t>is detected and RSSI of the frame that triggered the </a:t>
            </a:r>
            <a:r>
              <a:rPr lang="en-GB" sz="1600" u="sng" dirty="0" smtClean="0"/>
              <a:t>UL MU PPDU was </a:t>
            </a:r>
            <a:r>
              <a:rPr lang="en-GB" sz="1600" u="sng" dirty="0"/>
              <a:t>below OBSS PD level</a:t>
            </a:r>
            <a:r>
              <a:rPr lang="en-GB" sz="1600" u="sng" dirty="0" smtClean="0"/>
              <a:t>.</a:t>
            </a:r>
            <a:endParaRPr lang="en-GB" sz="1600" u="sng" dirty="0"/>
          </a:p>
          <a:p>
            <a:pPr marL="285750" lvl="1">
              <a:spcBef>
                <a:spcPts val="600"/>
              </a:spcBef>
              <a:buFont typeface="Arial" charset="0"/>
              <a:buChar char="•"/>
            </a:pPr>
            <a:endParaRPr lang="en-GB" sz="1600" u="sng" dirty="0" smtClean="0"/>
          </a:p>
          <a:p>
            <a:pPr marL="285750" lvl="1">
              <a:spcBef>
                <a:spcPts val="600"/>
              </a:spcBef>
              <a:buFont typeface="Arial" charset="0"/>
              <a:buChar char="•"/>
            </a:pPr>
            <a:r>
              <a:rPr lang="en-GB" sz="1600" dirty="0" smtClean="0"/>
              <a:t>Yes/No/Abstain:9/10/29</a:t>
            </a:r>
            <a:endParaRPr lang="en-GB"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dirty="0"/>
              <a:t>Guido R. </a:t>
            </a:r>
            <a:r>
              <a:rPr lang="en-GB" dirty="0" err="1"/>
              <a:t>Hiertz</a:t>
            </a:r>
            <a:r>
              <a:rPr lang="en-GB" dirty="0"/>
              <a:t>, Ericsson et al.</a:t>
            </a:r>
          </a:p>
        </p:txBody>
      </p:sp>
      <p:sp>
        <p:nvSpPr>
          <p:cNvPr id="6" name="Date Placeholder 5"/>
          <p:cNvSpPr>
            <a:spLocks noGrp="1"/>
          </p:cNvSpPr>
          <p:nvPr>
            <p:ph type="dt" idx="15"/>
          </p:nvPr>
        </p:nvSpPr>
        <p:spPr/>
        <p:txBody>
          <a:bodyPr/>
          <a:lstStyle/>
          <a:p>
            <a:r>
              <a:rPr lang="en-US" altLang="ko-KR" smtClean="0"/>
              <a:t>November 2015</a:t>
            </a:r>
            <a:endParaRPr lang="en-GB" dirty="0"/>
          </a:p>
        </p:txBody>
      </p:sp>
      <p:sp>
        <p:nvSpPr>
          <p:cNvPr id="7" name="TextBox 6"/>
          <p:cNvSpPr txBox="1"/>
          <p:nvPr/>
        </p:nvSpPr>
        <p:spPr>
          <a:xfrm>
            <a:off x="6012160" y="5949279"/>
            <a:ext cx="2524665" cy="461665"/>
          </a:xfrm>
          <a:prstGeom prst="rect">
            <a:avLst/>
          </a:prstGeom>
          <a:noFill/>
        </p:spPr>
        <p:txBody>
          <a:bodyPr wrap="none" rtlCol="0">
            <a:spAutoFit/>
          </a:bodyPr>
          <a:lstStyle/>
          <a:p>
            <a:pPr algn="r"/>
            <a:r>
              <a:rPr lang="en-US" dirty="0" smtClean="0">
                <a:solidFill>
                  <a:schemeClr val="tx1"/>
                </a:solidFill>
                <a:latin typeface="Arial" panose="020B0604020202020204" pitchFamily="34" charset="0"/>
                <a:cs typeface="Arial" panose="020B0604020202020204" pitchFamily="34" charset="0"/>
              </a:rPr>
              <a:t>From </a:t>
            </a:r>
            <a:r>
              <a:rPr lang="en-CA" dirty="0" smtClean="0">
                <a:solidFill>
                  <a:schemeClr val="tx1"/>
                </a:solidFill>
                <a:latin typeface="Arial" panose="020B0604020202020204" pitchFamily="34" charset="0"/>
                <a:cs typeface="Arial" panose="020B0604020202020204" pitchFamily="34" charset="0"/>
              </a:rPr>
              <a:t>11-15/1338</a:t>
            </a:r>
            <a:endParaRPr lang="en-CA"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0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a:t>
            </a:r>
            <a:r>
              <a:rPr lang="en-US" dirty="0" err="1" smtClean="0"/>
              <a:t>nnex</a:t>
            </a:r>
            <a:endParaRPr lang="fr-FR" dirty="0"/>
          </a:p>
        </p:txBody>
      </p:sp>
      <p:sp>
        <p:nvSpPr>
          <p:cNvPr id="7" name="Date Placeholder 3"/>
          <p:cNvSpPr>
            <a:spLocks noGrp="1"/>
          </p:cNvSpPr>
          <p:nvPr>
            <p:ph type="dt" idx="10"/>
          </p:nvPr>
        </p:nvSpPr>
        <p:spPr/>
        <p:txBody>
          <a:bodyPr/>
          <a:lstStyle/>
          <a:p>
            <a:r>
              <a:rPr lang="en-US" smtClean="0"/>
              <a:t>November 2015</a:t>
            </a:r>
            <a:endParaRPr lang="en-GB" dirty="0"/>
          </a:p>
        </p:txBody>
      </p:sp>
      <p:sp>
        <p:nvSpPr>
          <p:cNvPr id="5" name="Espace réservé du pied de page 4"/>
          <p:cNvSpPr>
            <a:spLocks noGrp="1"/>
          </p:cNvSpPr>
          <p:nvPr>
            <p:ph type="ftr" idx="11"/>
          </p:nvPr>
        </p:nvSpPr>
        <p:spPr/>
        <p:txBody>
          <a:bodyPr/>
          <a:lstStyle/>
          <a:p>
            <a:r>
              <a:rPr lang="en-GB" smtClean="0"/>
              <a:t>Guido R. Hiertz, Ericsson et al.</a:t>
            </a:r>
            <a:endParaRPr lang="en-GB" dirty="0"/>
          </a:p>
        </p:txBody>
      </p:sp>
      <p:sp>
        <p:nvSpPr>
          <p:cNvPr id="4" name="Espace réservé du numéro de diapositive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21010754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A20150312001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ko-KR" dirty="0" smtClean="0">
                <a:ea typeface="굴림" pitchFamily="34" charset="-127"/>
              </a:rPr>
              <a:t>Your Question …</a:t>
            </a:r>
            <a:endParaRPr lang="en-US" altLang="ko-KR" dirty="0">
              <a:ea typeface="굴림" pitchFamily="34" charset="-127"/>
            </a:endParaRPr>
          </a:p>
          <a:p>
            <a:pPr lvl="1">
              <a:buFont typeface="Arial" panose="020B0604020202020204" pitchFamily="34" charset="0"/>
              <a:buChar char="•"/>
            </a:pPr>
            <a:r>
              <a:rPr lang="en-US" altLang="ko-KR" dirty="0" smtClean="0">
                <a:ea typeface="굴림" pitchFamily="34" charset="-127"/>
              </a:rPr>
              <a:t>Yes/No/Abstain</a:t>
            </a:r>
          </a:p>
          <a:p>
            <a:pPr lvl="1">
              <a:buFont typeface="Arial" panose="020B0604020202020204" pitchFamily="34" charset="0"/>
              <a:buChar char="•"/>
            </a:pPr>
            <a:r>
              <a:rPr lang="en-US" altLang="ko-KR" dirty="0" smtClean="0">
                <a:ea typeface="굴림" pitchFamily="34" charset="-127"/>
              </a:rPr>
              <a:t>Alternative A, B, C …</a:t>
            </a:r>
            <a:endParaRPr lang="en-US" altLang="ko-KR" dirty="0">
              <a:ea typeface="굴림" pitchFamily="34" charset="-127"/>
            </a:endParaRPr>
          </a:p>
        </p:txBody>
      </p:sp>
      <p:sp>
        <p:nvSpPr>
          <p:cNvPr id="8" name="TextBox 7"/>
          <p:cNvSpPr txBox="1"/>
          <p:nvPr/>
        </p:nvSpPr>
        <p:spPr>
          <a:xfrm rot="19748095">
            <a:off x="3797166" y="4036793"/>
            <a:ext cx="4104456" cy="1200329"/>
          </a:xfrm>
          <a:prstGeom prst="rect">
            <a:avLst/>
          </a:prstGeom>
          <a:noFill/>
        </p:spPr>
        <p:txBody>
          <a:bodyPr wrap="square" rtlCol="0">
            <a:spAutoFit/>
          </a:bodyPr>
          <a:lstStyle/>
          <a:p>
            <a:pPr algn="ctr"/>
            <a:r>
              <a:rPr lang="en-US" sz="7200" dirty="0" smtClean="0">
                <a:solidFill>
                  <a:srgbClr val="00B0F0"/>
                </a:solidFill>
                <a:latin typeface="Arial" panose="020B0604020202020204" pitchFamily="34" charset="0"/>
                <a:cs typeface="Arial" panose="020B0604020202020204" pitchFamily="34" charset="0"/>
              </a:rPr>
              <a:t>Template</a:t>
            </a:r>
            <a:endParaRPr lang="en-US" sz="7200" dirty="0">
              <a:solidFill>
                <a:srgbClr val="00B0F0"/>
              </a:solidFill>
              <a:latin typeface="Arial" panose="020B0604020202020204" pitchFamily="34" charset="0"/>
              <a:cs typeface="Arial" panose="020B0604020202020204" pitchFamily="34" charset="0"/>
            </a:endParaRPr>
          </a:p>
        </p:txBody>
      </p:sp>
      <p:sp>
        <p:nvSpPr>
          <p:cNvPr id="9"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R20150312001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en-US" dirty="0"/>
              <a:t>Do you agree to add to the TG Specification Frame work document</a:t>
            </a:r>
            <a:r>
              <a:rPr lang="en-US" altLang="en-US" dirty="0" smtClean="0"/>
              <a:t>?</a:t>
            </a:r>
          </a:p>
          <a:p>
            <a:pPr>
              <a:buFont typeface="Arial" panose="020B0604020202020204" pitchFamily="34" charset="0"/>
              <a:buChar char="•"/>
            </a:pPr>
            <a:r>
              <a:rPr lang="en-US" altLang="en-US" dirty="0" err="1"/>
              <a:t>x.y.z</a:t>
            </a:r>
            <a:r>
              <a:rPr lang="en-US" altLang="en-US" dirty="0"/>
              <a:t>. &lt;feature description&gt;</a:t>
            </a:r>
          </a:p>
          <a:p>
            <a:pPr>
              <a:buFont typeface="Arial" panose="020B0604020202020204" pitchFamily="34" charset="0"/>
              <a:buChar char="•"/>
            </a:pPr>
            <a:endParaRPr lang="en-US" altLang="ko-KR" dirty="0" smtClean="0">
              <a:ea typeface="굴림" pitchFamily="34" charset="-127"/>
            </a:endParaRPr>
          </a:p>
          <a:p>
            <a:pPr lvl="1">
              <a:buFont typeface="Arial" panose="020B0604020202020204" pitchFamily="34" charset="0"/>
              <a:buChar char="•"/>
            </a:pPr>
            <a:r>
              <a:rPr lang="en-US" altLang="ko-KR" dirty="0" smtClean="0">
                <a:ea typeface="굴림" pitchFamily="34" charset="-127"/>
              </a:rPr>
              <a:t>Y:</a:t>
            </a:r>
          </a:p>
          <a:p>
            <a:pPr lvl="1">
              <a:buFont typeface="Arial" panose="020B0604020202020204" pitchFamily="34" charset="0"/>
              <a:buChar char="•"/>
            </a:pPr>
            <a:r>
              <a:rPr lang="en-US" altLang="ko-KR" dirty="0" smtClean="0">
                <a:ea typeface="굴림" pitchFamily="34" charset="-127"/>
              </a:rPr>
              <a:t>N:</a:t>
            </a:r>
          </a:p>
          <a:p>
            <a:pPr lvl="1">
              <a:buFont typeface="Arial" panose="020B0604020202020204" pitchFamily="34" charset="0"/>
              <a:buChar char="•"/>
            </a:pPr>
            <a:r>
              <a:rPr lang="en-US" altLang="ko-KR" dirty="0" smtClean="0">
                <a:ea typeface="굴림" pitchFamily="34" charset="-127"/>
              </a:rPr>
              <a:t>Abs:</a:t>
            </a:r>
            <a:endParaRPr lang="en-US" altLang="ko-KR" dirty="0">
              <a:ea typeface="굴림" pitchFamily="34" charset="-127"/>
            </a:endParaRPr>
          </a:p>
        </p:txBody>
      </p:sp>
      <p:sp>
        <p:nvSpPr>
          <p:cNvPr id="2" name="TextBox 1"/>
          <p:cNvSpPr txBox="1"/>
          <p:nvPr/>
        </p:nvSpPr>
        <p:spPr>
          <a:xfrm rot="19748095">
            <a:off x="3797166" y="4036793"/>
            <a:ext cx="4104456" cy="1200329"/>
          </a:xfrm>
          <a:prstGeom prst="rect">
            <a:avLst/>
          </a:prstGeom>
          <a:noFill/>
        </p:spPr>
        <p:txBody>
          <a:bodyPr wrap="square" rtlCol="0">
            <a:spAutoFit/>
          </a:bodyPr>
          <a:lstStyle/>
          <a:p>
            <a:pPr algn="ctr"/>
            <a:r>
              <a:rPr lang="en-US" sz="7200" dirty="0" smtClean="0">
                <a:solidFill>
                  <a:srgbClr val="00B0F0"/>
                </a:solidFill>
                <a:latin typeface="Arial" panose="020B0604020202020204" pitchFamily="34" charset="0"/>
                <a:cs typeface="Arial" panose="020B0604020202020204" pitchFamily="34" charset="0"/>
              </a:rPr>
              <a:t>Template</a:t>
            </a:r>
            <a:endParaRPr lang="en-US" sz="7200" dirty="0">
              <a:solidFill>
                <a:srgbClr val="00B0F0"/>
              </a:solidFill>
              <a:latin typeface="Arial" panose="020B0604020202020204" pitchFamily="34" charset="0"/>
              <a:cs typeface="Arial" panose="020B0604020202020204" pitchFamily="34" charset="0"/>
            </a:endParaRPr>
          </a:p>
        </p:txBody>
      </p:sp>
      <p:sp>
        <p:nvSpPr>
          <p:cNvPr id="8"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12362623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215074" y="6475413"/>
            <a:ext cx="2327264"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34</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normAutofit fontScale="85000" lnSpcReduction="20000"/>
          </a:bodyPr>
          <a:lstStyle/>
          <a:p>
            <a:pPr marL="457200" indent="-457200">
              <a:buFont typeface="+mj-lt"/>
              <a:buAutoNum type="arabicPeriod"/>
            </a:pPr>
            <a:r>
              <a:rPr lang="en-US" dirty="0">
                <a:hlinkClick r:id="rId3"/>
              </a:rPr>
              <a:t>http://</a:t>
            </a:r>
            <a:r>
              <a:rPr lang="en-US" dirty="0" smtClean="0">
                <a:hlinkClick r:id="rId3"/>
              </a:rPr>
              <a:t>ieee802.org/PNP/approved/IEEE_802_OM_v16.pdf</a:t>
            </a:r>
            <a:endParaRPr lang="en-US" dirty="0" smtClean="0"/>
          </a:p>
          <a:p>
            <a:pPr marL="457200" indent="-457200">
              <a:buFont typeface="+mj-lt"/>
              <a:buAutoNum type="arabicPeriod"/>
            </a:pPr>
            <a:r>
              <a:rPr lang="en-US" dirty="0">
                <a:hlinkClick r:id="rId4"/>
              </a:rPr>
              <a:t>http://</a:t>
            </a:r>
            <a:r>
              <a:rPr lang="en-US" dirty="0" smtClean="0">
                <a:hlinkClick r:id="rId4"/>
              </a:rPr>
              <a:t>ieee802.org/PNP/approved/IEEE_802_WG_PandP_v16.pdf</a:t>
            </a:r>
            <a:endParaRPr lang="en-US" dirty="0" smtClean="0"/>
          </a:p>
          <a:p>
            <a:pPr marL="457200" indent="-457200">
              <a:buFont typeface="+mj-lt"/>
              <a:buAutoNum type="arabicPeriod"/>
            </a:pPr>
            <a:r>
              <a:rPr lang="en-US" dirty="0" smtClean="0"/>
              <a:t>A. Stephens, J. </a:t>
            </a:r>
            <a:r>
              <a:rPr lang="en-US" dirty="0" err="1" smtClean="0"/>
              <a:t>Rosdahl</a:t>
            </a:r>
            <a:r>
              <a:rPr lang="en-US" dirty="0" smtClean="0"/>
              <a:t>, and D. Stanley, </a:t>
            </a:r>
            <a:r>
              <a:rPr lang="en-US" dirty="0"/>
              <a:t>“IEEE </a:t>
            </a:r>
            <a:r>
              <a:rPr lang="en-US" dirty="0" smtClean="0"/>
              <a:t>802.11 Wireless </a:t>
            </a:r>
            <a:r>
              <a:rPr lang="en-US" dirty="0"/>
              <a:t>Local Area Networks (</a:t>
            </a:r>
            <a:r>
              <a:rPr lang="en-US" dirty="0" smtClean="0"/>
              <a:t>WLANs) Operations Manual,” Submission 11-14/629r8, Apr. 2014, [Online]. </a:t>
            </a:r>
            <a:r>
              <a:rPr lang="en-US" dirty="0"/>
              <a:t>Available: </a:t>
            </a:r>
            <a:r>
              <a:rPr lang="en-US" dirty="0">
                <a:hlinkClick r:id="rId5"/>
              </a:rPr>
              <a:t>https://</a:t>
            </a:r>
            <a:r>
              <a:rPr lang="en-US" dirty="0" smtClean="0">
                <a:hlinkClick r:id="rId5"/>
              </a:rPr>
              <a:t>mentor.ieee.org/802.11/dcn/14/11-14-0629-08-0000-802-11-operations-manual.docx</a:t>
            </a:r>
            <a:endParaRPr lang="en-US" dirty="0" smtClean="0"/>
          </a:p>
          <a:p>
            <a:pPr marL="457200" indent="-457200">
              <a:buFont typeface="+mj-lt"/>
              <a:buAutoNum type="arabicPeriod"/>
            </a:pPr>
            <a:r>
              <a:rPr lang="en-US" dirty="0">
                <a:hlinkClick r:id="rId6"/>
              </a:rPr>
              <a:t>http://</a:t>
            </a:r>
            <a:r>
              <a:rPr lang="en-US" dirty="0" smtClean="0">
                <a:hlinkClick r:id="rId6"/>
              </a:rPr>
              <a:t>www.ieee.org/about/help/Task/my_account/web_account.html?WT.mc_id=msim_wa</a:t>
            </a:r>
            <a:endParaRPr lang="en-US" dirty="0" smtClean="0"/>
          </a:p>
          <a:p>
            <a:pPr marL="457200" indent="-457200">
              <a:buFont typeface="+mj-lt"/>
              <a:buAutoNum type="arabicPeriod"/>
            </a:pPr>
            <a:r>
              <a:rPr lang="en-US" dirty="0">
                <a:hlinkClick r:id="rId7"/>
              </a:rPr>
              <a:t>https://</a:t>
            </a:r>
            <a:r>
              <a:rPr lang="en-US" dirty="0" smtClean="0">
                <a:hlinkClick r:id="rId7"/>
              </a:rPr>
              <a:t>imat.ieee.org/attendance</a:t>
            </a:r>
            <a:endParaRPr lang="en-US" dirty="0" smtClean="0"/>
          </a:p>
          <a:p>
            <a:pPr marL="457200" indent="-457200">
              <a:buFont typeface="+mj-lt"/>
              <a:buAutoNum type="arabicPeriod"/>
            </a:pPr>
            <a:r>
              <a:rPr lang="en-US" dirty="0" smtClean="0"/>
              <a:t>A. Stephens, “802.11 Vice Chair’s Report – May 2009,” Submission 11-09/517r0, May 2005. [Online]. </a:t>
            </a:r>
            <a:r>
              <a:rPr lang="en-US" dirty="0"/>
              <a:t>Available: </a:t>
            </a:r>
            <a:r>
              <a:rPr lang="en-US" dirty="0">
                <a:hlinkClick r:id="rId8"/>
              </a:rPr>
              <a:t>https://</a:t>
            </a:r>
            <a:r>
              <a:rPr lang="en-US" dirty="0" smtClean="0">
                <a:hlinkClick r:id="rId8"/>
              </a:rPr>
              <a:t>mentor.ieee.org/802.11/dcn/09/11-09-0517-00-0000-vice-chair-s-report.ppt</a:t>
            </a:r>
            <a:endParaRPr lang="en-US" dirty="0" smtClean="0"/>
          </a:p>
          <a:p>
            <a:pPr marL="457200" indent="-457200">
              <a:buFont typeface="+mj-lt"/>
              <a:buAutoNum type="arabicPeriod"/>
            </a:pPr>
            <a:endParaRPr lang="en-US" dirty="0"/>
          </a:p>
        </p:txBody>
      </p:sp>
      <p:sp>
        <p:nvSpPr>
          <p:cNvPr id="7"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r>
              <a:rPr lang="en-US" dirty="0"/>
              <a:t>of </a:t>
            </a:r>
            <a:r>
              <a:rPr lang="en-US" dirty="0" smtClean="0"/>
              <a:t>types </a:t>
            </a:r>
            <a:r>
              <a:rPr lang="en-US" dirty="0"/>
              <a:t>of </a:t>
            </a:r>
            <a:r>
              <a:rPr lang="en-US" dirty="0" smtClean="0"/>
              <a:t>balloting/</a:t>
            </a:r>
            <a:r>
              <a:rPr lang="en-US" dirty="0"/>
              <a:t>v</a:t>
            </a:r>
            <a:r>
              <a:rPr lang="en-US" dirty="0" smtClean="0"/>
              <a:t>oting </a:t>
            </a:r>
            <a:r>
              <a:rPr lang="en-US" dirty="0"/>
              <a:t>used in </a:t>
            </a:r>
            <a:r>
              <a:rPr lang="en-US" dirty="0" smtClean="0"/>
              <a:t>802.11 – from 3.11 of [3]</a:t>
            </a:r>
            <a:endParaRPr lang="en-US" dirty="0"/>
          </a:p>
        </p:txBody>
      </p:sp>
      <p:sp>
        <p:nvSpPr>
          <p:cNvPr id="3" name="Content Placeholder 2"/>
          <p:cNvSpPr>
            <a:spLocks noGrp="1"/>
          </p:cNvSpPr>
          <p:nvPr>
            <p:ph sz="half" idx="1"/>
          </p:nvPr>
        </p:nvSpPr>
        <p:spPr/>
        <p:txBody>
          <a:bodyPr>
            <a:normAutofit/>
          </a:bodyPr>
          <a:lstStyle/>
          <a:p>
            <a:pPr marL="457200" indent="-457200">
              <a:buFont typeface="Arial" panose="020B0604020202020204" pitchFamily="34" charset="0"/>
              <a:buChar char="•"/>
            </a:pPr>
            <a:r>
              <a:rPr lang="en-US" sz="1500" dirty="0" smtClean="0"/>
              <a:t>“Straw </a:t>
            </a:r>
            <a:r>
              <a:rPr lang="en-US" sz="1500" dirty="0"/>
              <a:t>polls are </a:t>
            </a:r>
            <a:r>
              <a:rPr lang="en-US" sz="1500" dirty="0">
                <a:solidFill>
                  <a:schemeClr val="tx1"/>
                </a:solidFill>
              </a:rPr>
              <a:t>used to determine the opinion of those present at a meeting</a:t>
            </a:r>
            <a:r>
              <a:rPr lang="en-US" sz="1500" dirty="0" smtClean="0">
                <a:solidFill>
                  <a:schemeClr val="tx1"/>
                </a:solidFill>
              </a:rPr>
              <a:t>.</a:t>
            </a:r>
            <a:endParaRPr lang="en-US" sz="1500" dirty="0">
              <a:solidFill>
                <a:schemeClr val="tx1"/>
              </a:solidFill>
            </a:endParaRPr>
          </a:p>
          <a:p>
            <a:pPr marL="457200" indent="-457200">
              <a:buFont typeface="Arial" panose="020B0604020202020204" pitchFamily="34" charset="0"/>
              <a:buChar char="•"/>
            </a:pPr>
            <a:r>
              <a:rPr lang="en-US" sz="1500" dirty="0">
                <a:solidFill>
                  <a:schemeClr val="tx1"/>
                </a:solidFill>
              </a:rPr>
              <a:t>They are typically used to select between alternatives before spending (potentially lengthy) time crafting a motion that has a better chance of success</a:t>
            </a:r>
            <a:r>
              <a:rPr lang="en-US" sz="1500" dirty="0" smtClean="0">
                <a:solidFill>
                  <a:schemeClr val="tx1"/>
                </a:solidFill>
              </a:rPr>
              <a:t>. Straw </a:t>
            </a:r>
            <a:r>
              <a:rPr lang="en-US" sz="1500" dirty="0">
                <a:solidFill>
                  <a:schemeClr val="tx1"/>
                </a:solidFill>
              </a:rPr>
              <a:t>polls have no formal effect; their outcome is not binding on the operation of any group</a:t>
            </a:r>
            <a:r>
              <a:rPr lang="en-US" sz="1500" dirty="0" smtClean="0">
                <a:solidFill>
                  <a:schemeClr val="tx1"/>
                </a:solidFill>
              </a:rPr>
              <a:t>.</a:t>
            </a:r>
          </a:p>
          <a:p>
            <a:pPr marL="457200" indent="-457200">
              <a:buFont typeface="Arial" panose="020B0604020202020204" pitchFamily="34" charset="0"/>
              <a:buChar char="•"/>
            </a:pPr>
            <a:r>
              <a:rPr lang="en-US" sz="1500" dirty="0">
                <a:solidFill>
                  <a:srgbClr val="FF0000"/>
                </a:solidFill>
              </a:rPr>
              <a:t>When a TG breaks into “ad-</a:t>
            </a:r>
            <a:r>
              <a:rPr lang="en-US" sz="1500" dirty="0" err="1">
                <a:solidFill>
                  <a:srgbClr val="FF0000"/>
                </a:solidFill>
              </a:rPr>
              <a:t>hocs</a:t>
            </a:r>
            <a:r>
              <a:rPr lang="en-US" sz="1500" dirty="0">
                <a:solidFill>
                  <a:srgbClr val="FF0000"/>
                </a:solidFill>
              </a:rPr>
              <a:t>”, it is formally recessed. </a:t>
            </a:r>
          </a:p>
        </p:txBody>
      </p:sp>
      <p:sp>
        <p:nvSpPr>
          <p:cNvPr id="4" name="Content Placeholder 3"/>
          <p:cNvSpPr>
            <a:spLocks noGrp="1"/>
          </p:cNvSpPr>
          <p:nvPr>
            <p:ph sz="half" idx="2"/>
          </p:nvPr>
        </p:nvSpPr>
        <p:spPr/>
        <p:txBody>
          <a:bodyPr>
            <a:noAutofit/>
          </a:bodyPr>
          <a:lstStyle/>
          <a:p>
            <a:pPr marL="457200" indent="-457200">
              <a:buFont typeface="Arial" panose="020B0604020202020204" pitchFamily="34" charset="0"/>
              <a:buChar char="•"/>
            </a:pPr>
            <a:r>
              <a:rPr lang="en-US" sz="1500" dirty="0" smtClean="0">
                <a:solidFill>
                  <a:srgbClr val="FF0000"/>
                </a:solidFill>
              </a:rPr>
              <a:t>When </a:t>
            </a:r>
            <a:r>
              <a:rPr lang="en-US" sz="1500" dirty="0">
                <a:solidFill>
                  <a:srgbClr val="FF0000"/>
                </a:solidFill>
              </a:rPr>
              <a:t>in TG ad-</a:t>
            </a:r>
            <a:r>
              <a:rPr lang="en-US" sz="1500" dirty="0" err="1">
                <a:solidFill>
                  <a:srgbClr val="FF0000"/>
                </a:solidFill>
              </a:rPr>
              <a:t>hocs</a:t>
            </a:r>
            <a:r>
              <a:rPr lang="en-US" sz="1500" dirty="0">
                <a:solidFill>
                  <a:srgbClr val="FF0000"/>
                </a:solidFill>
              </a:rPr>
              <a:t>, no motions are in order. </a:t>
            </a:r>
            <a:r>
              <a:rPr lang="en-US" sz="1500" dirty="0" smtClean="0">
                <a:solidFill>
                  <a:srgbClr val="FF0000"/>
                </a:solidFill>
              </a:rPr>
              <a:t>Because </a:t>
            </a:r>
            <a:r>
              <a:rPr lang="en-US" sz="1500" dirty="0">
                <a:solidFill>
                  <a:srgbClr val="FF0000"/>
                </a:solidFill>
              </a:rPr>
              <a:t>straw polls have no formal effect, they can be used in TG ad-</a:t>
            </a:r>
            <a:r>
              <a:rPr lang="en-US" sz="1500" dirty="0" err="1">
                <a:solidFill>
                  <a:srgbClr val="FF0000"/>
                </a:solidFill>
              </a:rPr>
              <a:t>hocs</a:t>
            </a:r>
            <a:r>
              <a:rPr lang="en-US" sz="1500" dirty="0">
                <a:solidFill>
                  <a:srgbClr val="FF0000"/>
                </a:solidFill>
              </a:rPr>
              <a:t> to determine the opinion of members </a:t>
            </a:r>
            <a:r>
              <a:rPr lang="en-US" sz="1500" dirty="0"/>
              <a:t>– for example, to determine if there is sufficient support to make it worthwhile to bring a motion in a subsequent TG meeting.</a:t>
            </a:r>
          </a:p>
          <a:p>
            <a:pPr marL="457200" indent="-457200">
              <a:buFont typeface="Arial" panose="020B0604020202020204" pitchFamily="34" charset="0"/>
              <a:buChar char="•"/>
            </a:pPr>
            <a:r>
              <a:rPr lang="en-US" sz="1500" dirty="0">
                <a:solidFill>
                  <a:srgbClr val="FF0000"/>
                </a:solidFill>
              </a:rPr>
              <a:t>A TG ad-hoc can distinguish between different types of straw poll if it so wishes. </a:t>
            </a:r>
            <a:r>
              <a:rPr lang="en-US" sz="1500" dirty="0" smtClean="0"/>
              <a:t>This </a:t>
            </a:r>
            <a:r>
              <a:rPr lang="en-US" sz="1500" dirty="0"/>
              <a:t>is just a matter of labeling and has no effect on the meaning of the </a:t>
            </a:r>
            <a:r>
              <a:rPr lang="en-US" sz="1500" dirty="0" smtClean="0"/>
              <a:t>result.</a:t>
            </a:r>
          </a:p>
          <a:p>
            <a:pPr marL="457200" indent="-457200">
              <a:buFont typeface="Arial" panose="020B0604020202020204" pitchFamily="34" charset="0"/>
              <a:buChar char="•"/>
            </a:pPr>
            <a:r>
              <a:rPr lang="en-US" sz="1500" dirty="0" smtClean="0"/>
              <a:t>Regardless </a:t>
            </a:r>
            <a:r>
              <a:rPr lang="en-US" sz="1500" dirty="0"/>
              <a:t>of what the TG ad-hoc calls the straw poll, it should make clear to its members that it is a straw poll, and that it has no formal effect</a:t>
            </a:r>
            <a:r>
              <a:rPr lang="en-US" sz="1500" dirty="0" smtClean="0"/>
              <a:t>.”</a:t>
            </a:r>
            <a:endParaRPr lang="en-US" sz="1500" dirty="0"/>
          </a:p>
        </p:txBody>
      </p:sp>
      <p:sp>
        <p:nvSpPr>
          <p:cNvPr id="5" name="Date Placeholder 4"/>
          <p:cNvSpPr>
            <a:spLocks noGrp="1"/>
          </p:cNvSpPr>
          <p:nvPr>
            <p:ph type="dt" idx="10"/>
          </p:nvPr>
        </p:nvSpPr>
        <p:spPr/>
        <p:txBody>
          <a:bodyPr/>
          <a:lstStyle/>
          <a:p>
            <a:r>
              <a:rPr lang="en-US" altLang="ko-KR" smtClean="0"/>
              <a:t>November 2015</a:t>
            </a:r>
            <a:endParaRPr lang="en-GB" altLang="ko-KR" dirty="0"/>
          </a:p>
        </p:txBody>
      </p:sp>
      <p:sp>
        <p:nvSpPr>
          <p:cNvPr id="6" name="Footer Placeholder 5"/>
          <p:cNvSpPr>
            <a:spLocks noGrp="1"/>
          </p:cNvSpPr>
          <p:nvPr>
            <p:ph type="ftr" idx="11"/>
          </p:nvPr>
        </p:nvSpPr>
        <p:spPr/>
        <p:txBody>
          <a:bodyPr/>
          <a:lstStyle/>
          <a:p>
            <a:r>
              <a:rPr lang="en-GB" smtClean="0"/>
              <a:t>Guido R. Hiertz, Ericsson et al.</a:t>
            </a:r>
            <a:endParaRPr lang="en-GB"/>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4</a:t>
            </a:fld>
            <a:endParaRPr lang="en-GB"/>
          </a:p>
        </p:txBody>
      </p:sp>
    </p:spTree>
    <p:extLst>
      <p:ext uri="{BB962C8B-B14F-4D97-AF65-F5344CB8AC3E}">
        <p14:creationId xmlns:p14="http://schemas.microsoft.com/office/powerpoint/2010/main" val="678549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No recordings!</a:t>
            </a:r>
            <a:endParaRPr lang="en-US" dirty="0"/>
          </a:p>
        </p:txBody>
      </p:sp>
      <p:sp>
        <p:nvSpPr>
          <p:cNvPr id="3" name="Content Placeholder 2"/>
          <p:cNvSpPr>
            <a:spLocks noGrp="1"/>
          </p:cNvSpPr>
          <p:nvPr>
            <p:ph sz="half" idx="1"/>
          </p:nvPr>
        </p:nvSpPr>
        <p:spPr/>
        <p:txBody>
          <a:bodyPr>
            <a:normAutofit fontScale="92500"/>
          </a:bodyPr>
          <a:lstStyle/>
          <a:p>
            <a:pPr marL="457200" indent="-457200">
              <a:buFont typeface="Arial" panose="020B0604020202020204" pitchFamily="34" charset="0"/>
              <a:buChar char="•"/>
            </a:pPr>
            <a:r>
              <a:rPr lang="en-US" dirty="0"/>
              <a:t>The use of </a:t>
            </a:r>
            <a:r>
              <a:rPr lang="en-US" dirty="0" smtClean="0">
                <a:solidFill>
                  <a:srgbClr val="FF0000"/>
                </a:solidFill>
              </a:rPr>
              <a:t>audio/video </a:t>
            </a:r>
            <a:r>
              <a:rPr lang="en-US" dirty="0">
                <a:solidFill>
                  <a:srgbClr val="FF0000"/>
                </a:solidFill>
              </a:rPr>
              <a:t>recording </a:t>
            </a:r>
            <a:r>
              <a:rPr lang="en-US" dirty="0"/>
              <a:t>or the capture of </a:t>
            </a:r>
            <a:r>
              <a:rPr lang="en-US" dirty="0" smtClean="0"/>
              <a:t>photographs </a:t>
            </a:r>
            <a:r>
              <a:rPr lang="en-US" dirty="0"/>
              <a:t>is </a:t>
            </a:r>
            <a:r>
              <a:rPr lang="en-US" dirty="0">
                <a:solidFill>
                  <a:srgbClr val="FF0000"/>
                </a:solidFill>
              </a:rPr>
              <a:t>prohibited</a:t>
            </a:r>
            <a:r>
              <a:rPr lang="en-US" dirty="0"/>
              <a:t> in 802.11 meetings, </a:t>
            </a:r>
            <a:r>
              <a:rPr lang="en-US" dirty="0" smtClean="0"/>
              <a:t>except </a:t>
            </a:r>
            <a:r>
              <a:rPr lang="en-US" dirty="0"/>
              <a:t>when specifically announced by the </a:t>
            </a:r>
            <a:r>
              <a:rPr lang="en-US" dirty="0" smtClean="0"/>
              <a:t>802.11 WG chairman</a:t>
            </a:r>
            <a:endParaRPr lang="en-US" dirty="0"/>
          </a:p>
        </p:txBody>
      </p:sp>
      <p:sp>
        <p:nvSpPr>
          <p:cNvPr id="6" name="Date Placeholder 5"/>
          <p:cNvSpPr>
            <a:spLocks noGrp="1"/>
          </p:cNvSpPr>
          <p:nvPr>
            <p:ph type="dt" idx="10"/>
          </p:nvPr>
        </p:nvSpPr>
        <p:spPr/>
        <p:txBody>
          <a:bodyPr/>
          <a:lstStyle/>
          <a:p>
            <a:r>
              <a:rPr lang="en-US" altLang="ko-KR" smtClean="0"/>
              <a:t>November 2015</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pic>
        <p:nvPicPr>
          <p:cNvPr id="5122" name="Picture 2" descr="C:\Users\eguihie\AppData\Local\Microsoft\Windows\Temporary Internet Files\Content.IE5\MRJM061K\camera photography stock photo 3d human character[1].jpg"/>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991037" y="2477230"/>
            <a:ext cx="3121152" cy="312115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5796136" y="2204864"/>
            <a:ext cx="1512168" cy="3939540"/>
          </a:xfrm>
          <a:prstGeom prst="rect">
            <a:avLst/>
          </a:prstGeom>
          <a:noFill/>
        </p:spPr>
        <p:txBody>
          <a:bodyPr wrap="square" rtlCol="0">
            <a:spAutoFit/>
          </a:bodyPr>
          <a:lstStyle/>
          <a:p>
            <a:pPr algn="ctr"/>
            <a:r>
              <a:rPr lang="en-US" sz="25000" b="1" dirty="0" smtClean="0">
                <a:solidFill>
                  <a:srgbClr val="FF0000"/>
                </a:solidFill>
                <a:sym typeface="Wingdings 2"/>
              </a:rPr>
              <a:t></a:t>
            </a:r>
            <a:endParaRPr lang="en-US" sz="25000" b="1" dirty="0">
              <a:solidFill>
                <a:srgbClr val="FF0000"/>
              </a:solidFill>
            </a:endParaRPr>
          </a:p>
        </p:txBody>
      </p:sp>
    </p:spTree>
    <p:extLst>
      <p:ext uri="{BB962C8B-B14F-4D97-AF65-F5344CB8AC3E}">
        <p14:creationId xmlns:p14="http://schemas.microsoft.com/office/powerpoint/2010/main" val="16264665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Courtesy notice</a:t>
            </a:r>
            <a:endParaRPr lang="en-US" dirty="0"/>
          </a:p>
        </p:txBody>
      </p:sp>
      <p:sp>
        <p:nvSpPr>
          <p:cNvPr id="3" name="Content Placeholder 2"/>
          <p:cNvSpPr>
            <a:spLocks noGrp="1"/>
          </p:cNvSpPr>
          <p:nvPr>
            <p:ph sz="half" idx="1"/>
          </p:nvPr>
        </p:nvSpPr>
        <p:spPr>
          <a:xfrm>
            <a:off x="685801" y="1981200"/>
            <a:ext cx="3598168" cy="4113213"/>
          </a:xfrm>
        </p:spPr>
        <p:txBody>
          <a:bodyPr/>
          <a:lstStyle/>
          <a:p>
            <a:pPr>
              <a:buFont typeface="Arial" panose="020B0604020202020204" pitchFamily="34" charset="0"/>
              <a:buChar char="•"/>
            </a:pPr>
            <a:r>
              <a:rPr lang="en-US" dirty="0"/>
              <a:t>Please switch your </a:t>
            </a:r>
            <a:r>
              <a:rPr lang="en-US" dirty="0" smtClean="0"/>
              <a:t>mobile and/or smart phone to off/vibrate </a:t>
            </a:r>
            <a:r>
              <a:rPr lang="en-US" dirty="0"/>
              <a:t>and </a:t>
            </a:r>
            <a:r>
              <a:rPr lang="en-US" dirty="0">
                <a:solidFill>
                  <a:srgbClr val="FF0000"/>
                </a:solidFill>
              </a:rPr>
              <a:t>mute any </a:t>
            </a:r>
            <a:r>
              <a:rPr lang="en-US" dirty="0">
                <a:solidFill>
                  <a:schemeClr val="tx1"/>
                </a:solidFill>
              </a:rPr>
              <a:t>other</a:t>
            </a:r>
            <a:r>
              <a:rPr lang="en-US" dirty="0">
                <a:solidFill>
                  <a:srgbClr val="FF0000"/>
                </a:solidFill>
              </a:rPr>
              <a:t> sources of noise </a:t>
            </a:r>
            <a:r>
              <a:rPr lang="en-US" dirty="0"/>
              <a:t>(e.g</a:t>
            </a:r>
            <a:r>
              <a:rPr lang="en-US" dirty="0" smtClean="0"/>
              <a:t>. laptop, tablet)</a:t>
            </a:r>
            <a:endParaRPr lang="en-US" dirty="0"/>
          </a:p>
        </p:txBody>
      </p:sp>
      <p:sp>
        <p:nvSpPr>
          <p:cNvPr id="6" name="Date Placeholder 5"/>
          <p:cNvSpPr>
            <a:spLocks noGrp="1"/>
          </p:cNvSpPr>
          <p:nvPr>
            <p:ph type="dt" idx="10"/>
          </p:nvPr>
        </p:nvSpPr>
        <p:spPr/>
        <p:txBody>
          <a:bodyPr/>
          <a:lstStyle/>
          <a:p>
            <a:r>
              <a:rPr lang="en-US" altLang="ko-KR" smtClean="0"/>
              <a:t>November 2015</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pic>
        <p:nvPicPr>
          <p:cNvPr id="4098" name="Picture 2" descr="C:\Users\eguihie\AppData\Local\Microsoft\Windows\Temporary Internet Files\Content.IE5\MRJM061K\keep-silence[1].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6613" y="2132806"/>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0769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a:xfrm>
            <a:off x="685801" y="1981200"/>
            <a:ext cx="2878087" cy="4113213"/>
          </a:xfrm>
        </p:spPr>
        <p:txBody>
          <a:bodyPr/>
          <a:lstStyle/>
          <a:p>
            <a:pPr>
              <a:buFont typeface="Arial" panose="020B0604020202020204" pitchFamily="34" charset="0"/>
              <a:buChar char="•"/>
            </a:pPr>
            <a:r>
              <a:rPr lang="en-US" dirty="0"/>
              <a:t>Register at [4]</a:t>
            </a:r>
          </a:p>
          <a:p>
            <a:pPr lvl="1">
              <a:buFont typeface="Arial" panose="020B0604020202020204" pitchFamily="34" charset="0"/>
              <a:buChar char="•"/>
            </a:pPr>
            <a:r>
              <a:rPr lang="en-US" dirty="0" smtClean="0"/>
              <a:t>See [6]  for more details </a:t>
            </a:r>
          </a:p>
          <a:p>
            <a:pPr>
              <a:buFont typeface="Arial" panose="020B0604020202020204" pitchFamily="34" charset="0"/>
              <a:buChar char="•"/>
            </a:pPr>
            <a:r>
              <a:rPr lang="en-US" dirty="0" smtClean="0">
                <a:solidFill>
                  <a:srgbClr val="FF0000"/>
                </a:solidFill>
              </a:rPr>
              <a:t>Record your attendance at [5]</a:t>
            </a:r>
          </a:p>
          <a:p>
            <a:pPr lvl="1">
              <a:buFont typeface="Arial" panose="020B0604020202020204" pitchFamily="34" charset="0"/>
              <a:buChar char="•"/>
            </a:pPr>
            <a:r>
              <a:rPr lang="en-US" dirty="0" smtClean="0"/>
              <a:t>Indicate affiliation for each session</a:t>
            </a: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smtClean="0"/>
              <a:t>November 2015</a:t>
            </a:r>
            <a:endParaRPr lang="en-GB" altLang="ko-KR" dirty="0"/>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t="21597"/>
          <a:stretch/>
        </p:blipFill>
        <p:spPr>
          <a:xfrm>
            <a:off x="3851920" y="2132856"/>
            <a:ext cx="4534843" cy="3084940"/>
          </a:xfrm>
          <a:prstGeom prst="rect">
            <a:avLst/>
          </a:prstGeom>
        </p:spPr>
      </p:pic>
    </p:spTree>
    <p:extLst>
      <p:ext uri="{BB962C8B-B14F-4D97-AF65-F5344CB8AC3E}">
        <p14:creationId xmlns:p14="http://schemas.microsoft.com/office/powerpoint/2010/main" val="38711012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 Affiliation</a:t>
            </a:r>
            <a:endParaRPr lang="en-US" dirty="0"/>
          </a:p>
        </p:txBody>
      </p:sp>
      <p:sp>
        <p:nvSpPr>
          <p:cNvPr id="3" name="Content Placeholder 2"/>
          <p:cNvSpPr>
            <a:spLocks noGrp="1"/>
          </p:cNvSpPr>
          <p:nvPr>
            <p:ph idx="1"/>
          </p:nvPr>
        </p:nvSpPr>
        <p:spPr/>
        <p:txBody>
          <a:bodyPr/>
          <a:lstStyle/>
          <a:p>
            <a:r>
              <a:rPr lang="en-US" altLang="ko-KR" dirty="0">
                <a:ea typeface="굴림" pitchFamily="34" charset="-127"/>
              </a:rPr>
              <a:t>It is defined in the </a:t>
            </a:r>
            <a:r>
              <a:rPr lang="en-US" altLang="ko-KR" i="1" dirty="0">
                <a:solidFill>
                  <a:srgbClr val="FF0000"/>
                </a:solidFill>
                <a:ea typeface="굴림" pitchFamily="34" charset="-127"/>
              </a:rPr>
              <a:t>IEEE-SA Standards Board Bylaws</a:t>
            </a:r>
            <a:r>
              <a:rPr lang="en-US" altLang="ko-KR" dirty="0">
                <a:solidFill>
                  <a:srgbClr val="FF0000"/>
                </a:solidFill>
                <a:ea typeface="굴림" pitchFamily="34" charset="-127"/>
              </a:rPr>
              <a:t>, 5.2.1.5 as: “An individual is deemed “affiliated</a:t>
            </a:r>
            <a:r>
              <a:rPr lang="en-US" altLang="ko-KR" dirty="0">
                <a:ea typeface="굴림" pitchFamily="34" charset="-127"/>
              </a:rPr>
              <a:t>”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2"/>
              </a:rPr>
              <a:t>http://</a:t>
            </a:r>
            <a:r>
              <a:rPr lang="en-US" altLang="ko-KR" sz="2000" dirty="0" smtClean="0">
                <a:ea typeface="굴림" pitchFamily="34" charset="-127"/>
                <a:hlinkClick r:id="rId2"/>
              </a:rPr>
              <a:t>standards.ieee.org/faqs/affiliationFAQ.html</a:t>
            </a:r>
            <a:endParaRPr lang="en-US" altLang="ko-KR" sz="2000" dirty="0">
              <a:ea typeface="굴림" pitchFamily="34" charset="-127"/>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smtClean="0"/>
              <a:t>November 2015</a:t>
            </a:r>
            <a:endParaRPr lang="en-GB" altLang="ko-KR" dirty="0"/>
          </a:p>
        </p:txBody>
      </p:sp>
    </p:spTree>
    <p:extLst>
      <p:ext uri="{BB962C8B-B14F-4D97-AF65-F5344CB8AC3E}">
        <p14:creationId xmlns:p14="http://schemas.microsoft.com/office/powerpoint/2010/main" val="16265831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Declaration of Affiliation</a:t>
            </a:r>
            <a:endParaRPr lang="en-US" dirty="0"/>
          </a:p>
        </p:txBody>
      </p:sp>
      <p:sp>
        <p:nvSpPr>
          <p:cNvPr id="3" name="Content Placeholder 2"/>
          <p:cNvSpPr>
            <a:spLocks noGrp="1"/>
          </p:cNvSpPr>
          <p:nvPr>
            <p:ph idx="1"/>
          </p:nvPr>
        </p:nvSpPr>
        <p:spPr/>
        <p:txBody>
          <a:bodyPr/>
          <a:lstStyle/>
          <a:p>
            <a:r>
              <a:rPr lang="en-US" altLang="ko-KR" dirty="0">
                <a:solidFill>
                  <a:srgbClr val="FF0066"/>
                </a:solidFill>
                <a:ea typeface="굴림" pitchFamily="34" charset="-127"/>
              </a:rPr>
              <a:t>Revision</a:t>
            </a:r>
            <a:r>
              <a:rPr lang="en-US" altLang="ko-KR" dirty="0">
                <a:ea typeface="굴림" pitchFamily="34" charset="-127"/>
              </a:rPr>
              <a:t>: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solidFill>
                  <a:schemeClr val="accent2"/>
                </a:solidFill>
                <a:ea typeface="굴림" pitchFamily="34" charset="-127"/>
              </a:rPr>
              <a:t>Each individual participant in IEEE Standards activities shall disclose his or her </a:t>
            </a:r>
            <a:r>
              <a:rPr lang="en-US" altLang="ko-KR" b="1" i="1" u="sng" dirty="0">
                <a:solidFill>
                  <a:srgbClr val="FF0066"/>
                </a:solidFill>
                <a:ea typeface="굴림" pitchFamily="34" charset="-127"/>
              </a:rPr>
              <a:t>affiliations</a:t>
            </a:r>
            <a:r>
              <a:rPr lang="en-US" altLang="ko-KR" b="1" i="1" dirty="0">
                <a:solidFill>
                  <a:schemeClr val="accent2"/>
                </a:solidFill>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2"/>
              </a:rPr>
              <a:t>http://</a:t>
            </a:r>
            <a:r>
              <a:rPr lang="en-US" altLang="ko-KR" dirty="0" smtClean="0">
                <a:ea typeface="굴림" pitchFamily="34" charset="-127"/>
                <a:hlinkClick r:id="rId2"/>
              </a:rPr>
              <a:t>standards.ieee.org/faqs/affiliationFAQ.html</a:t>
            </a:r>
            <a:endParaRPr lang="en-US" altLang="ko-KR" dirty="0">
              <a:ea typeface="굴림" pitchFamily="34" charset="-127"/>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smtClean="0"/>
              <a:t>November 2015</a:t>
            </a:r>
            <a:endParaRPr lang="en-GB" altLang="ko-KR" dirty="0"/>
          </a:p>
        </p:txBody>
      </p:sp>
    </p:spTree>
    <p:extLst>
      <p:ext uri="{BB962C8B-B14F-4D97-AF65-F5344CB8AC3E}">
        <p14:creationId xmlns:p14="http://schemas.microsoft.com/office/powerpoint/2010/main" val="152992207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2078</TotalTime>
  <Words>3325</Words>
  <Application>Microsoft Office PowerPoint</Application>
  <PresentationFormat>On-screen Show (4:3)</PresentationFormat>
  <Paragraphs>395</Paragraphs>
  <Slides>34</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6" baseType="lpstr">
      <vt:lpstr>802-11-Submission</vt:lpstr>
      <vt:lpstr>Document</vt:lpstr>
      <vt:lpstr>802.11ax Spatial Reuse Ad Hoc Group Agenda</vt:lpstr>
      <vt:lpstr>Abstract</vt:lpstr>
      <vt:lpstr>Ad-hoc Groups – from 6.8 of [3]</vt:lpstr>
      <vt:lpstr>Summary of types of balloting/voting used in 802.11 – from 3.11 of [3]</vt:lpstr>
      <vt:lpstr>No recordings!</vt:lpstr>
      <vt:lpstr>Courtesy notice</vt:lpstr>
      <vt:lpstr>Attendance</vt:lpstr>
      <vt:lpstr>Member Affiliation</vt:lpstr>
      <vt:lpstr>Declaration of Affiliation</vt:lpstr>
      <vt:lpstr>Affiliation</vt:lpstr>
      <vt:lpstr>Instructions for the WG Chair</vt:lpstr>
      <vt:lpstr>Participants, Patents, and Duty to Inform</vt:lpstr>
      <vt:lpstr>Patent Related Links</vt:lpstr>
      <vt:lpstr>Call for Potentially Essential Patents</vt:lpstr>
      <vt:lpstr>Question for Potentially Essential Patents</vt:lpstr>
      <vt:lpstr>Other Guidelines for IEEE WG Meetings</vt:lpstr>
      <vt:lpstr>Ad Hoc Groups Operation</vt:lpstr>
      <vt:lpstr>Straw polls</vt:lpstr>
      <vt:lpstr>IEEE 802.11 TGax High Efficiency WLAN Task Group Ad hoc Group Spatial Reuse</vt:lpstr>
      <vt:lpstr>Timeline</vt:lpstr>
      <vt:lpstr>Agenda items</vt:lpstr>
      <vt:lpstr>Presentations</vt:lpstr>
      <vt:lpstr>Straw Poll R20151110001</vt:lpstr>
      <vt:lpstr>Straw Poll R20151110002</vt:lpstr>
      <vt:lpstr>Straw Poll A20151110001</vt:lpstr>
      <vt:lpstr>Straw Poll A20151110002</vt:lpstr>
      <vt:lpstr>Straw Poll R20151110003</vt:lpstr>
      <vt:lpstr>Straw Poll R20151110004</vt:lpstr>
      <vt:lpstr>Straw Poll R20151110005</vt:lpstr>
      <vt:lpstr>Straw Poll R20151110006</vt:lpstr>
      <vt:lpstr>Annex</vt:lpstr>
      <vt:lpstr>Straw Poll A20150312001</vt:lpstr>
      <vt:lpstr>Straw Poll R20150312001</vt:lpstr>
      <vt:lpstr>References</vt:lpstr>
    </vt:vector>
  </TitlesOfParts>
  <Company>Ericsson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802.11ax Spatial Reuse Ad Hoc Group Agenda</dc:title>
  <dc:creator>Dr. Guido R. Hiertz</dc:creator>
  <cp:keywords>802.11ax, agenda, spatial reuse, ad hoc group</cp:keywords>
  <cp:lastModifiedBy>Guido R. Hiertz</cp:lastModifiedBy>
  <cp:revision>169</cp:revision>
  <cp:lastPrinted>1601-01-01T00:00:00Z</cp:lastPrinted>
  <dcterms:created xsi:type="dcterms:W3CDTF">2015-01-19T12:35:53Z</dcterms:created>
  <dcterms:modified xsi:type="dcterms:W3CDTF">2015-11-11T21:22:49Z</dcterms:modified>
</cp:coreProperties>
</file>