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24" r:id="rId24"/>
    <p:sldId id="325" r:id="rId25"/>
    <p:sldId id="333" r:id="rId26"/>
    <p:sldId id="334" r:id="rId27"/>
    <p:sldId id="327" r:id="rId28"/>
    <p:sldId id="329" r:id="rId29"/>
    <p:sldId id="330" r:id="rId30"/>
    <p:sldId id="331" r:id="rId31"/>
    <p:sldId id="332" r:id="rId32"/>
    <p:sldId id="303" r:id="rId33"/>
    <p:sldId id="263" r:id="rId34"/>
    <p:sldId id="268"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97" autoAdjust="0"/>
    <p:restoredTop sz="94638" autoAdjust="0"/>
  </p:normalViewPr>
  <p:slideViewPr>
    <p:cSldViewPr>
      <p:cViewPr varScale="1">
        <p:scale>
          <a:sx n="75" d="100"/>
          <a:sy n="75" d="100"/>
        </p:scale>
        <p:origin x="-85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30"/>
    </p:cViewPr>
  </p:sorter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802.11-15/1403r5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802.11-15/1403r5</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802.11-15/1403r5</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802.11-15/1403r5</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Guido R. Hiertz, Ericsson et al.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802.11-15/1403r5</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802.11-15/1403r5</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802.11-15/1403r5</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802.11-15/1403r5</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802.11-15/1403r5</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802.11-15/1403r5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2015-11-10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22" name="Document" r:id="rId4" imgW="8246962" imgH="3237657" progId="Word.Document.8">
                  <p:embed/>
                </p:oleObj>
              </mc:Choice>
              <mc:Fallback>
                <p:oleObj name="Document" r:id="rId4" imgW="8246962" imgH="3237657" progId="Word.Document.8">
                  <p:embed/>
                  <p:pic>
                    <p:nvPicPr>
                      <p:cNvPr id="0" name="Picture 3"/>
                      <p:cNvPicPr>
                        <a:picLocks noChangeAspect="1" noChangeArrowheads="1"/>
                      </p:cNvPicPr>
                      <p:nvPr/>
                    </p:nvPicPr>
                    <p:blipFill>
                      <a:blip r:embed="rId5"/>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Dallas, Texas, USA</a:t>
            </a:r>
          </a:p>
          <a:p>
            <a:r>
              <a:rPr lang="en-US" dirty="0" smtClean="0"/>
              <a:t>2015-11-10 &amp; 2015-11-11</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3632991"/>
              </p:ext>
            </p:extLst>
          </p:nvPr>
        </p:nvGraphicFramePr>
        <p:xfrm>
          <a:off x="720688" y="1981200"/>
          <a:ext cx="7667735" cy="3953340"/>
        </p:xfrm>
        <a:graphic>
          <a:graphicData uri="http://schemas.openxmlformats.org/drawingml/2006/table">
            <a:tbl>
              <a:tblPr/>
              <a:tblGrid>
                <a:gridCol w="1431415"/>
                <a:gridCol w="3497085"/>
                <a:gridCol w="1701897"/>
                <a:gridCol w="1037338"/>
              </a:tblGrid>
              <a:tr h="228600">
                <a:tc>
                  <a:txBody>
                    <a:bodyPr/>
                    <a:lstStyle/>
                    <a:p>
                      <a:pPr algn="ctr" fontAlgn="b"/>
                      <a:r>
                        <a:rPr lang="en-CA" sz="17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Author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Order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p>
                      <a:pPr algn="l" fontAlgn="b"/>
                      <a:r>
                        <a:rPr lang="en-CA" sz="1700" b="0" i="0" u="none" strike="noStrike" dirty="0" smtClean="0">
                          <a:solidFill>
                            <a:srgbClr val="000000"/>
                          </a:solidFill>
                          <a:latin typeface="Calibri"/>
                        </a:rPr>
                        <a:t>11-15/1259</a:t>
                      </a:r>
                      <a:endParaRPr lang="en-CA" sz="1700" b="0" i="0" u="none" strike="noStrike" dirty="0">
                        <a:solidFill>
                          <a:srgbClr val="000000"/>
                        </a:solidFill>
                        <a:latin typeface="Calibri"/>
                      </a:endParaRPr>
                    </a:p>
                  </a:txBody>
                  <a:tcPr marL="6714" marR="6714" marT="6714"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Use of TG ax Scenarios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Graham Smith</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2</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11-15/1284</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Simulation results for spatial reuse in 11ax</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err="1">
                          <a:solidFill>
                            <a:srgbClr val="000000"/>
                          </a:solidFill>
                          <a:latin typeface="Calibri"/>
                        </a:rPr>
                        <a:t>Jinmin</a:t>
                      </a:r>
                      <a:r>
                        <a:rPr lang="en-CA" sz="1700" b="0" i="0" u="none" strike="noStrike" dirty="0">
                          <a:solidFill>
                            <a:srgbClr val="000000"/>
                          </a:solidFill>
                          <a:latin typeface="Calibri"/>
                        </a:rPr>
                        <a:t> Kim</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3</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a:solidFill>
                            <a:srgbClr val="000000"/>
                          </a:solidFill>
                          <a:latin typeface="Calibri"/>
                        </a:rPr>
                        <a:t>11-15/1313</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Considerations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Reza </a:t>
                      </a:r>
                      <a:r>
                        <a:rPr lang="en-CA" sz="1700" b="0" i="0" u="none" strike="noStrike" dirty="0" err="1">
                          <a:solidFill>
                            <a:srgbClr val="000000"/>
                          </a:solidFill>
                          <a:latin typeface="Calibri"/>
                        </a:rPr>
                        <a:t>Hedayat</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6</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11-15/1316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DSC calibration results with NS-3</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M. </a:t>
                      </a:r>
                      <a:r>
                        <a:rPr lang="en-CA" sz="1700" b="0" i="0" u="none" strike="noStrike" dirty="0" err="1">
                          <a:solidFill>
                            <a:srgbClr val="000000"/>
                          </a:solidFill>
                          <a:latin typeface="Calibri"/>
                        </a:rPr>
                        <a:t>Shahwaiz</a:t>
                      </a:r>
                      <a:r>
                        <a:rPr lang="en-CA" sz="1700" b="0" i="0" u="none" strike="noStrike" dirty="0">
                          <a:solidFill>
                            <a:srgbClr val="000000"/>
                          </a:solidFill>
                          <a:latin typeface="Calibri"/>
                        </a:rPr>
                        <a:t> </a:t>
                      </a:r>
                      <a:r>
                        <a:rPr lang="en-CA" sz="1700" b="0" i="0" u="none" strike="noStrike" dirty="0" err="1">
                          <a:solidFill>
                            <a:srgbClr val="000000"/>
                          </a:solidFill>
                          <a:latin typeface="Calibri"/>
                        </a:rPr>
                        <a:t>Afaqui</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4</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a:solidFill>
                            <a:srgbClr val="000000"/>
                          </a:solidFill>
                          <a:latin typeface="Calibri"/>
                        </a:rPr>
                        <a:t>11-15/1336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a:solidFill>
                            <a:srgbClr val="000000"/>
                          </a:solidFill>
                          <a:latin typeface="Calibri"/>
                        </a:rPr>
                        <a:t>BSS Color Field Size Measurements</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Chuck </a:t>
                      </a:r>
                      <a:r>
                        <a:rPr lang="en-CA" sz="1700" b="0" i="0" u="none" strike="noStrike" dirty="0" err="1">
                          <a:solidFill>
                            <a:srgbClr val="000000"/>
                          </a:solidFill>
                          <a:latin typeface="Calibri"/>
                        </a:rPr>
                        <a:t>Lukaszewski</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5</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11-15/1337</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a:solidFill>
                            <a:srgbClr val="000000"/>
                          </a:solidFill>
                          <a:latin typeface="Calibri"/>
                        </a:rPr>
                        <a:t>Secondary Channel CCA of HE STA</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John Son</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7</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a:solidFill>
                            <a:srgbClr val="000000"/>
                          </a:solidFill>
                          <a:latin typeface="Calibri"/>
                        </a:rPr>
                        <a:t>11-15/1338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a:solidFill>
                            <a:srgbClr val="000000"/>
                          </a:solidFill>
                          <a:latin typeface="Calibri"/>
                        </a:rPr>
                        <a:t>Improving Spatial Reuse During OBSS UL MU Procedure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err="1">
                          <a:solidFill>
                            <a:srgbClr val="000000"/>
                          </a:solidFill>
                          <a:latin typeface="Calibri"/>
                        </a:rPr>
                        <a:t>Geonjung</a:t>
                      </a:r>
                      <a:r>
                        <a:rPr lang="en-CA" sz="1700" b="0" i="0" u="none" strike="noStrike" dirty="0">
                          <a:solidFill>
                            <a:srgbClr val="000000"/>
                          </a:solidFill>
                          <a:latin typeface="Calibri"/>
                        </a:rPr>
                        <a:t> </a:t>
                      </a:r>
                      <a:r>
                        <a:rPr lang="en-CA" sz="1700" b="0" i="0" u="none" strike="noStrike" dirty="0" err="1">
                          <a:solidFill>
                            <a:srgbClr val="000000"/>
                          </a:solidFill>
                          <a:latin typeface="Calibri"/>
                        </a:rPr>
                        <a:t>Ko</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8</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11-15/1348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Multiple NAVs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err="1">
                          <a:solidFill>
                            <a:srgbClr val="000000"/>
                          </a:solidFill>
                          <a:latin typeface="Calibri"/>
                        </a:rPr>
                        <a:t>Sigurd</a:t>
                      </a:r>
                      <a:r>
                        <a:rPr lang="en-CA" sz="1700" b="0" i="0" u="none" strike="noStrike" dirty="0">
                          <a:solidFill>
                            <a:srgbClr val="000000"/>
                          </a:solidFill>
                          <a:latin typeface="Calibri"/>
                        </a:rPr>
                        <a:t> </a:t>
                      </a:r>
                      <a:r>
                        <a:rPr lang="en-CA" sz="1700" b="0" i="0" u="none" strike="noStrike" dirty="0" err="1">
                          <a:solidFill>
                            <a:srgbClr val="000000"/>
                          </a:solidFill>
                          <a:latin typeface="Calibri"/>
                        </a:rPr>
                        <a:t>Schelstraete</a:t>
                      </a:r>
                      <a:r>
                        <a:rPr lang="en-CA" sz="1700" b="0" i="0" u="none" strike="noStrike" dirty="0">
                          <a:solidFill>
                            <a:srgbClr val="000000"/>
                          </a:solidFill>
                          <a:latin typeface="Calibri"/>
                        </a:rPr>
                        <a:t> </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1</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smtClean="0">
                          <a:solidFill>
                            <a:srgbClr val="000000"/>
                          </a:solidFill>
                          <a:latin typeface="Calibri"/>
                        </a:rPr>
                        <a:t>11-15/1427</a:t>
                      </a:r>
                      <a:endParaRPr lang="en-CA" sz="1700" b="0" i="0" u="none" strike="noStrike" dirty="0">
                        <a:solidFill>
                          <a:srgbClr val="000000"/>
                        </a:solidFill>
                        <a:latin typeface="Calibri"/>
                      </a:endParaRP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b"/>
                      <a:r>
                        <a:rPr lang="en-US" sz="1700" b="0" i="0" u="none" strike="noStrike" dirty="0" smtClean="0">
                          <a:solidFill>
                            <a:srgbClr val="000000"/>
                          </a:solidFill>
                          <a:latin typeface="Calibri"/>
                        </a:rPr>
                        <a:t>Drivers of the dynamic CCA adaptation</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b"/>
                      <a:r>
                        <a:rPr lang="en-CA" sz="1700" b="0" i="0" u="none" strike="noStrike" dirty="0" smtClean="0">
                          <a:solidFill>
                            <a:srgbClr val="000000"/>
                          </a:solidFill>
                          <a:latin typeface="Calibri"/>
                        </a:rPr>
                        <a:t>Eduard Garcia-Villegas</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ctr" fontAlgn="b"/>
                      <a:r>
                        <a:rPr lang="en-CA" sz="1700" b="0" i="0" u="none" strike="noStrike" dirty="0" smtClean="0">
                          <a:solidFill>
                            <a:srgbClr val="000000"/>
                          </a:solidFill>
                          <a:latin typeface="Calibri"/>
                        </a:rPr>
                        <a:t>9</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R20151110001</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a:t>An HE STA should have a mechanism to remember and distinguish </a:t>
            </a:r>
            <a:r>
              <a:rPr lang="en-GB" altLang="zh-CN" dirty="0" smtClean="0"/>
              <a:t>NAVs set by intra-BSS frame and OBSS frame. A CF-end </a:t>
            </a:r>
            <a:r>
              <a:rPr lang="en-GB" altLang="zh-CN" dirty="0"/>
              <a:t>frame that comes from </a:t>
            </a:r>
            <a:r>
              <a:rPr lang="en-GB" altLang="zh-CN" dirty="0" smtClean="0"/>
              <a:t>intra-BSS (OBSS) should not </a:t>
            </a:r>
            <a:r>
              <a:rPr lang="en-GB" altLang="zh-CN" dirty="0"/>
              <a:t>reset NAV that was set by a frame </a:t>
            </a:r>
            <a:r>
              <a:rPr lang="en-GB" altLang="zh-CN" dirty="0" smtClean="0"/>
              <a:t>from OBSS (intra-BSS).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 30</a:t>
            </a:r>
          </a:p>
          <a:p>
            <a:pPr marL="800100" lvl="1" indent="-342900">
              <a:buFont typeface="Times New Roman" pitchFamily="18" charset="0"/>
              <a:buChar char="−"/>
            </a:pPr>
            <a:r>
              <a:rPr lang="en-US" altLang="zh-CN" dirty="0" smtClean="0"/>
              <a:t>N: 0</a:t>
            </a:r>
          </a:p>
          <a:p>
            <a:pPr marL="800100" lvl="1" indent="-342900">
              <a:buFont typeface="Times New Roman" pitchFamily="18" charset="0"/>
              <a:buChar char="−"/>
            </a:pPr>
            <a:r>
              <a:rPr lang="en-US" altLang="zh-CN" dirty="0" smtClean="0"/>
              <a:t>A: 14</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23</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November 2015</a:t>
            </a:r>
            <a:endParaRPr lang="en-US" dirty="0"/>
          </a:p>
        </p:txBody>
      </p:sp>
      <p:sp>
        <p:nvSpPr>
          <p:cNvPr id="5" name="TextBox 4"/>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11-15/1348</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R20151110002</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GB" altLang="zh-CN" dirty="0"/>
              <a:t>An HE STA should have a mechanism to remember and distinguish NAV values set by frames from different BSSs. </a:t>
            </a:r>
            <a:r>
              <a:rPr lang="en-GB" altLang="zh-CN" dirty="0" smtClean="0"/>
              <a:t>A CF-end </a:t>
            </a:r>
            <a:r>
              <a:rPr lang="en-GB" altLang="zh-CN" dirty="0"/>
              <a:t>frame that comes from one BSS </a:t>
            </a:r>
            <a:r>
              <a:rPr lang="en-GB" altLang="zh-CN" dirty="0" smtClean="0"/>
              <a:t>should not </a:t>
            </a:r>
            <a:r>
              <a:rPr lang="en-GB" altLang="zh-CN" dirty="0"/>
              <a:t>reset NAV that was set by a frame </a:t>
            </a:r>
            <a:r>
              <a:rPr lang="en-GB" altLang="zh-CN" dirty="0" smtClean="0"/>
              <a:t>from </a:t>
            </a:r>
            <a:r>
              <a:rPr lang="en-GB" altLang="zh-CN" dirty="0"/>
              <a:t>another 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 12</a:t>
            </a:r>
          </a:p>
          <a:p>
            <a:pPr marL="800100" lvl="1" indent="-342900">
              <a:buFont typeface="Times New Roman" pitchFamily="18" charset="0"/>
              <a:buChar char="−"/>
            </a:pPr>
            <a:r>
              <a:rPr lang="en-US" altLang="zh-CN" dirty="0" smtClean="0"/>
              <a:t>N: 16</a:t>
            </a:r>
          </a:p>
          <a:p>
            <a:pPr marL="800100" lvl="1" indent="-342900">
              <a:buFont typeface="Times New Roman" pitchFamily="18" charset="0"/>
              <a:buChar char="−"/>
            </a:pPr>
            <a:r>
              <a:rPr lang="en-US" altLang="zh-CN" dirty="0" smtClean="0"/>
              <a:t>A: 18</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24</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November 2015</a:t>
            </a:r>
            <a:endParaRPr lang="en-US" dirty="0"/>
          </a:p>
        </p:txBody>
      </p:sp>
      <p:sp>
        <p:nvSpPr>
          <p:cNvPr id="8" name="TextBox 7"/>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11-15/1348</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2301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A20151110001</a:t>
            </a:r>
            <a:endParaRPr lang="en-US" dirty="0"/>
          </a:p>
        </p:txBody>
      </p:sp>
      <p:sp>
        <p:nvSpPr>
          <p:cNvPr id="3" name="Content Placeholder 2"/>
          <p:cNvSpPr>
            <a:spLocks noGrp="1"/>
          </p:cNvSpPr>
          <p:nvPr>
            <p:ph idx="1"/>
          </p:nvPr>
        </p:nvSpPr>
        <p:spPr/>
        <p:txBody>
          <a:bodyPr/>
          <a:lstStyle/>
          <a:p>
            <a:r>
              <a:rPr lang="en-US" dirty="0"/>
              <a:t>Do you agree that when evaluating Spatial Reuse technologies the channel allocations should be allowed to be varied along the lines indicated in </a:t>
            </a:r>
            <a:r>
              <a:rPr lang="en-US" dirty="0" smtClean="0"/>
              <a:t>document 11-15/1259, </a:t>
            </a:r>
            <a:r>
              <a:rPr lang="en-US" dirty="0"/>
              <a:t>rather than only use the fixed assignments as specified in the Simulation Document?</a:t>
            </a:r>
          </a:p>
          <a:p>
            <a:endParaRPr lang="en-US" dirty="0"/>
          </a:p>
          <a:p>
            <a:r>
              <a:rPr lang="en-US" dirty="0" smtClean="0"/>
              <a:t>Y/N/A: 20/0/30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11-15/1259</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237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A20151110002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support to assign 8 bits for BSS Color?</a:t>
            </a:r>
          </a:p>
          <a:p>
            <a:pPr lvl="1">
              <a:buFont typeface="Arial" panose="020B0604020202020204" pitchFamily="34" charset="0"/>
              <a:buChar char="•"/>
            </a:pPr>
            <a:r>
              <a:rPr lang="en-US" dirty="0"/>
              <a:t>Y: </a:t>
            </a:r>
            <a:r>
              <a:rPr lang="en-US" dirty="0" smtClean="0"/>
              <a:t>11</a:t>
            </a:r>
            <a:endParaRPr lang="en-US" dirty="0"/>
          </a:p>
          <a:p>
            <a:pPr lvl="1">
              <a:buFont typeface="Arial" panose="020B0604020202020204" pitchFamily="34" charset="0"/>
              <a:buChar char="•"/>
            </a:pPr>
            <a:r>
              <a:rPr lang="en-US" dirty="0"/>
              <a:t>N: </a:t>
            </a:r>
            <a:r>
              <a:rPr lang="en-US" dirty="0" smtClean="0"/>
              <a:t>16</a:t>
            </a:r>
            <a:endParaRPr lang="en-US" dirty="0"/>
          </a:p>
          <a:p>
            <a:pPr lvl="1">
              <a:buFont typeface="Arial" panose="020B0604020202020204" pitchFamily="34" charset="0"/>
              <a:buChar char="•"/>
            </a:pPr>
            <a:r>
              <a:rPr lang="en-US" dirty="0"/>
              <a:t>A</a:t>
            </a:r>
            <a:r>
              <a:rPr lang="en-US"/>
              <a:t>: </a:t>
            </a:r>
            <a:r>
              <a:rPr lang="en-US" smtClean="0"/>
              <a:t>28</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9" name="TextBox 8"/>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11-15/1336</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03032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R20151110003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that the following </a:t>
            </a:r>
            <a:r>
              <a:rPr lang="en-US" dirty="0" smtClean="0"/>
              <a:t>be </a:t>
            </a:r>
            <a:r>
              <a:rPr lang="en-US" dirty="0"/>
              <a:t>added </a:t>
            </a:r>
            <a:r>
              <a:rPr lang="en-US" dirty="0" smtClean="0"/>
              <a:t>to the 802.11ax </a:t>
            </a:r>
            <a:r>
              <a:rPr lang="en-US" dirty="0"/>
              <a:t>SFD:</a:t>
            </a:r>
          </a:p>
          <a:p>
            <a:endParaRPr lang="en-US" dirty="0"/>
          </a:p>
          <a:p>
            <a:r>
              <a:rPr lang="en-US" dirty="0"/>
              <a:t>The specification to consider a procedure based on received RSSI of a pair of RTS and CTS frames to avoid updating the NAV after receiving the CTS frame if the measured RSSI of the RTS/CTS frames meet a TBD condition.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11-15/1313</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90284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R20151110004</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shall have the same Energy Detection capability </a:t>
            </a:r>
            <a:r>
              <a:rPr lang="en-US" dirty="0"/>
              <a:t>as VHT STA in </a:t>
            </a:r>
            <a:r>
              <a:rPr lang="en-US" dirty="0" smtClean="0"/>
              <a:t>secondary channels.</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28</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dirty="0"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11-15/1337</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63173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R20151110005</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shall detect Legacy PPDU in secondary channels at or above TBD thresholds within PIFS before transmission.</a:t>
            </a:r>
          </a:p>
          <a:p>
            <a:pPr lvl="1">
              <a:buFont typeface="Arial" charset="0"/>
              <a:buChar char="•"/>
            </a:pPr>
            <a:r>
              <a:rPr lang="en-US" dirty="0" smtClean="0"/>
              <a:t>Note: Legacy PPDU is NON_NT, HT_MF, HT_GF or VHT PPDU.</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29</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dirty="0"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11-15/1337</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4423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R20151110006</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may detect HE </a:t>
            </a:r>
            <a:r>
              <a:rPr lang="en-US" smtClean="0"/>
              <a:t>PPDU in </a:t>
            </a:r>
            <a:r>
              <a:rPr lang="en-US" dirty="0" smtClean="0"/>
              <a:t>secondary channels at or above TBD thresholds within TBD duration before transmission.</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30</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dirty="0"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11-15/1337</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81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R20151110007</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sz="1600" dirty="0"/>
              <a:t>Do you agree to add the following text </a:t>
            </a:r>
            <a:r>
              <a:rPr lang="en-US" sz="1600" dirty="0" smtClean="0"/>
              <a:t>into sub-clause 5.1 in 11ax </a:t>
            </a:r>
            <a:r>
              <a:rPr lang="en-US" sz="1600" dirty="0"/>
              <a:t>SFD </a:t>
            </a:r>
            <a:r>
              <a:rPr lang="en-US" sz="1600" dirty="0" smtClean="0"/>
              <a:t>?</a:t>
            </a:r>
          </a:p>
          <a:p>
            <a:pPr marL="0" lvl="1" indent="0">
              <a:spcBef>
                <a:spcPts val="600"/>
              </a:spcBef>
            </a:pPr>
            <a:r>
              <a:rPr lang="en-GB" sz="1600" b="1" u="sng" dirty="0" smtClean="0"/>
              <a:t>5.1 Features for operation in dense environments</a:t>
            </a:r>
          </a:p>
          <a:p>
            <a:pPr marL="0" lvl="1" indent="0">
              <a:spcBef>
                <a:spcPts val="600"/>
              </a:spcBef>
            </a:pPr>
            <a:r>
              <a:rPr lang="en-GB" sz="1600" dirty="0" smtClean="0"/>
              <a:t>The </a:t>
            </a:r>
            <a:r>
              <a:rPr lang="en-GB" sz="1600" dirty="0"/>
              <a:t>specification to consider a procedure that may revise the NAV depending on </a:t>
            </a:r>
            <a:r>
              <a:rPr lang="en-GB" sz="1600" dirty="0" smtClean="0"/>
              <a:t>TBD </a:t>
            </a:r>
            <a:r>
              <a:rPr lang="en-GB" sz="1600" dirty="0"/>
              <a:t>conditions at the recipient of the ongoing OBSS frame</a:t>
            </a:r>
            <a:r>
              <a:rPr lang="en-GB" sz="1600" dirty="0" smtClean="0"/>
              <a:t>.</a:t>
            </a:r>
          </a:p>
          <a:p>
            <a:pPr marL="285750" lvl="1">
              <a:spcBef>
                <a:spcPts val="600"/>
              </a:spcBef>
              <a:buFont typeface="Arial" charset="0"/>
              <a:buChar char="•"/>
            </a:pPr>
            <a:r>
              <a:rPr lang="en-GB" sz="1600" u="sng" dirty="0" smtClean="0"/>
              <a:t>OBSS UL MU PPDU </a:t>
            </a:r>
            <a:r>
              <a:rPr lang="en-GB" sz="1600" u="sng" dirty="0"/>
              <a:t>is detected and RSSI of the frame that triggered the </a:t>
            </a:r>
            <a:r>
              <a:rPr lang="en-GB" sz="1600" u="sng" dirty="0" smtClean="0"/>
              <a:t>UL MU PPDU was </a:t>
            </a:r>
            <a:r>
              <a:rPr lang="en-GB" sz="1600" u="sng" dirty="0"/>
              <a:t>below OBSS PD level</a:t>
            </a:r>
            <a:r>
              <a:rPr lang="en-GB" sz="1600" u="sng" dirty="0" smtClean="0"/>
              <a:t>.</a:t>
            </a:r>
          </a:p>
          <a:p>
            <a:pPr marL="0" lvl="1" indent="0">
              <a:spcBef>
                <a:spcPts val="600"/>
              </a:spcBef>
            </a:pPr>
            <a:endParaRPr lang="en-GB" sz="1600" u="sng" dirty="0"/>
          </a:p>
          <a:p>
            <a:pPr marL="800100" lvl="1" indent="-342900">
              <a:buFont typeface="Wingdings" charset="2"/>
              <a:buChar char="§"/>
            </a:pPr>
            <a:r>
              <a:rPr lang="en-US" sz="1600" dirty="0" smtClean="0"/>
              <a:t>Y</a:t>
            </a:r>
            <a:endParaRPr lang="en-US" sz="1600" dirty="0"/>
          </a:p>
          <a:p>
            <a:pPr marL="800100" lvl="1" indent="-342900">
              <a:buFont typeface="Wingdings" charset="2"/>
              <a:buChar char="§"/>
            </a:pPr>
            <a:r>
              <a:rPr lang="en-US" sz="1600" dirty="0"/>
              <a:t>N</a:t>
            </a:r>
          </a:p>
          <a:p>
            <a:pPr marL="800100" lvl="1" indent="-342900">
              <a:buFont typeface="Wingdings" charset="2"/>
              <a:buChar char="§"/>
            </a:pPr>
            <a:r>
              <a:rPr lang="en-US" sz="1600" dirty="0"/>
              <a:t>A</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11-15/1338</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smtClean="0"/>
              <a:t>November 2015</a:t>
            </a:r>
            <a:endParaRPr lang="en-GB"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smtClean="0"/>
              <a:t>November 2015</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62658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529922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1651</TotalTime>
  <Words>3324</Words>
  <Application>Microsoft Office PowerPoint</Application>
  <PresentationFormat>On-screen Show (4:3)</PresentationFormat>
  <Paragraphs>392</Paragraphs>
  <Slides>35</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Straw Poll R20151110001</vt:lpstr>
      <vt:lpstr>Straw Poll R20151110002</vt:lpstr>
      <vt:lpstr>Straw Poll A20151110001</vt:lpstr>
      <vt:lpstr>Straw Poll A20151110002</vt:lpstr>
      <vt:lpstr>Straw Poll R20151110003</vt:lpstr>
      <vt:lpstr>Straw Poll R20151110004</vt:lpstr>
      <vt:lpstr>Straw Poll R20151110005</vt:lpstr>
      <vt:lpstr>Straw Poll R20151110006</vt:lpstr>
      <vt:lpstr>Straw Poll R20151110007</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Guido R. Hiertz</cp:lastModifiedBy>
  <cp:revision>156</cp:revision>
  <cp:lastPrinted>1601-01-01T00:00:00Z</cp:lastPrinted>
  <dcterms:created xsi:type="dcterms:W3CDTF">2015-01-19T12:35:53Z</dcterms:created>
  <dcterms:modified xsi:type="dcterms:W3CDTF">2015-11-11T14:10:56Z</dcterms:modified>
</cp:coreProperties>
</file>