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25" r:id="rId25"/>
    <p:sldId id="326" r:id="rId26"/>
    <p:sldId id="327" r:id="rId27"/>
    <p:sldId id="329" r:id="rId28"/>
    <p:sldId id="330" r:id="rId29"/>
    <p:sldId id="331" r:id="rId30"/>
    <p:sldId id="332" r:id="rId31"/>
    <p:sldId id="328" r:id="rId32"/>
    <p:sldId id="303" r:id="rId33"/>
    <p:sldId id="263" r:id="rId34"/>
    <p:sldId id="268"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0" autoAdjust="0"/>
    <p:restoredTop sz="94660"/>
  </p:normalViewPr>
  <p:slideViewPr>
    <p:cSldViewPr>
      <p:cViewPr>
        <p:scale>
          <a:sx n="78" d="100"/>
          <a:sy n="78" d="100"/>
        </p:scale>
        <p:origin x="-101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802.11-15/1403r2</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08"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37364430"/>
              </p:ext>
            </p:extLst>
          </p:nvPr>
        </p:nvGraphicFramePr>
        <p:xfrm>
          <a:off x="720688" y="1981200"/>
          <a:ext cx="7667735" cy="4175226"/>
        </p:xfrm>
        <a:graphic>
          <a:graphicData uri="http://schemas.openxmlformats.org/drawingml/2006/table">
            <a:tbl>
              <a:tblPr/>
              <a:tblGrid>
                <a:gridCol w="1431415"/>
                <a:gridCol w="3497085"/>
                <a:gridCol w="1701897"/>
                <a:gridCol w="1037338"/>
              </a:tblGrid>
              <a:tr h="228600">
                <a:tc>
                  <a:txBody>
                    <a:bodyPr/>
                    <a:lstStyle/>
                    <a:p>
                      <a:pPr algn="ctr" fontAlgn="b"/>
                      <a:r>
                        <a:rPr lang="en-CA" sz="18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800" b="1" i="0" u="none" strike="noStrike" dirty="0" smtClean="0">
                          <a:solidFill>
                            <a:srgbClr val="FFFFFF"/>
                          </a:solidFill>
                          <a:latin typeface="Calibri"/>
                        </a:rPr>
                        <a:t>Order</a:t>
                      </a:r>
                      <a:endParaRPr lang="en-CA" sz="18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800" b="0" i="0" u="none" strike="noStrike" dirty="0" smtClean="0">
                          <a:solidFill>
                            <a:srgbClr val="000000"/>
                          </a:solidFill>
                          <a:latin typeface="Calibri"/>
                        </a:rPr>
                        <a:t>11-15/1259</a:t>
                      </a:r>
                      <a:endParaRPr lang="en-CA" sz="18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2</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Jinmin</a:t>
                      </a:r>
                      <a:r>
                        <a:rPr lang="en-CA" sz="18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3</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Reza </a:t>
                      </a:r>
                      <a:r>
                        <a:rPr lang="en-CA" sz="1800" b="0" i="0" u="none" strike="noStrike" dirty="0" err="1">
                          <a:solidFill>
                            <a:srgbClr val="000000"/>
                          </a:solidFill>
                          <a:latin typeface="Calibri"/>
                        </a:rPr>
                        <a:t>Hedayat</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4</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 </a:t>
                      </a:r>
                      <a:r>
                        <a:rPr lang="en-CA" sz="1800" b="0" i="0" u="none" strike="noStrike" dirty="0" err="1">
                          <a:solidFill>
                            <a:srgbClr val="000000"/>
                          </a:solidFill>
                          <a:latin typeface="Calibri"/>
                        </a:rPr>
                        <a:t>Shahwaiz</a:t>
                      </a:r>
                      <a:r>
                        <a:rPr lang="en-CA" sz="1800" b="0" i="0" u="none" strike="noStrike" dirty="0">
                          <a:solidFill>
                            <a:srgbClr val="000000"/>
                          </a:solidFill>
                          <a:latin typeface="Calibri"/>
                        </a:rPr>
                        <a:t> </a:t>
                      </a:r>
                      <a:r>
                        <a:rPr lang="en-CA" sz="1800" b="0" i="0" u="none" strike="noStrike" dirty="0" err="1">
                          <a:solidFill>
                            <a:srgbClr val="000000"/>
                          </a:solidFill>
                          <a:latin typeface="Calibri"/>
                        </a:rPr>
                        <a:t>Afaqui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5</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a:solidFill>
                            <a:srgbClr val="000000"/>
                          </a:solidFill>
                          <a:latin typeface="Calibri"/>
                        </a:rPr>
                        <a:t>Chuck </a:t>
                      </a:r>
                      <a:r>
                        <a:rPr lang="en-CA" sz="1800" b="0" i="0" u="none" strike="noStrike" dirty="0" err="1">
                          <a:solidFill>
                            <a:srgbClr val="000000"/>
                          </a:solidFill>
                          <a:latin typeface="Calibri"/>
                        </a:rPr>
                        <a:t>Lukaszewski</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6</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7</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8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800" b="0" i="0" u="none" strike="noStrike" dirty="0" err="1">
                          <a:solidFill>
                            <a:srgbClr val="000000"/>
                          </a:solidFill>
                          <a:latin typeface="Calibri"/>
                        </a:rPr>
                        <a:t>Geonjung</a:t>
                      </a:r>
                      <a:r>
                        <a:rPr lang="en-CA" sz="1800" b="0" i="0" u="none" strike="noStrike" dirty="0">
                          <a:solidFill>
                            <a:srgbClr val="000000"/>
                          </a:solidFill>
                          <a:latin typeface="Calibri"/>
                        </a:rPr>
                        <a:t> </a:t>
                      </a:r>
                      <a:r>
                        <a:rPr lang="en-CA" sz="1800" b="0" i="0" u="none" strike="noStrike" dirty="0" err="1">
                          <a:solidFill>
                            <a:srgbClr val="000000"/>
                          </a:solidFill>
                          <a:latin typeface="Calibri"/>
                        </a:rPr>
                        <a:t>Ko</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800" b="0" i="0" u="none" strike="noStrike" dirty="0" smtClean="0">
                          <a:solidFill>
                            <a:srgbClr val="000000"/>
                          </a:solidFill>
                          <a:latin typeface="Calibri"/>
                        </a:rPr>
                        <a:t>8</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8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800" b="0" i="0" u="none" strike="noStrike" dirty="0" err="1">
                          <a:solidFill>
                            <a:srgbClr val="000000"/>
                          </a:solidFill>
                          <a:latin typeface="Calibri"/>
                        </a:rPr>
                        <a:t>Sigurd</a:t>
                      </a:r>
                      <a:r>
                        <a:rPr lang="en-CA" sz="1800" b="0" i="0" u="none" strike="noStrike" dirty="0">
                          <a:solidFill>
                            <a:srgbClr val="000000"/>
                          </a:solidFill>
                          <a:latin typeface="Calibri"/>
                        </a:rPr>
                        <a:t> </a:t>
                      </a:r>
                      <a:r>
                        <a:rPr lang="en-CA" sz="1800" b="0" i="0" u="none" strike="noStrike" dirty="0" err="1">
                          <a:solidFill>
                            <a:srgbClr val="000000"/>
                          </a:solidFill>
                          <a:latin typeface="Calibri"/>
                        </a:rPr>
                        <a:t>Schelstraete</a:t>
                      </a:r>
                      <a:r>
                        <a:rPr lang="en-CA" sz="18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800" b="0" i="0" u="none" strike="noStrike" dirty="0" smtClean="0">
                          <a:solidFill>
                            <a:srgbClr val="000000"/>
                          </a:solidFill>
                          <a:latin typeface="Calibri"/>
                        </a:rPr>
                        <a:t>1</a:t>
                      </a:r>
                      <a:endParaRPr lang="en-CA" sz="18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R20151110001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a:t>An HE STA should have a mechanism to remember and distinguish </a:t>
            </a:r>
            <a:r>
              <a:rPr lang="en-GB" altLang="zh-CN" dirty="0" smtClean="0"/>
              <a:t>NAVs set by intra-BSS frame and OBSS frame. A CF-end </a:t>
            </a:r>
            <a:r>
              <a:rPr lang="en-GB" altLang="zh-CN" dirty="0"/>
              <a:t>frame that comes from </a:t>
            </a:r>
            <a:r>
              <a:rPr lang="en-GB" altLang="zh-CN" dirty="0" smtClean="0"/>
              <a:t>intra-BSS (OBSS) should not </a:t>
            </a:r>
            <a:r>
              <a:rPr lang="en-GB" altLang="zh-CN" dirty="0"/>
              <a:t>reset NAV that was set by a frame </a:t>
            </a:r>
            <a:r>
              <a:rPr lang="en-GB" altLang="zh-CN" dirty="0" smtClean="0"/>
              <a:t>from OBSS (intra-BSS).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US" dirty="0"/>
              <a:t>IITP</a:t>
            </a:r>
          </a:p>
        </p:txBody>
      </p:sp>
      <p:sp>
        <p:nvSpPr>
          <p:cNvPr id="7" name="Rectangle 4"/>
          <p:cNvSpPr>
            <a:spLocks noGrp="1" noChangeArrowheads="1"/>
          </p:cNvSpPr>
          <p:nvPr>
            <p:ph type="dt" sz="half" idx="4294967295"/>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R20151110002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GB" altLang="zh-CN" dirty="0"/>
              <a:t>An HE STA should have a mechanism to remember and distinguish NAV values set by frames from different BSSs. </a:t>
            </a:r>
            <a:r>
              <a:rPr lang="en-GB" altLang="zh-CN" dirty="0" smtClean="0"/>
              <a:t>A CF-end </a:t>
            </a:r>
            <a:r>
              <a:rPr lang="en-GB" altLang="zh-CN" dirty="0"/>
              <a:t>frame that comes from one BSS </a:t>
            </a:r>
            <a:r>
              <a:rPr lang="en-GB" altLang="zh-CN" dirty="0" smtClean="0"/>
              <a:t>should not </a:t>
            </a:r>
            <a:r>
              <a:rPr lang="en-GB" altLang="zh-CN" dirty="0"/>
              <a:t>reset NAV that was set by a frame </a:t>
            </a:r>
            <a:r>
              <a:rPr lang="en-GB" altLang="zh-CN" dirty="0" smtClean="0"/>
              <a:t>from </a:t>
            </a:r>
            <a:r>
              <a:rPr lang="en-GB" altLang="zh-CN" dirty="0"/>
              <a:t>another 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US" dirty="0"/>
              <a:t>IITP</a:t>
            </a:r>
          </a:p>
        </p:txBody>
      </p:sp>
      <p:sp>
        <p:nvSpPr>
          <p:cNvPr id="7" name="Rectangle 4"/>
          <p:cNvSpPr>
            <a:spLocks noGrp="1" noChangeArrowheads="1"/>
          </p:cNvSpPr>
          <p:nvPr>
            <p:ph type="dt" sz="half" idx="4294967295"/>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val="315230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114800"/>
          </a:xfrm>
        </p:spPr>
        <p:txBody>
          <a:bodyPr/>
          <a:lstStyle/>
          <a:p>
            <a:r>
              <a:rPr lang="en-US" dirty="0" smtClean="0"/>
              <a:t>Do you agree that when evaluating Spatial Reuse technologies the channel allocations should be allowed to be varied along the lines indicated in this document, rather than only use the fixed assignments as specified in the Simulation Document?</a:t>
            </a:r>
          </a:p>
          <a:p>
            <a:endParaRPr lang="en-US" dirty="0"/>
          </a:p>
          <a:p>
            <a:r>
              <a:rPr lang="en-US" dirty="0" smtClean="0"/>
              <a:t>Y/N/A</a:t>
            </a:r>
          </a:p>
          <a:p>
            <a:endParaRPr lang="en-US" dirty="0"/>
          </a:p>
          <a:p>
            <a:endParaRPr lang="en-US" dirty="0"/>
          </a:p>
        </p:txBody>
      </p:sp>
      <p:sp>
        <p:nvSpPr>
          <p:cNvPr id="3" name="Title 2"/>
          <p:cNvSpPr>
            <a:spLocks noGrp="1"/>
          </p:cNvSpPr>
          <p:nvPr>
            <p:ph type="title"/>
          </p:nvPr>
        </p:nvSpPr>
        <p:spPr/>
        <p:txBody>
          <a:bodyPr/>
          <a:lstStyle/>
          <a:p>
            <a:r>
              <a:rPr lang="en-US" dirty="0" smtClean="0"/>
              <a:t>Straw </a:t>
            </a:r>
            <a:r>
              <a:rPr lang="en-US" dirty="0"/>
              <a:t>Poll </a:t>
            </a:r>
            <a:r>
              <a:rPr lang="en-US" dirty="0" smtClean="0"/>
              <a:t>R20151110003</a:t>
            </a:r>
            <a:endParaRPr lang="en-US" dirty="0"/>
          </a:p>
        </p:txBody>
      </p:sp>
      <p:sp>
        <p:nvSpPr>
          <p:cNvPr id="4" name="Date Placeholder 3"/>
          <p:cNvSpPr>
            <a:spLocks noGrp="1"/>
          </p:cNvSpPr>
          <p:nvPr>
            <p:ph type="dt" sz="half" idx="4294967295"/>
          </p:nvPr>
        </p:nvSpPr>
        <p:spPr>
          <a:xfrm>
            <a:off x="696913" y="332601"/>
            <a:ext cx="878446" cy="276999"/>
          </a:xfrm>
          <a:prstGeom prst="rect">
            <a:avLst/>
          </a:prstGeom>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518434" y="6475413"/>
            <a:ext cx="2025491" cy="184666"/>
          </a:xfrm>
          <a:prstGeom prst="rect">
            <a:avLst/>
          </a:prstGeom>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spTree>
    <p:extLst>
      <p:ext uri="{BB962C8B-B14F-4D97-AF65-F5344CB8AC3E}">
        <p14:creationId xmlns:p14="http://schemas.microsoft.com/office/powerpoint/2010/main" val="410839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R20151110004</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that the following to be added to 11ax SFD:</a:t>
            </a:r>
          </a:p>
          <a:p>
            <a:endParaRPr lang="en-US" dirty="0"/>
          </a:p>
          <a:p>
            <a:r>
              <a:rPr lang="en-US" dirty="0"/>
              <a:t>The specification to consider a procedure based on received RSSI of a pair of RTS and CTS frames to avoid updating the NAV after receiving the CTS frame if the measured RSSI of the RTS/CTS frames meet a TBD condition.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189028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R20151110005</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have the same Energy Detection capability </a:t>
            </a:r>
            <a:r>
              <a:rPr lang="en-US" dirty="0"/>
              <a:t>as VHT STA in </a:t>
            </a:r>
            <a:r>
              <a:rPr lang="en-US" dirty="0" smtClean="0"/>
              <a:t>secondary channels.</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27</a:t>
            </a:fld>
            <a:endParaRPr lang="en-GB" dirty="0"/>
          </a:p>
        </p:txBody>
      </p:sp>
      <p:sp>
        <p:nvSpPr>
          <p:cNvPr id="5" name="Footer Placeholder 4"/>
          <p:cNvSpPr>
            <a:spLocks noGrp="1"/>
          </p:cNvSpPr>
          <p:nvPr>
            <p:ph type="ftr" idx="14"/>
          </p:nvPr>
        </p:nvSpPr>
        <p:spPr/>
        <p:txBody>
          <a:bodyPr/>
          <a:lstStyle/>
          <a:p>
            <a:r>
              <a:rPr lang="en-GB" dirty="0"/>
              <a:t>John Son et al., WILUS</a:t>
            </a:r>
          </a:p>
        </p:txBody>
      </p:sp>
      <p:sp>
        <p:nvSpPr>
          <p:cNvPr id="6" name="Date Placeholder 5"/>
          <p:cNvSpPr>
            <a:spLocks noGrp="1"/>
          </p:cNvSpPr>
          <p:nvPr>
            <p:ph type="dt" idx="15"/>
          </p:nvPr>
        </p:nvSpPr>
        <p:spPr/>
        <p:txBody>
          <a:bodyPr/>
          <a:lstStyle/>
          <a:p>
            <a:r>
              <a:rPr lang="en-US" altLang="ko-KR" smtClean="0"/>
              <a:t>Nov 2015</a:t>
            </a:r>
            <a:endParaRPr lang="en-GB" dirty="0"/>
          </a:p>
        </p:txBody>
      </p:sp>
    </p:spTree>
    <p:extLst>
      <p:ext uri="{BB962C8B-B14F-4D97-AF65-F5344CB8AC3E}">
        <p14:creationId xmlns:p14="http://schemas.microsoft.com/office/powerpoint/2010/main" val="4136317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R20151110006</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detect Legacy PPDU in secondary channels at or above TBD thresholds within PIFS before transmission.</a:t>
            </a:r>
          </a:p>
          <a:p>
            <a:pPr lvl="1">
              <a:buFont typeface="Arial" charset="0"/>
              <a:buChar char="•"/>
            </a:pPr>
            <a:r>
              <a:rPr lang="en-US" dirty="0" smtClean="0"/>
              <a:t>Note: Legacy PPDU is NON_NT, HT_MF, HT_GF or VHT PPDU.</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28</a:t>
            </a:fld>
            <a:endParaRPr lang="en-GB" dirty="0"/>
          </a:p>
        </p:txBody>
      </p:sp>
      <p:sp>
        <p:nvSpPr>
          <p:cNvPr id="5" name="Footer Placeholder 4"/>
          <p:cNvSpPr>
            <a:spLocks noGrp="1"/>
          </p:cNvSpPr>
          <p:nvPr>
            <p:ph type="ftr" idx="14"/>
          </p:nvPr>
        </p:nvSpPr>
        <p:spPr/>
        <p:txBody>
          <a:bodyPr/>
          <a:lstStyle/>
          <a:p>
            <a:r>
              <a:rPr lang="en-GB" dirty="0"/>
              <a:t>John Son et al., WILUS</a:t>
            </a:r>
          </a:p>
        </p:txBody>
      </p:sp>
      <p:sp>
        <p:nvSpPr>
          <p:cNvPr id="6" name="Date Placeholder 5"/>
          <p:cNvSpPr>
            <a:spLocks noGrp="1"/>
          </p:cNvSpPr>
          <p:nvPr>
            <p:ph type="dt" idx="15"/>
          </p:nvPr>
        </p:nvSpPr>
        <p:spPr/>
        <p:txBody>
          <a:bodyPr/>
          <a:lstStyle/>
          <a:p>
            <a:r>
              <a:rPr lang="en-US" altLang="ko-KR" smtClean="0"/>
              <a:t>Nov 2015</a:t>
            </a:r>
            <a:endParaRPr lang="en-GB" dirty="0"/>
          </a:p>
        </p:txBody>
      </p:sp>
    </p:spTree>
    <p:extLst>
      <p:ext uri="{BB962C8B-B14F-4D97-AF65-F5344CB8AC3E}">
        <p14:creationId xmlns:p14="http://schemas.microsoft.com/office/powerpoint/2010/main" val="814423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a:t>
            </a:r>
            <a:r>
              <a:rPr lang="en-US" dirty="0" smtClean="0"/>
              <a:t>R20151110007</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may detect HE </a:t>
            </a:r>
            <a:r>
              <a:rPr lang="en-US" smtClean="0"/>
              <a:t>PPDU in </a:t>
            </a:r>
            <a:r>
              <a:rPr lang="en-US" dirty="0" smtClean="0"/>
              <a:t>secondary channels at or above TBD thresholds within TBD duration before transmission.</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29</a:t>
            </a:fld>
            <a:endParaRPr lang="en-GB" dirty="0"/>
          </a:p>
        </p:txBody>
      </p:sp>
      <p:sp>
        <p:nvSpPr>
          <p:cNvPr id="5" name="Footer Placeholder 4"/>
          <p:cNvSpPr>
            <a:spLocks noGrp="1"/>
          </p:cNvSpPr>
          <p:nvPr>
            <p:ph type="ftr" idx="14"/>
          </p:nvPr>
        </p:nvSpPr>
        <p:spPr/>
        <p:txBody>
          <a:bodyPr/>
          <a:lstStyle/>
          <a:p>
            <a:r>
              <a:rPr lang="en-GB" dirty="0"/>
              <a:t>John Son et al., WILUS</a:t>
            </a:r>
          </a:p>
        </p:txBody>
      </p:sp>
      <p:sp>
        <p:nvSpPr>
          <p:cNvPr id="6" name="Date Placeholder 5"/>
          <p:cNvSpPr>
            <a:spLocks noGrp="1"/>
          </p:cNvSpPr>
          <p:nvPr>
            <p:ph type="dt" idx="15"/>
          </p:nvPr>
        </p:nvSpPr>
        <p:spPr/>
        <p:txBody>
          <a:bodyPr/>
          <a:lstStyle/>
          <a:p>
            <a:r>
              <a:rPr lang="en-US" altLang="ko-KR" smtClean="0"/>
              <a:t>Nov 2015</a:t>
            </a:r>
            <a:endParaRPr lang="en-GB" dirty="0"/>
          </a:p>
        </p:txBody>
      </p:sp>
    </p:spTree>
    <p:extLst>
      <p:ext uri="{BB962C8B-B14F-4D97-AF65-F5344CB8AC3E}">
        <p14:creationId xmlns:p14="http://schemas.microsoft.com/office/powerpoint/2010/main" val="41581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R20151110008</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418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Straw </a:t>
            </a:r>
            <a:r>
              <a:rPr lang="en-US" altLang="ja-JP" dirty="0" smtClean="0"/>
              <a:t>Poll </a:t>
            </a:r>
            <a:r>
              <a:rPr lang="en-US" altLang="ja-JP" dirty="0"/>
              <a:t>A</a:t>
            </a:r>
            <a:r>
              <a:rPr lang="en-US" dirty="0" smtClean="0"/>
              <a:t>20151110001</a:t>
            </a:r>
            <a:endParaRPr kumimoji="1" lang="ja-JP" altLang="en-US" dirty="0"/>
          </a:p>
        </p:txBody>
      </p:sp>
      <p:sp>
        <p:nvSpPr>
          <p:cNvPr id="3" name="コンテンツ プレースホルダー 2"/>
          <p:cNvSpPr>
            <a:spLocks noGrp="1"/>
          </p:cNvSpPr>
          <p:nvPr>
            <p:ph idx="1"/>
          </p:nvPr>
        </p:nvSpPr>
        <p:spPr/>
        <p:txBody>
          <a:bodyPr/>
          <a:lstStyle/>
          <a:p>
            <a:pPr lvl="0" defTabSz="914400" eaLnBrk="0" hangingPunct="0">
              <a:spcBef>
                <a:spcPct val="20000"/>
              </a:spcBef>
              <a:buClrTx/>
              <a:buSzTx/>
              <a:buFontTx/>
              <a:buChar char="•"/>
            </a:pPr>
            <a:r>
              <a:rPr lang="en-US" altLang="ja-JP" dirty="0"/>
              <a:t>Do you support to assign </a:t>
            </a:r>
            <a:r>
              <a:rPr lang="en-US" altLang="ja-JP" dirty="0" smtClean="0"/>
              <a:t>8 </a:t>
            </a:r>
            <a:r>
              <a:rPr lang="en-US" altLang="ja-JP" dirty="0"/>
              <a:t>bits for BSS </a:t>
            </a:r>
            <a:r>
              <a:rPr lang="en-US" altLang="ja-JP" dirty="0" smtClean="0"/>
              <a:t>Color?</a:t>
            </a:r>
            <a:endParaRPr lang="en-US" altLang="ja-JP" dirty="0"/>
          </a:p>
          <a:p>
            <a:pPr lvl="1" defTabSz="914400" eaLnBrk="0" hangingPunct="0">
              <a:spcBef>
                <a:spcPct val="20000"/>
              </a:spcBef>
              <a:buClrTx/>
              <a:buSzTx/>
              <a:buFontTx/>
              <a:buChar char="–"/>
            </a:pPr>
            <a:r>
              <a:rPr lang="en-US" altLang="ja-JP" dirty="0"/>
              <a:t>Y: </a:t>
            </a:r>
          </a:p>
          <a:p>
            <a:pPr lvl="1" defTabSz="914400" eaLnBrk="0" hangingPunct="0">
              <a:spcBef>
                <a:spcPct val="20000"/>
              </a:spcBef>
              <a:buClrTx/>
              <a:buSzTx/>
              <a:buFontTx/>
              <a:buChar char="–"/>
            </a:pPr>
            <a:r>
              <a:rPr lang="en-US" altLang="ja-JP" dirty="0"/>
              <a:t>N: </a:t>
            </a:r>
          </a:p>
          <a:p>
            <a:pPr lvl="1" defTabSz="914400" eaLnBrk="0" hangingPunct="0">
              <a:spcBef>
                <a:spcPct val="20000"/>
              </a:spcBef>
              <a:buClrTx/>
              <a:buSzTx/>
              <a:buFontTx/>
              <a:buChar char="–"/>
            </a:pPr>
            <a:r>
              <a:rPr lang="en-US" altLang="ja-JP" dirty="0"/>
              <a:t>A: </a:t>
            </a:r>
            <a:endParaRPr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4294967295"/>
          </p:nvPr>
        </p:nvSpPr>
        <p:spPr>
          <a:xfrm>
            <a:off x="5357818" y="6475413"/>
            <a:ext cx="3184520" cy="180975"/>
          </a:xfrm>
          <a:prstGeom prst="rect">
            <a:avLst/>
          </a:prstGeom>
        </p:spPr>
        <p:txBody>
          <a:bodyPr/>
          <a:lstStyle/>
          <a:p>
            <a:r>
              <a:rPr lang="en-US" smtClean="0"/>
              <a:t>Chuck Lukaszewski Aruba, a HP Enterprise Company</a:t>
            </a:r>
            <a:endParaRPr lang="en-GB" dirty="0"/>
          </a:p>
        </p:txBody>
      </p:sp>
      <p:sp>
        <p:nvSpPr>
          <p:cNvPr id="6" name="日付プレースホルダー 5"/>
          <p:cNvSpPr>
            <a:spLocks noGrp="1"/>
          </p:cNvSpPr>
          <p:nvPr>
            <p:ph type="dt" idx="4294967295"/>
          </p:nvPr>
        </p:nvSpPr>
        <p:spPr>
          <a:xfrm>
            <a:off x="664827" y="301291"/>
            <a:ext cx="1933993" cy="273050"/>
          </a:xfrm>
          <a:prstGeom prst="rect">
            <a:avLst/>
          </a:prstGeom>
        </p:spPr>
        <p:txBody>
          <a:bodyPr/>
          <a:lstStyle/>
          <a:p>
            <a:r>
              <a:rPr lang="en-US" altLang="ja-JP" sz="1800" b="1" smtClean="0">
                <a:solidFill>
                  <a:schemeClr val="tx1"/>
                </a:solidFill>
              </a:rPr>
              <a:t>November, 2015</a:t>
            </a:r>
            <a:endParaRPr lang="en-GB" sz="1800" b="1" dirty="0">
              <a:solidFill>
                <a:schemeClr val="tx1"/>
              </a:solidFill>
            </a:endParaRPr>
          </a:p>
        </p:txBody>
      </p:sp>
    </p:spTree>
    <p:extLst>
      <p:ext uri="{BB962C8B-B14F-4D97-AF65-F5344CB8AC3E}">
        <p14:creationId xmlns:p14="http://schemas.microsoft.com/office/powerpoint/2010/main" val="3041793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1428</TotalTime>
  <Words>3224</Words>
  <Application>Microsoft Office PowerPoint</Application>
  <PresentationFormat>On-screen Show (4:3)</PresentationFormat>
  <Paragraphs>375</Paragraphs>
  <Slides>35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Microsoft Word 97 - 2003 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R20151110001</vt:lpstr>
      <vt:lpstr>Straw Poll R20151110002</vt:lpstr>
      <vt:lpstr>Straw Poll R20151110003</vt:lpstr>
      <vt:lpstr>Straw Poll R20151110004</vt:lpstr>
      <vt:lpstr>Straw Poll R20151110005</vt:lpstr>
      <vt:lpstr>Straw Poll R20151110006</vt:lpstr>
      <vt:lpstr>Straw Poll R20151110007</vt:lpstr>
      <vt:lpstr>Straw Poll R20151110008</vt:lpstr>
      <vt:lpstr>Straw Poll A20151110001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139</cp:revision>
  <cp:lastPrinted>1601-01-01T00:00:00Z</cp:lastPrinted>
  <dcterms:created xsi:type="dcterms:W3CDTF">2015-01-19T12:35:53Z</dcterms:created>
  <dcterms:modified xsi:type="dcterms:W3CDTF">2015-11-10T18:04:27Z</dcterms:modified>
</cp:coreProperties>
</file>