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314" r:id="rId4"/>
    <p:sldId id="315" r:id="rId5"/>
    <p:sldId id="316" r:id="rId6"/>
    <p:sldId id="317" r:id="rId7"/>
    <p:sldId id="318" r:id="rId8"/>
    <p:sldId id="319" r:id="rId9"/>
    <p:sldId id="320" r:id="rId10"/>
    <p:sldId id="322" r:id="rId11"/>
    <p:sldId id="277" r:id="rId12"/>
    <p:sldId id="278" r:id="rId13"/>
    <p:sldId id="279" r:id="rId14"/>
    <p:sldId id="280" r:id="rId15"/>
    <p:sldId id="286" r:id="rId16"/>
    <p:sldId id="281" r:id="rId17"/>
    <p:sldId id="291" r:id="rId18"/>
    <p:sldId id="265" r:id="rId19"/>
    <p:sldId id="276" r:id="rId20"/>
    <p:sldId id="269" r:id="rId21"/>
    <p:sldId id="306" r:id="rId22"/>
    <p:sldId id="323" r:id="rId23"/>
    <p:sldId id="324" r:id="rId24"/>
    <p:sldId id="325" r:id="rId25"/>
    <p:sldId id="326" r:id="rId26"/>
    <p:sldId id="327" r:id="rId27"/>
    <p:sldId id="329" r:id="rId28"/>
    <p:sldId id="330" r:id="rId29"/>
    <p:sldId id="331" r:id="rId30"/>
    <p:sldId id="332" r:id="rId31"/>
    <p:sldId id="328" r:id="rId32"/>
    <p:sldId id="303" r:id="rId33"/>
    <p:sldId id="263" r:id="rId34"/>
    <p:sldId id="268" r:id="rId35"/>
    <p:sldId id="264"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50" autoAdjust="0"/>
    <p:restoredTop sz="94660"/>
  </p:normalViewPr>
  <p:slideViewPr>
    <p:cSldViewPr>
      <p:cViewPr>
        <p:scale>
          <a:sx n="78" d="100"/>
          <a:sy n="78" d="100"/>
        </p:scale>
        <p:origin x="-1014" y="-12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3" d="100"/>
          <a:sy n="63" d="100"/>
        </p:scale>
        <p:origin x="-1445"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802.11-15/1403r2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Guido R. Hiertz, Ericsson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802.11-15/1403r2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Guido R. Hiertz, Ericsson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802.11-15/1403r2</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802.11-15/1403r2</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23</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24</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802.11-15/1403r2</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802.11-15/1403r2</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802.11-15/1403r2</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2015</a:t>
            </a:r>
            <a:endParaRPr lang="en-GB"/>
          </a:p>
        </p:txBody>
      </p:sp>
      <p:sp>
        <p:nvSpPr>
          <p:cNvPr id="6" name="Footer Placeholder 5"/>
          <p:cNvSpPr>
            <a:spLocks noGrp="1"/>
          </p:cNvSpPr>
          <p:nvPr>
            <p:ph type="ftr" idx="11"/>
          </p:nvPr>
        </p:nvSpPr>
        <p:spPr/>
        <p:txBody>
          <a:bodyPr/>
          <a:lstStyle>
            <a:lvl1pPr>
              <a:defRPr/>
            </a:lvl1pPr>
          </a:lstStyle>
          <a:p>
            <a:r>
              <a:rPr lang="en-GB" smtClean="0"/>
              <a:t>Guido R. Hiertz, Ericsson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Guido R. Hiertz, Ericsson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2015</a:t>
            </a:r>
            <a:endParaRPr lang="en-GB"/>
          </a:p>
        </p:txBody>
      </p:sp>
      <p:sp>
        <p:nvSpPr>
          <p:cNvPr id="4" name="Footer Placeholder 3"/>
          <p:cNvSpPr>
            <a:spLocks noGrp="1"/>
          </p:cNvSpPr>
          <p:nvPr>
            <p:ph type="ftr" idx="11"/>
          </p:nvPr>
        </p:nvSpPr>
        <p:spPr/>
        <p:txBody>
          <a:bodyPr/>
          <a:lstStyle>
            <a:lvl1pPr>
              <a:defRPr/>
            </a:lvl1pPr>
          </a:lstStyle>
          <a:p>
            <a:r>
              <a:rPr lang="en-GB" smtClean="0"/>
              <a:t>Guido R. Hiertz, Ericsson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2015</a:t>
            </a:r>
            <a:endParaRPr lang="en-GB"/>
          </a:p>
        </p:txBody>
      </p:sp>
      <p:sp>
        <p:nvSpPr>
          <p:cNvPr id="3" name="Footer Placeholder 2"/>
          <p:cNvSpPr>
            <a:spLocks noGrp="1"/>
          </p:cNvSpPr>
          <p:nvPr>
            <p:ph type="ftr" idx="11"/>
          </p:nvPr>
        </p:nvSpPr>
        <p:spPr/>
        <p:txBody>
          <a:bodyPr/>
          <a:lstStyle>
            <a:lvl1pPr>
              <a:defRPr/>
            </a:lvl1pPr>
          </a:lstStyle>
          <a:p>
            <a:r>
              <a:rPr lang="en-GB" smtClean="0"/>
              <a:t>Guido R. Hiertz, Ericsson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802.11-15/1403r2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09/11-09-0517-00-0000-vice-chair-s-report.ppt"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08-0000-802-11-operations-manual.docx" TargetMode="External"/><Relationship Id="rId4" Type="http://schemas.openxmlformats.org/officeDocument/2006/relationships/hyperlink" Target="http://ieee802.org/PNP/approved/IEEE_802_WG_PandP_v16.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Guido R. </a:t>
            </a:r>
            <a:r>
              <a:rPr lang="en-GB" dirty="0" err="1" smtClean="0"/>
              <a:t>Hiertz</a:t>
            </a:r>
            <a:r>
              <a:rPr lang="en-GB" dirty="0" smtClean="0"/>
              <a:t>, Ericsson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802.11ax Spatial Reuse Ad Hoc Group Agenda</a:t>
            </a:r>
            <a:endParaRPr lang="en-GB" dirty="0"/>
          </a:p>
        </p:txBody>
      </p:sp>
      <p:sp>
        <p:nvSpPr>
          <p:cNvPr id="3074" name="Rectangle 2"/>
          <p:cNvSpPr>
            <a:spLocks noGrp="1" noChangeArrowheads="1"/>
          </p:cNvSpPr>
          <p:nvPr>
            <p:ph type="body" idx="1"/>
          </p:nvPr>
        </p:nvSpPr>
        <p:spPr>
          <a:xfrm>
            <a:off x="685800" y="199424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2015-11-10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4521954"/>
              </p:ext>
            </p:extLst>
          </p:nvPr>
        </p:nvGraphicFramePr>
        <p:xfrm>
          <a:off x="523875" y="2743200"/>
          <a:ext cx="7913688" cy="3097213"/>
        </p:xfrm>
        <a:graphic>
          <a:graphicData uri="http://schemas.openxmlformats.org/presentationml/2006/ole">
            <mc:AlternateContent xmlns:mc="http://schemas.openxmlformats.org/markup-compatibility/2006">
              <mc:Choice xmlns:v="urn:schemas-microsoft-com:vml" Requires="v">
                <p:oleObj spid="_x0000_s3208" name="Document" r:id="rId4" imgW="8246962" imgH="3237657" progId="Word.Document.8">
                  <p:embed/>
                </p:oleObj>
              </mc:Choice>
              <mc:Fallback>
                <p:oleObj name="Document" r:id="rId4" imgW="8246962" imgH="3237657" progId="Word.Document.8">
                  <p:embed/>
                  <p:pic>
                    <p:nvPicPr>
                      <p:cNvPr id="0" name="Picture 3"/>
                      <p:cNvPicPr>
                        <a:picLocks noChangeAspect="1" noChangeArrowheads="1"/>
                      </p:cNvPicPr>
                      <p:nvPr/>
                    </p:nvPicPr>
                    <p:blipFill>
                      <a:blip r:embed="rId5"/>
                      <a:srcRect/>
                      <a:stretch>
                        <a:fillRect/>
                      </a:stretch>
                    </p:blipFill>
                    <p:spPr bwMode="auto">
                      <a:xfrm>
                        <a:off x="523875" y="2743200"/>
                        <a:ext cx="7913688" cy="30972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1017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a:t>
            </a:r>
            <a:endParaRPr lang="en-US" dirty="0"/>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smtClean="0"/>
              <a:t>Although TG 802.11ax is </a:t>
            </a:r>
            <a:r>
              <a:rPr lang="en-US" dirty="0"/>
              <a:t>formally </a:t>
            </a:r>
            <a:r>
              <a:rPr lang="en-US" dirty="0" smtClean="0"/>
              <a:t>recessed </a:t>
            </a:r>
            <a:r>
              <a:rPr lang="en-US" dirty="0"/>
              <a:t>during an SR ad hoc session, </a:t>
            </a:r>
            <a:r>
              <a:rPr lang="en-US" dirty="0" smtClean="0"/>
              <a:t>attendance credits are granted</a:t>
            </a:r>
          </a:p>
          <a:p>
            <a:pPr lvl="1">
              <a:buFont typeface="Arial" panose="020B0604020202020204" pitchFamily="34" charset="0"/>
              <a:buChar char="•"/>
            </a:pPr>
            <a:r>
              <a:rPr lang="en-US" dirty="0" smtClean="0"/>
              <a:t>Consequently, an </a:t>
            </a:r>
            <a:r>
              <a:rPr lang="en-US" dirty="0"/>
              <a:t>SR ad hoc </a:t>
            </a:r>
            <a:r>
              <a:rPr lang="en-US" dirty="0" smtClean="0"/>
              <a:t>session is an official session </a:t>
            </a:r>
            <a:r>
              <a:rPr lang="en-US" dirty="0"/>
              <a:t>and </a:t>
            </a:r>
            <a:r>
              <a:rPr lang="en-US" dirty="0" smtClean="0"/>
              <a:t>you </a:t>
            </a:r>
            <a:r>
              <a:rPr lang="en-US" dirty="0"/>
              <a:t>must declare </a:t>
            </a:r>
            <a:r>
              <a:rPr lang="en-US" dirty="0" smtClean="0"/>
              <a:t>your affiliation</a:t>
            </a:r>
          </a:p>
          <a:p>
            <a:pPr>
              <a:buFont typeface="Arial" panose="020B0604020202020204" pitchFamily="34" charset="0"/>
              <a:buChar char="•"/>
            </a:pPr>
            <a:r>
              <a:rPr lang="en-US" dirty="0" smtClean="0">
                <a:solidFill>
                  <a:srgbClr val="FF0000"/>
                </a:solidFill>
              </a:rPr>
              <a:t>Please declare your affiliation </a:t>
            </a:r>
            <a:r>
              <a:rPr lang="en-US" altLang="zh-CN" dirty="0">
                <a:solidFill>
                  <a:srgbClr val="FF0000"/>
                </a:solidFill>
              </a:rPr>
              <a:t>when you </a:t>
            </a:r>
            <a:r>
              <a:rPr lang="en-US" altLang="zh-CN" dirty="0" smtClean="0">
                <a:solidFill>
                  <a:srgbClr val="FF0000"/>
                </a:solidFill>
              </a:rPr>
              <a:t>address </a:t>
            </a:r>
            <a:r>
              <a:rPr lang="en-US" altLang="zh-CN" dirty="0">
                <a:solidFill>
                  <a:srgbClr val="FF0000"/>
                </a:solidFill>
              </a:rPr>
              <a:t>the </a:t>
            </a:r>
            <a:r>
              <a:rPr lang="en-US" altLang="zh-CN" dirty="0" smtClean="0">
                <a:solidFill>
                  <a:srgbClr val="FF0000"/>
                </a:solidFill>
              </a:rPr>
              <a:t>SR ad hoc group for the first time during </a:t>
            </a:r>
            <a:r>
              <a:rPr lang="en-US" altLang="zh-CN" dirty="0">
                <a:solidFill>
                  <a:srgbClr val="FF0000"/>
                </a:solidFill>
              </a:rPr>
              <a:t>a meeting </a:t>
            </a:r>
            <a:r>
              <a:rPr lang="en-US" altLang="zh-CN" dirty="0" smtClean="0">
                <a:solidFill>
                  <a:srgbClr val="FF0000"/>
                </a:solidFill>
              </a:rPr>
              <a:t>slot</a:t>
            </a:r>
            <a:endParaRPr lang="en-US" altLang="zh-CN" dirty="0">
              <a:solidFill>
                <a:srgbClr val="FF0000"/>
              </a:solidFill>
            </a:endParaRP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97956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smtClean="0"/>
              <a:t>The </a:t>
            </a:r>
            <a:r>
              <a:rPr lang="en-US" dirty="0"/>
              <a:t>IEEE-SA strongly recommends that at each WG meeting the chair or a designee:</a:t>
            </a:r>
          </a:p>
          <a:p>
            <a:pPr>
              <a:buFont typeface="Arial" panose="020B0604020202020204" pitchFamily="34" charset="0"/>
              <a:buChar char="•"/>
            </a:pPr>
            <a:r>
              <a:rPr lang="en-US" dirty="0" smtClean="0"/>
              <a:t>Advise </a:t>
            </a:r>
            <a:r>
              <a:rPr lang="en-US" dirty="0"/>
              <a:t>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r>
              <a:rPr lang="en-US" dirty="0" smtClean="0"/>
              <a:t>.</a:t>
            </a:r>
            <a:endParaRPr lang="en-US" dirty="0"/>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r>
              <a:rPr lang="en-US" dirty="0" smtClean="0"/>
              <a:t>.</a:t>
            </a:r>
            <a:endParaRPr lang="en-US" dirty="0"/>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r>
              <a:rPr lang="en-US" dirty="0" smtClean="0"/>
              <a:t>.</a:t>
            </a:r>
            <a:endParaRPr lang="en-US" dirty="0"/>
          </a:p>
          <a:p>
            <a:r>
              <a:rPr lang="en-US" dirty="0" smtClean="0"/>
              <a:t>Note</a:t>
            </a:r>
            <a:r>
              <a:rPr lang="en-US" dirty="0"/>
              <a:t>: </a:t>
            </a:r>
            <a:r>
              <a:rPr lang="en-US" dirty="0">
                <a:solidFill>
                  <a:srgbClr val="FF0000"/>
                </a:solidFill>
              </a:rPr>
              <a:t>WG includes Working Groups, Task Groups, and other standards-developing committees with a PAR approved by </a:t>
            </a:r>
            <a:r>
              <a:rPr lang="en-US" dirty="0" smtClean="0">
                <a:solidFill>
                  <a:srgbClr val="FF0000"/>
                </a:solidFill>
              </a:rPr>
              <a:t>the IEEE-SA </a:t>
            </a:r>
            <a:r>
              <a:rPr lang="en-US" dirty="0">
                <a:solidFill>
                  <a:srgbClr val="FF0000"/>
                </a:solidFill>
              </a:rPr>
              <a:t>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2895057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smtClean="0"/>
              <a:t>Quoted </a:t>
            </a:r>
            <a:r>
              <a:rPr lang="en-US" dirty="0"/>
              <a:t>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a:t>
            </a:r>
            <a:r>
              <a:rPr lang="en-US" dirty="0" smtClean="0"/>
              <a:t>search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2845107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smtClean="0"/>
              <a:t>Patent </a:t>
            </a:r>
            <a:r>
              <a:rPr lang="en-US" dirty="0"/>
              <a:t>Policy is stated in these sources:</a:t>
            </a:r>
          </a:p>
          <a:p>
            <a:pPr lvl="1">
              <a:buFont typeface="Arial" panose="020B0604020202020204" pitchFamily="34" charset="0"/>
              <a:buChar char="•"/>
            </a:pPr>
            <a:r>
              <a:rPr lang="en-US" dirty="0" smtClean="0"/>
              <a:t>IEEE-SA </a:t>
            </a:r>
            <a:r>
              <a:rPr lang="en-US" dirty="0"/>
              <a:t>Standards Boards Bylaws</a:t>
            </a:r>
          </a:p>
          <a:p>
            <a:pPr lvl="1">
              <a:buFont typeface="Arial" panose="020B0604020202020204" pitchFamily="34" charset="0"/>
              <a:buChar char="•"/>
            </a:pPr>
            <a:r>
              <a:rPr lang="en-US" dirty="0" smtClean="0">
                <a:hlinkClick r:id="rId2"/>
              </a:rPr>
              <a:t>http</a:t>
            </a:r>
            <a:r>
              <a:rPr lang="en-US" dirty="0">
                <a:hlinkClick r:id="rId2"/>
              </a:rPr>
              <a:t>://</a:t>
            </a:r>
            <a:r>
              <a:rPr lang="en-US" dirty="0" smtClean="0">
                <a:hlinkClick r:id="rId2"/>
              </a:rPr>
              <a:t>standards.ieee.org/guides/bylaws/sect6-7.html#6</a:t>
            </a:r>
            <a:endParaRPr lang="en-US" dirty="0"/>
          </a:p>
          <a:p>
            <a:pPr lvl="1">
              <a:buFont typeface="Arial" panose="020B0604020202020204" pitchFamily="34" charset="0"/>
              <a:buChar char="•"/>
            </a:pPr>
            <a:r>
              <a:rPr lang="en-US" dirty="0" smtClean="0"/>
              <a:t>IEEE-SA </a:t>
            </a:r>
            <a:r>
              <a:rPr lang="en-US" dirty="0"/>
              <a:t>Standards Board Operations Manual</a:t>
            </a:r>
          </a:p>
          <a:p>
            <a:pPr lvl="1">
              <a:buFont typeface="Arial" panose="020B0604020202020204" pitchFamily="34" charset="0"/>
              <a:buChar char="•"/>
            </a:pPr>
            <a:r>
              <a:rPr lang="en-US" dirty="0" smtClean="0">
                <a:hlinkClick r:id="rId3"/>
              </a:rPr>
              <a:t>http</a:t>
            </a:r>
            <a:r>
              <a:rPr lang="en-US" dirty="0">
                <a:hlinkClick r:id="rId3"/>
              </a:rPr>
              <a:t>://</a:t>
            </a:r>
            <a:r>
              <a:rPr lang="en-US" dirty="0" smtClean="0">
                <a:hlinkClick r:id="rId3"/>
              </a:rPr>
              <a:t>standards.ieee.org/guides/opman/sect6.html#6.3</a:t>
            </a:r>
            <a:endParaRPr lang="en-US" dirty="0" smtClean="0"/>
          </a:p>
          <a:p>
            <a:pPr lvl="1">
              <a:buFont typeface="Arial" panose="020B0604020202020204" pitchFamily="34" charset="0"/>
              <a:buChar char="•"/>
            </a:pPr>
            <a:r>
              <a:rPr lang="en-US" dirty="0" smtClean="0"/>
              <a:t>Material </a:t>
            </a:r>
            <a:r>
              <a:rPr lang="en-US" dirty="0"/>
              <a:t>about the patent policy is available </a:t>
            </a:r>
            <a:r>
              <a:rPr lang="en-US" dirty="0" smtClean="0"/>
              <a:t>at</a:t>
            </a:r>
          </a:p>
          <a:p>
            <a:pPr lvl="1">
              <a:buFont typeface="Arial" panose="020B0604020202020204" pitchFamily="34" charset="0"/>
              <a:buChar char="•"/>
            </a:pPr>
            <a:r>
              <a:rPr lang="en-US" dirty="0" smtClean="0">
                <a:hlinkClick r:id="rId4"/>
              </a:rPr>
              <a:t>http</a:t>
            </a:r>
            <a:r>
              <a:rPr lang="en-US" dirty="0">
                <a:hlinkClick r:id="rId4"/>
              </a:rPr>
              <a:t>://</a:t>
            </a:r>
            <a:r>
              <a:rPr lang="en-US" dirty="0" smtClean="0">
                <a:hlinkClick r:id="rId4"/>
              </a:rPr>
              <a:t>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36616658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a:t>
            </a:r>
            <a:r>
              <a:rPr lang="en-US" dirty="0" smtClean="0"/>
              <a:t>holder of </a:t>
            </a:r>
            <a:r>
              <a:rPr lang="en-US" dirty="0"/>
              <a:t>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a:t>
            </a:r>
            <a:r>
              <a:rPr lang="en-US" dirty="0" smtClean="0"/>
              <a:t>possible or</a:t>
            </a:r>
            <a:endParaRPr lang="en-US" dirty="0"/>
          </a:p>
          <a:p>
            <a:pPr lvl="1">
              <a:buFont typeface="Arial" panose="020B0604020202020204" pitchFamily="34" charset="0"/>
              <a:buChar char="•"/>
            </a:pPr>
            <a:r>
              <a:rPr lang="en-US" dirty="0"/>
              <a:t>Cause an LOA to be </a:t>
            </a:r>
            <a:r>
              <a:rPr lang="en-US" dirty="0" smtClean="0"/>
              <a:t>submitted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16714826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r>
              <a:rPr lang="en-US" dirty="0"/>
              <a:t>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r>
              <a:rPr lang="en-US" dirty="0" smtClean="0"/>
              <a:t>?</a:t>
            </a:r>
            <a:endParaRPr lang="en-US" dirty="0"/>
          </a:p>
          <a:p>
            <a:pPr lvl="1">
              <a:buFont typeface="Arial" panose="020B0604020202020204" pitchFamily="34" charset="0"/>
              <a:buChar char="•"/>
            </a:pPr>
            <a:r>
              <a:rPr lang="en-US" dirty="0" smtClean="0"/>
              <a:t>Minute that the question was asked.</a:t>
            </a:r>
          </a:p>
          <a:p>
            <a:pPr lvl="1">
              <a:buFont typeface="Arial" panose="020B0604020202020204" pitchFamily="34" charset="0"/>
              <a:buChar char="•"/>
            </a:pPr>
            <a:r>
              <a:rPr lang="en-US" dirty="0" smtClean="0"/>
              <a:t>Minute </a:t>
            </a:r>
            <a:r>
              <a:rPr lang="en-US" dirty="0"/>
              <a:t>any responses that were </a:t>
            </a:r>
            <a:r>
              <a:rPr lang="en-US" dirty="0" smtClean="0"/>
              <a:t>given</a:t>
            </a:r>
          </a:p>
          <a:p>
            <a:pPr lvl="2">
              <a:buFont typeface="Arial" panose="020B0604020202020204" pitchFamily="34" charset="0"/>
              <a:buChar char="•"/>
            </a:pPr>
            <a:r>
              <a:rPr lang="en-US" dirty="0" smtClean="0"/>
              <a:t>Specifically </a:t>
            </a:r>
            <a:r>
              <a:rPr lang="en-US" dirty="0"/>
              <a:t>the patent claim(s)/patent application </a:t>
            </a:r>
            <a:r>
              <a:rPr lang="en-US" dirty="0" smtClean="0"/>
              <a:t>claim(s)</a:t>
            </a:r>
          </a:p>
          <a:p>
            <a:pPr lvl="2">
              <a:buFont typeface="Arial" panose="020B0604020202020204" pitchFamily="34" charset="0"/>
              <a:buChar char="•"/>
            </a:pPr>
            <a:r>
              <a:rPr lang="en-US" dirty="0" smtClean="0"/>
              <a:t>The </a:t>
            </a:r>
            <a:r>
              <a:rPr lang="en-US" dirty="0"/>
              <a:t>holder of the patent claim(s)/patent application claim(s) that were identified (if </a:t>
            </a:r>
            <a:r>
              <a:rPr lang="en-US" dirty="0" smtClean="0"/>
              <a:t>any)</a:t>
            </a:r>
          </a:p>
          <a:p>
            <a:pPr lvl="2">
              <a:buFont typeface="Arial" panose="020B0604020202020204" pitchFamily="34" charset="0"/>
              <a:buChar char="•"/>
            </a:pPr>
            <a:r>
              <a:rPr lang="en-US" dirty="0" smtClean="0"/>
              <a:t>And </a:t>
            </a:r>
            <a:r>
              <a:rPr lang="en-US" dirty="0"/>
              <a:t>by </a:t>
            </a:r>
            <a:r>
              <a:rPr lang="en-US" dirty="0" smtClean="0"/>
              <a:t>whom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3675236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r>
              <a:rPr lang="en-US" dirty="0" smtClean="0"/>
              <a:t>.</a:t>
            </a:r>
          </a:p>
          <a:p>
            <a:pPr lvl="1">
              <a:buFont typeface="Arial" panose="020B0604020202020204" pitchFamily="34" charset="0"/>
              <a:buChar char="•"/>
            </a:pPr>
            <a:endParaRPr lang="en-US" dirty="0"/>
          </a:p>
          <a:p>
            <a:pPr marL="0" indent="0" algn="ctr"/>
            <a:r>
              <a:rPr lang="en-US" dirty="0" smtClean="0"/>
              <a:t>See </a:t>
            </a:r>
            <a:r>
              <a:rPr lang="en-US" dirty="0"/>
              <a:t>IEEE-SA Standards Board Operations Manual, clause 5.3.10 and “Promoting Competition and Innovation: What You Need to Know about the IEEE Standards Association's Antitrust and Competition Policy” for more details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469737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No more than 2 Ad Hoc group meetings at any point in time.</a:t>
            </a:r>
          </a:p>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pPr lvl="1"/>
            <a:r>
              <a:rPr lang="en-US" altLang="en-US" dirty="0" err="1" smtClean="0">
                <a:solidFill>
                  <a:srgbClr val="FF0000"/>
                </a:solidFill>
              </a:rPr>
              <a:t>x.y.z</a:t>
            </a:r>
            <a:r>
              <a:rPr lang="en-US" altLang="en-US" dirty="0" smtClean="0">
                <a:solidFill>
                  <a:srgbClr val="FF0000"/>
                </a:solidFill>
              </a:rPr>
              <a:t>. &lt;feature description&gt;</a:t>
            </a:r>
          </a:p>
          <a:p>
            <a:r>
              <a:rPr lang="en-US" altLang="en-US" dirty="0" smtClean="0"/>
              <a:t>A straw poll needs to achieves at least 75% to be converted to a motion at the TG level.</a:t>
            </a:r>
          </a:p>
        </p:txBody>
      </p:sp>
      <p:sp>
        <p:nvSpPr>
          <p:cNvPr id="25605" name="Footer Placeholder 4"/>
          <p:cNvSpPr>
            <a:spLocks noGrp="1"/>
          </p:cNvSpPr>
          <p:nvPr>
            <p:ph type="ftr" sz="quarter" idx="4294967295"/>
          </p:nvPr>
        </p:nvSpPr>
        <p:spPr>
          <a:xfrm>
            <a:off x="6504731" y="6462617"/>
            <a:ext cx="2459757" cy="20674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17</a:t>
            </a:fld>
            <a:endParaRPr lang="en-US" altLang="en-US"/>
          </a:p>
        </p:txBody>
      </p:sp>
      <p:sp>
        <p:nvSpPr>
          <p:cNvPr id="8"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26075256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smtClean="0"/>
              <a:t>All straw polls to be sequentially numbered by chairmen</a:t>
            </a:r>
          </a:p>
          <a:p>
            <a:pPr lvl="1">
              <a:buFont typeface="Arial" panose="020B0604020202020204" pitchFamily="34" charset="0"/>
              <a:buChar char="•"/>
            </a:pPr>
            <a:r>
              <a:rPr lang="en-US" sz="1800" dirty="0" smtClean="0"/>
              <a:t>Year, Month, Day, three digits: </a:t>
            </a:r>
            <a:r>
              <a:rPr lang="en-US" sz="1800" dirty="0" err="1" smtClean="0"/>
              <a:t>YYYYMMDDxyz</a:t>
            </a:r>
            <a:endParaRPr lang="en-US" sz="1800" dirty="0" smtClean="0"/>
          </a:p>
          <a:p>
            <a:pPr>
              <a:buFont typeface="Arial" panose="020B0604020202020204" pitchFamily="34" charset="0"/>
              <a:buChar char="•"/>
            </a:pPr>
            <a:r>
              <a:rPr lang="en-US" sz="2400" dirty="0" smtClean="0"/>
              <a:t>Two Straw Poll categories</a:t>
            </a:r>
          </a:p>
          <a:p>
            <a:pPr lvl="1">
              <a:buFont typeface="Arial" panose="020B0604020202020204" pitchFamily="34" charset="0"/>
              <a:buChar char="•"/>
            </a:pPr>
            <a:r>
              <a:rPr lang="en-US" sz="1800" dirty="0" smtClean="0">
                <a:solidFill>
                  <a:srgbClr val="FF0000"/>
                </a:solidFill>
              </a:rPr>
              <a:t>Ad hoc Straw Polls</a:t>
            </a:r>
            <a:r>
              <a:rPr lang="en-US" sz="1800" dirty="0" smtClean="0"/>
              <a:t>: A20150312001</a:t>
            </a:r>
          </a:p>
          <a:p>
            <a:pPr lvl="2">
              <a:buFont typeface="Arial" panose="020B0604020202020204" pitchFamily="34" charset="0"/>
              <a:buChar char="•"/>
            </a:pPr>
            <a:r>
              <a:rPr lang="en-US" sz="1600" dirty="0" smtClean="0"/>
              <a:t>During discussions</a:t>
            </a:r>
          </a:p>
          <a:p>
            <a:pPr lvl="2">
              <a:buFont typeface="Arial" panose="020B0604020202020204" pitchFamily="34" charset="0"/>
              <a:buChar char="•"/>
            </a:pPr>
            <a:r>
              <a:rPr lang="en-US" sz="1600" dirty="0" smtClean="0"/>
              <a:t>Test for Ad hoc group internal opinions</a:t>
            </a:r>
          </a:p>
          <a:p>
            <a:pPr lvl="1">
              <a:buFont typeface="Arial" panose="020B0604020202020204" pitchFamily="34" charset="0"/>
              <a:buChar char="•"/>
            </a:pPr>
            <a:r>
              <a:rPr lang="en-US" sz="1800" dirty="0" smtClean="0">
                <a:solidFill>
                  <a:srgbClr val="FF0000"/>
                </a:solidFill>
              </a:rPr>
              <a:t>Report Straw Polls</a:t>
            </a:r>
            <a:r>
              <a:rPr lang="en-US" sz="1800" dirty="0" smtClean="0"/>
              <a:t>: R20150312001</a:t>
            </a:r>
          </a:p>
          <a:p>
            <a:pPr lvl="2">
              <a:buFont typeface="Arial" panose="020B0604020202020204" pitchFamily="34" charset="0"/>
              <a:buChar char="•"/>
            </a:pPr>
            <a:r>
              <a:rPr lang="en-US" sz="1600" dirty="0" smtClean="0"/>
              <a:t>Result to be reported to Task Group 802.11ax</a:t>
            </a:r>
          </a:p>
          <a:p>
            <a:pPr lvl="2">
              <a:buFont typeface="Arial" panose="020B0604020202020204" pitchFamily="34" charset="0"/>
              <a:buChar char="•"/>
            </a:pPr>
            <a:r>
              <a:rPr lang="en-US" sz="1600" dirty="0" smtClean="0"/>
              <a:t>Meant as advise for Task Group (motion)</a:t>
            </a:r>
          </a:p>
        </p:txBody>
      </p:sp>
      <p:sp>
        <p:nvSpPr>
          <p:cNvPr id="6" name="Date Placeholder 5"/>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dirty="0" smtClean="0"/>
              <a:t>Guido R. </a:t>
            </a:r>
            <a:r>
              <a:rPr lang="en-GB" dirty="0" err="1" smtClean="0"/>
              <a:t>Hiertz</a:t>
            </a:r>
            <a:r>
              <a:rPr lang="en-GB" dirty="0" smtClean="0"/>
              <a:t>,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smtClean="0"/>
              <a:t>IEEE 802.11 </a:t>
            </a:r>
            <a:r>
              <a:rPr lang="en-US" dirty="0" err="1" smtClean="0"/>
              <a:t>TGax</a:t>
            </a:r>
            <a:r>
              <a:rPr lang="en-US" dirty="0"/>
              <a:t/>
            </a:r>
            <a:br>
              <a:rPr lang="en-US" dirty="0"/>
            </a:br>
            <a:r>
              <a:rPr lang="en-US" dirty="0" smtClean="0"/>
              <a:t>High Efficiency WLAN Task Group</a:t>
            </a:r>
            <a:br>
              <a:rPr lang="en-US" dirty="0" smtClean="0"/>
            </a:br>
            <a:r>
              <a:rPr lang="en-US" dirty="0" smtClean="0"/>
              <a:t>Ad hoc Group Spatial Reuse</a:t>
            </a:r>
            <a:endParaRPr lang="en-US" dirty="0"/>
          </a:p>
        </p:txBody>
      </p:sp>
      <p:sp>
        <p:nvSpPr>
          <p:cNvPr id="8" name="Subtitle 7"/>
          <p:cNvSpPr>
            <a:spLocks noGrp="1"/>
          </p:cNvSpPr>
          <p:nvPr>
            <p:ph type="subTitle" idx="1"/>
          </p:nvPr>
        </p:nvSpPr>
        <p:spPr>
          <a:xfrm>
            <a:off x="1371600" y="2880518"/>
            <a:ext cx="6400800" cy="2276673"/>
          </a:xfrm>
        </p:spPr>
        <p:txBody>
          <a:bodyPr/>
          <a:lstStyle/>
          <a:p>
            <a:r>
              <a:rPr lang="en-US" dirty="0" smtClean="0"/>
              <a:t>Dallas, Texas, USA</a:t>
            </a:r>
          </a:p>
          <a:p>
            <a:r>
              <a:rPr lang="en-US" dirty="0" smtClean="0"/>
              <a:t>2015-11-10 &amp; 2015-11-11</a:t>
            </a:r>
          </a:p>
          <a:p>
            <a:r>
              <a:rPr lang="en-US" dirty="0" smtClean="0"/>
              <a:t>Ad hoc chairmen:</a:t>
            </a:r>
          </a:p>
          <a:p>
            <a:r>
              <a:rPr lang="en-US" dirty="0" smtClean="0"/>
              <a:t>Jae </a:t>
            </a:r>
            <a:r>
              <a:rPr lang="en-US" dirty="0" err="1" smtClean="0"/>
              <a:t>Seung</a:t>
            </a:r>
            <a:r>
              <a:rPr lang="en-US" dirty="0" smtClean="0"/>
              <a:t> Lee (ETRI), Laurent </a:t>
            </a:r>
            <a:r>
              <a:rPr lang="en-US" dirty="0" err="1" smtClean="0"/>
              <a:t>Cariou</a:t>
            </a:r>
            <a:r>
              <a:rPr lang="en-US" dirty="0" smtClean="0"/>
              <a:t> (Intel), Guido R. Hiertz (Ericsson)</a:t>
            </a:r>
            <a:endParaRPr lang="en-US" dirty="0"/>
          </a:p>
        </p:txBody>
      </p:sp>
      <p:sp>
        <p:nvSpPr>
          <p:cNvPr id="6" name="Date Placeholder 5"/>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53435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802.11ax Spatial Reuse (SR) ad </a:t>
            </a:r>
            <a:r>
              <a:rPr lang="en-US" dirty="0"/>
              <a:t>hoc </a:t>
            </a:r>
            <a:r>
              <a:rPr lang="en-US" dirty="0" smtClean="0"/>
              <a:t>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No decisions can be taken in this ad hoc group. In an ad hoc group, any attendee can call for a straw poll. A straw poll tests the opinion of those attendees present. No voting rights are needed to respond to a straw poll.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solidFill>
                  <a:schemeClr val="tx1"/>
                </a:solidFill>
              </a:rPr>
              <a:t>2014-11: Task Group 802.11ax decided to establish four ad hoc groups</a:t>
            </a:r>
          </a:p>
          <a:p>
            <a:pPr>
              <a:buFont typeface="Arial" panose="020B0604020202020204" pitchFamily="34" charset="0"/>
              <a:buChar char="•"/>
            </a:pPr>
            <a:r>
              <a:rPr lang="en-US" dirty="0" smtClean="0">
                <a:solidFill>
                  <a:schemeClr val="tx1"/>
                </a:solidFill>
              </a:rPr>
              <a:t>2015-01-13: Task Group 802.11ax elected twelve ad hoc chairmen</a:t>
            </a:r>
          </a:p>
          <a:p>
            <a:pPr>
              <a:buFont typeface="Arial" panose="020B0604020202020204" pitchFamily="34" charset="0"/>
              <a:buChar char="•"/>
            </a:pPr>
            <a:r>
              <a:rPr lang="en-US" dirty="0" smtClean="0">
                <a:solidFill>
                  <a:schemeClr val="tx1"/>
                </a:solidFill>
              </a:rPr>
              <a:t>2015-03-11: 1</a:t>
            </a:r>
            <a:r>
              <a:rPr lang="en-US" baseline="30000" dirty="0" smtClean="0">
                <a:solidFill>
                  <a:schemeClr val="tx1"/>
                </a:solidFill>
              </a:rPr>
              <a:t>st</a:t>
            </a:r>
            <a:r>
              <a:rPr lang="en-US" dirty="0" smtClean="0">
                <a:solidFill>
                  <a:schemeClr val="tx1"/>
                </a:solidFill>
              </a:rPr>
              <a:t> meeting </a:t>
            </a:r>
            <a:r>
              <a:rPr lang="en-US" dirty="0">
                <a:solidFill>
                  <a:schemeClr val="tx1"/>
                </a:solidFill>
              </a:rPr>
              <a:t>of 802.11ax SR ad hoc </a:t>
            </a:r>
            <a:r>
              <a:rPr lang="en-US" dirty="0" smtClean="0">
                <a:solidFill>
                  <a:schemeClr val="tx1"/>
                </a:solidFill>
              </a:rPr>
              <a:t>group</a:t>
            </a:r>
          </a:p>
          <a:p>
            <a:pPr>
              <a:buFont typeface="Arial" panose="020B0604020202020204" pitchFamily="34" charset="0"/>
              <a:buChar char="•"/>
            </a:pPr>
            <a:r>
              <a:rPr lang="en-US" altLang="ko-KR" dirty="0" smtClean="0">
                <a:solidFill>
                  <a:schemeClr val="tx1"/>
                </a:solidFill>
              </a:rPr>
              <a:t>2015-05-12: 2</a:t>
            </a:r>
            <a:r>
              <a:rPr lang="en-US" altLang="ko-KR" baseline="30000" dirty="0" smtClean="0">
                <a:solidFill>
                  <a:schemeClr val="tx1"/>
                </a:solidFill>
              </a:rPr>
              <a:t>nd</a:t>
            </a:r>
            <a:r>
              <a:rPr lang="en-US" altLang="ko-KR" dirty="0" smtClean="0">
                <a:solidFill>
                  <a:schemeClr val="tx1"/>
                </a:solidFill>
              </a:rPr>
              <a:t> meeting </a:t>
            </a:r>
            <a:r>
              <a:rPr lang="en-US" altLang="ko-KR" dirty="0">
                <a:solidFill>
                  <a:schemeClr val="tx1"/>
                </a:solidFill>
              </a:rPr>
              <a:t>of 802.11ax SR ad hoc </a:t>
            </a:r>
            <a:r>
              <a:rPr lang="en-US" altLang="ko-KR" dirty="0" smtClean="0">
                <a:solidFill>
                  <a:schemeClr val="tx1"/>
                </a:solidFill>
              </a:rPr>
              <a:t>group</a:t>
            </a:r>
          </a:p>
          <a:p>
            <a:pPr>
              <a:buFont typeface="Arial" panose="020B0604020202020204" pitchFamily="34" charset="0"/>
              <a:buChar char="•"/>
            </a:pPr>
            <a:r>
              <a:rPr lang="en-US" altLang="ko-KR" dirty="0" smtClean="0">
                <a:solidFill>
                  <a:schemeClr val="tx1"/>
                </a:solidFill>
              </a:rPr>
              <a:t>2015-07-14: 3</a:t>
            </a:r>
            <a:r>
              <a:rPr lang="en-US" altLang="ko-KR" baseline="30000" dirty="0" smtClean="0">
                <a:solidFill>
                  <a:schemeClr val="tx1"/>
                </a:solidFill>
              </a:rPr>
              <a:t>rd</a:t>
            </a:r>
            <a:r>
              <a:rPr lang="en-US" altLang="ko-KR" dirty="0" smtClean="0">
                <a:solidFill>
                  <a:schemeClr val="tx1"/>
                </a:solidFill>
              </a:rPr>
              <a:t> meeting of 802.11ax SR ad hoc group</a:t>
            </a:r>
          </a:p>
          <a:p>
            <a:pPr>
              <a:buFont typeface="Arial" panose="020B0604020202020204" pitchFamily="34" charset="0"/>
              <a:buChar char="•"/>
            </a:pPr>
            <a:r>
              <a:rPr lang="en-US" altLang="ko-KR" dirty="0" smtClean="0">
                <a:solidFill>
                  <a:schemeClr val="tx1"/>
                </a:solidFill>
              </a:rPr>
              <a:t>2015-09-15: 4</a:t>
            </a:r>
            <a:r>
              <a:rPr lang="en-US" altLang="ko-KR" baseline="30000" dirty="0" smtClean="0">
                <a:solidFill>
                  <a:schemeClr val="tx1"/>
                </a:solidFill>
              </a:rPr>
              <a:t>th</a:t>
            </a:r>
            <a:r>
              <a:rPr lang="en-US" altLang="ko-KR" dirty="0" smtClean="0">
                <a:solidFill>
                  <a:schemeClr val="tx1"/>
                </a:solidFill>
              </a:rPr>
              <a:t> meeting of 802.11ax SR ad hoc group</a:t>
            </a:r>
            <a:endParaRPr lang="en-US" altLang="ko-KR"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18181720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a:xfrm>
            <a:off x="685800" y="1981200"/>
            <a:ext cx="7846640" cy="4113213"/>
          </a:xfrm>
        </p:spPr>
        <p:txBody>
          <a:bodyPr>
            <a:normAutofit/>
          </a:bodyPr>
          <a:lstStyle/>
          <a:p>
            <a:pPr>
              <a:buFont typeface="Arial" panose="020B0604020202020204" pitchFamily="34" charset="0"/>
              <a:buChar char="•"/>
            </a:pPr>
            <a:r>
              <a:rPr lang="en-US" dirty="0">
                <a:solidFill>
                  <a:schemeClr val="tx1"/>
                </a:solidFill>
              </a:rPr>
              <a:t>Call meeting to order </a:t>
            </a:r>
          </a:p>
          <a:p>
            <a:pPr>
              <a:buFont typeface="Arial" panose="020B0604020202020204" pitchFamily="34" charset="0"/>
              <a:buChar char="•"/>
            </a:pPr>
            <a:r>
              <a:rPr lang="en-US" dirty="0">
                <a:solidFill>
                  <a:schemeClr val="tx1"/>
                </a:solidFill>
              </a:rPr>
              <a:t>Patent policy, </a:t>
            </a:r>
            <a:r>
              <a:rPr lang="en-US" dirty="0" smtClean="0">
                <a:solidFill>
                  <a:schemeClr val="tx1"/>
                </a:solidFill>
              </a:rPr>
              <a:t>etc.</a:t>
            </a:r>
          </a:p>
          <a:p>
            <a:pPr>
              <a:buFont typeface="Arial" panose="020B0604020202020204" pitchFamily="34" charset="0"/>
              <a:buChar char="•"/>
            </a:pPr>
            <a:r>
              <a:rPr lang="en-US" dirty="0" smtClean="0">
                <a:solidFill>
                  <a:schemeClr val="tx1"/>
                </a:solidFill>
              </a:rPr>
              <a:t>Approve agenda</a:t>
            </a:r>
            <a:endParaRPr lang="en-US" dirty="0">
              <a:solidFill>
                <a:schemeClr val="tx1"/>
              </a:solidFill>
            </a:endParaRPr>
          </a:p>
          <a:p>
            <a:pPr>
              <a:buFont typeface="Arial" panose="020B0604020202020204" pitchFamily="34" charset="0"/>
              <a:buChar char="•"/>
            </a:pPr>
            <a:r>
              <a:rPr lang="en-US" dirty="0">
                <a:solidFill>
                  <a:schemeClr val="tx1"/>
                </a:solidFill>
              </a:rPr>
              <a:t>Review ad hoc rules </a:t>
            </a:r>
            <a:endParaRPr lang="en-US" dirty="0" smtClean="0">
              <a:solidFill>
                <a:schemeClr val="tx1"/>
              </a:solidFill>
            </a:endParaRPr>
          </a:p>
          <a:p>
            <a:pPr>
              <a:buFont typeface="Arial" panose="020B0604020202020204" pitchFamily="34" charset="0"/>
              <a:buChar char="•"/>
            </a:pPr>
            <a:r>
              <a:rPr lang="en-US" dirty="0" smtClean="0">
                <a:solidFill>
                  <a:schemeClr val="tx1"/>
                </a:solidFill>
              </a:rPr>
              <a:t>Presentations</a:t>
            </a:r>
          </a:p>
          <a:p>
            <a:pPr>
              <a:buFont typeface="Arial" panose="020B0604020202020204" pitchFamily="34" charset="0"/>
              <a:buChar char="•"/>
            </a:pPr>
            <a:r>
              <a:rPr lang="en-US" dirty="0" smtClean="0">
                <a:solidFill>
                  <a:schemeClr val="tx1"/>
                </a:solidFill>
              </a:rPr>
              <a:t>Any </a:t>
            </a:r>
            <a:r>
              <a:rPr lang="en-US" dirty="0">
                <a:solidFill>
                  <a:schemeClr val="tx1"/>
                </a:solidFill>
              </a:rPr>
              <a:t>other technical </a:t>
            </a:r>
            <a:r>
              <a:rPr lang="en-US" dirty="0" smtClean="0">
                <a:solidFill>
                  <a:schemeClr val="tx1"/>
                </a:solidFill>
              </a:rPr>
              <a:t>presentations</a:t>
            </a:r>
          </a:p>
          <a:p>
            <a:pPr>
              <a:buFont typeface="Arial" panose="020B0604020202020204" pitchFamily="34" charset="0"/>
              <a:buChar char="•"/>
            </a:pPr>
            <a:r>
              <a:rPr lang="en-US" dirty="0" smtClean="0">
                <a:solidFill>
                  <a:schemeClr val="tx1"/>
                </a:solidFill>
              </a:rPr>
              <a:t>Any other business</a:t>
            </a:r>
          </a:p>
          <a:p>
            <a:pPr>
              <a:buFont typeface="Arial" panose="020B0604020202020204" pitchFamily="34" charset="0"/>
              <a:buChar char="•"/>
            </a:pPr>
            <a:r>
              <a:rPr lang="en-US" dirty="0" smtClean="0">
                <a:solidFill>
                  <a:schemeClr val="tx1"/>
                </a:solidFill>
              </a:rPr>
              <a:t>Adjourn</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41537031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37364430"/>
              </p:ext>
            </p:extLst>
          </p:nvPr>
        </p:nvGraphicFramePr>
        <p:xfrm>
          <a:off x="720688" y="1981200"/>
          <a:ext cx="7667735" cy="4175226"/>
        </p:xfrm>
        <a:graphic>
          <a:graphicData uri="http://schemas.openxmlformats.org/drawingml/2006/table">
            <a:tbl>
              <a:tblPr/>
              <a:tblGrid>
                <a:gridCol w="1431415"/>
                <a:gridCol w="3497085"/>
                <a:gridCol w="1701897"/>
                <a:gridCol w="1037338"/>
              </a:tblGrid>
              <a:tr h="228600">
                <a:tc>
                  <a:txBody>
                    <a:bodyPr/>
                    <a:lstStyle/>
                    <a:p>
                      <a:pPr algn="ctr" fontAlgn="b"/>
                      <a:r>
                        <a:rPr lang="en-CA" sz="1800" b="1" i="0" u="none" strike="noStrike" dirty="0">
                          <a:solidFill>
                            <a:srgbClr val="FFFFFF"/>
                          </a:solidFill>
                          <a:latin typeface="Calibri"/>
                        </a:rPr>
                        <a:t>DCN</a:t>
                      </a:r>
                    </a:p>
                  </a:txBody>
                  <a:tcPr marL="6714" marR="6714" marT="6714"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800" b="1" i="0" u="none" strike="noStrike" dirty="0">
                          <a:solidFill>
                            <a:srgbClr val="FFFFFF"/>
                          </a:solidFill>
                          <a:latin typeface="Calibri"/>
                        </a:rPr>
                        <a:t>Title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800" b="1" i="0" u="none" strike="noStrike" dirty="0">
                          <a:solidFill>
                            <a:srgbClr val="FFFFFF"/>
                          </a:solidFill>
                          <a:latin typeface="Calibri"/>
                        </a:rPr>
                        <a:t>Authors</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800" b="1" i="0" u="none" strike="noStrike" dirty="0" smtClean="0">
                          <a:solidFill>
                            <a:srgbClr val="FFFFFF"/>
                          </a:solidFill>
                          <a:latin typeface="Calibri"/>
                        </a:rPr>
                        <a:t>Order</a:t>
                      </a:r>
                      <a:endParaRPr lang="en-CA" sz="1800" b="1" i="0" u="none" strike="noStrike" dirty="0">
                        <a:solidFill>
                          <a:srgbClr val="FFFFFF"/>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r>
              <a:tr h="228600">
                <a:tc>
                  <a:txBody>
                    <a:bodyPr/>
                    <a:lstStyle/>
                    <a:p>
                      <a:pPr algn="l" fontAlgn="b"/>
                      <a:r>
                        <a:rPr lang="en-CA" sz="1800" b="0" i="0" u="none" strike="noStrike" dirty="0" smtClean="0">
                          <a:solidFill>
                            <a:srgbClr val="000000"/>
                          </a:solidFill>
                          <a:latin typeface="Calibri"/>
                        </a:rPr>
                        <a:t>11-15/1259</a:t>
                      </a:r>
                      <a:endParaRPr lang="en-CA" sz="1800" b="0" i="0" u="none" strike="noStrike" dirty="0">
                        <a:solidFill>
                          <a:srgbClr val="000000"/>
                        </a:solidFill>
                        <a:latin typeface="Calibri"/>
                      </a:endParaRPr>
                    </a:p>
                  </a:txBody>
                  <a:tcPr marL="6714" marR="6714" marT="6714" marB="0">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dirty="0">
                          <a:solidFill>
                            <a:srgbClr val="000000"/>
                          </a:solidFill>
                          <a:latin typeface="Calibri"/>
                        </a:rPr>
                        <a:t>Use of TG ax Scenarios  for Spatial Reuse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dirty="0">
                          <a:solidFill>
                            <a:srgbClr val="000000"/>
                          </a:solidFill>
                          <a:latin typeface="Calibri"/>
                        </a:rPr>
                        <a:t>Graham Smith</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800" b="0" i="0" u="none" strike="noStrike" dirty="0" smtClean="0">
                          <a:solidFill>
                            <a:srgbClr val="000000"/>
                          </a:solidFill>
                          <a:latin typeface="Calibri"/>
                        </a:rPr>
                        <a:t>2</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800" b="0" i="0" u="none" strike="noStrike" dirty="0">
                          <a:solidFill>
                            <a:srgbClr val="000000"/>
                          </a:solidFill>
                          <a:latin typeface="Calibri"/>
                        </a:rPr>
                        <a:t>11-15/1284</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a:solidFill>
                            <a:srgbClr val="000000"/>
                          </a:solidFill>
                          <a:latin typeface="Calibri"/>
                        </a:rPr>
                        <a:t>Simulation results for spatial reuse in 11ax</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err="1">
                          <a:solidFill>
                            <a:srgbClr val="000000"/>
                          </a:solidFill>
                          <a:latin typeface="Calibri"/>
                        </a:rPr>
                        <a:t>Jinmin</a:t>
                      </a:r>
                      <a:r>
                        <a:rPr lang="en-CA" sz="1800" b="0" i="0" u="none" strike="noStrike" dirty="0">
                          <a:solidFill>
                            <a:srgbClr val="000000"/>
                          </a:solidFill>
                          <a:latin typeface="Calibri"/>
                        </a:rPr>
                        <a:t> Kim</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800" b="0" i="0" u="none" strike="noStrike" dirty="0" smtClean="0">
                          <a:solidFill>
                            <a:srgbClr val="000000"/>
                          </a:solidFill>
                          <a:latin typeface="Calibri"/>
                        </a:rPr>
                        <a:t>3</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p>
                      <a:pPr algn="l" fontAlgn="b"/>
                      <a:r>
                        <a:rPr lang="en-CA" sz="1800" b="0" i="0" u="none" strike="noStrike" dirty="0">
                          <a:solidFill>
                            <a:srgbClr val="000000"/>
                          </a:solidFill>
                          <a:latin typeface="Calibri"/>
                        </a:rPr>
                        <a:t>11-15/1313</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dirty="0">
                          <a:solidFill>
                            <a:srgbClr val="000000"/>
                          </a:solidFill>
                          <a:latin typeface="Calibri"/>
                        </a:rPr>
                        <a:t>Considerations for Spatial Reuse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dirty="0">
                          <a:solidFill>
                            <a:srgbClr val="000000"/>
                          </a:solidFill>
                          <a:latin typeface="Calibri"/>
                        </a:rPr>
                        <a:t>Reza </a:t>
                      </a:r>
                      <a:r>
                        <a:rPr lang="en-CA" sz="1800" b="0" i="0" u="none" strike="noStrike" dirty="0" err="1">
                          <a:solidFill>
                            <a:srgbClr val="000000"/>
                          </a:solidFill>
                          <a:latin typeface="Calibri"/>
                        </a:rPr>
                        <a:t>Hedayat</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800" b="0" i="0" u="none" strike="noStrike" dirty="0" smtClean="0">
                          <a:solidFill>
                            <a:srgbClr val="000000"/>
                          </a:solidFill>
                          <a:latin typeface="Calibri"/>
                        </a:rPr>
                        <a:t>4</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800" b="0" i="0" u="none" strike="noStrike" dirty="0">
                          <a:solidFill>
                            <a:srgbClr val="000000"/>
                          </a:solidFill>
                          <a:latin typeface="Calibri"/>
                        </a:rPr>
                        <a:t>11-15/1316</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a:solidFill>
                            <a:srgbClr val="000000"/>
                          </a:solidFill>
                          <a:latin typeface="Calibri"/>
                        </a:rPr>
                        <a:t>DSC calibration results with NS-3</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a:solidFill>
                            <a:srgbClr val="000000"/>
                          </a:solidFill>
                          <a:latin typeface="Calibri"/>
                        </a:rPr>
                        <a:t>M. </a:t>
                      </a:r>
                      <a:r>
                        <a:rPr lang="en-CA" sz="1800" b="0" i="0" u="none" strike="noStrike" dirty="0" err="1">
                          <a:solidFill>
                            <a:srgbClr val="000000"/>
                          </a:solidFill>
                          <a:latin typeface="Calibri"/>
                        </a:rPr>
                        <a:t>Shahwaiz</a:t>
                      </a:r>
                      <a:r>
                        <a:rPr lang="en-CA" sz="1800" b="0" i="0" u="none" strike="noStrike" dirty="0">
                          <a:solidFill>
                            <a:srgbClr val="000000"/>
                          </a:solidFill>
                          <a:latin typeface="Calibri"/>
                        </a:rPr>
                        <a:t> </a:t>
                      </a:r>
                      <a:r>
                        <a:rPr lang="en-CA" sz="1800" b="0" i="0" u="none" strike="noStrike" dirty="0" err="1">
                          <a:solidFill>
                            <a:srgbClr val="000000"/>
                          </a:solidFill>
                          <a:latin typeface="Calibri"/>
                        </a:rPr>
                        <a:t>Afaqui</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800" b="0" i="0" u="none" strike="noStrike" dirty="0" smtClean="0">
                          <a:solidFill>
                            <a:srgbClr val="000000"/>
                          </a:solidFill>
                          <a:latin typeface="Calibri"/>
                        </a:rPr>
                        <a:t>5</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p>
                      <a:pPr algn="l" fontAlgn="b"/>
                      <a:r>
                        <a:rPr lang="en-CA" sz="1800" b="0" i="0" u="none" strike="noStrike" dirty="0">
                          <a:solidFill>
                            <a:srgbClr val="000000"/>
                          </a:solidFill>
                          <a:latin typeface="Calibri"/>
                        </a:rPr>
                        <a:t>11-15/1336</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a:solidFill>
                            <a:srgbClr val="000000"/>
                          </a:solidFill>
                          <a:latin typeface="Calibri"/>
                        </a:rPr>
                        <a:t>BSS Color Field Size Measurements</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dirty="0">
                          <a:solidFill>
                            <a:srgbClr val="000000"/>
                          </a:solidFill>
                          <a:latin typeface="Calibri"/>
                        </a:rPr>
                        <a:t>Chuck </a:t>
                      </a:r>
                      <a:r>
                        <a:rPr lang="en-CA" sz="1800" b="0" i="0" u="none" strike="noStrike" dirty="0" err="1">
                          <a:solidFill>
                            <a:srgbClr val="000000"/>
                          </a:solidFill>
                          <a:latin typeface="Calibri"/>
                        </a:rPr>
                        <a:t>Lukaszewski</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800" b="0" i="0" u="none" strike="noStrike" dirty="0" smtClean="0">
                          <a:solidFill>
                            <a:srgbClr val="000000"/>
                          </a:solidFill>
                          <a:latin typeface="Calibri"/>
                        </a:rPr>
                        <a:t>6</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800" b="0" i="0" u="none" strike="noStrike" dirty="0">
                          <a:solidFill>
                            <a:srgbClr val="000000"/>
                          </a:solidFill>
                          <a:latin typeface="Calibri"/>
                        </a:rPr>
                        <a:t>11-15/1337</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a:solidFill>
                            <a:srgbClr val="000000"/>
                          </a:solidFill>
                          <a:latin typeface="Calibri"/>
                        </a:rPr>
                        <a:t>Secondary Channel CCA of HE STA</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a:solidFill>
                            <a:srgbClr val="000000"/>
                          </a:solidFill>
                          <a:latin typeface="Calibri"/>
                        </a:rPr>
                        <a:t>John Son</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800" b="0" i="0" u="none" strike="noStrike" dirty="0" smtClean="0">
                          <a:solidFill>
                            <a:srgbClr val="000000"/>
                          </a:solidFill>
                          <a:latin typeface="Calibri"/>
                        </a:rPr>
                        <a:t>7</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p>
                      <a:pPr algn="l" fontAlgn="b"/>
                      <a:r>
                        <a:rPr lang="en-CA" sz="1800" b="0" i="0" u="none" strike="noStrike" dirty="0">
                          <a:solidFill>
                            <a:srgbClr val="000000"/>
                          </a:solidFill>
                          <a:latin typeface="Calibri"/>
                        </a:rPr>
                        <a:t>11-15/1338</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a:solidFill>
                            <a:srgbClr val="000000"/>
                          </a:solidFill>
                          <a:latin typeface="Calibri"/>
                        </a:rPr>
                        <a:t>Improving Spatial Reuse During OBSS UL MU Procedure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dirty="0" err="1">
                          <a:solidFill>
                            <a:srgbClr val="000000"/>
                          </a:solidFill>
                          <a:latin typeface="Calibri"/>
                        </a:rPr>
                        <a:t>Geonjung</a:t>
                      </a:r>
                      <a:r>
                        <a:rPr lang="en-CA" sz="1800" b="0" i="0" u="none" strike="noStrike" dirty="0">
                          <a:solidFill>
                            <a:srgbClr val="000000"/>
                          </a:solidFill>
                          <a:latin typeface="Calibri"/>
                        </a:rPr>
                        <a:t> </a:t>
                      </a:r>
                      <a:r>
                        <a:rPr lang="en-CA" sz="1800" b="0" i="0" u="none" strike="noStrike" dirty="0" err="1">
                          <a:solidFill>
                            <a:srgbClr val="000000"/>
                          </a:solidFill>
                          <a:latin typeface="Calibri"/>
                        </a:rPr>
                        <a:t>Ko</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800" b="0" i="0" u="none" strike="noStrike" dirty="0" smtClean="0">
                          <a:solidFill>
                            <a:srgbClr val="000000"/>
                          </a:solidFill>
                          <a:latin typeface="Calibri"/>
                        </a:rPr>
                        <a:t>8</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800" b="0" i="0" u="none" strike="noStrike" dirty="0">
                          <a:solidFill>
                            <a:srgbClr val="000000"/>
                          </a:solidFill>
                          <a:latin typeface="Calibri"/>
                        </a:rPr>
                        <a:t>11-15/1348</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a:solidFill>
                            <a:srgbClr val="000000"/>
                          </a:solidFill>
                          <a:latin typeface="Calibri"/>
                        </a:rPr>
                        <a:t>Multiple NAVs for Spatial Reuse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err="1">
                          <a:solidFill>
                            <a:srgbClr val="000000"/>
                          </a:solidFill>
                          <a:latin typeface="Calibri"/>
                        </a:rPr>
                        <a:t>Sigurd</a:t>
                      </a:r>
                      <a:r>
                        <a:rPr lang="en-CA" sz="1800" b="0" i="0" u="none" strike="noStrike" dirty="0">
                          <a:solidFill>
                            <a:srgbClr val="000000"/>
                          </a:solidFill>
                          <a:latin typeface="Calibri"/>
                        </a:rPr>
                        <a:t> </a:t>
                      </a:r>
                      <a:r>
                        <a:rPr lang="en-CA" sz="1800" b="0" i="0" u="none" strike="noStrike" dirty="0" err="1">
                          <a:solidFill>
                            <a:srgbClr val="000000"/>
                          </a:solidFill>
                          <a:latin typeface="Calibri"/>
                        </a:rPr>
                        <a:t>Schelstraete</a:t>
                      </a:r>
                      <a:r>
                        <a:rPr lang="en-CA" sz="1800" b="0" i="0" u="none" strike="noStrike" dirty="0">
                          <a:solidFill>
                            <a:srgbClr val="000000"/>
                          </a:solidFill>
                          <a:latin typeface="Calibri"/>
                        </a:rPr>
                        <a:t> </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800" b="0" i="0" u="none" strike="noStrike" dirty="0" smtClean="0">
                          <a:solidFill>
                            <a:srgbClr val="000000"/>
                          </a:solidFill>
                          <a:latin typeface="Calibri"/>
                        </a:rPr>
                        <a:t>1</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extLst>
      <p:ext uri="{BB962C8B-B14F-4D97-AF65-F5344CB8AC3E}">
        <p14:creationId xmlns:p14="http://schemas.microsoft.com/office/powerpoint/2010/main" val="21655275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r>
              <a:rPr lang="en-US" dirty="0" smtClean="0"/>
              <a:t>R20151110001</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US" altLang="zh-CN" dirty="0"/>
              <a:t>An HE STA should have a mechanism to remember and distinguish </a:t>
            </a:r>
            <a:r>
              <a:rPr lang="en-GB" altLang="zh-CN" dirty="0" smtClean="0"/>
              <a:t>NAVs set by intra-BSS frame and OBSS frame. A CF-end </a:t>
            </a:r>
            <a:r>
              <a:rPr lang="en-GB" altLang="zh-CN" dirty="0"/>
              <a:t>frame that comes from </a:t>
            </a:r>
            <a:r>
              <a:rPr lang="en-GB" altLang="zh-CN" dirty="0" smtClean="0"/>
              <a:t>intra-BSS (OBSS) should not </a:t>
            </a:r>
            <a:r>
              <a:rPr lang="en-GB" altLang="zh-CN" dirty="0"/>
              <a:t>reset NAV that was set by a frame </a:t>
            </a:r>
            <a:r>
              <a:rPr lang="en-GB" altLang="zh-CN" dirty="0" smtClean="0"/>
              <a:t>from OBSS (intra-BSS). </a:t>
            </a:r>
            <a:r>
              <a:rPr lang="en-US" dirty="0"/>
              <a:t>To determine </a:t>
            </a:r>
            <a:r>
              <a:rPr lang="en-US" dirty="0" smtClean="0"/>
              <a:t>which </a:t>
            </a:r>
            <a:r>
              <a:rPr lang="en-US" dirty="0"/>
              <a:t>BSS </a:t>
            </a:r>
            <a:r>
              <a:rPr lang="en-US" dirty="0" smtClean="0"/>
              <a:t>is the origin of a frame, the </a:t>
            </a:r>
            <a:r>
              <a:rPr lang="en-US" dirty="0"/>
              <a:t>HE STA may use BSS color.</a:t>
            </a:r>
            <a:endParaRPr lang="zh-CN" altLang="zh-CN" sz="1200" dirty="0"/>
          </a:p>
          <a:p>
            <a:pPr marL="457200" lvl="1" indent="0">
              <a:buNone/>
            </a:pPr>
            <a:endParaRPr lang="zh-CN" altLang="zh-CN" sz="1200" b="0" dirty="0" smtClean="0"/>
          </a:p>
          <a:p>
            <a:pPr marL="800100" lvl="1" indent="-342900">
              <a:buFont typeface="Times New Roman" pitchFamily="18" charset="0"/>
              <a:buChar char="−"/>
            </a:pPr>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4" name="Slide Number Placeholder 3"/>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3099D1E7-2CFE-4362-BB72-AF97192842EA}" type="slidenum">
              <a:rPr lang="en-US" smtClean="0"/>
              <a:pPr>
                <a:defRPr/>
              </a:pPr>
              <a:t>23</a:t>
            </a:fld>
            <a:endParaRPr lang="en-US" dirty="0"/>
          </a:p>
        </p:txBody>
      </p:sp>
      <p:sp>
        <p:nvSpPr>
          <p:cNvPr id="6" name="Footer Placeholder 3"/>
          <p:cNvSpPr>
            <a:spLocks noGrp="1"/>
          </p:cNvSpPr>
          <p:nvPr>
            <p:ph type="ftr" sz="quarter" idx="4294967295"/>
          </p:nvPr>
        </p:nvSpPr>
        <p:spPr>
          <a:xfrm>
            <a:off x="5791199" y="6475413"/>
            <a:ext cx="2752661" cy="184666"/>
          </a:xfrm>
          <a:prstGeom prst="rect">
            <a:avLst/>
          </a:prstGeom>
          <a:noFill/>
        </p:spPr>
        <p:txBody>
          <a:bodyPr/>
          <a:lstStyle/>
          <a:p>
            <a:r>
              <a:rPr lang="en-US" dirty="0"/>
              <a:t>IITP</a:t>
            </a:r>
          </a:p>
        </p:txBody>
      </p:sp>
      <p:sp>
        <p:nvSpPr>
          <p:cNvPr id="7" name="Rectangle 4"/>
          <p:cNvSpPr>
            <a:spLocks noGrp="1" noChangeArrowheads="1"/>
          </p:cNvSpPr>
          <p:nvPr>
            <p:ph type="dt" sz="half" idx="4294967295"/>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extLst>
      <p:ext uri="{BB962C8B-B14F-4D97-AF65-F5344CB8AC3E}">
        <p14:creationId xmlns:p14="http://schemas.microsoft.com/office/powerpoint/2010/main" val="3447631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r>
              <a:rPr lang="en-US" dirty="0" smtClean="0"/>
              <a:t>R20151110002</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GB" altLang="zh-CN" dirty="0"/>
              <a:t>An HE STA should have a mechanism to remember and distinguish NAV values set by frames from different BSSs. </a:t>
            </a:r>
            <a:r>
              <a:rPr lang="en-GB" altLang="zh-CN" dirty="0" smtClean="0"/>
              <a:t>A CF-end </a:t>
            </a:r>
            <a:r>
              <a:rPr lang="en-GB" altLang="zh-CN" dirty="0"/>
              <a:t>frame that comes from one BSS </a:t>
            </a:r>
            <a:r>
              <a:rPr lang="en-GB" altLang="zh-CN" dirty="0" smtClean="0"/>
              <a:t>should not </a:t>
            </a:r>
            <a:r>
              <a:rPr lang="en-GB" altLang="zh-CN" dirty="0"/>
              <a:t>reset NAV that was set by a frame </a:t>
            </a:r>
            <a:r>
              <a:rPr lang="en-GB" altLang="zh-CN" dirty="0" smtClean="0"/>
              <a:t>from </a:t>
            </a:r>
            <a:r>
              <a:rPr lang="en-GB" altLang="zh-CN" dirty="0"/>
              <a:t>another BSS. </a:t>
            </a:r>
            <a:r>
              <a:rPr lang="en-US" dirty="0"/>
              <a:t>To determine </a:t>
            </a:r>
            <a:r>
              <a:rPr lang="en-US" dirty="0" smtClean="0"/>
              <a:t>which </a:t>
            </a:r>
            <a:r>
              <a:rPr lang="en-US" dirty="0"/>
              <a:t>BSS </a:t>
            </a:r>
            <a:r>
              <a:rPr lang="en-US" dirty="0" smtClean="0"/>
              <a:t>is the origin of a frame, the </a:t>
            </a:r>
            <a:r>
              <a:rPr lang="en-US" dirty="0"/>
              <a:t>HE STA may use BSS color.</a:t>
            </a:r>
            <a:endParaRPr lang="zh-CN" altLang="zh-CN" sz="1200" dirty="0"/>
          </a:p>
          <a:p>
            <a:pPr marL="457200" lvl="1" indent="0">
              <a:buNone/>
            </a:pPr>
            <a:endParaRPr lang="zh-CN" altLang="zh-CN" sz="1200" b="0" dirty="0" smtClean="0"/>
          </a:p>
          <a:p>
            <a:pPr marL="800100" lvl="1" indent="-342900">
              <a:buFont typeface="Times New Roman" pitchFamily="18" charset="0"/>
              <a:buChar char="−"/>
            </a:pPr>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4" name="Slide Number Placeholder 3"/>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3099D1E7-2CFE-4362-BB72-AF97192842EA}" type="slidenum">
              <a:rPr lang="en-US" smtClean="0"/>
              <a:pPr>
                <a:defRPr/>
              </a:pPr>
              <a:t>24</a:t>
            </a:fld>
            <a:endParaRPr lang="en-US" dirty="0"/>
          </a:p>
        </p:txBody>
      </p:sp>
      <p:sp>
        <p:nvSpPr>
          <p:cNvPr id="6" name="Footer Placeholder 3"/>
          <p:cNvSpPr>
            <a:spLocks noGrp="1"/>
          </p:cNvSpPr>
          <p:nvPr>
            <p:ph type="ftr" sz="quarter" idx="4294967295"/>
          </p:nvPr>
        </p:nvSpPr>
        <p:spPr>
          <a:xfrm>
            <a:off x="5791199" y="6475413"/>
            <a:ext cx="2752661" cy="184666"/>
          </a:xfrm>
          <a:prstGeom prst="rect">
            <a:avLst/>
          </a:prstGeom>
          <a:noFill/>
        </p:spPr>
        <p:txBody>
          <a:bodyPr/>
          <a:lstStyle/>
          <a:p>
            <a:r>
              <a:rPr lang="en-US" dirty="0"/>
              <a:t>IITP</a:t>
            </a:r>
          </a:p>
        </p:txBody>
      </p:sp>
      <p:sp>
        <p:nvSpPr>
          <p:cNvPr id="7" name="Rectangle 4"/>
          <p:cNvSpPr>
            <a:spLocks noGrp="1" noChangeArrowheads="1"/>
          </p:cNvSpPr>
          <p:nvPr>
            <p:ph type="dt" sz="half" idx="4294967295"/>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extLst>
      <p:ext uri="{BB962C8B-B14F-4D97-AF65-F5344CB8AC3E}">
        <p14:creationId xmlns:p14="http://schemas.microsoft.com/office/powerpoint/2010/main" val="31523010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114800"/>
          </a:xfrm>
        </p:spPr>
        <p:txBody>
          <a:bodyPr/>
          <a:lstStyle/>
          <a:p>
            <a:r>
              <a:rPr lang="en-US" dirty="0" smtClean="0"/>
              <a:t>Do you agree that when evaluating Spatial Reuse technologies the channel allocations should be allowed to be varied along the lines indicated in this document, rather than only use the fixed assignments as specified in the Simulation Document?</a:t>
            </a:r>
          </a:p>
          <a:p>
            <a:endParaRPr lang="en-US" dirty="0"/>
          </a:p>
          <a:p>
            <a:r>
              <a:rPr lang="en-US" dirty="0" smtClean="0"/>
              <a:t>Y/N/A</a:t>
            </a:r>
          </a:p>
          <a:p>
            <a:endParaRPr lang="en-US" dirty="0"/>
          </a:p>
          <a:p>
            <a:endParaRPr lang="en-US" dirty="0"/>
          </a:p>
        </p:txBody>
      </p:sp>
      <p:sp>
        <p:nvSpPr>
          <p:cNvPr id="3" name="Title 2"/>
          <p:cNvSpPr>
            <a:spLocks noGrp="1"/>
          </p:cNvSpPr>
          <p:nvPr>
            <p:ph type="title"/>
          </p:nvPr>
        </p:nvSpPr>
        <p:spPr/>
        <p:txBody>
          <a:bodyPr/>
          <a:lstStyle/>
          <a:p>
            <a:r>
              <a:rPr lang="en-US" dirty="0" smtClean="0"/>
              <a:t>Straw </a:t>
            </a:r>
            <a:r>
              <a:rPr lang="en-US" dirty="0"/>
              <a:t>Poll </a:t>
            </a:r>
            <a:r>
              <a:rPr lang="en-US" dirty="0" smtClean="0"/>
              <a:t>R20151110003</a:t>
            </a:r>
            <a:endParaRPr lang="en-US" dirty="0"/>
          </a:p>
        </p:txBody>
      </p:sp>
      <p:sp>
        <p:nvSpPr>
          <p:cNvPr id="4" name="Date Placeholder 3"/>
          <p:cNvSpPr>
            <a:spLocks noGrp="1"/>
          </p:cNvSpPr>
          <p:nvPr>
            <p:ph type="dt" sz="half" idx="4294967295"/>
          </p:nvPr>
        </p:nvSpPr>
        <p:spPr>
          <a:xfrm>
            <a:off x="696913" y="332601"/>
            <a:ext cx="878446" cy="276999"/>
          </a:xfrm>
          <a:prstGeom prst="rect">
            <a:avLst/>
          </a:prstGeom>
        </p:spPr>
        <p:txBody>
          <a:bodyPr/>
          <a:lstStyle/>
          <a:p>
            <a:pPr>
              <a:defRPr/>
            </a:pPr>
            <a:r>
              <a:rPr lang="en-US" smtClean="0"/>
              <a:t>Nov 2015</a:t>
            </a:r>
            <a:endParaRPr lang="en-US" dirty="0"/>
          </a:p>
        </p:txBody>
      </p:sp>
      <p:sp>
        <p:nvSpPr>
          <p:cNvPr id="5" name="Footer Placeholder 4"/>
          <p:cNvSpPr>
            <a:spLocks noGrp="1"/>
          </p:cNvSpPr>
          <p:nvPr>
            <p:ph type="ftr" sz="quarter" idx="4294967295"/>
          </p:nvPr>
        </p:nvSpPr>
        <p:spPr>
          <a:xfrm>
            <a:off x="6518434" y="6475413"/>
            <a:ext cx="2025491" cy="184666"/>
          </a:xfrm>
          <a:prstGeom prst="rect">
            <a:avLst/>
          </a:prstGeom>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25</a:t>
            </a:fld>
            <a:endParaRPr lang="en-US" dirty="0"/>
          </a:p>
        </p:txBody>
      </p:sp>
    </p:spTree>
    <p:extLst>
      <p:ext uri="{BB962C8B-B14F-4D97-AF65-F5344CB8AC3E}">
        <p14:creationId xmlns:p14="http://schemas.microsoft.com/office/powerpoint/2010/main" val="4108391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R20151110004</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that the following to be added to 11ax SFD:</a:t>
            </a:r>
          </a:p>
          <a:p>
            <a:endParaRPr lang="en-US" dirty="0"/>
          </a:p>
          <a:p>
            <a:r>
              <a:rPr lang="en-US" dirty="0"/>
              <a:t>The specification to consider a procedure based on received RSSI of a pair of RTS and CTS frames to avoid updating the NAV after receiving the CTS frame if the measured RSSI of the RTS/CTS frames meet a TBD condition.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31890284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a:t>
            </a:r>
            <a:r>
              <a:rPr lang="en-US" dirty="0" smtClean="0"/>
              <a:t>Poll </a:t>
            </a:r>
            <a:r>
              <a:rPr lang="en-US" dirty="0" smtClean="0"/>
              <a:t>R20151110005</a:t>
            </a:r>
            <a:endParaRPr lang="en-US" dirty="0"/>
          </a:p>
        </p:txBody>
      </p:sp>
      <p:sp>
        <p:nvSpPr>
          <p:cNvPr id="3" name="Content Placeholder 2"/>
          <p:cNvSpPr>
            <a:spLocks noGrp="1"/>
          </p:cNvSpPr>
          <p:nvPr>
            <p:ph idx="1"/>
          </p:nvPr>
        </p:nvSpPr>
        <p:spPr>
          <a:xfrm>
            <a:off x="683568" y="1988840"/>
            <a:ext cx="7770813" cy="4113213"/>
          </a:xfrm>
        </p:spPr>
        <p:txBody>
          <a:bodyPr>
            <a:normAutofit/>
          </a:bodyPr>
          <a:lstStyle/>
          <a:p>
            <a:pPr marL="342900" lvl="1" indent="-342900">
              <a:spcBef>
                <a:spcPts val="600"/>
              </a:spcBef>
              <a:buFont typeface="Arial"/>
              <a:buChar char="•"/>
            </a:pPr>
            <a:r>
              <a:rPr lang="en-US" dirty="0"/>
              <a:t>Do you agree </a:t>
            </a:r>
            <a:r>
              <a:rPr lang="en-US" dirty="0" smtClean="0"/>
              <a:t>to add the following text into 11ax SFD </a:t>
            </a:r>
            <a:r>
              <a:rPr lang="en-US" dirty="0"/>
              <a:t>?</a:t>
            </a:r>
          </a:p>
          <a:p>
            <a:pPr>
              <a:buFont typeface="Arial" charset="0"/>
              <a:buChar char="•"/>
            </a:pPr>
            <a:r>
              <a:rPr lang="en-US" dirty="0"/>
              <a:t> 5</a:t>
            </a:r>
            <a:r>
              <a:rPr lang="en-US" dirty="0" smtClean="0"/>
              <a:t>.x HE STA shall have the same Energy Detection capability </a:t>
            </a:r>
            <a:r>
              <a:rPr lang="en-US" dirty="0"/>
              <a:t>as VHT STA in </a:t>
            </a:r>
            <a:r>
              <a:rPr lang="en-US" dirty="0" smtClean="0"/>
              <a:t>secondary channels.</a:t>
            </a:r>
          </a:p>
          <a:p>
            <a:pPr marL="800100" lvl="1" indent="-342900">
              <a:buFont typeface="Wingdings" charset="2"/>
              <a:buChar char="§"/>
            </a:pPr>
            <a:r>
              <a:rPr lang="en-US" dirty="0" smtClean="0"/>
              <a:t>Y/N/A</a:t>
            </a:r>
            <a:endParaRPr lang="en-US" dirty="0"/>
          </a:p>
          <a:p>
            <a:pPr marL="457200" lvl="1" indent="0"/>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a:pPr/>
              <a:t>27</a:t>
            </a:fld>
            <a:endParaRPr lang="en-GB" dirty="0"/>
          </a:p>
        </p:txBody>
      </p:sp>
      <p:sp>
        <p:nvSpPr>
          <p:cNvPr id="5" name="Footer Placeholder 4"/>
          <p:cNvSpPr>
            <a:spLocks noGrp="1"/>
          </p:cNvSpPr>
          <p:nvPr>
            <p:ph type="ftr" idx="14"/>
          </p:nvPr>
        </p:nvSpPr>
        <p:spPr/>
        <p:txBody>
          <a:bodyPr/>
          <a:lstStyle/>
          <a:p>
            <a:r>
              <a:rPr lang="en-GB" dirty="0"/>
              <a:t>John Son et al., WILUS</a:t>
            </a:r>
          </a:p>
        </p:txBody>
      </p:sp>
      <p:sp>
        <p:nvSpPr>
          <p:cNvPr id="6" name="Date Placeholder 5"/>
          <p:cNvSpPr>
            <a:spLocks noGrp="1"/>
          </p:cNvSpPr>
          <p:nvPr>
            <p:ph type="dt" idx="15"/>
          </p:nvPr>
        </p:nvSpPr>
        <p:spPr/>
        <p:txBody>
          <a:bodyPr/>
          <a:lstStyle/>
          <a:p>
            <a:r>
              <a:rPr lang="en-US" altLang="ko-KR" smtClean="0"/>
              <a:t>Nov 2015</a:t>
            </a:r>
            <a:endParaRPr lang="en-GB" dirty="0"/>
          </a:p>
        </p:txBody>
      </p:sp>
    </p:spTree>
    <p:extLst>
      <p:ext uri="{BB962C8B-B14F-4D97-AF65-F5344CB8AC3E}">
        <p14:creationId xmlns:p14="http://schemas.microsoft.com/office/powerpoint/2010/main" val="41363173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a:t>
            </a:r>
            <a:r>
              <a:rPr lang="en-US" dirty="0" smtClean="0"/>
              <a:t>Poll </a:t>
            </a:r>
            <a:r>
              <a:rPr lang="en-US" dirty="0" smtClean="0"/>
              <a:t>R20151110006</a:t>
            </a:r>
            <a:endParaRPr lang="en-US" dirty="0"/>
          </a:p>
        </p:txBody>
      </p:sp>
      <p:sp>
        <p:nvSpPr>
          <p:cNvPr id="3" name="Content Placeholder 2"/>
          <p:cNvSpPr>
            <a:spLocks noGrp="1"/>
          </p:cNvSpPr>
          <p:nvPr>
            <p:ph idx="1"/>
          </p:nvPr>
        </p:nvSpPr>
        <p:spPr>
          <a:xfrm>
            <a:off x="683568" y="1988840"/>
            <a:ext cx="7770813" cy="4113213"/>
          </a:xfrm>
        </p:spPr>
        <p:txBody>
          <a:bodyPr>
            <a:normAutofit/>
          </a:bodyPr>
          <a:lstStyle/>
          <a:p>
            <a:pPr marL="342900" lvl="1" indent="-342900">
              <a:spcBef>
                <a:spcPts val="600"/>
              </a:spcBef>
              <a:buFont typeface="Arial"/>
              <a:buChar char="•"/>
            </a:pPr>
            <a:r>
              <a:rPr lang="en-US" dirty="0"/>
              <a:t>Do you agree </a:t>
            </a:r>
            <a:r>
              <a:rPr lang="en-US" dirty="0" smtClean="0"/>
              <a:t>to add the following text into 11ax SFD </a:t>
            </a:r>
            <a:r>
              <a:rPr lang="en-US" dirty="0"/>
              <a:t>?</a:t>
            </a:r>
          </a:p>
          <a:p>
            <a:pPr>
              <a:buFont typeface="Arial" charset="0"/>
              <a:buChar char="•"/>
            </a:pPr>
            <a:r>
              <a:rPr lang="en-US" dirty="0"/>
              <a:t> 5</a:t>
            </a:r>
            <a:r>
              <a:rPr lang="en-US" dirty="0" smtClean="0"/>
              <a:t>.x HE STA shall detect Legacy PPDU in secondary channels at or above TBD thresholds within PIFS before transmission.</a:t>
            </a:r>
          </a:p>
          <a:p>
            <a:pPr lvl="1">
              <a:buFont typeface="Arial" charset="0"/>
              <a:buChar char="•"/>
            </a:pPr>
            <a:r>
              <a:rPr lang="en-US" dirty="0" smtClean="0"/>
              <a:t>Note: Legacy PPDU is NON_NT, HT_MF, HT_GF or VHT PPDU.</a:t>
            </a:r>
          </a:p>
          <a:p>
            <a:pPr marL="800100" lvl="1" indent="-342900">
              <a:buFont typeface="Wingdings" charset="2"/>
              <a:buChar char="§"/>
            </a:pPr>
            <a:r>
              <a:rPr lang="en-US" dirty="0" smtClean="0"/>
              <a:t>Y/N/A</a:t>
            </a:r>
            <a:endParaRPr lang="en-US" dirty="0"/>
          </a:p>
          <a:p>
            <a:pPr marL="457200" lvl="1" indent="0"/>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a:pPr/>
              <a:t>28</a:t>
            </a:fld>
            <a:endParaRPr lang="en-GB" dirty="0"/>
          </a:p>
        </p:txBody>
      </p:sp>
      <p:sp>
        <p:nvSpPr>
          <p:cNvPr id="5" name="Footer Placeholder 4"/>
          <p:cNvSpPr>
            <a:spLocks noGrp="1"/>
          </p:cNvSpPr>
          <p:nvPr>
            <p:ph type="ftr" idx="14"/>
          </p:nvPr>
        </p:nvSpPr>
        <p:spPr/>
        <p:txBody>
          <a:bodyPr/>
          <a:lstStyle/>
          <a:p>
            <a:r>
              <a:rPr lang="en-GB" dirty="0"/>
              <a:t>John Son et al., WILUS</a:t>
            </a:r>
          </a:p>
        </p:txBody>
      </p:sp>
      <p:sp>
        <p:nvSpPr>
          <p:cNvPr id="6" name="Date Placeholder 5"/>
          <p:cNvSpPr>
            <a:spLocks noGrp="1"/>
          </p:cNvSpPr>
          <p:nvPr>
            <p:ph type="dt" idx="15"/>
          </p:nvPr>
        </p:nvSpPr>
        <p:spPr/>
        <p:txBody>
          <a:bodyPr/>
          <a:lstStyle/>
          <a:p>
            <a:r>
              <a:rPr lang="en-US" altLang="ko-KR" smtClean="0"/>
              <a:t>Nov 2015</a:t>
            </a:r>
            <a:endParaRPr lang="en-GB" dirty="0"/>
          </a:p>
        </p:txBody>
      </p:sp>
    </p:spTree>
    <p:extLst>
      <p:ext uri="{BB962C8B-B14F-4D97-AF65-F5344CB8AC3E}">
        <p14:creationId xmlns:p14="http://schemas.microsoft.com/office/powerpoint/2010/main" val="8144236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a:t>
            </a:r>
            <a:r>
              <a:rPr lang="en-US" dirty="0" smtClean="0"/>
              <a:t>Poll </a:t>
            </a:r>
            <a:r>
              <a:rPr lang="en-US" dirty="0" smtClean="0"/>
              <a:t>R20151110007</a:t>
            </a:r>
            <a:endParaRPr lang="en-US" dirty="0"/>
          </a:p>
        </p:txBody>
      </p:sp>
      <p:sp>
        <p:nvSpPr>
          <p:cNvPr id="3" name="Content Placeholder 2"/>
          <p:cNvSpPr>
            <a:spLocks noGrp="1"/>
          </p:cNvSpPr>
          <p:nvPr>
            <p:ph idx="1"/>
          </p:nvPr>
        </p:nvSpPr>
        <p:spPr>
          <a:xfrm>
            <a:off x="683568" y="1988840"/>
            <a:ext cx="7770813" cy="4113213"/>
          </a:xfrm>
        </p:spPr>
        <p:txBody>
          <a:bodyPr>
            <a:normAutofit/>
          </a:bodyPr>
          <a:lstStyle/>
          <a:p>
            <a:pPr marL="342900" lvl="1" indent="-342900">
              <a:spcBef>
                <a:spcPts val="600"/>
              </a:spcBef>
              <a:buFont typeface="Arial"/>
              <a:buChar char="•"/>
            </a:pPr>
            <a:r>
              <a:rPr lang="en-US" dirty="0"/>
              <a:t>Do you agree </a:t>
            </a:r>
            <a:r>
              <a:rPr lang="en-US" dirty="0" smtClean="0"/>
              <a:t>to add the following text into 11ax SFD </a:t>
            </a:r>
            <a:r>
              <a:rPr lang="en-US" dirty="0"/>
              <a:t>?</a:t>
            </a:r>
          </a:p>
          <a:p>
            <a:pPr>
              <a:buFont typeface="Arial" charset="0"/>
              <a:buChar char="•"/>
            </a:pPr>
            <a:r>
              <a:rPr lang="en-US" dirty="0"/>
              <a:t> 5</a:t>
            </a:r>
            <a:r>
              <a:rPr lang="en-US" dirty="0" smtClean="0"/>
              <a:t>.x HE STA may detect HE </a:t>
            </a:r>
            <a:r>
              <a:rPr lang="en-US" smtClean="0"/>
              <a:t>PPDU in </a:t>
            </a:r>
            <a:r>
              <a:rPr lang="en-US" dirty="0" smtClean="0"/>
              <a:t>secondary channels at or above TBD thresholds within TBD duration before transmission.</a:t>
            </a:r>
          </a:p>
          <a:p>
            <a:pPr marL="800100" lvl="1" indent="-342900">
              <a:buFont typeface="Wingdings" charset="2"/>
              <a:buChar char="§"/>
            </a:pPr>
            <a:r>
              <a:rPr lang="en-US" dirty="0" smtClean="0"/>
              <a:t>Y/N/A</a:t>
            </a:r>
            <a:endParaRPr lang="en-US" dirty="0"/>
          </a:p>
          <a:p>
            <a:pPr marL="457200" lvl="1" indent="0"/>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a:pPr/>
              <a:t>29</a:t>
            </a:fld>
            <a:endParaRPr lang="en-GB" dirty="0"/>
          </a:p>
        </p:txBody>
      </p:sp>
      <p:sp>
        <p:nvSpPr>
          <p:cNvPr id="5" name="Footer Placeholder 4"/>
          <p:cNvSpPr>
            <a:spLocks noGrp="1"/>
          </p:cNvSpPr>
          <p:nvPr>
            <p:ph type="ftr" idx="14"/>
          </p:nvPr>
        </p:nvSpPr>
        <p:spPr/>
        <p:txBody>
          <a:bodyPr/>
          <a:lstStyle/>
          <a:p>
            <a:r>
              <a:rPr lang="en-GB" dirty="0"/>
              <a:t>John Son et al., WILUS</a:t>
            </a:r>
          </a:p>
        </p:txBody>
      </p:sp>
      <p:sp>
        <p:nvSpPr>
          <p:cNvPr id="6" name="Date Placeholder 5"/>
          <p:cNvSpPr>
            <a:spLocks noGrp="1"/>
          </p:cNvSpPr>
          <p:nvPr>
            <p:ph type="dt" idx="15"/>
          </p:nvPr>
        </p:nvSpPr>
        <p:spPr/>
        <p:txBody>
          <a:bodyPr/>
          <a:lstStyle/>
          <a:p>
            <a:r>
              <a:rPr lang="en-US" altLang="ko-KR" smtClean="0"/>
              <a:t>Nov 2015</a:t>
            </a:r>
            <a:endParaRPr lang="en-GB" dirty="0"/>
          </a:p>
        </p:txBody>
      </p:sp>
    </p:spTree>
    <p:extLst>
      <p:ext uri="{BB962C8B-B14F-4D97-AF65-F5344CB8AC3E}">
        <p14:creationId xmlns:p14="http://schemas.microsoft.com/office/powerpoint/2010/main" val="41581827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Ad-hoc Groups – from </a:t>
            </a:r>
            <a:r>
              <a:rPr lang="en-US" dirty="0"/>
              <a:t>6.8 </a:t>
            </a:r>
            <a:r>
              <a:rPr lang="en-US" dirty="0" smtClean="0"/>
              <a:t>of [3]</a:t>
            </a:r>
            <a:endParaRPr lang="en-US" dirty="0"/>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smtClean="0"/>
              <a:t>“An </a:t>
            </a:r>
            <a:r>
              <a:rPr lang="en-US" sz="2000" dirty="0"/>
              <a:t>ad-hoc group may be created to progress work on specific topics by either the WG or a TG</a:t>
            </a:r>
            <a:r>
              <a:rPr lang="en-US" sz="2000" dirty="0" smtClean="0"/>
              <a:t>.</a:t>
            </a:r>
            <a:endParaRPr lang="en-US" sz="2000" dirty="0"/>
          </a:p>
          <a:p>
            <a:pPr>
              <a:buFont typeface="Arial" panose="020B0604020202020204" pitchFamily="34" charset="0"/>
              <a:buChar char="•"/>
            </a:pPr>
            <a:r>
              <a:rPr lang="en-US" sz="2000" dirty="0"/>
              <a:t>There are no formal rules for the operation of an ad-hoc, although it may well define it own informal operating </a:t>
            </a:r>
            <a:r>
              <a:rPr lang="en-US" sz="2000" dirty="0" smtClean="0"/>
              <a:t>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smtClean="0"/>
              <a:t>, in </a:t>
            </a:r>
            <a:r>
              <a:rPr lang="en-US" sz="2000" dirty="0"/>
              <a:t>which case </a:t>
            </a:r>
            <a:r>
              <a:rPr lang="en-US" sz="2000" dirty="0">
                <a:solidFill>
                  <a:srgbClr val="FF0000"/>
                </a:solidFill>
              </a:rPr>
              <a:t>attendance at such ad-hoc meetings counts towards the session attendance</a:t>
            </a:r>
            <a:r>
              <a:rPr lang="en-US" sz="2000" dirty="0" smtClean="0"/>
              <a:t>.”</a:t>
            </a:r>
            <a:endParaRPr lang="en-US" sz="2000" dirty="0"/>
          </a:p>
          <a:p>
            <a:endParaRPr lang="en-US" sz="2000" dirty="0"/>
          </a:p>
        </p:txBody>
      </p:sp>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265889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a:t>
            </a:r>
            <a:r>
              <a:rPr lang="en-US" dirty="0" smtClean="0"/>
              <a:t>Poll R20151110008</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a:buChar char="•"/>
            </a:pPr>
            <a:r>
              <a:rPr lang="en-US" sz="1600" dirty="0"/>
              <a:t>Do you agree to add the following text </a:t>
            </a:r>
            <a:r>
              <a:rPr lang="en-US" sz="1600" dirty="0" smtClean="0"/>
              <a:t>into sub-clause 5.1 in 11ax </a:t>
            </a:r>
            <a:r>
              <a:rPr lang="en-US" sz="1600" dirty="0"/>
              <a:t>SFD </a:t>
            </a:r>
            <a:r>
              <a:rPr lang="en-US" sz="1600" dirty="0" smtClean="0"/>
              <a:t>?</a:t>
            </a:r>
          </a:p>
          <a:p>
            <a:pPr marL="0" lvl="1" indent="0">
              <a:spcBef>
                <a:spcPts val="600"/>
              </a:spcBef>
            </a:pPr>
            <a:r>
              <a:rPr lang="en-GB" sz="1600" b="1" u="sng" dirty="0" smtClean="0"/>
              <a:t>5.1 Features for operation in dense environments</a:t>
            </a:r>
          </a:p>
          <a:p>
            <a:pPr marL="0" lvl="1" indent="0">
              <a:spcBef>
                <a:spcPts val="600"/>
              </a:spcBef>
            </a:pPr>
            <a:r>
              <a:rPr lang="en-GB" sz="1600" dirty="0" smtClean="0"/>
              <a:t>The </a:t>
            </a:r>
            <a:r>
              <a:rPr lang="en-GB" sz="1600" dirty="0"/>
              <a:t>specification to consider a procedure that may revise the NAV depending on </a:t>
            </a:r>
            <a:r>
              <a:rPr lang="en-GB" sz="1600" dirty="0" smtClean="0"/>
              <a:t>TBD </a:t>
            </a:r>
            <a:r>
              <a:rPr lang="en-GB" sz="1600" dirty="0"/>
              <a:t>conditions at the recipient of the ongoing OBSS frame</a:t>
            </a:r>
            <a:r>
              <a:rPr lang="en-GB" sz="1600" dirty="0" smtClean="0"/>
              <a:t>.</a:t>
            </a:r>
          </a:p>
          <a:p>
            <a:pPr marL="285750" lvl="1">
              <a:spcBef>
                <a:spcPts val="600"/>
              </a:spcBef>
              <a:buFont typeface="Arial" charset="0"/>
              <a:buChar char="•"/>
            </a:pPr>
            <a:r>
              <a:rPr lang="en-GB" sz="1600" u="sng" dirty="0" smtClean="0"/>
              <a:t>OBSS UL MU PPDU </a:t>
            </a:r>
            <a:r>
              <a:rPr lang="en-GB" sz="1600" u="sng" dirty="0"/>
              <a:t>is detected and RSSI of the frame that triggered the </a:t>
            </a:r>
            <a:r>
              <a:rPr lang="en-GB" sz="1600" u="sng" dirty="0" smtClean="0"/>
              <a:t>UL MU PPDU was </a:t>
            </a:r>
            <a:r>
              <a:rPr lang="en-GB" sz="1600" u="sng" dirty="0"/>
              <a:t>below OBSS PD level</a:t>
            </a:r>
            <a:r>
              <a:rPr lang="en-GB" sz="1600" u="sng" dirty="0" smtClean="0"/>
              <a:t>.</a:t>
            </a:r>
          </a:p>
          <a:p>
            <a:pPr marL="0" lvl="1" indent="0">
              <a:spcBef>
                <a:spcPts val="600"/>
              </a:spcBef>
            </a:pPr>
            <a:endParaRPr lang="en-GB" sz="1600" u="sng" dirty="0"/>
          </a:p>
          <a:p>
            <a:pPr marL="800100" lvl="1" indent="-342900">
              <a:buFont typeface="Wingdings" charset="2"/>
              <a:buChar char="§"/>
            </a:pPr>
            <a:r>
              <a:rPr lang="en-US" sz="1600" dirty="0" smtClean="0"/>
              <a:t>Y</a:t>
            </a:r>
            <a:endParaRPr lang="en-US" sz="1600" dirty="0"/>
          </a:p>
          <a:p>
            <a:pPr marL="800100" lvl="1" indent="-342900">
              <a:buFont typeface="Wingdings" charset="2"/>
              <a:buChar char="§"/>
            </a:pPr>
            <a:r>
              <a:rPr lang="en-US" sz="1600" dirty="0"/>
              <a:t>N</a:t>
            </a:r>
          </a:p>
          <a:p>
            <a:pPr marL="800100" lvl="1" indent="-342900">
              <a:buFont typeface="Wingdings" charset="2"/>
              <a:buChar char="§"/>
            </a:pPr>
            <a:r>
              <a:rPr lang="en-US" sz="1600" dirty="0"/>
              <a:t>A</a:t>
            </a: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Geonjung Ko, WILUS</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dirty="0"/>
          </a:p>
        </p:txBody>
      </p:sp>
    </p:spTree>
    <p:extLst>
      <p:ext uri="{BB962C8B-B14F-4D97-AF65-F5344CB8AC3E}">
        <p14:creationId xmlns:p14="http://schemas.microsoft.com/office/powerpoint/2010/main" val="4180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Straw </a:t>
            </a:r>
            <a:r>
              <a:rPr lang="en-US" altLang="ja-JP" dirty="0" smtClean="0"/>
              <a:t>Poll </a:t>
            </a:r>
            <a:r>
              <a:rPr lang="en-US" altLang="ja-JP" dirty="0"/>
              <a:t>A</a:t>
            </a:r>
            <a:r>
              <a:rPr lang="en-US" dirty="0" smtClean="0"/>
              <a:t>20151110001</a:t>
            </a:r>
            <a:endParaRPr kumimoji="1" lang="ja-JP" altLang="en-US" dirty="0"/>
          </a:p>
        </p:txBody>
      </p:sp>
      <p:sp>
        <p:nvSpPr>
          <p:cNvPr id="3" name="コンテンツ プレースホルダー 2"/>
          <p:cNvSpPr>
            <a:spLocks noGrp="1"/>
          </p:cNvSpPr>
          <p:nvPr>
            <p:ph idx="1"/>
          </p:nvPr>
        </p:nvSpPr>
        <p:spPr/>
        <p:txBody>
          <a:bodyPr/>
          <a:lstStyle/>
          <a:p>
            <a:pPr lvl="0" defTabSz="914400" eaLnBrk="0" hangingPunct="0">
              <a:spcBef>
                <a:spcPct val="20000"/>
              </a:spcBef>
              <a:buClrTx/>
              <a:buSzTx/>
              <a:buFontTx/>
              <a:buChar char="•"/>
            </a:pPr>
            <a:r>
              <a:rPr lang="en-US" altLang="ja-JP" dirty="0"/>
              <a:t>Do you support to assign </a:t>
            </a:r>
            <a:r>
              <a:rPr lang="en-US" altLang="ja-JP" dirty="0" smtClean="0"/>
              <a:t>8 </a:t>
            </a:r>
            <a:r>
              <a:rPr lang="en-US" altLang="ja-JP" dirty="0"/>
              <a:t>bits for BSS </a:t>
            </a:r>
            <a:r>
              <a:rPr lang="en-US" altLang="ja-JP" dirty="0" smtClean="0"/>
              <a:t>Color?</a:t>
            </a:r>
            <a:endParaRPr lang="en-US" altLang="ja-JP" dirty="0"/>
          </a:p>
          <a:p>
            <a:pPr lvl="1" defTabSz="914400" eaLnBrk="0" hangingPunct="0">
              <a:spcBef>
                <a:spcPct val="20000"/>
              </a:spcBef>
              <a:buClrTx/>
              <a:buSzTx/>
              <a:buFontTx/>
              <a:buChar char="–"/>
            </a:pPr>
            <a:r>
              <a:rPr lang="en-US" altLang="ja-JP" dirty="0"/>
              <a:t>Y: </a:t>
            </a:r>
          </a:p>
          <a:p>
            <a:pPr lvl="1" defTabSz="914400" eaLnBrk="0" hangingPunct="0">
              <a:spcBef>
                <a:spcPct val="20000"/>
              </a:spcBef>
              <a:buClrTx/>
              <a:buSzTx/>
              <a:buFontTx/>
              <a:buChar char="–"/>
            </a:pPr>
            <a:r>
              <a:rPr lang="en-US" altLang="ja-JP" dirty="0"/>
              <a:t>N: </a:t>
            </a:r>
          </a:p>
          <a:p>
            <a:pPr lvl="1" defTabSz="914400" eaLnBrk="0" hangingPunct="0">
              <a:spcBef>
                <a:spcPct val="20000"/>
              </a:spcBef>
              <a:buClrTx/>
              <a:buSzTx/>
              <a:buFontTx/>
              <a:buChar char="–"/>
            </a:pPr>
            <a:r>
              <a:rPr lang="en-US" altLang="ja-JP" dirty="0"/>
              <a:t>A: </a:t>
            </a:r>
            <a:endParaRPr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4294967295"/>
          </p:nvPr>
        </p:nvSpPr>
        <p:spPr>
          <a:xfrm>
            <a:off x="5357818" y="6475413"/>
            <a:ext cx="3184520" cy="180975"/>
          </a:xfrm>
          <a:prstGeom prst="rect">
            <a:avLst/>
          </a:prstGeom>
        </p:spPr>
        <p:txBody>
          <a:bodyPr/>
          <a:lstStyle/>
          <a:p>
            <a:r>
              <a:rPr lang="en-US" smtClean="0"/>
              <a:t>Chuck Lukaszewski Aruba, a HP Enterprise Company</a:t>
            </a:r>
            <a:endParaRPr lang="en-GB" dirty="0"/>
          </a:p>
        </p:txBody>
      </p:sp>
      <p:sp>
        <p:nvSpPr>
          <p:cNvPr id="6" name="日付プレースホルダー 5"/>
          <p:cNvSpPr>
            <a:spLocks noGrp="1"/>
          </p:cNvSpPr>
          <p:nvPr>
            <p:ph type="dt" idx="4294967295"/>
          </p:nvPr>
        </p:nvSpPr>
        <p:spPr>
          <a:xfrm>
            <a:off x="664827" y="301291"/>
            <a:ext cx="1933993" cy="273050"/>
          </a:xfrm>
          <a:prstGeom prst="rect">
            <a:avLst/>
          </a:prstGeom>
        </p:spPr>
        <p:txBody>
          <a:bodyPr/>
          <a:lstStyle/>
          <a:p>
            <a:r>
              <a:rPr lang="en-US" altLang="ja-JP" sz="1800" b="1" smtClean="0">
                <a:solidFill>
                  <a:schemeClr val="tx1"/>
                </a:solidFill>
              </a:rPr>
              <a:t>November, 2015</a:t>
            </a:r>
            <a:endParaRPr lang="en-GB" sz="1800" b="1" dirty="0">
              <a:solidFill>
                <a:schemeClr val="tx1"/>
              </a:solidFill>
            </a:endParaRPr>
          </a:p>
        </p:txBody>
      </p:sp>
    </p:spTree>
    <p:extLst>
      <p:ext uri="{BB962C8B-B14F-4D97-AF65-F5344CB8AC3E}">
        <p14:creationId xmlns:p14="http://schemas.microsoft.com/office/powerpoint/2010/main" val="30417935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a:t>
            </a:r>
            <a:r>
              <a:rPr lang="en-US" dirty="0" err="1" smtClean="0"/>
              <a:t>nnex</a:t>
            </a:r>
            <a:endParaRPr lang="fr-FR" dirty="0"/>
          </a:p>
        </p:txBody>
      </p:sp>
      <p:sp>
        <p:nvSpPr>
          <p:cNvPr id="7" name="Date Placeholder 3"/>
          <p:cNvSpPr>
            <a:spLocks noGrp="1"/>
          </p:cNvSpPr>
          <p:nvPr>
            <p:ph type="dt" idx="10"/>
          </p:nvPr>
        </p:nvSpPr>
        <p:spPr/>
        <p:txBody>
          <a:bodyPr/>
          <a:lstStyle/>
          <a:p>
            <a:r>
              <a:rPr lang="en-US" smtClean="0"/>
              <a:t>November 2015</a:t>
            </a:r>
            <a:endParaRPr lang="en-GB" dirty="0"/>
          </a:p>
        </p:txBody>
      </p:sp>
      <p:sp>
        <p:nvSpPr>
          <p:cNvPr id="5" name="Espace réservé du pied de page 4"/>
          <p:cNvSpPr>
            <a:spLocks noGrp="1"/>
          </p:cNvSpPr>
          <p:nvPr>
            <p:ph type="ftr" idx="11"/>
          </p:nvPr>
        </p:nvSpPr>
        <p:spPr/>
        <p:txBody>
          <a:bodyPr/>
          <a:lstStyle/>
          <a:p>
            <a:r>
              <a:rPr lang="en-GB" smtClean="0"/>
              <a:t>Guido R. Hiertz, Ericsson et al.</a:t>
            </a:r>
            <a:endParaRPr lang="en-GB" dirty="0"/>
          </a:p>
        </p:txBody>
      </p:sp>
      <p:sp>
        <p:nvSpPr>
          <p:cNvPr id="4" name="Espace réservé du numéro de diapositive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21010754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ea typeface="굴림" pitchFamily="34" charset="-127"/>
              </a:rPr>
              <a:t>Your Question …</a:t>
            </a:r>
            <a:endParaRPr lang="en-US" altLang="ko-KR" dirty="0">
              <a:ea typeface="굴림" pitchFamily="34" charset="-127"/>
            </a:endParaRPr>
          </a:p>
          <a:p>
            <a:pPr lvl="1">
              <a:buFont typeface="Arial" panose="020B0604020202020204" pitchFamily="34" charset="0"/>
              <a:buChar char="•"/>
            </a:pPr>
            <a:r>
              <a:rPr lang="en-US" altLang="ko-KR" dirty="0" smtClean="0">
                <a:ea typeface="굴림" pitchFamily="34" charset="-127"/>
              </a:rPr>
              <a:t>Yes/No/Abstain</a:t>
            </a:r>
          </a:p>
          <a:p>
            <a:pPr lvl="1">
              <a:buFont typeface="Arial" panose="020B0604020202020204" pitchFamily="34" charset="0"/>
              <a:buChar char="•"/>
            </a:pPr>
            <a:r>
              <a:rPr lang="en-US" altLang="ko-KR" dirty="0" smtClean="0">
                <a:ea typeface="굴림" pitchFamily="34" charset="-127"/>
              </a:rPr>
              <a:t>Alternative A, B, C …</a:t>
            </a:r>
            <a:endParaRPr lang="en-US" altLang="ko-KR" dirty="0">
              <a:ea typeface="굴림" pitchFamily="34" charset="-127"/>
            </a:endParaRP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9"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R20150312001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r>
              <a:rPr lang="en-US" altLang="en-US" dirty="0" smtClean="0"/>
              <a: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20000"/>
          </a:bodyPr>
          <a:lstStyle/>
          <a:p>
            <a:pPr marL="457200" indent="-457200">
              <a:buFont typeface="+mj-lt"/>
              <a:buAutoNum type="arabicPeriod"/>
            </a:pPr>
            <a:r>
              <a:rPr lang="en-US" dirty="0">
                <a:hlinkClick r:id="rId3"/>
              </a:rPr>
              <a:t>http://</a:t>
            </a:r>
            <a:r>
              <a:rPr lang="en-US" dirty="0" smtClean="0">
                <a:hlinkClick r:id="rId3"/>
              </a:rPr>
              <a:t>ieee802.org/PNP/approved/IEEE_802_OM_v16.pdf</a:t>
            </a:r>
            <a:endParaRPr lang="en-US" dirty="0" smtClean="0"/>
          </a:p>
          <a:p>
            <a:pPr marL="457200" indent="-457200">
              <a:buFont typeface="+mj-lt"/>
              <a:buAutoNum type="arabicPeriod"/>
            </a:pPr>
            <a:r>
              <a:rPr lang="en-US" dirty="0">
                <a:hlinkClick r:id="rId4"/>
              </a:rPr>
              <a:t>http://</a:t>
            </a:r>
            <a:r>
              <a:rPr lang="en-US" dirty="0" smtClean="0">
                <a:hlinkClick r:id="rId4"/>
              </a:rPr>
              <a:t>ieee802.org/PNP/approved/IEEE_802_WG_PandP_v16.pdf</a:t>
            </a:r>
            <a:endParaRPr lang="en-US" dirty="0" smtClean="0"/>
          </a:p>
          <a:p>
            <a:pPr marL="457200" indent="-457200">
              <a:buFont typeface="+mj-lt"/>
              <a:buAutoNum type="arabicPeriod"/>
            </a:pPr>
            <a:r>
              <a:rPr lang="en-US" dirty="0" smtClean="0"/>
              <a:t>A. Stephens, J. </a:t>
            </a:r>
            <a:r>
              <a:rPr lang="en-US" dirty="0" err="1" smtClean="0"/>
              <a:t>Rosdahl</a:t>
            </a:r>
            <a:r>
              <a:rPr lang="en-US" dirty="0" smtClean="0"/>
              <a:t>, and D. Stanley, </a:t>
            </a:r>
            <a:r>
              <a:rPr lang="en-US" dirty="0"/>
              <a:t>“IEEE </a:t>
            </a:r>
            <a:r>
              <a:rPr lang="en-US" dirty="0" smtClean="0"/>
              <a:t>802.11 Wireless </a:t>
            </a:r>
            <a:r>
              <a:rPr lang="en-US" dirty="0"/>
              <a:t>Local Area Networks (</a:t>
            </a:r>
            <a:r>
              <a:rPr lang="en-US" dirty="0" smtClean="0"/>
              <a:t>WLANs) Operations Manual,” Submission 11-14/629r8, Apr. 2014, [Online]. </a:t>
            </a:r>
            <a:r>
              <a:rPr lang="en-US" dirty="0"/>
              <a:t>Available: </a:t>
            </a:r>
            <a:r>
              <a:rPr lang="en-US" dirty="0">
                <a:hlinkClick r:id="rId5"/>
              </a:rPr>
              <a:t>https://</a:t>
            </a:r>
            <a:r>
              <a:rPr lang="en-US" dirty="0" smtClean="0">
                <a:hlinkClick r:id="rId5"/>
              </a:rPr>
              <a:t>mentor.ieee.org/802.11/dcn/14/11-14-0629-08-0000-802-11-operations-manual.docx</a:t>
            </a:r>
            <a:endParaRPr lang="en-US" dirty="0" smtClean="0"/>
          </a:p>
          <a:p>
            <a:pPr marL="457200" indent="-457200">
              <a:buFont typeface="+mj-lt"/>
              <a:buAutoNum type="arabicPeriod"/>
            </a:pPr>
            <a:r>
              <a:rPr lang="en-US" dirty="0">
                <a:hlinkClick r:id="rId6"/>
              </a:rPr>
              <a:t>http://</a:t>
            </a:r>
            <a:r>
              <a:rPr lang="en-US" dirty="0" smtClean="0">
                <a:hlinkClick r:id="rId6"/>
              </a:rPr>
              <a:t>www.ieee.org/about/help/Task/my_account/web_account.html?WT.mc_id=msim_wa</a:t>
            </a:r>
            <a:endParaRPr lang="en-US" dirty="0" smtClean="0"/>
          </a:p>
          <a:p>
            <a:pPr marL="457200" indent="-457200">
              <a:buFont typeface="+mj-lt"/>
              <a:buAutoNum type="arabicPeriod"/>
            </a:pPr>
            <a:r>
              <a:rPr lang="en-US" dirty="0">
                <a:hlinkClick r:id="rId7"/>
              </a:rPr>
              <a:t>https://</a:t>
            </a:r>
            <a:r>
              <a:rPr lang="en-US" dirty="0" smtClean="0">
                <a:hlinkClick r:id="rId7"/>
              </a:rPr>
              <a:t>imat.ieee.org/attendance</a:t>
            </a:r>
            <a:endParaRPr lang="en-US" dirty="0" smtClean="0"/>
          </a:p>
          <a:p>
            <a:pPr marL="457200" indent="-457200">
              <a:buFont typeface="+mj-lt"/>
              <a:buAutoNum type="arabicPeriod"/>
            </a:pPr>
            <a:r>
              <a:rPr lang="en-US" dirty="0" smtClean="0"/>
              <a:t>A. Stephens, “802.11 Vice Chair’s Report – May 2009,” Submission 11-09/517r0, May 2005. [Online]. </a:t>
            </a:r>
            <a:r>
              <a:rPr lang="en-US" dirty="0"/>
              <a:t>Available: </a:t>
            </a:r>
            <a:r>
              <a:rPr lang="en-US" dirty="0">
                <a:hlinkClick r:id="rId8"/>
              </a:rPr>
              <a:t>https://</a:t>
            </a:r>
            <a:r>
              <a:rPr lang="en-US" dirty="0" smtClean="0">
                <a:hlinkClick r:id="rId8"/>
              </a:rPr>
              <a:t>mentor.ieee.org/802.11/dcn/09/11-09-0517-00-0000-vice-chair-s-report.ppt</a:t>
            </a:r>
            <a:endParaRPr lang="en-US" dirty="0" smtClean="0"/>
          </a:p>
          <a:p>
            <a:pPr marL="457200" indent="-457200">
              <a:buFont typeface="+mj-lt"/>
              <a:buAutoNum type="arabicPeriod"/>
            </a:pPr>
            <a:endParaRPr lang="en-US"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r>
              <a:rPr lang="en-US" dirty="0"/>
              <a:t>of </a:t>
            </a:r>
            <a:r>
              <a:rPr lang="en-US" dirty="0" smtClean="0"/>
              <a:t>types </a:t>
            </a:r>
            <a:r>
              <a:rPr lang="en-US" dirty="0"/>
              <a:t>of </a:t>
            </a:r>
            <a:r>
              <a:rPr lang="en-US" dirty="0" smtClean="0"/>
              <a:t>balloting/</a:t>
            </a:r>
            <a:r>
              <a:rPr lang="en-US" dirty="0"/>
              <a:t>v</a:t>
            </a:r>
            <a:r>
              <a:rPr lang="en-US" dirty="0" smtClean="0"/>
              <a:t>oting </a:t>
            </a:r>
            <a:r>
              <a:rPr lang="en-US" dirty="0"/>
              <a:t>used in </a:t>
            </a:r>
            <a:r>
              <a:rPr lang="en-US" dirty="0" smtClean="0"/>
              <a:t>802.11 – from 3.11 of [3]</a:t>
            </a:r>
            <a:endParaRPr lang="en-US" dirty="0"/>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smtClean="0"/>
              <a:t>“Straw </a:t>
            </a:r>
            <a:r>
              <a:rPr lang="en-US" sz="1500" dirty="0"/>
              <a:t>polls are </a:t>
            </a:r>
            <a:r>
              <a:rPr lang="en-US" sz="1500" dirty="0">
                <a:solidFill>
                  <a:schemeClr val="tx1"/>
                </a:solidFill>
              </a:rPr>
              <a:t>used to determine the opinion of those present at a meeting</a:t>
            </a:r>
            <a:r>
              <a:rPr lang="en-US" sz="1500" dirty="0" smtClean="0">
                <a:solidFill>
                  <a:schemeClr val="tx1"/>
                </a:solidFill>
              </a:rPr>
              <a:t>.</a:t>
            </a:r>
            <a:endParaRPr lang="en-US" sz="1500" dirty="0">
              <a:solidFill>
                <a:schemeClr val="tx1"/>
              </a:solidFill>
            </a:endParaRP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a:t>
            </a:r>
            <a:r>
              <a:rPr lang="en-US" sz="1500" dirty="0" smtClean="0">
                <a:solidFill>
                  <a:schemeClr val="tx1"/>
                </a:solidFill>
              </a:rPr>
              <a:t>. Straw </a:t>
            </a:r>
            <a:r>
              <a:rPr lang="en-US" sz="1500" dirty="0">
                <a:solidFill>
                  <a:schemeClr val="tx1"/>
                </a:solidFill>
              </a:rPr>
              <a:t>polls have no formal effect; their outcome is not binding on the operation of any group</a:t>
            </a:r>
            <a:r>
              <a:rPr lang="en-US" sz="1500" dirty="0" smtClean="0">
                <a:solidFill>
                  <a:schemeClr val="tx1"/>
                </a:solidFill>
              </a:rPr>
              <a:t>.</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smtClean="0">
                <a:solidFill>
                  <a:srgbClr val="FF0000"/>
                </a:solidFill>
              </a:rPr>
              <a:t>When </a:t>
            </a:r>
            <a:r>
              <a:rPr lang="en-US" sz="1500" dirty="0">
                <a:solidFill>
                  <a:srgbClr val="FF0000"/>
                </a:solidFill>
              </a:rPr>
              <a:t>in TG ad-</a:t>
            </a:r>
            <a:r>
              <a:rPr lang="en-US" sz="1500" dirty="0" err="1">
                <a:solidFill>
                  <a:srgbClr val="FF0000"/>
                </a:solidFill>
              </a:rPr>
              <a:t>hocs</a:t>
            </a:r>
            <a:r>
              <a:rPr lang="en-US" sz="1500" dirty="0">
                <a:solidFill>
                  <a:srgbClr val="FF0000"/>
                </a:solidFill>
              </a:rPr>
              <a:t>, no motions are in order. </a:t>
            </a:r>
            <a:r>
              <a:rPr lang="en-US" sz="1500" dirty="0" smtClean="0">
                <a:solidFill>
                  <a:srgbClr val="FF0000"/>
                </a:solidFill>
              </a:rPr>
              <a:t>Because </a:t>
            </a:r>
            <a:r>
              <a:rPr lang="en-US" sz="1500" dirty="0">
                <a:solidFill>
                  <a:srgbClr val="FF0000"/>
                </a:solidFill>
              </a:rPr>
              <a:t>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smtClean="0"/>
              <a:t>This </a:t>
            </a:r>
            <a:r>
              <a:rPr lang="en-US" sz="1500" dirty="0"/>
              <a:t>is just a matter of labeling and has no effect on the meaning of the </a:t>
            </a:r>
            <a:r>
              <a:rPr lang="en-US" sz="1500" dirty="0" smtClean="0"/>
              <a:t>result.</a:t>
            </a:r>
          </a:p>
          <a:p>
            <a:pPr marL="457200" indent="-457200">
              <a:buFont typeface="Arial" panose="020B0604020202020204" pitchFamily="34" charset="0"/>
              <a:buChar char="•"/>
            </a:pPr>
            <a:r>
              <a:rPr lang="en-US" sz="1500" dirty="0" smtClean="0"/>
              <a:t>Regardless </a:t>
            </a:r>
            <a:r>
              <a:rPr lang="en-US" sz="1500" dirty="0"/>
              <a:t>of what the TG ad-hoc calls the straw poll, it should make clear to its members that it is a straw poll, and that it has no formal effect</a:t>
            </a:r>
            <a:r>
              <a:rPr lang="en-US" sz="1500" dirty="0" smtClean="0"/>
              <a:t>.”</a:t>
            </a:r>
            <a:endParaRPr lang="en-US" sz="1500" dirty="0"/>
          </a:p>
        </p:txBody>
      </p:sp>
      <p:sp>
        <p:nvSpPr>
          <p:cNvPr id="5" name="Date Placeholder 4"/>
          <p:cNvSpPr>
            <a:spLocks noGrp="1"/>
          </p:cNvSpPr>
          <p:nvPr>
            <p:ph type="dt" idx="10"/>
          </p:nvPr>
        </p:nvSpPr>
        <p:spPr/>
        <p:txBody>
          <a:bodyPr/>
          <a:lstStyle/>
          <a:p>
            <a:r>
              <a:rPr lang="en-US" altLang="ko-KR" smtClean="0"/>
              <a:t>November 2015</a:t>
            </a:r>
            <a:endParaRPr lang="en-GB" altLang="ko-KR" dirty="0"/>
          </a:p>
        </p:txBody>
      </p:sp>
      <p:sp>
        <p:nvSpPr>
          <p:cNvPr id="6" name="Footer Placeholder 5"/>
          <p:cNvSpPr>
            <a:spLocks noGrp="1"/>
          </p:cNvSpPr>
          <p:nvPr>
            <p:ph type="ftr" idx="11"/>
          </p:nvPr>
        </p:nvSpPr>
        <p:spPr/>
        <p:txBody>
          <a:bodyPr/>
          <a:lstStyle/>
          <a:p>
            <a:r>
              <a:rPr lang="en-GB" smtClean="0"/>
              <a:t>Guido R. Hiertz, Ericsson et al.</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4</a:t>
            </a:fld>
            <a:endParaRPr lang="en-GB"/>
          </a:p>
        </p:txBody>
      </p:sp>
    </p:spTree>
    <p:extLst>
      <p:ext uri="{BB962C8B-B14F-4D97-AF65-F5344CB8AC3E}">
        <p14:creationId xmlns:p14="http://schemas.microsoft.com/office/powerpoint/2010/main" val="67854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 recordings!</a:t>
            </a:r>
            <a:endParaRPr lang="en-US" dirty="0"/>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smtClean="0">
                <a:solidFill>
                  <a:srgbClr val="FF0000"/>
                </a:solidFill>
              </a:rPr>
              <a:t>audio/video </a:t>
            </a:r>
            <a:r>
              <a:rPr lang="en-US" dirty="0">
                <a:solidFill>
                  <a:srgbClr val="FF0000"/>
                </a:solidFill>
              </a:rPr>
              <a:t>recording </a:t>
            </a:r>
            <a:r>
              <a:rPr lang="en-US" dirty="0"/>
              <a:t>or the capture of </a:t>
            </a:r>
            <a:r>
              <a:rPr lang="en-US" dirty="0" smtClean="0"/>
              <a:t>photographs </a:t>
            </a:r>
            <a:r>
              <a:rPr lang="en-US" dirty="0"/>
              <a:t>is </a:t>
            </a:r>
            <a:r>
              <a:rPr lang="en-US" dirty="0">
                <a:solidFill>
                  <a:srgbClr val="FF0000"/>
                </a:solidFill>
              </a:rPr>
              <a:t>prohibited</a:t>
            </a:r>
            <a:r>
              <a:rPr lang="en-US" dirty="0"/>
              <a:t> in 802.11 meetings, </a:t>
            </a:r>
            <a:r>
              <a:rPr lang="en-US" dirty="0" smtClean="0"/>
              <a:t>except </a:t>
            </a:r>
            <a:r>
              <a:rPr lang="en-US" dirty="0"/>
              <a:t>when specifically announced by the </a:t>
            </a:r>
            <a:r>
              <a:rPr lang="en-US" dirty="0" smtClean="0"/>
              <a:t>802.11 WG chairman</a:t>
            </a:r>
            <a:endParaRPr lang="en-US" dirty="0"/>
          </a:p>
        </p:txBody>
      </p:sp>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991037" y="2477230"/>
            <a:ext cx="3121152" cy="312115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smtClean="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1626466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Courtesy notice</a:t>
            </a:r>
            <a:endParaRPr lang="en-US" dirty="0"/>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a:t>
            </a:r>
            <a:r>
              <a:rPr lang="en-US" dirty="0" smtClean="0"/>
              <a:t>mobile and/or smart phone to off/vibrate </a:t>
            </a:r>
            <a:r>
              <a:rPr lang="en-US" dirty="0"/>
              <a:t>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a:t>
            </a:r>
            <a:r>
              <a:rPr lang="en-US" dirty="0" smtClean="0"/>
              <a:t>. laptop, tablet)</a:t>
            </a:r>
            <a:endParaRPr lang="en-US" dirty="0"/>
          </a:p>
        </p:txBody>
      </p:sp>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769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lvl="1">
              <a:buFont typeface="Arial" panose="020B0604020202020204" pitchFamily="34" charset="0"/>
              <a:buChar char="•"/>
            </a:pPr>
            <a:r>
              <a:rPr lang="en-US" dirty="0" smtClean="0"/>
              <a:t>See [6]  for more details </a:t>
            </a:r>
          </a:p>
          <a:p>
            <a:pPr>
              <a:buFont typeface="Arial" panose="020B0604020202020204" pitchFamily="34" charset="0"/>
              <a:buChar char="•"/>
            </a:pPr>
            <a:r>
              <a:rPr lang="en-US" dirty="0" smtClean="0">
                <a:solidFill>
                  <a:srgbClr val="FF0000"/>
                </a:solidFill>
              </a:rPr>
              <a:t>Record your attendance at [5]</a:t>
            </a:r>
          </a:p>
          <a:p>
            <a:pPr lvl="1">
              <a:buFont typeface="Arial" panose="020B0604020202020204" pitchFamily="34" charset="0"/>
              <a:buChar char="•"/>
            </a:pPr>
            <a:r>
              <a:rPr lang="en-US" dirty="0" smtClean="0"/>
              <a:t>Indicate affiliation for each session</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altLang="ko-KR" dirty="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21597"/>
          <a:stretch/>
        </p:blipFill>
        <p:spPr>
          <a:xfrm>
            <a:off x="3851920" y="2132856"/>
            <a:ext cx="4534843" cy="3084940"/>
          </a:xfrm>
          <a:prstGeom prst="rect">
            <a:avLst/>
          </a:prstGeom>
        </p:spPr>
      </p:pic>
    </p:spTree>
    <p:extLst>
      <p:ext uri="{BB962C8B-B14F-4D97-AF65-F5344CB8AC3E}">
        <p14:creationId xmlns:p14="http://schemas.microsoft.com/office/powerpoint/2010/main" val="3871101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 Affiliation</a:t>
            </a:r>
            <a:endParaRPr lang="en-US" dirty="0"/>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altLang="ko-KR" dirty="0"/>
          </a:p>
        </p:txBody>
      </p:sp>
    </p:spTree>
    <p:extLst>
      <p:ext uri="{BB962C8B-B14F-4D97-AF65-F5344CB8AC3E}">
        <p14:creationId xmlns:p14="http://schemas.microsoft.com/office/powerpoint/2010/main" val="1626583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 of Affiliation</a:t>
            </a:r>
            <a:endParaRPr lang="en-US" dirty="0"/>
          </a:p>
        </p:txBody>
      </p:sp>
      <p:sp>
        <p:nvSpPr>
          <p:cNvPr id="3" name="Content Placeholder 2"/>
          <p:cNvSpPr>
            <a:spLocks noGrp="1"/>
          </p:cNvSpPr>
          <p:nvPr>
            <p:ph idx="1"/>
          </p:nvPr>
        </p:nvSpPr>
        <p:spPr/>
        <p:txBody>
          <a:bodyPr/>
          <a:lstStyle/>
          <a:p>
            <a:r>
              <a:rPr lang="en-US" altLang="ko-KR" dirty="0">
                <a:solidFill>
                  <a:srgbClr val="FF0066"/>
                </a:solidFill>
                <a:ea typeface="굴림" pitchFamily="34" charset="-127"/>
              </a:rPr>
              <a:t>Revision</a:t>
            </a:r>
            <a:r>
              <a:rPr lang="en-US" altLang="ko-KR" dirty="0">
                <a:ea typeface="굴림" pitchFamily="34" charset="-127"/>
              </a:rPr>
              <a:t>: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solidFill>
                  <a:schemeClr val="accent2"/>
                </a:solidFill>
                <a:ea typeface="굴림" pitchFamily="34" charset="-127"/>
              </a:rPr>
              <a:t>Each individual participant in IEEE Standards activities shall disclose his or her </a:t>
            </a:r>
            <a:r>
              <a:rPr lang="en-US" altLang="ko-KR" b="1" i="1" u="sng" dirty="0">
                <a:solidFill>
                  <a:srgbClr val="FF0066"/>
                </a:solidFill>
                <a:ea typeface="굴림" pitchFamily="34" charset="-127"/>
              </a:rPr>
              <a:t>affiliations</a:t>
            </a:r>
            <a:r>
              <a:rPr lang="en-US" altLang="ko-KR" b="1" i="1" dirty="0">
                <a:solidFill>
                  <a:schemeClr val="accent2"/>
                </a:solidFill>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2"/>
              </a:rPr>
              <a:t>http://</a:t>
            </a:r>
            <a:r>
              <a:rPr lang="en-US" altLang="ko-KR" dirty="0" smtClean="0">
                <a:ea typeface="굴림" pitchFamily="34" charset="-127"/>
                <a:hlinkClick r:id="rId2"/>
              </a:rPr>
              <a:t>standards.ieee.org/faqs/affiliationFAQ.html</a:t>
            </a:r>
            <a:endParaRPr lang="en-US" altLang="ko-KR"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altLang="ko-KR" dirty="0"/>
          </a:p>
        </p:txBody>
      </p:sp>
    </p:spTree>
    <p:extLst>
      <p:ext uri="{BB962C8B-B14F-4D97-AF65-F5344CB8AC3E}">
        <p14:creationId xmlns:p14="http://schemas.microsoft.com/office/powerpoint/2010/main" val="1529922076"/>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1428</TotalTime>
  <Words>3224</Words>
  <Application>Microsoft Office PowerPoint</Application>
  <PresentationFormat>On-screen Show (4:3)</PresentationFormat>
  <Paragraphs>375</Paragraphs>
  <Slides>35</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802-11-Submission</vt:lpstr>
      <vt:lpstr>Microsoft Word 97 - 2003 Document</vt:lpstr>
      <vt:lpstr>802.11ax Spatial Reuse Ad Hoc Group Agenda</vt:lpstr>
      <vt:lpstr>Abstract</vt:lpstr>
      <vt:lpstr>Ad-hoc Groups – from 6.8 of [3]</vt:lpstr>
      <vt:lpstr>Summary of types of balloting/voting used in 802.11 – from 3.11 of [3]</vt:lpstr>
      <vt:lpstr>No recordings!</vt:lpstr>
      <vt:lpstr>Courtesy notice</vt:lpstr>
      <vt:lpstr>Attendance</vt:lpstr>
      <vt:lpstr>Member Affiliation</vt:lpstr>
      <vt:lpstr>Declaration of Affiliation</vt:lpstr>
      <vt:lpstr>Affiliation</vt:lpstr>
      <vt:lpstr>Instructions for the WG Chair</vt:lpstr>
      <vt:lpstr>Participants, Patents, and Duty to Inform</vt:lpstr>
      <vt:lpstr>Patent Related Links</vt:lpstr>
      <vt:lpstr>Call for Potentially Essential Patents</vt:lpstr>
      <vt:lpstr>Question for Potentially Essential Patents</vt:lpstr>
      <vt:lpstr>Other Guidelines for IEEE WG Meetings</vt:lpstr>
      <vt:lpstr>Ad Hoc Groups Operation</vt:lpstr>
      <vt:lpstr>Straw polls</vt:lpstr>
      <vt:lpstr>IEEE 802.11 TGax High Efficiency WLAN Task Group Ad hoc Group Spatial Reuse</vt:lpstr>
      <vt:lpstr>Timeline</vt:lpstr>
      <vt:lpstr>Agenda items</vt:lpstr>
      <vt:lpstr>Presentations</vt:lpstr>
      <vt:lpstr>Straw Poll R20151110001</vt:lpstr>
      <vt:lpstr>Straw Poll R20151110002</vt:lpstr>
      <vt:lpstr>Straw Poll R20151110003</vt:lpstr>
      <vt:lpstr>Straw Poll R20151110004</vt:lpstr>
      <vt:lpstr>Straw Poll R20151110005</vt:lpstr>
      <vt:lpstr>Straw Poll R20151110006</vt:lpstr>
      <vt:lpstr>Straw Poll R20151110007</vt:lpstr>
      <vt:lpstr>Straw Poll R20151110008</vt:lpstr>
      <vt:lpstr>Straw Poll A20151110001</vt:lpstr>
      <vt:lpstr>Annex</vt:lpstr>
      <vt:lpstr>Straw Poll A20150312001</vt:lpstr>
      <vt:lpstr>Straw Poll R20150312001</vt:lpstr>
      <vt:lpstr>References</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Spatial Reuse Ad Hoc Group Agenda</dc:title>
  <dc:creator>Dr. Guido R. Hiertz</dc:creator>
  <cp:keywords>802.11ax, agenda, spatial reuse, ad hoc group</cp:keywords>
  <cp:lastModifiedBy>Guido R. Hiertz</cp:lastModifiedBy>
  <cp:revision>139</cp:revision>
  <cp:lastPrinted>1601-01-01T00:00:00Z</cp:lastPrinted>
  <dcterms:created xsi:type="dcterms:W3CDTF">2015-01-19T12:35:53Z</dcterms:created>
  <dcterms:modified xsi:type="dcterms:W3CDTF">2015-11-10T18:04:27Z</dcterms:modified>
</cp:coreProperties>
</file>