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06" r:id="rId22"/>
    <p:sldId id="323" r:id="rId23"/>
    <p:sldId id="303" r:id="rId24"/>
    <p:sldId id="263" r:id="rId25"/>
    <p:sldId id="268" r:id="rId26"/>
    <p:sldId id="264"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0" autoAdjust="0"/>
    <p:restoredTop sz="94660"/>
  </p:normalViewPr>
  <p:slideViewPr>
    <p:cSldViewPr>
      <p:cViewPr varScale="1">
        <p:scale>
          <a:sx n="51" d="100"/>
          <a:sy n="51" d="100"/>
        </p:scale>
        <p:origin x="-90" y="-6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802.11-15/1403r1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802.11-15/1403r1</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802.11-15/1403r1</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802.11-15/1403r1</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802.11-15/1403r1</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802.11-15/1403r1</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802.11-15/1403r1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2015-11-10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2313083"/>
              </p:ext>
            </p:extLst>
          </p:nvPr>
        </p:nvGraphicFramePr>
        <p:xfrm>
          <a:off x="519113" y="2746722"/>
          <a:ext cx="7991475" cy="3130550"/>
        </p:xfrm>
        <a:graphic>
          <a:graphicData uri="http://schemas.openxmlformats.org/presentationml/2006/ole">
            <mc:AlternateContent xmlns:mc="http://schemas.openxmlformats.org/markup-compatibility/2006">
              <mc:Choice xmlns:v="urn:schemas-microsoft-com:vml" Requires="v">
                <p:oleObj spid="_x0000_s3202" name="Document" r:id="rId4" imgW="8250056" imgH="3233795" progId="Word.Document.8">
                  <p:embed/>
                </p:oleObj>
              </mc:Choice>
              <mc:Fallback>
                <p:oleObj name="Document" r:id="rId4" imgW="8250056" imgH="3233795" progId="Word.Document.8">
                  <p:embed/>
                  <p:pic>
                    <p:nvPicPr>
                      <p:cNvPr id="0" name="Picture 3"/>
                      <p:cNvPicPr>
                        <a:picLocks noChangeAspect="1" noChangeArrowheads="1"/>
                      </p:cNvPicPr>
                      <p:nvPr/>
                    </p:nvPicPr>
                    <p:blipFill>
                      <a:blip r:embed="rId5"/>
                      <a:srcRect/>
                      <a:stretch>
                        <a:fillRect/>
                      </a:stretch>
                    </p:blipFill>
                    <p:spPr bwMode="auto">
                      <a:xfrm>
                        <a:off x="519113" y="2746722"/>
                        <a:ext cx="7991475" cy="3130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Dallas, Texas, USA</a:t>
            </a:r>
          </a:p>
          <a:p>
            <a:r>
              <a:rPr lang="en-US" dirty="0" smtClean="0"/>
              <a:t>2015-11-10 &amp; 2015-11-11</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tx1"/>
                </a:solidFill>
              </a:rPr>
              <a:t>2014-11: Task Group 802.11ax decided to establish four ad hoc groups</a:t>
            </a:r>
          </a:p>
          <a:p>
            <a:pPr>
              <a:buFont typeface="Arial" panose="020B0604020202020204" pitchFamily="34" charset="0"/>
              <a:buChar char="•"/>
            </a:pPr>
            <a:r>
              <a:rPr lang="en-US" dirty="0" smtClean="0">
                <a:solidFill>
                  <a:schemeClr val="tx1"/>
                </a:solidFill>
              </a:rPr>
              <a:t>2015-01-13: Task Group 802.11ax elected twelve ad hoc chairmen</a:t>
            </a:r>
          </a:p>
          <a:p>
            <a:pPr>
              <a:buFont typeface="Arial" panose="020B0604020202020204" pitchFamily="34" charset="0"/>
              <a:buChar char="•"/>
            </a:pPr>
            <a:r>
              <a:rPr lang="en-US" dirty="0" smtClean="0">
                <a:solidFill>
                  <a:schemeClr val="tx1"/>
                </a:solidFill>
              </a:rPr>
              <a:t>2015-03-11: 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 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group</a:t>
            </a: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37364430"/>
              </p:ext>
            </p:extLst>
          </p:nvPr>
        </p:nvGraphicFramePr>
        <p:xfrm>
          <a:off x="720688" y="1981200"/>
          <a:ext cx="7667735" cy="4175226"/>
        </p:xfrm>
        <a:graphic>
          <a:graphicData uri="http://schemas.openxmlformats.org/drawingml/2006/table">
            <a:tbl>
              <a:tblPr/>
              <a:tblGrid>
                <a:gridCol w="1431415"/>
                <a:gridCol w="3497085"/>
                <a:gridCol w="1701897"/>
                <a:gridCol w="1037338"/>
              </a:tblGrid>
              <a:tr h="228600">
                <a:tc>
                  <a:txBody>
                    <a:bodyPr/>
                    <a:lstStyle/>
                    <a:p>
                      <a:pPr algn="ctr" fontAlgn="b"/>
                      <a:r>
                        <a:rPr lang="en-CA" sz="18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smtClean="0">
                          <a:solidFill>
                            <a:srgbClr val="FFFFFF"/>
                          </a:solidFill>
                          <a:latin typeface="Calibri"/>
                        </a:rPr>
                        <a:t>Order</a:t>
                      </a:r>
                      <a:endParaRPr lang="en-CA" sz="18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28600">
                <a:tc>
                  <a:txBody>
                    <a:bodyPr/>
                    <a:lstStyle/>
                    <a:p>
                      <a:pPr algn="l" fontAlgn="b"/>
                      <a:r>
                        <a:rPr lang="en-CA" sz="1800" b="0" i="0" u="none" strike="noStrike" dirty="0" smtClean="0">
                          <a:solidFill>
                            <a:srgbClr val="000000"/>
                          </a:solidFill>
                          <a:latin typeface="Calibri"/>
                        </a:rPr>
                        <a:t>11-15/1259</a:t>
                      </a:r>
                      <a:endParaRPr lang="en-CA" sz="1800" b="0" i="0" u="none" strike="noStrike" dirty="0">
                        <a:solidFill>
                          <a:srgbClr val="000000"/>
                        </a:solidFill>
                        <a:latin typeface="Calibri"/>
                      </a:endParaRPr>
                    </a:p>
                  </a:txBody>
                  <a:tcPr marL="6714" marR="6714" marT="6714"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Use of TG ax Scenarios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Graham Smith</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2</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11-15/1284</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Simulation results for spatial reuse in 11ax</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err="1">
                          <a:solidFill>
                            <a:srgbClr val="000000"/>
                          </a:solidFill>
                          <a:latin typeface="Calibri"/>
                        </a:rPr>
                        <a:t>Jinmin</a:t>
                      </a:r>
                      <a:r>
                        <a:rPr lang="en-CA" sz="1800" b="0" i="0" u="none" strike="noStrike" dirty="0">
                          <a:solidFill>
                            <a:srgbClr val="000000"/>
                          </a:solidFill>
                          <a:latin typeface="Calibri"/>
                        </a:rPr>
                        <a:t> Kim</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3</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11-15/1313</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Considerations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Reza </a:t>
                      </a:r>
                      <a:r>
                        <a:rPr lang="en-CA" sz="1800" b="0" i="0" u="none" strike="noStrike" dirty="0" err="1">
                          <a:solidFill>
                            <a:srgbClr val="000000"/>
                          </a:solidFill>
                          <a:latin typeface="Calibri"/>
                        </a:rPr>
                        <a:t>Hedayat</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4</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11-15/1316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DSC calibration results with NS-3</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M. </a:t>
                      </a:r>
                      <a:r>
                        <a:rPr lang="en-CA" sz="1800" b="0" i="0" u="none" strike="noStrike" dirty="0" err="1">
                          <a:solidFill>
                            <a:srgbClr val="000000"/>
                          </a:solidFill>
                          <a:latin typeface="Calibri"/>
                        </a:rPr>
                        <a:t>Shahwaiz</a:t>
                      </a:r>
                      <a:r>
                        <a:rPr lang="en-CA" sz="1800" b="0" i="0" u="none" strike="noStrike" dirty="0">
                          <a:solidFill>
                            <a:srgbClr val="000000"/>
                          </a:solidFill>
                          <a:latin typeface="Calibri"/>
                        </a:rPr>
                        <a:t> </a:t>
                      </a:r>
                      <a:r>
                        <a:rPr lang="en-CA" sz="1800" b="0" i="0" u="none" strike="noStrike" dirty="0" err="1">
                          <a:solidFill>
                            <a:srgbClr val="000000"/>
                          </a:solidFill>
                          <a:latin typeface="Calibri"/>
                        </a:rPr>
                        <a:t>Afaqui</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5</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11-15/1336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a:solidFill>
                            <a:srgbClr val="000000"/>
                          </a:solidFill>
                          <a:latin typeface="Calibri"/>
                        </a:rPr>
                        <a:t>BSS Color Field Size Measurements</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Chuck </a:t>
                      </a:r>
                      <a:r>
                        <a:rPr lang="en-CA" sz="1800" b="0" i="0" u="none" strike="noStrike" dirty="0" err="1">
                          <a:solidFill>
                            <a:srgbClr val="000000"/>
                          </a:solidFill>
                          <a:latin typeface="Calibri"/>
                        </a:rPr>
                        <a:t>Lukaszewski</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6</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11-15/1337</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a:solidFill>
                            <a:srgbClr val="000000"/>
                          </a:solidFill>
                          <a:latin typeface="Calibri"/>
                        </a:rPr>
                        <a:t>Secondary Channel CCA of HE STA</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John Son</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7</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11-15/1338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a:solidFill>
                            <a:srgbClr val="000000"/>
                          </a:solidFill>
                          <a:latin typeface="Calibri"/>
                        </a:rPr>
                        <a:t>Improving Spatial Reuse During OBSS UL MU Procedure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err="1">
                          <a:solidFill>
                            <a:srgbClr val="000000"/>
                          </a:solidFill>
                          <a:latin typeface="Calibri"/>
                        </a:rPr>
                        <a:t>Geonjung</a:t>
                      </a:r>
                      <a:r>
                        <a:rPr lang="en-CA" sz="1800" b="0" i="0" u="none" strike="noStrike" dirty="0">
                          <a:solidFill>
                            <a:srgbClr val="000000"/>
                          </a:solidFill>
                          <a:latin typeface="Calibri"/>
                        </a:rPr>
                        <a:t> </a:t>
                      </a:r>
                      <a:r>
                        <a:rPr lang="en-CA" sz="1800" b="0" i="0" u="none" strike="noStrike" dirty="0" err="1">
                          <a:solidFill>
                            <a:srgbClr val="000000"/>
                          </a:solidFill>
                          <a:latin typeface="Calibri"/>
                        </a:rPr>
                        <a:t>Ko</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8</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11-15/1348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Multiple NAVs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err="1">
                          <a:solidFill>
                            <a:srgbClr val="000000"/>
                          </a:solidFill>
                          <a:latin typeface="Calibri"/>
                        </a:rPr>
                        <a:t>Sigurd</a:t>
                      </a:r>
                      <a:r>
                        <a:rPr lang="en-CA" sz="1800" b="0" i="0" u="none" strike="noStrike" dirty="0">
                          <a:solidFill>
                            <a:srgbClr val="000000"/>
                          </a:solidFill>
                          <a:latin typeface="Calibri"/>
                        </a:rPr>
                        <a:t> </a:t>
                      </a:r>
                      <a:r>
                        <a:rPr lang="en-CA" sz="1800" b="0" i="0" u="none" strike="noStrike" dirty="0" err="1">
                          <a:solidFill>
                            <a:srgbClr val="000000"/>
                          </a:solidFill>
                          <a:latin typeface="Calibri"/>
                        </a:rPr>
                        <a:t>Schelstraete</a:t>
                      </a:r>
                      <a:r>
                        <a:rPr lang="en-CA" sz="1800" b="0" i="0" u="none" strike="noStrike" dirty="0">
                          <a:solidFill>
                            <a:srgbClr val="000000"/>
                          </a:solidFill>
                          <a:latin typeface="Calibri"/>
                        </a:rPr>
                        <a:t> </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1</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2165527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smtClean="0"/>
              <a:t>November 2015</a:t>
            </a:r>
            <a:endParaRPr lang="en-GB"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smtClean="0"/>
              <a:t>November 2015</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62658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529922076"/>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1397</TotalTime>
  <Words>2641</Words>
  <Application>Microsoft Office PowerPoint</Application>
  <PresentationFormat>On-screen Show (4:3)</PresentationFormat>
  <Paragraphs>291</Paragraphs>
  <Slides>26</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802-11-Submission</vt:lpstr>
      <vt:lpstr>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Agenda items</vt:lpstr>
      <vt:lpstr>Presentations</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Dr. Guido R. Hiertz</dc:creator>
  <cp:keywords>802.11ax, agenda, spatial reuse, ad hoc group</cp:keywords>
  <cp:lastModifiedBy>Guido R. Hiertz</cp:lastModifiedBy>
  <cp:revision>133</cp:revision>
  <cp:lastPrinted>1601-01-01T00:00:00Z</cp:lastPrinted>
  <dcterms:created xsi:type="dcterms:W3CDTF">2015-01-19T12:35:53Z</dcterms:created>
  <dcterms:modified xsi:type="dcterms:W3CDTF">2015-11-10T17:32:51Z</dcterms:modified>
</cp:coreProperties>
</file>