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314" r:id="rId4"/>
    <p:sldId id="315" r:id="rId5"/>
    <p:sldId id="316" r:id="rId6"/>
    <p:sldId id="317" r:id="rId7"/>
    <p:sldId id="318" r:id="rId8"/>
    <p:sldId id="319" r:id="rId9"/>
    <p:sldId id="320" r:id="rId10"/>
    <p:sldId id="322" r:id="rId11"/>
    <p:sldId id="277" r:id="rId12"/>
    <p:sldId id="278" r:id="rId13"/>
    <p:sldId id="279" r:id="rId14"/>
    <p:sldId id="280" r:id="rId15"/>
    <p:sldId id="286" r:id="rId16"/>
    <p:sldId id="281" r:id="rId17"/>
    <p:sldId id="291" r:id="rId18"/>
    <p:sldId id="265" r:id="rId19"/>
    <p:sldId id="276" r:id="rId20"/>
    <p:sldId id="269" r:id="rId21"/>
    <p:sldId id="306" r:id="rId22"/>
    <p:sldId id="323" r:id="rId23"/>
    <p:sldId id="303" r:id="rId24"/>
    <p:sldId id="263" r:id="rId25"/>
    <p:sldId id="268" r:id="rId26"/>
    <p:sldId id="264"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47" d="100"/>
          <a:sy n="47" d="100"/>
        </p:scale>
        <p:origin x="-108" y="-75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1445"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802.11-15/1403r0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Guido R. Hiertz, Ericsson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802.11-15/1403r0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Guido R. Hiertz, Ericsson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802.11-15/1403r0</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802.11-15/1403r0</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802.11-15/1403r0</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802.11-15/1403r0</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802.11-15/1403r0</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2015</a:t>
            </a:r>
            <a:endParaRPr lang="en-GB"/>
          </a:p>
        </p:txBody>
      </p:sp>
      <p:sp>
        <p:nvSpPr>
          <p:cNvPr id="6" name="Footer Placeholder 5"/>
          <p:cNvSpPr>
            <a:spLocks noGrp="1"/>
          </p:cNvSpPr>
          <p:nvPr>
            <p:ph type="ftr" idx="11"/>
          </p:nvPr>
        </p:nvSpPr>
        <p:spPr/>
        <p:txBody>
          <a:bodyPr/>
          <a:lstStyle>
            <a:lvl1pPr>
              <a:defRPr/>
            </a:lvl1pPr>
          </a:lstStyle>
          <a:p>
            <a:r>
              <a:rPr lang="en-GB" smtClean="0"/>
              <a:t>Guido R. Hiertz, Ericsson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2015</a:t>
            </a:r>
            <a:endParaRPr lang="en-GB"/>
          </a:p>
        </p:txBody>
      </p:sp>
      <p:sp>
        <p:nvSpPr>
          <p:cNvPr id="4" name="Footer Placeholder 3"/>
          <p:cNvSpPr>
            <a:spLocks noGrp="1"/>
          </p:cNvSpPr>
          <p:nvPr>
            <p:ph type="ftr" idx="11"/>
          </p:nvPr>
        </p:nvSpPr>
        <p:spPr/>
        <p:txBody>
          <a:bodyPr/>
          <a:lstStyle>
            <a:lvl1pPr>
              <a:defRPr/>
            </a:lvl1pPr>
          </a:lstStyle>
          <a:p>
            <a:r>
              <a:rPr lang="en-GB" smtClean="0"/>
              <a:t>Guido R. Hiertz, Ericsson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2015</a:t>
            </a:r>
            <a:endParaRPr lang="en-GB"/>
          </a:p>
        </p:txBody>
      </p:sp>
      <p:sp>
        <p:nvSpPr>
          <p:cNvPr id="3" name="Footer Placeholder 2"/>
          <p:cNvSpPr>
            <a:spLocks noGrp="1"/>
          </p:cNvSpPr>
          <p:nvPr>
            <p:ph type="ftr" idx="11"/>
          </p:nvPr>
        </p:nvSpPr>
        <p:spPr/>
        <p:txBody>
          <a:bodyPr/>
          <a:lstStyle>
            <a:lvl1pPr>
              <a:defRPr/>
            </a:lvl1pPr>
          </a:lstStyle>
          <a:p>
            <a:r>
              <a:rPr lang="en-GB" smtClean="0"/>
              <a:t>Guido R. Hiertz, Ericsson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802.11-15/1403r0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Guido R. </a:t>
            </a:r>
            <a:r>
              <a:rPr lang="en-GB" dirty="0" err="1" smtClean="0"/>
              <a:t>Hiertz</a:t>
            </a:r>
            <a:r>
              <a:rPr lang="en-GB" dirty="0" smtClean="0"/>
              <a:t>, Ericsson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802.11ax Spatial Reuse Ad Hoc </a:t>
            </a:r>
            <a:r>
              <a:rPr lang="en-GB" dirty="0" smtClean="0"/>
              <a:t>Group Agenda</a:t>
            </a:r>
            <a:endParaRPr lang="en-GB" dirty="0"/>
          </a:p>
        </p:txBody>
      </p:sp>
      <p:sp>
        <p:nvSpPr>
          <p:cNvPr id="3074" name="Rectangle 2"/>
          <p:cNvSpPr>
            <a:spLocks noGrp="1" noChangeArrowheads="1"/>
          </p:cNvSpPr>
          <p:nvPr>
            <p:ph type="body" idx="1"/>
          </p:nvPr>
        </p:nvSpPr>
        <p:spPr>
          <a:xfrm>
            <a:off x="685800" y="199424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2015-11-09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2313083"/>
              </p:ext>
            </p:extLst>
          </p:nvPr>
        </p:nvGraphicFramePr>
        <p:xfrm>
          <a:off x="519113" y="2746722"/>
          <a:ext cx="7991475" cy="3130550"/>
        </p:xfrm>
        <a:graphic>
          <a:graphicData uri="http://schemas.openxmlformats.org/presentationml/2006/ole">
            <mc:AlternateContent xmlns:mc="http://schemas.openxmlformats.org/markup-compatibility/2006">
              <mc:Choice xmlns:v="urn:schemas-microsoft-com:vml" Requires="v">
                <p:oleObj spid="_x0000_s3199" name="Document" r:id="rId4" imgW="8250056" imgH="3233795" progId="Word.Document.8">
                  <p:embed/>
                </p:oleObj>
              </mc:Choice>
              <mc:Fallback>
                <p:oleObj name="Document" r:id="rId4" imgW="8250056" imgH="3233795" progId="Word.Document.8">
                  <p:embed/>
                  <p:pic>
                    <p:nvPicPr>
                      <p:cNvPr id="0" name="Picture 3"/>
                      <p:cNvPicPr>
                        <a:picLocks noChangeAspect="1" noChangeArrowheads="1"/>
                      </p:cNvPicPr>
                      <p:nvPr/>
                    </p:nvPicPr>
                    <p:blipFill>
                      <a:blip r:embed="rId5"/>
                      <a:srcRect/>
                      <a:stretch>
                        <a:fillRect/>
                      </a:stretch>
                    </p:blipFill>
                    <p:spPr bwMode="auto">
                      <a:xfrm>
                        <a:off x="519113" y="2746722"/>
                        <a:ext cx="7991475" cy="31305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1017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a:t>
            </a:r>
            <a:endParaRPr lang="en-US" dirty="0"/>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smtClean="0"/>
              <a:t>Although TG 802.11ax is </a:t>
            </a:r>
            <a:r>
              <a:rPr lang="en-US" dirty="0"/>
              <a:t>formally </a:t>
            </a:r>
            <a:r>
              <a:rPr lang="en-US" dirty="0" smtClean="0"/>
              <a:t>recessed </a:t>
            </a:r>
            <a:r>
              <a:rPr lang="en-US" dirty="0"/>
              <a:t>during an SR ad hoc session, </a:t>
            </a:r>
            <a:r>
              <a:rPr lang="en-US" dirty="0" smtClean="0"/>
              <a:t>attendance credits are granted</a:t>
            </a:r>
          </a:p>
          <a:p>
            <a:pPr lvl="1">
              <a:buFont typeface="Arial" panose="020B0604020202020204" pitchFamily="34" charset="0"/>
              <a:buChar char="•"/>
            </a:pPr>
            <a:r>
              <a:rPr lang="en-US" dirty="0" smtClean="0"/>
              <a:t>Consequently, an </a:t>
            </a:r>
            <a:r>
              <a:rPr lang="en-US" dirty="0"/>
              <a:t>SR ad hoc </a:t>
            </a:r>
            <a:r>
              <a:rPr lang="en-US" dirty="0" smtClean="0"/>
              <a:t>session is an official session </a:t>
            </a:r>
            <a:r>
              <a:rPr lang="en-US" dirty="0"/>
              <a:t>and </a:t>
            </a:r>
            <a:r>
              <a:rPr lang="en-US" dirty="0" smtClean="0"/>
              <a:t>you </a:t>
            </a:r>
            <a:r>
              <a:rPr lang="en-US" dirty="0"/>
              <a:t>must declare </a:t>
            </a:r>
            <a:r>
              <a:rPr lang="en-US" dirty="0" smtClean="0"/>
              <a:t>your affiliation</a:t>
            </a:r>
          </a:p>
          <a:p>
            <a:pPr>
              <a:buFont typeface="Arial" panose="020B0604020202020204" pitchFamily="34" charset="0"/>
              <a:buChar char="•"/>
            </a:pPr>
            <a:r>
              <a:rPr lang="en-US" dirty="0" smtClean="0">
                <a:solidFill>
                  <a:srgbClr val="FF0000"/>
                </a:solidFill>
              </a:rPr>
              <a:t>Please declare your affiliation </a:t>
            </a:r>
            <a:r>
              <a:rPr lang="en-US" altLang="zh-CN" dirty="0">
                <a:solidFill>
                  <a:srgbClr val="FF0000"/>
                </a:solidFill>
              </a:rPr>
              <a:t>when you </a:t>
            </a:r>
            <a:r>
              <a:rPr lang="en-US" altLang="zh-CN" dirty="0" smtClean="0">
                <a:solidFill>
                  <a:srgbClr val="FF0000"/>
                </a:solidFill>
              </a:rPr>
              <a:t>address </a:t>
            </a:r>
            <a:r>
              <a:rPr lang="en-US" altLang="zh-CN" dirty="0">
                <a:solidFill>
                  <a:srgbClr val="FF0000"/>
                </a:solidFill>
              </a:rPr>
              <a:t>the </a:t>
            </a:r>
            <a:r>
              <a:rPr lang="en-US" altLang="zh-CN" dirty="0" smtClean="0">
                <a:solidFill>
                  <a:srgbClr val="FF0000"/>
                </a:solidFill>
              </a:rPr>
              <a:t>SR ad hoc group for the first time during </a:t>
            </a:r>
            <a:r>
              <a:rPr lang="en-US" altLang="zh-CN" dirty="0">
                <a:solidFill>
                  <a:srgbClr val="FF0000"/>
                </a:solidFill>
              </a:rPr>
              <a:t>a meeting </a:t>
            </a:r>
            <a:r>
              <a:rPr lang="en-US" altLang="zh-CN" dirty="0" smtClean="0">
                <a:solidFill>
                  <a:srgbClr val="FF0000"/>
                </a:solidFill>
              </a:rPr>
              <a:t>slot</a:t>
            </a:r>
            <a:endParaRPr lang="en-US" altLang="zh-CN" dirty="0">
              <a:solidFill>
                <a:srgbClr val="FF0000"/>
              </a:solidFill>
            </a:endParaRP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97956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IEEE-SA strongly recommends that at each WG meeting the chair or a designee:</a:t>
            </a:r>
          </a:p>
          <a:p>
            <a:pPr>
              <a:buFont typeface="Arial" panose="020B0604020202020204" pitchFamily="34" charset="0"/>
              <a:buChar char="•"/>
            </a:pPr>
            <a:r>
              <a:rPr lang="en-US" dirty="0" smtClean="0"/>
              <a:t>Advise </a:t>
            </a:r>
            <a:r>
              <a:rPr lang="en-US" dirty="0"/>
              <a:t>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dirty="0" smtClean="0"/>
              <a:t>.</a:t>
            </a:r>
            <a:endParaRPr lang="en-US" dirty="0"/>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r>
              <a:rPr lang="en-US" dirty="0" smtClean="0"/>
              <a:t>.</a:t>
            </a:r>
            <a:endParaRPr lang="en-US" dirty="0"/>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r>
              <a:rPr lang="en-US" dirty="0" smtClean="0"/>
              <a:t>.</a:t>
            </a:r>
            <a:endParaRPr lang="en-US" dirty="0"/>
          </a:p>
          <a:p>
            <a:r>
              <a:rPr lang="en-US" dirty="0" smtClean="0"/>
              <a:t>Note</a:t>
            </a:r>
            <a:r>
              <a:rPr lang="en-US" dirty="0"/>
              <a:t>: </a:t>
            </a:r>
            <a:r>
              <a:rPr lang="en-US" dirty="0">
                <a:solidFill>
                  <a:srgbClr val="FF0000"/>
                </a:solidFill>
              </a:rPr>
              <a:t>WG includes Working Groups, Task Groups, and other standards-developing committees with a PAR approved by </a:t>
            </a:r>
            <a:r>
              <a:rPr lang="en-US" dirty="0" smtClean="0">
                <a:solidFill>
                  <a:srgbClr val="FF0000"/>
                </a:solidFill>
              </a:rPr>
              <a:t>the IEEE-SA </a:t>
            </a:r>
            <a:r>
              <a:rPr lang="en-US" dirty="0">
                <a:solidFill>
                  <a:srgbClr val="FF0000"/>
                </a:solidFill>
              </a:rPr>
              <a:t>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2895057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smtClean="0"/>
              <a:t>Quoted </a:t>
            </a:r>
            <a:r>
              <a:rPr lang="en-US" dirty="0"/>
              <a:t>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a:t>
            </a:r>
            <a:r>
              <a:rPr lang="en-US" dirty="0" smtClean="0"/>
              <a:t>search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284510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smtClean="0"/>
              <a:t>Patent </a:t>
            </a:r>
            <a:r>
              <a:rPr lang="en-US" dirty="0"/>
              <a:t>Policy is stated in these sources:</a:t>
            </a:r>
          </a:p>
          <a:p>
            <a:pPr lvl="1">
              <a:buFont typeface="Arial" panose="020B0604020202020204" pitchFamily="34" charset="0"/>
              <a:buChar char="•"/>
            </a:pPr>
            <a:r>
              <a:rPr lang="en-US" dirty="0" smtClean="0"/>
              <a:t>IEEE-SA </a:t>
            </a:r>
            <a:r>
              <a:rPr lang="en-US" dirty="0"/>
              <a:t>Standards Boards Bylaws</a:t>
            </a:r>
          </a:p>
          <a:p>
            <a:pPr lvl="1">
              <a:buFont typeface="Arial" panose="020B0604020202020204" pitchFamily="34" charset="0"/>
              <a:buChar char="•"/>
            </a:pPr>
            <a:r>
              <a:rPr lang="en-US" dirty="0" smtClean="0">
                <a:hlinkClick r:id="rId2"/>
              </a:rPr>
              <a:t>http</a:t>
            </a:r>
            <a:r>
              <a:rPr lang="en-US" dirty="0">
                <a:hlinkClick r:id="rId2"/>
              </a:rPr>
              <a:t>://</a:t>
            </a:r>
            <a:r>
              <a:rPr lang="en-US" dirty="0" smtClean="0">
                <a:hlinkClick r:id="rId2"/>
              </a:rPr>
              <a:t>standards.ieee.org/guides/bylaws/sect6-7.html#6</a:t>
            </a:r>
            <a:endParaRPr lang="en-US" dirty="0"/>
          </a:p>
          <a:p>
            <a:pPr lvl="1">
              <a:buFont typeface="Arial" panose="020B0604020202020204" pitchFamily="34" charset="0"/>
              <a:buChar char="•"/>
            </a:pPr>
            <a:r>
              <a:rPr lang="en-US" dirty="0" smtClean="0"/>
              <a:t>IEEE-SA </a:t>
            </a:r>
            <a:r>
              <a:rPr lang="en-US" dirty="0"/>
              <a:t>Standards Board Operations Manual</a:t>
            </a:r>
          </a:p>
          <a:p>
            <a:pPr lvl="1">
              <a:buFont typeface="Arial" panose="020B0604020202020204" pitchFamily="34" charset="0"/>
              <a:buChar char="•"/>
            </a:pPr>
            <a:r>
              <a:rPr lang="en-US" dirty="0" smtClean="0">
                <a:hlinkClick r:id="rId3"/>
              </a:rPr>
              <a:t>http</a:t>
            </a:r>
            <a:r>
              <a:rPr lang="en-US" dirty="0">
                <a:hlinkClick r:id="rId3"/>
              </a:rPr>
              <a:t>://</a:t>
            </a:r>
            <a:r>
              <a:rPr lang="en-US" dirty="0" smtClean="0">
                <a:hlinkClick r:id="rId3"/>
              </a:rPr>
              <a:t>standards.ieee.org/guides/opman/sect6.html#6.3</a:t>
            </a:r>
            <a:endParaRPr lang="en-US" dirty="0" smtClean="0"/>
          </a:p>
          <a:p>
            <a:pPr lvl="1">
              <a:buFont typeface="Arial" panose="020B0604020202020204" pitchFamily="34" charset="0"/>
              <a:buChar char="•"/>
            </a:pPr>
            <a:r>
              <a:rPr lang="en-US" dirty="0" smtClean="0"/>
              <a:t>Material </a:t>
            </a:r>
            <a:r>
              <a:rPr lang="en-US" dirty="0"/>
              <a:t>about the patent policy is available </a:t>
            </a:r>
            <a:r>
              <a:rPr lang="en-US" dirty="0" smtClean="0"/>
              <a:t>at</a:t>
            </a:r>
          </a:p>
          <a:p>
            <a:pPr lvl="1">
              <a:buFont typeface="Arial" panose="020B0604020202020204" pitchFamily="34" charset="0"/>
              <a:buChar char="•"/>
            </a:pPr>
            <a:r>
              <a:rPr lang="en-US" dirty="0" smtClean="0">
                <a:hlinkClick r:id="rId4"/>
              </a:rPr>
              <a:t>http</a:t>
            </a:r>
            <a:r>
              <a:rPr lang="en-US" dirty="0">
                <a:hlinkClick r:id="rId4"/>
              </a:rPr>
              <a:t>://</a:t>
            </a:r>
            <a:r>
              <a:rPr lang="en-US" dirty="0" smtClean="0">
                <a:hlinkClick r:id="rId4"/>
              </a:rPr>
              <a:t>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3661665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a:t>
            </a:r>
            <a:r>
              <a:rPr lang="en-US" dirty="0" smtClean="0"/>
              <a:t>holder of </a:t>
            </a:r>
            <a:r>
              <a:rPr lang="en-US" dirty="0"/>
              <a:t>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a:t>
            </a:r>
            <a:r>
              <a:rPr lang="en-US" dirty="0" smtClean="0"/>
              <a:t>possible or</a:t>
            </a:r>
            <a:endParaRPr lang="en-US" dirty="0"/>
          </a:p>
          <a:p>
            <a:pPr lvl="1">
              <a:buFont typeface="Arial" panose="020B0604020202020204" pitchFamily="34" charset="0"/>
              <a:buChar char="•"/>
            </a:pPr>
            <a:r>
              <a:rPr lang="en-US" dirty="0"/>
              <a:t>Cause an LOA to be </a:t>
            </a:r>
            <a:r>
              <a:rPr lang="en-US" dirty="0" smtClean="0"/>
              <a:t>submitted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1671482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r>
              <a:rPr lang="en-US" dirty="0"/>
              <a:t>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r>
              <a:rPr lang="en-US" dirty="0" smtClean="0"/>
              <a:t>?</a:t>
            </a:r>
            <a:endParaRPr lang="en-US" dirty="0"/>
          </a:p>
          <a:p>
            <a:pPr lvl="1">
              <a:buFont typeface="Arial" panose="020B0604020202020204" pitchFamily="34" charset="0"/>
              <a:buChar char="•"/>
            </a:pPr>
            <a:r>
              <a:rPr lang="en-US" dirty="0" smtClean="0"/>
              <a:t>Minute that the question was asked.</a:t>
            </a:r>
          </a:p>
          <a:p>
            <a:pPr lvl="1">
              <a:buFont typeface="Arial" panose="020B0604020202020204" pitchFamily="34" charset="0"/>
              <a:buChar char="•"/>
            </a:pPr>
            <a:r>
              <a:rPr lang="en-US" dirty="0" smtClean="0"/>
              <a:t>Minute </a:t>
            </a:r>
            <a:r>
              <a:rPr lang="en-US" dirty="0"/>
              <a:t>any responses that were </a:t>
            </a:r>
            <a:r>
              <a:rPr lang="en-US" dirty="0" smtClean="0"/>
              <a:t>given</a:t>
            </a:r>
          </a:p>
          <a:p>
            <a:pPr lvl="2">
              <a:buFont typeface="Arial" panose="020B0604020202020204" pitchFamily="34" charset="0"/>
              <a:buChar char="•"/>
            </a:pPr>
            <a:r>
              <a:rPr lang="en-US" dirty="0" smtClean="0"/>
              <a:t>Specifically </a:t>
            </a:r>
            <a:r>
              <a:rPr lang="en-US" dirty="0"/>
              <a:t>the patent claim(s)/patent application </a:t>
            </a:r>
            <a:r>
              <a:rPr lang="en-US" dirty="0" smtClean="0"/>
              <a:t>claim(s)</a:t>
            </a:r>
          </a:p>
          <a:p>
            <a:pPr lvl="2">
              <a:buFont typeface="Arial" panose="020B0604020202020204" pitchFamily="34" charset="0"/>
              <a:buChar char="•"/>
            </a:pPr>
            <a:r>
              <a:rPr lang="en-US" dirty="0" smtClean="0"/>
              <a:t>The </a:t>
            </a:r>
            <a:r>
              <a:rPr lang="en-US" dirty="0"/>
              <a:t>holder of the patent claim(s)/patent application claim(s) that were identified (if </a:t>
            </a:r>
            <a:r>
              <a:rPr lang="en-US" dirty="0" smtClean="0"/>
              <a:t>any)</a:t>
            </a:r>
          </a:p>
          <a:p>
            <a:pPr lvl="2">
              <a:buFont typeface="Arial" panose="020B0604020202020204" pitchFamily="34" charset="0"/>
              <a:buChar char="•"/>
            </a:pPr>
            <a:r>
              <a:rPr lang="en-US" dirty="0" smtClean="0"/>
              <a:t>And </a:t>
            </a:r>
            <a:r>
              <a:rPr lang="en-US" dirty="0"/>
              <a:t>by </a:t>
            </a:r>
            <a:r>
              <a:rPr lang="en-US" dirty="0" smtClean="0"/>
              <a:t>whom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3675236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r>
              <a:rPr lang="en-US" dirty="0" smtClean="0"/>
              <a:t>.</a:t>
            </a:r>
          </a:p>
          <a:p>
            <a:pPr lvl="1">
              <a:buFont typeface="Arial" panose="020B0604020202020204" pitchFamily="34" charset="0"/>
              <a:buChar char="•"/>
            </a:pPr>
            <a:endParaRPr lang="en-US" dirty="0"/>
          </a:p>
          <a:p>
            <a:pPr marL="0" indent="0" algn="ctr"/>
            <a:r>
              <a:rPr lang="en-US" dirty="0" smtClean="0"/>
              <a:t>See </a:t>
            </a:r>
            <a:r>
              <a:rPr lang="en-US" dirty="0"/>
              <a:t>IEEE-SA Standards Board Operations Manual, clause 5.3.10 and “Promoting Competition and Innovation: What You Need to Know about the IEEE Standards Association's Antitrust and Competition Policy” for more details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469737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No more than 2 Ad Hoc group meetings at any point in time.</a:t>
            </a:r>
          </a:p>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pPr lvl="1"/>
            <a:r>
              <a:rPr lang="en-US" altLang="en-US" dirty="0" err="1" smtClean="0">
                <a:solidFill>
                  <a:srgbClr val="FF0000"/>
                </a:solidFill>
              </a:rPr>
              <a:t>x.y.z</a:t>
            </a:r>
            <a:r>
              <a:rPr lang="en-US" altLang="en-US" dirty="0" smtClean="0">
                <a:solidFill>
                  <a:srgbClr val="FF0000"/>
                </a:solidFill>
              </a:rPr>
              <a:t>. &lt;feature description&gt;</a:t>
            </a:r>
          </a:p>
          <a:p>
            <a:r>
              <a:rPr lang="en-US" altLang="en-US" dirty="0" smtClean="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
        <p:nvSpPr>
          <p:cNvPr id="8"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2607525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smtClean="0"/>
              <a:t>All straw polls to be sequentially numbered by chairmen</a:t>
            </a:r>
          </a:p>
          <a:p>
            <a:pPr lvl="1">
              <a:buFont typeface="Arial" panose="020B0604020202020204" pitchFamily="34" charset="0"/>
              <a:buChar char="•"/>
            </a:pPr>
            <a:r>
              <a:rPr lang="en-US" sz="1800" dirty="0" smtClean="0"/>
              <a:t>Year, Month, Day, three digits: </a:t>
            </a:r>
            <a:r>
              <a:rPr lang="en-US" sz="1800" dirty="0" err="1" smtClean="0"/>
              <a:t>YYYYMMDDxyz</a:t>
            </a:r>
            <a:endParaRPr lang="en-US" sz="1800" dirty="0" smtClean="0"/>
          </a:p>
          <a:p>
            <a:pPr>
              <a:buFont typeface="Arial" panose="020B0604020202020204" pitchFamily="34" charset="0"/>
              <a:buChar char="•"/>
            </a:pPr>
            <a:r>
              <a:rPr lang="en-US" sz="2400" dirty="0" smtClean="0"/>
              <a:t>Two Straw Poll categories</a:t>
            </a:r>
          </a:p>
          <a:p>
            <a:pPr lvl="1">
              <a:buFont typeface="Arial" panose="020B0604020202020204" pitchFamily="34" charset="0"/>
              <a:buChar char="•"/>
            </a:pPr>
            <a:r>
              <a:rPr lang="en-US" sz="1800" dirty="0" smtClean="0">
                <a:solidFill>
                  <a:srgbClr val="FF0000"/>
                </a:solidFill>
              </a:rPr>
              <a:t>Ad hoc Straw Polls</a:t>
            </a:r>
            <a:r>
              <a:rPr lang="en-US" sz="1800" dirty="0" smtClean="0"/>
              <a:t>: A20150312001</a:t>
            </a:r>
          </a:p>
          <a:p>
            <a:pPr lvl="2">
              <a:buFont typeface="Arial" panose="020B0604020202020204" pitchFamily="34" charset="0"/>
              <a:buChar char="•"/>
            </a:pPr>
            <a:r>
              <a:rPr lang="en-US" sz="1600" dirty="0" smtClean="0"/>
              <a:t>During discussions</a:t>
            </a:r>
          </a:p>
          <a:p>
            <a:pPr lvl="2">
              <a:buFont typeface="Arial" panose="020B0604020202020204" pitchFamily="34" charset="0"/>
              <a:buChar char="•"/>
            </a:pPr>
            <a:r>
              <a:rPr lang="en-US" sz="1600" dirty="0" smtClean="0"/>
              <a:t>Test for Ad hoc group internal opinions</a:t>
            </a:r>
          </a:p>
          <a:p>
            <a:pPr lvl="1">
              <a:buFont typeface="Arial" panose="020B0604020202020204" pitchFamily="34" charset="0"/>
              <a:buChar char="•"/>
            </a:pPr>
            <a:r>
              <a:rPr lang="en-US" sz="1800" dirty="0" smtClean="0">
                <a:solidFill>
                  <a:srgbClr val="FF0000"/>
                </a:solidFill>
              </a:rPr>
              <a:t>Report Straw Polls</a:t>
            </a:r>
            <a:r>
              <a:rPr lang="en-US" sz="1800" dirty="0" smtClean="0"/>
              <a:t>: R20150312001</a:t>
            </a:r>
          </a:p>
          <a:p>
            <a:pPr lvl="2">
              <a:buFont typeface="Arial" panose="020B0604020202020204" pitchFamily="34" charset="0"/>
              <a:buChar char="•"/>
            </a:pPr>
            <a:r>
              <a:rPr lang="en-US" sz="1600" dirty="0" smtClean="0"/>
              <a:t>Result to be reported to Task Group 802.11ax</a:t>
            </a:r>
          </a:p>
          <a:p>
            <a:pPr lvl="2">
              <a:buFont typeface="Arial" panose="020B0604020202020204" pitchFamily="34" charset="0"/>
              <a:buChar char="•"/>
            </a:pPr>
            <a:r>
              <a:rPr lang="en-US" sz="1600" dirty="0" smtClean="0"/>
              <a:t>Meant as advise for Task Group (motion)</a:t>
            </a:r>
          </a:p>
        </p:txBody>
      </p:sp>
      <p:sp>
        <p:nvSpPr>
          <p:cNvPr id="6" name="Date Placeholder 5"/>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dirty="0" smtClean="0"/>
              <a:t>Guido R. </a:t>
            </a:r>
            <a:r>
              <a:rPr lang="en-GB" dirty="0" err="1" smtClean="0"/>
              <a:t>Hiertz</a:t>
            </a:r>
            <a:r>
              <a:rPr lang="en-GB" dirty="0" smtClean="0"/>
              <a:t>,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smtClean="0"/>
              <a:t>IEEE 802.11 </a:t>
            </a:r>
            <a:r>
              <a:rPr lang="en-US" dirty="0" err="1" smtClean="0"/>
              <a:t>TGax</a:t>
            </a:r>
            <a:r>
              <a:rPr lang="en-US" dirty="0"/>
              <a:t/>
            </a:r>
            <a:br>
              <a:rPr lang="en-US" dirty="0"/>
            </a:br>
            <a:r>
              <a:rPr lang="en-US" dirty="0" smtClean="0"/>
              <a:t>High Efficiency WLAN Task Group</a:t>
            </a:r>
            <a:br>
              <a:rPr lang="en-US" dirty="0" smtClean="0"/>
            </a:br>
            <a:r>
              <a:rPr lang="en-US" dirty="0" smtClean="0"/>
              <a:t>Ad hoc Group Spatial Reuse</a:t>
            </a:r>
            <a:endParaRPr lang="en-US" dirty="0"/>
          </a:p>
        </p:txBody>
      </p:sp>
      <p:sp>
        <p:nvSpPr>
          <p:cNvPr id="8" name="Subtitle 7"/>
          <p:cNvSpPr>
            <a:spLocks noGrp="1"/>
          </p:cNvSpPr>
          <p:nvPr>
            <p:ph type="subTitle" idx="1"/>
          </p:nvPr>
        </p:nvSpPr>
        <p:spPr>
          <a:xfrm>
            <a:off x="1371600" y="2880518"/>
            <a:ext cx="6400800" cy="2276673"/>
          </a:xfrm>
        </p:spPr>
        <p:txBody>
          <a:bodyPr/>
          <a:lstStyle/>
          <a:p>
            <a:r>
              <a:rPr lang="en-US" dirty="0" smtClean="0"/>
              <a:t>Dallas, Texas, USA</a:t>
            </a:r>
            <a:endParaRPr lang="en-US" dirty="0" smtClean="0"/>
          </a:p>
          <a:p>
            <a:r>
              <a:rPr lang="en-US" dirty="0" smtClean="0"/>
              <a:t>2015-11-10 &amp; 2015-11-11</a:t>
            </a:r>
            <a:endParaRPr lang="en-US" dirty="0" smtClean="0"/>
          </a:p>
          <a:p>
            <a:r>
              <a:rPr lang="en-US" dirty="0" smtClean="0"/>
              <a:t>Ad hoc chairmen:</a:t>
            </a:r>
          </a:p>
          <a:p>
            <a:r>
              <a:rPr lang="en-US" dirty="0" smtClean="0"/>
              <a:t>Jae </a:t>
            </a:r>
            <a:r>
              <a:rPr lang="en-US" dirty="0" err="1" smtClean="0"/>
              <a:t>Seung</a:t>
            </a:r>
            <a:r>
              <a:rPr lang="en-US" dirty="0" smtClean="0"/>
              <a:t> Lee (ETRI), Laurent </a:t>
            </a:r>
            <a:r>
              <a:rPr lang="en-US" dirty="0" err="1" smtClean="0"/>
              <a:t>Cariou</a:t>
            </a:r>
            <a:r>
              <a:rPr lang="en-US" dirty="0" smtClean="0"/>
              <a:t> (Intel), Guido R. Hiertz (Ericsson)</a:t>
            </a:r>
            <a:endParaRPr lang="en-US" dirty="0"/>
          </a:p>
        </p:txBody>
      </p:sp>
      <p:sp>
        <p:nvSpPr>
          <p:cNvPr id="6" name="Date Placeholder 5"/>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53435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802.11ax Spatial Reuse (SR) ad </a:t>
            </a:r>
            <a:r>
              <a:rPr lang="en-US" dirty="0"/>
              <a:t>hoc </a:t>
            </a:r>
            <a:r>
              <a:rPr lang="en-US" dirty="0" smtClean="0"/>
              <a:t>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 decisions can be taken in this ad hoc group. In an ad hoc group, any attendee can call for a straw poll. A straw poll tests the opinion of those attendees present. No voting rights are needed to respond to a straw poll.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solidFill>
                  <a:schemeClr val="tx1"/>
                </a:solidFill>
              </a:rPr>
              <a:t>2014-11: </a:t>
            </a:r>
            <a:r>
              <a:rPr lang="en-US" dirty="0" smtClean="0">
                <a:solidFill>
                  <a:schemeClr val="tx1"/>
                </a:solidFill>
              </a:rPr>
              <a:t>Task Group 802.11ax decided to establish four ad hoc groups</a:t>
            </a:r>
          </a:p>
          <a:p>
            <a:pPr>
              <a:buFont typeface="Arial" panose="020B0604020202020204" pitchFamily="34" charset="0"/>
              <a:buChar char="•"/>
            </a:pPr>
            <a:r>
              <a:rPr lang="en-US" dirty="0" smtClean="0">
                <a:solidFill>
                  <a:schemeClr val="tx1"/>
                </a:solidFill>
              </a:rPr>
              <a:t>2015-01-13</a:t>
            </a:r>
            <a:r>
              <a:rPr lang="en-US" dirty="0" smtClean="0">
                <a:solidFill>
                  <a:schemeClr val="tx1"/>
                </a:solidFill>
              </a:rPr>
              <a:t>: Task Group 802.11ax elected twelve ad hoc chairmen</a:t>
            </a:r>
          </a:p>
          <a:p>
            <a:pPr>
              <a:buFont typeface="Arial" panose="020B0604020202020204" pitchFamily="34" charset="0"/>
              <a:buChar char="•"/>
            </a:pPr>
            <a:r>
              <a:rPr lang="en-US" dirty="0" smtClean="0">
                <a:solidFill>
                  <a:schemeClr val="tx1"/>
                </a:solidFill>
              </a:rPr>
              <a:t>2015-03-11</a:t>
            </a:r>
            <a:r>
              <a:rPr lang="en-US" dirty="0" smtClean="0">
                <a:solidFill>
                  <a:schemeClr val="tx1"/>
                </a:solidFill>
              </a:rPr>
              <a:t>: </a:t>
            </a:r>
            <a:r>
              <a:rPr lang="en-US" dirty="0" smtClean="0">
                <a:solidFill>
                  <a:schemeClr val="tx1"/>
                </a:solidFill>
              </a:rPr>
              <a:t>1</a:t>
            </a:r>
            <a:r>
              <a:rPr lang="en-US" baseline="30000" dirty="0" smtClean="0">
                <a:solidFill>
                  <a:schemeClr val="tx1"/>
                </a:solidFill>
              </a:rPr>
              <a:t>st</a:t>
            </a:r>
            <a:r>
              <a:rPr lang="en-US" dirty="0" smtClean="0">
                <a:solidFill>
                  <a:schemeClr val="tx1"/>
                </a:solidFill>
              </a:rPr>
              <a:t> meeting </a:t>
            </a:r>
            <a:r>
              <a:rPr lang="en-US" dirty="0">
                <a:solidFill>
                  <a:schemeClr val="tx1"/>
                </a:solidFill>
              </a:rPr>
              <a:t>of 802.11ax SR ad hoc </a:t>
            </a:r>
            <a:r>
              <a:rPr lang="en-US" dirty="0" smtClean="0">
                <a:solidFill>
                  <a:schemeClr val="tx1"/>
                </a:solidFill>
              </a:rPr>
              <a:t>group</a:t>
            </a:r>
          </a:p>
          <a:p>
            <a:pPr>
              <a:buFont typeface="Arial" panose="020B0604020202020204" pitchFamily="34" charset="0"/>
              <a:buChar char="•"/>
            </a:pPr>
            <a:r>
              <a:rPr lang="en-US" altLang="ko-KR" dirty="0" smtClean="0">
                <a:solidFill>
                  <a:schemeClr val="tx1"/>
                </a:solidFill>
              </a:rPr>
              <a:t>2015-05-12</a:t>
            </a:r>
            <a:r>
              <a:rPr lang="en-US" altLang="ko-KR" dirty="0" smtClean="0">
                <a:solidFill>
                  <a:schemeClr val="tx1"/>
                </a:solidFill>
              </a:rPr>
              <a:t>: </a:t>
            </a:r>
            <a:r>
              <a:rPr lang="en-US" altLang="ko-KR" dirty="0" smtClean="0">
                <a:solidFill>
                  <a:schemeClr val="tx1"/>
                </a:solidFill>
              </a:rPr>
              <a:t>2</a:t>
            </a:r>
            <a:r>
              <a:rPr lang="en-US" altLang="ko-KR" baseline="30000" dirty="0" smtClean="0">
                <a:solidFill>
                  <a:schemeClr val="tx1"/>
                </a:solidFill>
              </a:rPr>
              <a:t>nd</a:t>
            </a:r>
            <a:r>
              <a:rPr lang="en-US" altLang="ko-KR" dirty="0" smtClean="0">
                <a:solidFill>
                  <a:schemeClr val="tx1"/>
                </a:solidFill>
              </a:rPr>
              <a:t> meeting </a:t>
            </a:r>
            <a:r>
              <a:rPr lang="en-US" altLang="ko-KR" dirty="0">
                <a:solidFill>
                  <a:schemeClr val="tx1"/>
                </a:solidFill>
              </a:rPr>
              <a:t>of 802.11ax SR ad hoc </a:t>
            </a:r>
            <a:r>
              <a:rPr lang="en-US" altLang="ko-KR" dirty="0" smtClean="0">
                <a:solidFill>
                  <a:schemeClr val="tx1"/>
                </a:solidFill>
              </a:rPr>
              <a:t>group</a:t>
            </a:r>
          </a:p>
          <a:p>
            <a:pPr>
              <a:buFont typeface="Arial" panose="020B0604020202020204" pitchFamily="34" charset="0"/>
              <a:buChar char="•"/>
            </a:pPr>
            <a:r>
              <a:rPr lang="en-US" altLang="ko-KR" dirty="0" smtClean="0">
                <a:solidFill>
                  <a:schemeClr val="tx1"/>
                </a:solidFill>
              </a:rPr>
              <a:t>2015-07-14: 3</a:t>
            </a:r>
            <a:r>
              <a:rPr lang="en-US" altLang="ko-KR" baseline="30000" dirty="0" smtClean="0">
                <a:solidFill>
                  <a:schemeClr val="tx1"/>
                </a:solidFill>
              </a:rPr>
              <a:t>rd</a:t>
            </a:r>
            <a:r>
              <a:rPr lang="en-US" altLang="ko-KR" dirty="0" smtClean="0">
                <a:solidFill>
                  <a:schemeClr val="tx1"/>
                </a:solidFill>
              </a:rPr>
              <a:t> meeting of 802.11ax SR ad hoc group</a:t>
            </a:r>
          </a:p>
          <a:p>
            <a:pPr>
              <a:buFont typeface="Arial" panose="020B0604020202020204" pitchFamily="34" charset="0"/>
              <a:buChar char="•"/>
            </a:pPr>
            <a:r>
              <a:rPr lang="en-US" altLang="ko-KR" dirty="0" smtClean="0">
                <a:solidFill>
                  <a:schemeClr val="tx1"/>
                </a:solidFill>
              </a:rPr>
              <a:t>2015-09-15: 4</a:t>
            </a:r>
            <a:r>
              <a:rPr lang="en-US" altLang="ko-KR" baseline="30000" dirty="0" smtClean="0">
                <a:solidFill>
                  <a:schemeClr val="tx1"/>
                </a:solidFill>
              </a:rPr>
              <a:t>th</a:t>
            </a:r>
            <a:r>
              <a:rPr lang="en-US" altLang="ko-KR" dirty="0" smtClean="0">
                <a:solidFill>
                  <a:schemeClr val="tx1"/>
                </a:solidFill>
              </a:rPr>
              <a:t> meeting of 802.11ax SR ad hoc group</a:t>
            </a:r>
            <a:endParaRPr lang="en-US" altLang="ko-KR"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1818172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a:xfrm>
            <a:off x="685800" y="1981200"/>
            <a:ext cx="7846640" cy="4113213"/>
          </a:xfrm>
        </p:spPr>
        <p:txBody>
          <a:bodyPr>
            <a:normAutofit/>
          </a:bodyPr>
          <a:lstStyle/>
          <a:p>
            <a:pPr>
              <a:buFont typeface="Arial" panose="020B0604020202020204" pitchFamily="34" charset="0"/>
              <a:buChar char="•"/>
            </a:pPr>
            <a:r>
              <a:rPr lang="en-US" dirty="0">
                <a:solidFill>
                  <a:schemeClr val="tx1"/>
                </a:solidFill>
              </a:rPr>
              <a:t>Call meeting to order </a:t>
            </a:r>
          </a:p>
          <a:p>
            <a:pPr>
              <a:buFont typeface="Arial" panose="020B0604020202020204" pitchFamily="34" charset="0"/>
              <a:buChar char="•"/>
            </a:pPr>
            <a:r>
              <a:rPr lang="en-US" dirty="0">
                <a:solidFill>
                  <a:schemeClr val="tx1"/>
                </a:solidFill>
              </a:rPr>
              <a:t>Patent policy, </a:t>
            </a:r>
            <a:r>
              <a:rPr lang="en-US" dirty="0" smtClean="0">
                <a:solidFill>
                  <a:schemeClr val="tx1"/>
                </a:solidFill>
              </a:rPr>
              <a:t>etc.</a:t>
            </a:r>
          </a:p>
          <a:p>
            <a:pPr>
              <a:buFont typeface="Arial" panose="020B0604020202020204" pitchFamily="34" charset="0"/>
              <a:buChar char="•"/>
            </a:pPr>
            <a:r>
              <a:rPr lang="en-US" dirty="0" smtClean="0">
                <a:solidFill>
                  <a:schemeClr val="tx1"/>
                </a:solidFill>
              </a:rPr>
              <a:t>Approve </a:t>
            </a:r>
            <a:r>
              <a:rPr lang="en-US" dirty="0" smtClean="0">
                <a:solidFill>
                  <a:schemeClr val="tx1"/>
                </a:solidFill>
              </a:rPr>
              <a:t>agenda</a:t>
            </a:r>
            <a:endParaRPr lang="en-US" dirty="0">
              <a:solidFill>
                <a:schemeClr val="tx1"/>
              </a:solidFill>
            </a:endParaRPr>
          </a:p>
          <a:p>
            <a:pPr>
              <a:buFont typeface="Arial" panose="020B0604020202020204" pitchFamily="34" charset="0"/>
              <a:buChar char="•"/>
            </a:pPr>
            <a:r>
              <a:rPr lang="en-US" dirty="0">
                <a:solidFill>
                  <a:schemeClr val="tx1"/>
                </a:solidFill>
              </a:rPr>
              <a:t>Review ad hoc rules </a:t>
            </a:r>
            <a:endParaRPr lang="en-US" dirty="0" smtClean="0">
              <a:solidFill>
                <a:schemeClr val="tx1"/>
              </a:solidFill>
            </a:endParaRPr>
          </a:p>
          <a:p>
            <a:pPr>
              <a:buFont typeface="Arial" panose="020B0604020202020204" pitchFamily="34" charset="0"/>
              <a:buChar char="•"/>
            </a:pPr>
            <a:r>
              <a:rPr lang="en-US" dirty="0" smtClean="0">
                <a:solidFill>
                  <a:schemeClr val="tx1"/>
                </a:solidFill>
              </a:rPr>
              <a:t>Presentations</a:t>
            </a:r>
            <a:endParaRPr lang="en-US" dirty="0" smtClean="0">
              <a:solidFill>
                <a:schemeClr val="tx1"/>
              </a:solidFill>
            </a:endParaRPr>
          </a:p>
          <a:p>
            <a:pPr>
              <a:buFont typeface="Arial" panose="020B0604020202020204" pitchFamily="34" charset="0"/>
              <a:buChar char="•"/>
            </a:pPr>
            <a:r>
              <a:rPr lang="en-US" dirty="0" smtClean="0">
                <a:solidFill>
                  <a:schemeClr val="tx1"/>
                </a:solidFill>
              </a:rPr>
              <a:t>Any </a:t>
            </a:r>
            <a:r>
              <a:rPr lang="en-US" dirty="0">
                <a:solidFill>
                  <a:schemeClr val="tx1"/>
                </a:solidFill>
              </a:rPr>
              <a:t>other technical </a:t>
            </a: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other business</a:t>
            </a:r>
          </a:p>
          <a:p>
            <a:pPr>
              <a:buFont typeface="Arial" panose="020B0604020202020204" pitchFamily="34" charset="0"/>
              <a:buChar char="•"/>
            </a:pPr>
            <a:r>
              <a:rPr lang="en-US" dirty="0" smtClean="0">
                <a:solidFill>
                  <a:schemeClr val="tx1"/>
                </a:solidFill>
              </a:rPr>
              <a:t>Adjourn</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4153703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41975189"/>
              </p:ext>
            </p:extLst>
          </p:nvPr>
        </p:nvGraphicFramePr>
        <p:xfrm>
          <a:off x="720688" y="1981200"/>
          <a:ext cx="7667735" cy="4175226"/>
        </p:xfrm>
        <a:graphic>
          <a:graphicData uri="http://schemas.openxmlformats.org/drawingml/2006/table">
            <a:tbl>
              <a:tblPr/>
              <a:tblGrid>
                <a:gridCol w="1431415"/>
                <a:gridCol w="3497085"/>
                <a:gridCol w="1701897"/>
                <a:gridCol w="1037338"/>
              </a:tblGrid>
              <a:tr h="228600">
                <a:tc>
                  <a:txBody>
                    <a:bodyPr/>
                    <a:lstStyle/>
                    <a:p>
                      <a:pPr algn="ctr" fontAlgn="b"/>
                      <a:r>
                        <a:rPr lang="en-CA" sz="1800" b="1" i="0" u="none" strike="noStrike" dirty="0">
                          <a:solidFill>
                            <a:srgbClr val="FFFFFF"/>
                          </a:solidFill>
                          <a:latin typeface="Calibri"/>
                        </a:rPr>
                        <a:t>DCN</a:t>
                      </a:r>
                    </a:p>
                  </a:txBody>
                  <a:tcPr marL="6714" marR="6714" marT="671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800" b="1" i="0" u="none" strike="noStrike" dirty="0">
                          <a:solidFill>
                            <a:srgbClr val="FFFFFF"/>
                          </a:solidFill>
                          <a:latin typeface="Calibri"/>
                        </a:rPr>
                        <a:t>Title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800" b="1" i="0" u="none" strike="noStrike" dirty="0">
                          <a:solidFill>
                            <a:srgbClr val="FFFFFF"/>
                          </a:solidFill>
                          <a:latin typeface="Calibri"/>
                        </a:rPr>
                        <a:t>Authors</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800" b="1" i="0" u="none" strike="noStrike" dirty="0" smtClean="0">
                          <a:solidFill>
                            <a:srgbClr val="FFFFFF"/>
                          </a:solidFill>
                          <a:latin typeface="Calibri"/>
                        </a:rPr>
                        <a:t>Order</a:t>
                      </a:r>
                      <a:endParaRPr lang="en-CA" sz="1800" b="1" i="0" u="none" strike="noStrike" dirty="0">
                        <a:solidFill>
                          <a:srgbClr val="FFFFFF"/>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228600">
                <a:tc>
                  <a:txBody>
                    <a:bodyPr/>
                    <a:lstStyle/>
                    <a:p>
                      <a:pPr algn="l" fontAlgn="b"/>
                      <a:r>
                        <a:rPr lang="en-CA" sz="1800" b="0" i="0" u="none" strike="noStrike" dirty="0">
                          <a:solidFill>
                            <a:srgbClr val="000000"/>
                          </a:solidFill>
                          <a:latin typeface="Calibri"/>
                        </a:rPr>
                        <a:t>11-15/1252</a:t>
                      </a:r>
                    </a:p>
                  </a:txBody>
                  <a:tcPr marL="6714" marR="6714" marT="6714"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a:solidFill>
                            <a:srgbClr val="000000"/>
                          </a:solidFill>
                          <a:latin typeface="Calibri"/>
                        </a:rPr>
                        <a:t>Use of TG ax Scenarios  for Spatial Reuse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a:solidFill>
                            <a:srgbClr val="000000"/>
                          </a:solidFill>
                          <a:latin typeface="Calibri"/>
                        </a:rPr>
                        <a:t>Graham Smith</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800" b="0" i="0" u="none" strike="noStrike" dirty="0" smtClean="0">
                          <a:solidFill>
                            <a:srgbClr val="000000"/>
                          </a:solidFill>
                          <a:latin typeface="Calibri"/>
                        </a:rPr>
                        <a:t>2</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800" b="0" i="0" u="none" strike="noStrike" dirty="0">
                          <a:solidFill>
                            <a:srgbClr val="000000"/>
                          </a:solidFill>
                          <a:latin typeface="Calibri"/>
                        </a:rPr>
                        <a:t>11-15/1284</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a:solidFill>
                            <a:srgbClr val="000000"/>
                          </a:solidFill>
                          <a:latin typeface="Calibri"/>
                        </a:rPr>
                        <a:t>Simulation results for spatial reuse in 11ax</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err="1">
                          <a:solidFill>
                            <a:srgbClr val="000000"/>
                          </a:solidFill>
                          <a:latin typeface="Calibri"/>
                        </a:rPr>
                        <a:t>Jinmin</a:t>
                      </a:r>
                      <a:r>
                        <a:rPr lang="en-CA" sz="1800" b="0" i="0" u="none" strike="noStrike" dirty="0">
                          <a:solidFill>
                            <a:srgbClr val="000000"/>
                          </a:solidFill>
                          <a:latin typeface="Calibri"/>
                        </a:rPr>
                        <a:t> Kim</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800" b="0" i="0" u="none" strike="noStrike" dirty="0" smtClean="0">
                          <a:solidFill>
                            <a:srgbClr val="000000"/>
                          </a:solidFill>
                          <a:latin typeface="Calibri"/>
                        </a:rPr>
                        <a:t>3</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800" b="0" i="0" u="none" strike="noStrike" dirty="0">
                          <a:solidFill>
                            <a:srgbClr val="000000"/>
                          </a:solidFill>
                          <a:latin typeface="Calibri"/>
                        </a:rPr>
                        <a:t>11-15/1313</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a:solidFill>
                            <a:srgbClr val="000000"/>
                          </a:solidFill>
                          <a:latin typeface="Calibri"/>
                        </a:rPr>
                        <a:t>Considerations for Spatial Reuse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a:solidFill>
                            <a:srgbClr val="000000"/>
                          </a:solidFill>
                          <a:latin typeface="Calibri"/>
                        </a:rPr>
                        <a:t>Reza </a:t>
                      </a:r>
                      <a:r>
                        <a:rPr lang="en-CA" sz="1800" b="0" i="0" u="none" strike="noStrike" dirty="0" err="1">
                          <a:solidFill>
                            <a:srgbClr val="000000"/>
                          </a:solidFill>
                          <a:latin typeface="Calibri"/>
                        </a:rPr>
                        <a:t>Hedayat</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800" b="0" i="0" u="none" strike="noStrike" dirty="0" smtClean="0">
                          <a:solidFill>
                            <a:srgbClr val="000000"/>
                          </a:solidFill>
                          <a:latin typeface="Calibri"/>
                        </a:rPr>
                        <a:t>4</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800" b="0" i="0" u="none" strike="noStrike" dirty="0">
                          <a:solidFill>
                            <a:srgbClr val="000000"/>
                          </a:solidFill>
                          <a:latin typeface="Calibri"/>
                        </a:rPr>
                        <a:t>11-15/1316</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a:solidFill>
                            <a:srgbClr val="000000"/>
                          </a:solidFill>
                          <a:latin typeface="Calibri"/>
                        </a:rPr>
                        <a:t>DSC calibration results with NS-3</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a:solidFill>
                            <a:srgbClr val="000000"/>
                          </a:solidFill>
                          <a:latin typeface="Calibri"/>
                        </a:rPr>
                        <a:t>M. </a:t>
                      </a:r>
                      <a:r>
                        <a:rPr lang="en-CA" sz="1800" b="0" i="0" u="none" strike="noStrike" dirty="0" err="1">
                          <a:solidFill>
                            <a:srgbClr val="000000"/>
                          </a:solidFill>
                          <a:latin typeface="Calibri"/>
                        </a:rPr>
                        <a:t>Shahwaiz</a:t>
                      </a:r>
                      <a:r>
                        <a:rPr lang="en-CA" sz="1800" b="0" i="0" u="none" strike="noStrike" dirty="0">
                          <a:solidFill>
                            <a:srgbClr val="000000"/>
                          </a:solidFill>
                          <a:latin typeface="Calibri"/>
                        </a:rPr>
                        <a:t> </a:t>
                      </a:r>
                      <a:r>
                        <a:rPr lang="en-CA" sz="1800" b="0" i="0" u="none" strike="noStrike" dirty="0" err="1">
                          <a:solidFill>
                            <a:srgbClr val="000000"/>
                          </a:solidFill>
                          <a:latin typeface="Calibri"/>
                        </a:rPr>
                        <a:t>Afaqui</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800" b="0" i="0" u="none" strike="noStrike" dirty="0" smtClean="0">
                          <a:solidFill>
                            <a:srgbClr val="000000"/>
                          </a:solidFill>
                          <a:latin typeface="Calibri"/>
                        </a:rPr>
                        <a:t>5</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800" b="0" i="0" u="none" strike="noStrike" dirty="0">
                          <a:solidFill>
                            <a:srgbClr val="000000"/>
                          </a:solidFill>
                          <a:latin typeface="Calibri"/>
                        </a:rPr>
                        <a:t>11-15/1336</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a:solidFill>
                            <a:srgbClr val="000000"/>
                          </a:solidFill>
                          <a:latin typeface="Calibri"/>
                        </a:rPr>
                        <a:t>BSS Color Field Size Measurements</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a:solidFill>
                            <a:srgbClr val="000000"/>
                          </a:solidFill>
                          <a:latin typeface="Calibri"/>
                        </a:rPr>
                        <a:t>Chuck </a:t>
                      </a:r>
                      <a:r>
                        <a:rPr lang="en-CA" sz="1800" b="0" i="0" u="none" strike="noStrike" dirty="0" err="1">
                          <a:solidFill>
                            <a:srgbClr val="000000"/>
                          </a:solidFill>
                          <a:latin typeface="Calibri"/>
                        </a:rPr>
                        <a:t>Lukaszewski</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800" b="0" i="0" u="none" strike="noStrike" dirty="0" smtClean="0">
                          <a:solidFill>
                            <a:srgbClr val="000000"/>
                          </a:solidFill>
                          <a:latin typeface="Calibri"/>
                        </a:rPr>
                        <a:t>6</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800" b="0" i="0" u="none" strike="noStrike" dirty="0">
                          <a:solidFill>
                            <a:srgbClr val="000000"/>
                          </a:solidFill>
                          <a:latin typeface="Calibri"/>
                        </a:rPr>
                        <a:t>11-15/1337</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a:solidFill>
                            <a:srgbClr val="000000"/>
                          </a:solidFill>
                          <a:latin typeface="Calibri"/>
                        </a:rPr>
                        <a:t>Secondary Channel CCA of HE STA</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a:solidFill>
                            <a:srgbClr val="000000"/>
                          </a:solidFill>
                          <a:latin typeface="Calibri"/>
                        </a:rPr>
                        <a:t>John Son</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800" b="0" i="0" u="none" strike="noStrike" dirty="0" smtClean="0">
                          <a:solidFill>
                            <a:srgbClr val="000000"/>
                          </a:solidFill>
                          <a:latin typeface="Calibri"/>
                        </a:rPr>
                        <a:t>7</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800" b="0" i="0" u="none" strike="noStrike" dirty="0">
                          <a:solidFill>
                            <a:srgbClr val="000000"/>
                          </a:solidFill>
                          <a:latin typeface="Calibri"/>
                        </a:rPr>
                        <a:t>11-15/1338</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a:solidFill>
                            <a:srgbClr val="000000"/>
                          </a:solidFill>
                          <a:latin typeface="Calibri"/>
                        </a:rPr>
                        <a:t>Improving Spatial Reuse During OBSS UL MU Procedure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err="1">
                          <a:solidFill>
                            <a:srgbClr val="000000"/>
                          </a:solidFill>
                          <a:latin typeface="Calibri"/>
                        </a:rPr>
                        <a:t>Geonjung</a:t>
                      </a:r>
                      <a:r>
                        <a:rPr lang="en-CA" sz="1800" b="0" i="0" u="none" strike="noStrike" dirty="0">
                          <a:solidFill>
                            <a:srgbClr val="000000"/>
                          </a:solidFill>
                          <a:latin typeface="Calibri"/>
                        </a:rPr>
                        <a:t> </a:t>
                      </a:r>
                      <a:r>
                        <a:rPr lang="en-CA" sz="1800" b="0" i="0" u="none" strike="noStrike" dirty="0" err="1">
                          <a:solidFill>
                            <a:srgbClr val="000000"/>
                          </a:solidFill>
                          <a:latin typeface="Calibri"/>
                        </a:rPr>
                        <a:t>Ko</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800" b="0" i="0" u="none" strike="noStrike" dirty="0" smtClean="0">
                          <a:solidFill>
                            <a:srgbClr val="000000"/>
                          </a:solidFill>
                          <a:latin typeface="Calibri"/>
                        </a:rPr>
                        <a:t>8</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800" b="0" i="0" u="none" strike="noStrike" dirty="0">
                          <a:solidFill>
                            <a:srgbClr val="000000"/>
                          </a:solidFill>
                          <a:latin typeface="Calibri"/>
                        </a:rPr>
                        <a:t>11-15/1348</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a:solidFill>
                            <a:srgbClr val="000000"/>
                          </a:solidFill>
                          <a:latin typeface="Calibri"/>
                        </a:rPr>
                        <a:t>Multiple NAVs for Spatial Reuse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err="1">
                          <a:solidFill>
                            <a:srgbClr val="000000"/>
                          </a:solidFill>
                          <a:latin typeface="Calibri"/>
                        </a:rPr>
                        <a:t>Sigurd</a:t>
                      </a:r>
                      <a:r>
                        <a:rPr lang="en-CA" sz="1800" b="0" i="0" u="none" strike="noStrike" dirty="0">
                          <a:solidFill>
                            <a:srgbClr val="000000"/>
                          </a:solidFill>
                          <a:latin typeface="Calibri"/>
                        </a:rPr>
                        <a:t> </a:t>
                      </a:r>
                      <a:r>
                        <a:rPr lang="en-CA" sz="1800" b="0" i="0" u="none" strike="noStrike" dirty="0" err="1">
                          <a:solidFill>
                            <a:srgbClr val="000000"/>
                          </a:solidFill>
                          <a:latin typeface="Calibri"/>
                        </a:rPr>
                        <a:t>Schelstraete</a:t>
                      </a:r>
                      <a:r>
                        <a:rPr lang="en-CA" sz="1800" b="0" i="0" u="none" strike="noStrike" dirty="0">
                          <a:solidFill>
                            <a:srgbClr val="000000"/>
                          </a:solidFill>
                          <a:latin typeface="Calibri"/>
                        </a:rPr>
                        <a:t> </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800" b="0" i="0" u="none" strike="noStrike" dirty="0" smtClean="0">
                          <a:solidFill>
                            <a:srgbClr val="000000"/>
                          </a:solidFill>
                          <a:latin typeface="Calibri"/>
                        </a:rPr>
                        <a:t>1</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extLst>
      <p:ext uri="{BB962C8B-B14F-4D97-AF65-F5344CB8AC3E}">
        <p14:creationId xmlns:p14="http://schemas.microsoft.com/office/powerpoint/2010/main" val="2165527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a:t>
            </a:r>
            <a:r>
              <a:rPr lang="en-US" dirty="0" err="1" smtClean="0"/>
              <a:t>nnex</a:t>
            </a:r>
            <a:endParaRPr lang="fr-FR" dirty="0"/>
          </a:p>
        </p:txBody>
      </p:sp>
      <p:sp>
        <p:nvSpPr>
          <p:cNvPr id="7" name="Date Placeholder 3"/>
          <p:cNvSpPr>
            <a:spLocks noGrp="1"/>
          </p:cNvSpPr>
          <p:nvPr>
            <p:ph type="dt" idx="10"/>
          </p:nvPr>
        </p:nvSpPr>
        <p:spPr/>
        <p:txBody>
          <a:bodyPr/>
          <a:lstStyle/>
          <a:p>
            <a:r>
              <a:rPr lang="en-US" smtClean="0"/>
              <a:t>November 2015</a:t>
            </a:r>
            <a:endParaRPr lang="en-GB" dirty="0"/>
          </a:p>
        </p:txBody>
      </p:sp>
      <p:sp>
        <p:nvSpPr>
          <p:cNvPr id="5" name="Espace réservé du pied de page 4"/>
          <p:cNvSpPr>
            <a:spLocks noGrp="1"/>
          </p:cNvSpPr>
          <p:nvPr>
            <p:ph type="ftr" idx="11"/>
          </p:nvPr>
        </p:nvSpPr>
        <p:spPr/>
        <p:txBody>
          <a:bodyPr/>
          <a:lstStyle/>
          <a:p>
            <a:r>
              <a:rPr lang="en-GB" smtClean="0"/>
              <a:t>Guido R. Hiertz, Ericsson et al.</a:t>
            </a:r>
            <a:endParaRPr lang="en-GB" dirty="0"/>
          </a:p>
        </p:txBody>
      </p:sp>
      <p:sp>
        <p:nvSpPr>
          <p:cNvPr id="4" name="Espace réservé du numéro de diapositive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101075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ea typeface="굴림" pitchFamily="34" charset="-127"/>
              </a:rPr>
              <a:t>Your Question …</a:t>
            </a:r>
            <a:endParaRPr lang="en-US" altLang="ko-KR" dirty="0">
              <a:ea typeface="굴림" pitchFamily="34" charset="-127"/>
            </a:endParaRPr>
          </a:p>
          <a:p>
            <a:pPr lvl="1">
              <a:buFont typeface="Arial" panose="020B0604020202020204" pitchFamily="34" charset="0"/>
              <a:buChar char="•"/>
            </a:pPr>
            <a:r>
              <a:rPr lang="en-US" altLang="ko-KR" dirty="0" smtClean="0">
                <a:ea typeface="굴림" pitchFamily="34" charset="-127"/>
              </a:rPr>
              <a:t>Yes/No/Abstain</a:t>
            </a:r>
          </a:p>
          <a:p>
            <a:pPr lvl="1">
              <a:buFont typeface="Arial" panose="020B0604020202020204" pitchFamily="34" charset="0"/>
              <a:buChar char="•"/>
            </a:pPr>
            <a:r>
              <a:rPr lang="en-US" altLang="ko-KR" dirty="0" smtClean="0">
                <a:ea typeface="굴림" pitchFamily="34" charset="-127"/>
              </a:rPr>
              <a:t>Alternative A, B, C …</a:t>
            </a:r>
            <a:endParaRPr lang="en-US" altLang="ko-KR" dirty="0">
              <a:ea typeface="굴림" pitchFamily="34" charset="-127"/>
            </a:endParaRP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9"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r>
              <a:rPr lang="en-US" altLang="en-US" dirty="0" smtClean="0"/>
              <a: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a:t>
            </a:r>
            <a:r>
              <a:rPr lang="en-US" dirty="0" smtClean="0">
                <a:hlinkClick r:id="rId3"/>
              </a:rPr>
              <a:t>ieee802.org/PNP/approved/IEEE_802_OM_v16.pdf</a:t>
            </a:r>
            <a:endParaRPr lang="en-US" dirty="0" smtClean="0"/>
          </a:p>
          <a:p>
            <a:pPr marL="457200" indent="-457200">
              <a:buFont typeface="+mj-lt"/>
              <a:buAutoNum type="arabicPeriod"/>
            </a:pPr>
            <a:r>
              <a:rPr lang="en-US" dirty="0">
                <a:hlinkClick r:id="rId4"/>
              </a:rPr>
              <a:t>http://</a:t>
            </a:r>
            <a:r>
              <a:rPr lang="en-US" dirty="0" smtClean="0">
                <a:hlinkClick r:id="rId4"/>
              </a:rPr>
              <a:t>ieee802.org/PNP/approved/IEEE_802_WG_PandP_v16.pdf</a:t>
            </a:r>
            <a:endParaRPr lang="en-US" dirty="0" smtClean="0"/>
          </a:p>
          <a:p>
            <a:pPr marL="457200" indent="-457200">
              <a:buFont typeface="+mj-lt"/>
              <a:buAutoNum type="arabicPeriod"/>
            </a:pPr>
            <a:r>
              <a:rPr lang="en-US" dirty="0" smtClean="0"/>
              <a:t>A. Stephens, J. </a:t>
            </a:r>
            <a:r>
              <a:rPr lang="en-US" dirty="0" err="1" smtClean="0"/>
              <a:t>Rosdahl</a:t>
            </a:r>
            <a:r>
              <a:rPr lang="en-US" dirty="0" smtClean="0"/>
              <a:t>, and D. Stanley, </a:t>
            </a:r>
            <a:r>
              <a:rPr lang="en-US" dirty="0"/>
              <a:t>“IEEE </a:t>
            </a:r>
            <a:r>
              <a:rPr lang="en-US" dirty="0" smtClean="0"/>
              <a:t>802.11 Wireless </a:t>
            </a:r>
            <a:r>
              <a:rPr lang="en-US" dirty="0"/>
              <a:t>Local Area Networks (</a:t>
            </a:r>
            <a:r>
              <a:rPr lang="en-US" dirty="0" smtClean="0"/>
              <a:t>WLANs) Operations Manual,” Submission 11-14/629r8, Apr. 2014, [Online]. </a:t>
            </a:r>
            <a:r>
              <a:rPr lang="en-US" dirty="0"/>
              <a:t>Available: </a:t>
            </a:r>
            <a:r>
              <a:rPr lang="en-US" dirty="0">
                <a:hlinkClick r:id="rId5"/>
              </a:rPr>
              <a:t>https://</a:t>
            </a:r>
            <a:r>
              <a:rPr lang="en-US" dirty="0" smtClean="0">
                <a:hlinkClick r:id="rId5"/>
              </a:rPr>
              <a:t>mentor.ieee.org/802.11/dcn/14/11-14-0629-08-0000-802-11-operations-manual.docx</a:t>
            </a:r>
            <a:endParaRPr lang="en-US" dirty="0" smtClean="0"/>
          </a:p>
          <a:p>
            <a:pPr marL="457200" indent="-457200">
              <a:buFont typeface="+mj-lt"/>
              <a:buAutoNum type="arabicPeriod"/>
            </a:pPr>
            <a:r>
              <a:rPr lang="en-US" dirty="0">
                <a:hlinkClick r:id="rId6"/>
              </a:rPr>
              <a:t>http://</a:t>
            </a:r>
            <a:r>
              <a:rPr lang="en-US" dirty="0" smtClean="0">
                <a:hlinkClick r:id="rId6"/>
              </a:rPr>
              <a:t>www.ieee.org/about/help/Task/my_account/web_account.html?WT.mc_id=msim_wa</a:t>
            </a:r>
            <a:endParaRPr lang="en-US" dirty="0" smtClean="0"/>
          </a:p>
          <a:p>
            <a:pPr marL="457200" indent="-457200">
              <a:buFont typeface="+mj-lt"/>
              <a:buAutoNum type="arabicPeriod"/>
            </a:pPr>
            <a:r>
              <a:rPr lang="en-US" dirty="0">
                <a:hlinkClick r:id="rId7"/>
              </a:rPr>
              <a:t>https://</a:t>
            </a:r>
            <a:r>
              <a:rPr lang="en-US" dirty="0" smtClean="0">
                <a:hlinkClick r:id="rId7"/>
              </a:rPr>
              <a:t>imat.ieee.org/attendance</a:t>
            </a:r>
            <a:endParaRPr lang="en-US" dirty="0" smtClean="0"/>
          </a:p>
          <a:p>
            <a:pPr marL="457200" indent="-457200">
              <a:buFont typeface="+mj-lt"/>
              <a:buAutoNum type="arabicPeriod"/>
            </a:pPr>
            <a:r>
              <a:rPr lang="en-US" dirty="0" smtClean="0"/>
              <a:t>A. Stephens, “802.11 Vice Chair’s Report – May 2009,” Submission 11-09/517r0, May 2005. [Online]. </a:t>
            </a:r>
            <a:r>
              <a:rPr lang="en-US" dirty="0"/>
              <a:t>Available: </a:t>
            </a:r>
            <a:r>
              <a:rPr lang="en-US" dirty="0">
                <a:hlinkClick r:id="rId8"/>
              </a:rPr>
              <a:t>https://</a:t>
            </a:r>
            <a:r>
              <a:rPr lang="en-US" dirty="0" smtClean="0">
                <a:hlinkClick r:id="rId8"/>
              </a:rPr>
              <a:t>mentor.ieee.org/802.11/dcn/09/11-09-0517-00-0000-vice-chair-s-report.ppt</a:t>
            </a:r>
            <a:endParaRPr lang="en-US" dirty="0" smtClean="0"/>
          </a:p>
          <a:p>
            <a:pPr marL="457200" indent="-457200">
              <a:buFont typeface="+mj-lt"/>
              <a:buAutoNum type="arabicPeriod"/>
            </a:pPr>
            <a:endParaRPr lang="en-US"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Ad-hoc Groups – from </a:t>
            </a:r>
            <a:r>
              <a:rPr lang="en-US" dirty="0"/>
              <a:t>6.8 </a:t>
            </a:r>
            <a:r>
              <a:rPr lang="en-US" dirty="0" smtClean="0"/>
              <a:t>of [3]</a:t>
            </a:r>
            <a:endParaRPr lang="en-US" dirty="0"/>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smtClean="0"/>
              <a:t>“An </a:t>
            </a:r>
            <a:r>
              <a:rPr lang="en-US" sz="2000" dirty="0"/>
              <a:t>ad-hoc group may be created to progress work on specific topics by either the WG or a TG</a:t>
            </a:r>
            <a:r>
              <a:rPr lang="en-US" sz="2000" dirty="0" smtClean="0"/>
              <a:t>.</a:t>
            </a:r>
            <a:endParaRPr lang="en-US" sz="2000" dirty="0"/>
          </a:p>
          <a:p>
            <a:pPr>
              <a:buFont typeface="Arial" panose="020B0604020202020204" pitchFamily="34" charset="0"/>
              <a:buChar char="•"/>
            </a:pPr>
            <a:r>
              <a:rPr lang="en-US" sz="2000" dirty="0"/>
              <a:t>There are no formal rules for the operation of an ad-hoc, although it may well define it own informal operating </a:t>
            </a:r>
            <a:r>
              <a:rPr lang="en-US" sz="2000" dirty="0" smtClean="0"/>
              <a:t>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smtClean="0"/>
              <a:t>, in </a:t>
            </a:r>
            <a:r>
              <a:rPr lang="en-US" sz="2000" dirty="0"/>
              <a:t>which case </a:t>
            </a:r>
            <a:r>
              <a:rPr lang="en-US" sz="2000" dirty="0">
                <a:solidFill>
                  <a:srgbClr val="FF0000"/>
                </a:solidFill>
              </a:rPr>
              <a:t>attendance at such ad-hoc meetings counts towards the session attendance</a:t>
            </a:r>
            <a:r>
              <a:rPr lang="en-US" sz="2000" dirty="0" smtClean="0"/>
              <a:t>.”</a:t>
            </a:r>
            <a:endParaRPr lang="en-US" sz="2000" dirty="0"/>
          </a:p>
          <a:p>
            <a:endParaRPr lang="en-US" sz="2000" dirty="0"/>
          </a:p>
        </p:txBody>
      </p:sp>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265889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a:t>of </a:t>
            </a:r>
            <a:r>
              <a:rPr lang="en-US" dirty="0" smtClean="0"/>
              <a:t>types </a:t>
            </a:r>
            <a:r>
              <a:rPr lang="en-US" dirty="0"/>
              <a:t>of </a:t>
            </a:r>
            <a:r>
              <a:rPr lang="en-US" dirty="0" smtClean="0"/>
              <a:t>balloting/</a:t>
            </a:r>
            <a:r>
              <a:rPr lang="en-US" dirty="0"/>
              <a:t>v</a:t>
            </a:r>
            <a:r>
              <a:rPr lang="en-US" dirty="0" smtClean="0"/>
              <a:t>oting </a:t>
            </a:r>
            <a:r>
              <a:rPr lang="en-US" dirty="0"/>
              <a:t>used in </a:t>
            </a:r>
            <a:r>
              <a:rPr lang="en-US" dirty="0" smtClean="0"/>
              <a:t>802.11 – from 3.11 of [3]</a:t>
            </a:r>
            <a:endParaRPr lang="en-US" dirty="0"/>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smtClean="0"/>
              <a:t>“Straw </a:t>
            </a:r>
            <a:r>
              <a:rPr lang="en-US" sz="1500" dirty="0"/>
              <a:t>polls are </a:t>
            </a:r>
            <a:r>
              <a:rPr lang="en-US" sz="1500" dirty="0">
                <a:solidFill>
                  <a:schemeClr val="tx1"/>
                </a:solidFill>
              </a:rPr>
              <a:t>used to determine the opinion of those present at a meeting</a:t>
            </a:r>
            <a:r>
              <a:rPr lang="en-US" sz="1500" dirty="0" smtClean="0">
                <a:solidFill>
                  <a:schemeClr val="tx1"/>
                </a:solidFill>
              </a:rPr>
              <a:t>.</a:t>
            </a:r>
            <a:endParaRPr lang="en-US" sz="1500" dirty="0">
              <a:solidFill>
                <a:schemeClr val="tx1"/>
              </a:solidFill>
            </a:endParaRP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a:t>
            </a:r>
            <a:r>
              <a:rPr lang="en-US" sz="1500" dirty="0" smtClean="0">
                <a:solidFill>
                  <a:schemeClr val="tx1"/>
                </a:solidFill>
              </a:rPr>
              <a:t>. Straw </a:t>
            </a:r>
            <a:r>
              <a:rPr lang="en-US" sz="1500" dirty="0">
                <a:solidFill>
                  <a:schemeClr val="tx1"/>
                </a:solidFill>
              </a:rPr>
              <a:t>polls have no formal effect; their outcome is not binding on the operation of any group</a:t>
            </a:r>
            <a:r>
              <a:rPr lang="en-US" sz="1500" dirty="0" smtClean="0">
                <a:solidFill>
                  <a:schemeClr val="tx1"/>
                </a:solidFill>
              </a:rPr>
              <a:t>.</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smtClean="0">
                <a:solidFill>
                  <a:srgbClr val="FF0000"/>
                </a:solidFill>
              </a:rPr>
              <a:t>When </a:t>
            </a:r>
            <a:r>
              <a:rPr lang="en-US" sz="1500" dirty="0">
                <a:solidFill>
                  <a:srgbClr val="FF0000"/>
                </a:solidFill>
              </a:rPr>
              <a:t>in TG ad-</a:t>
            </a:r>
            <a:r>
              <a:rPr lang="en-US" sz="1500" dirty="0" err="1">
                <a:solidFill>
                  <a:srgbClr val="FF0000"/>
                </a:solidFill>
              </a:rPr>
              <a:t>hocs</a:t>
            </a:r>
            <a:r>
              <a:rPr lang="en-US" sz="1500" dirty="0">
                <a:solidFill>
                  <a:srgbClr val="FF0000"/>
                </a:solidFill>
              </a:rPr>
              <a:t>, no motions are in order. </a:t>
            </a:r>
            <a:r>
              <a:rPr lang="en-US" sz="1500" dirty="0" smtClean="0">
                <a:solidFill>
                  <a:srgbClr val="FF0000"/>
                </a:solidFill>
              </a:rPr>
              <a:t>Because </a:t>
            </a:r>
            <a:r>
              <a:rPr lang="en-US" sz="1500" dirty="0">
                <a:solidFill>
                  <a:srgbClr val="FF0000"/>
                </a:solidFill>
              </a:rPr>
              <a:t>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smtClean="0"/>
              <a:t>This </a:t>
            </a:r>
            <a:r>
              <a:rPr lang="en-US" sz="1500" dirty="0"/>
              <a:t>is just a matter of labeling and has no effect on the meaning of the </a:t>
            </a:r>
            <a:r>
              <a:rPr lang="en-US" sz="1500" dirty="0" smtClean="0"/>
              <a:t>result.</a:t>
            </a:r>
          </a:p>
          <a:p>
            <a:pPr marL="457200" indent="-457200">
              <a:buFont typeface="Arial" panose="020B0604020202020204" pitchFamily="34" charset="0"/>
              <a:buChar char="•"/>
            </a:pPr>
            <a:r>
              <a:rPr lang="en-US" sz="1500" dirty="0" smtClean="0"/>
              <a:t>Regardless </a:t>
            </a:r>
            <a:r>
              <a:rPr lang="en-US" sz="1500" dirty="0"/>
              <a:t>of what the TG ad-hoc calls the straw poll, it should make clear to its members that it is a straw poll, and that it has no formal effect</a:t>
            </a:r>
            <a:r>
              <a:rPr lang="en-US" sz="1500" dirty="0" smtClean="0"/>
              <a:t>.”</a:t>
            </a:r>
            <a:endParaRPr lang="en-US" sz="1500" dirty="0"/>
          </a:p>
        </p:txBody>
      </p:sp>
      <p:sp>
        <p:nvSpPr>
          <p:cNvPr id="5" name="Date Placeholder 4"/>
          <p:cNvSpPr>
            <a:spLocks noGrp="1"/>
          </p:cNvSpPr>
          <p:nvPr>
            <p:ph type="dt" idx="10"/>
          </p:nvPr>
        </p:nvSpPr>
        <p:spPr/>
        <p:txBody>
          <a:bodyPr/>
          <a:lstStyle/>
          <a:p>
            <a:r>
              <a:rPr lang="en-US" altLang="ko-KR" smtClean="0"/>
              <a:t>November 2015</a:t>
            </a:r>
            <a:endParaRPr lang="en-GB" altLang="ko-KR" dirty="0"/>
          </a:p>
        </p:txBody>
      </p:sp>
      <p:sp>
        <p:nvSpPr>
          <p:cNvPr id="6" name="Footer Placeholder 5"/>
          <p:cNvSpPr>
            <a:spLocks noGrp="1"/>
          </p:cNvSpPr>
          <p:nvPr>
            <p:ph type="ftr" idx="11"/>
          </p:nvPr>
        </p:nvSpPr>
        <p:spPr/>
        <p:txBody>
          <a:bodyPr/>
          <a:lstStyle/>
          <a:p>
            <a:r>
              <a:rPr lang="en-GB" smtClean="0"/>
              <a:t>Guido R. Hiertz, Ericsson et al.</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4</a:t>
            </a:fld>
            <a:endParaRPr lang="en-GB"/>
          </a:p>
        </p:txBody>
      </p:sp>
    </p:spTree>
    <p:extLst>
      <p:ext uri="{BB962C8B-B14F-4D97-AF65-F5344CB8AC3E}">
        <p14:creationId xmlns:p14="http://schemas.microsoft.com/office/powerpoint/2010/main" val="6785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 recordings!</a:t>
            </a:r>
            <a:endParaRPr lang="en-US" dirty="0"/>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smtClean="0">
                <a:solidFill>
                  <a:srgbClr val="FF0000"/>
                </a:solidFill>
              </a:rPr>
              <a:t>audio/video </a:t>
            </a:r>
            <a:r>
              <a:rPr lang="en-US" dirty="0">
                <a:solidFill>
                  <a:srgbClr val="FF0000"/>
                </a:solidFill>
              </a:rPr>
              <a:t>recording </a:t>
            </a:r>
            <a:r>
              <a:rPr lang="en-US" dirty="0"/>
              <a:t>or the capture of </a:t>
            </a:r>
            <a:r>
              <a:rPr lang="en-US" dirty="0" smtClean="0"/>
              <a:t>photographs </a:t>
            </a:r>
            <a:r>
              <a:rPr lang="en-US" dirty="0"/>
              <a:t>is </a:t>
            </a:r>
            <a:r>
              <a:rPr lang="en-US" dirty="0">
                <a:solidFill>
                  <a:srgbClr val="FF0000"/>
                </a:solidFill>
              </a:rPr>
              <a:t>prohibited</a:t>
            </a:r>
            <a:r>
              <a:rPr lang="en-US" dirty="0"/>
              <a:t> in 802.11 meetings, </a:t>
            </a:r>
            <a:r>
              <a:rPr lang="en-US" dirty="0" smtClean="0"/>
              <a:t>except </a:t>
            </a:r>
            <a:r>
              <a:rPr lang="en-US" dirty="0"/>
              <a:t>when specifically announced by the </a:t>
            </a:r>
            <a:r>
              <a:rPr lang="en-US" dirty="0" smtClean="0"/>
              <a:t>802.11 WG chairman</a:t>
            </a:r>
            <a:endParaRPr lang="en-US" dirty="0"/>
          </a:p>
        </p:txBody>
      </p:sp>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991037" y="2477230"/>
            <a:ext cx="3121152" cy="312115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smtClean="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1626466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 notice</a:t>
            </a:r>
            <a:endParaRPr lang="en-US" dirty="0"/>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a:t>
            </a:r>
            <a:r>
              <a:rPr lang="en-US" dirty="0" smtClean="0"/>
              <a:t>mobile and/or smart phone to off/vibrate </a:t>
            </a:r>
            <a:r>
              <a:rPr lang="en-US" dirty="0"/>
              <a:t>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a:t>
            </a:r>
            <a:r>
              <a:rPr lang="en-US" dirty="0" smtClean="0"/>
              <a:t>. laptop, tablet)</a:t>
            </a:r>
            <a:endParaRPr lang="en-US" dirty="0"/>
          </a:p>
        </p:txBody>
      </p:sp>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69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smtClean="0"/>
              <a:t>See [6]  for more details </a:t>
            </a:r>
          </a:p>
          <a:p>
            <a:pPr>
              <a:buFont typeface="Arial" panose="020B0604020202020204" pitchFamily="34" charset="0"/>
              <a:buChar char="•"/>
            </a:pPr>
            <a:r>
              <a:rPr lang="en-US" dirty="0" smtClean="0">
                <a:solidFill>
                  <a:srgbClr val="FF0000"/>
                </a:solidFill>
              </a:rPr>
              <a:t>Record your attendance at [5]</a:t>
            </a:r>
          </a:p>
          <a:p>
            <a:pPr lvl="1">
              <a:buFont typeface="Arial" panose="020B0604020202020204" pitchFamily="34" charset="0"/>
              <a:buChar char="•"/>
            </a:pPr>
            <a:r>
              <a:rPr lang="en-US" dirty="0" smtClean="0"/>
              <a:t>Indicate affiliation for each session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altLang="ko-KR"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1597"/>
          <a:stretch/>
        </p:blipFill>
        <p:spPr>
          <a:xfrm>
            <a:off x="3851920" y="2132856"/>
            <a:ext cx="4534843" cy="3084940"/>
          </a:xfrm>
          <a:prstGeom prst="rect">
            <a:avLst/>
          </a:prstGeom>
        </p:spPr>
      </p:pic>
    </p:spTree>
    <p:extLst>
      <p:ext uri="{BB962C8B-B14F-4D97-AF65-F5344CB8AC3E}">
        <p14:creationId xmlns:p14="http://schemas.microsoft.com/office/powerpoint/2010/main" val="3871101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Affiliation</a:t>
            </a:r>
            <a:endParaRPr lang="en-US" dirty="0"/>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altLang="ko-KR" dirty="0"/>
          </a:p>
        </p:txBody>
      </p:sp>
    </p:spTree>
    <p:extLst>
      <p:ext uri="{BB962C8B-B14F-4D97-AF65-F5344CB8AC3E}">
        <p14:creationId xmlns:p14="http://schemas.microsoft.com/office/powerpoint/2010/main" val="1626583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Affiliation</a:t>
            </a:r>
            <a:endParaRPr lang="en-US" dirty="0"/>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2"/>
              </a:rPr>
              <a:t>http://</a:t>
            </a:r>
            <a:r>
              <a:rPr lang="en-US" altLang="ko-KR" dirty="0" smtClean="0">
                <a:ea typeface="굴림" pitchFamily="34" charset="-127"/>
                <a:hlinkClick r:id="rId2"/>
              </a:rPr>
              <a:t>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altLang="ko-KR" dirty="0"/>
          </a:p>
        </p:txBody>
      </p:sp>
    </p:spTree>
    <p:extLst>
      <p:ext uri="{BB962C8B-B14F-4D97-AF65-F5344CB8AC3E}">
        <p14:creationId xmlns:p14="http://schemas.microsoft.com/office/powerpoint/2010/main" val="1529922076"/>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1393</TotalTime>
  <Words>2641</Words>
  <Application>Microsoft Office PowerPoint</Application>
  <PresentationFormat>On-screen Show (4:3)</PresentationFormat>
  <Paragraphs>291</Paragraphs>
  <Slides>26</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802-11-Submission</vt:lpstr>
      <vt:lpstr>Document</vt:lpstr>
      <vt:lpstr>802.11ax Spatial Reuse Ad Hoc Group Agenda</vt:lpstr>
      <vt:lpstr>Abstract</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Ad Hoc Groups Operation</vt:lpstr>
      <vt:lpstr>Straw polls</vt:lpstr>
      <vt:lpstr>IEEE 802.11 TGax High Efficiency WLAN Task Group Ad hoc Group Spatial Reuse</vt:lpstr>
      <vt:lpstr>Timeline</vt:lpstr>
      <vt:lpstr>Agenda items</vt:lpstr>
      <vt:lpstr>Presentations</vt:lpstr>
      <vt:lpstr>Annex</vt:lpstr>
      <vt:lpstr>Straw Poll A20150312001</vt:lpstr>
      <vt:lpstr>Straw Poll R20150312001</vt:lpstr>
      <vt:lpstr>References</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Dr. Guido R. Hiertz</dc:creator>
  <cp:lastModifiedBy>Guido R. Hiertz</cp:lastModifiedBy>
  <cp:revision>130</cp:revision>
  <cp:lastPrinted>1601-01-01T00:00:00Z</cp:lastPrinted>
  <dcterms:created xsi:type="dcterms:W3CDTF">2015-01-19T12:35:53Z</dcterms:created>
  <dcterms:modified xsi:type="dcterms:W3CDTF">2015-11-10T04:06:02Z</dcterms:modified>
</cp:coreProperties>
</file>