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314" r:id="rId4"/>
    <p:sldId id="315" r:id="rId5"/>
    <p:sldId id="316" r:id="rId6"/>
    <p:sldId id="317" r:id="rId7"/>
    <p:sldId id="318" r:id="rId8"/>
    <p:sldId id="319" r:id="rId9"/>
    <p:sldId id="320" r:id="rId10"/>
    <p:sldId id="322" r:id="rId11"/>
    <p:sldId id="277" r:id="rId12"/>
    <p:sldId id="278" r:id="rId13"/>
    <p:sldId id="279" r:id="rId14"/>
    <p:sldId id="280" r:id="rId15"/>
    <p:sldId id="286" r:id="rId16"/>
    <p:sldId id="281" r:id="rId17"/>
    <p:sldId id="291" r:id="rId18"/>
    <p:sldId id="265" r:id="rId19"/>
    <p:sldId id="276" r:id="rId20"/>
    <p:sldId id="269" r:id="rId21"/>
    <p:sldId id="306" r:id="rId22"/>
    <p:sldId id="323" r:id="rId23"/>
    <p:sldId id="303" r:id="rId24"/>
    <p:sldId id="263" r:id="rId25"/>
    <p:sldId id="268" r:id="rId26"/>
    <p:sldId id="264"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47" d="100"/>
          <a:sy n="47" d="100"/>
        </p:scale>
        <p:origin x="-108" y="-75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3" d="100"/>
          <a:sy n="63" d="100"/>
        </p:scale>
        <p:origin x="-1445" y="-6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802.11-15/1403r0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Guido R. Hiertz, Ericsson et al.</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802.11-15/1403r0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Guido R. Hiertz, Ericsson et al.</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802.11-15/1403r0</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802.11-15/1403r0</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802.11-15/1403r0</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802.11-15/1403r0</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802.11-15/1403r0</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2015</a:t>
            </a:r>
            <a:endParaRPr lang="en-GB"/>
          </a:p>
        </p:txBody>
      </p:sp>
      <p:sp>
        <p:nvSpPr>
          <p:cNvPr id="6" name="Footer Placeholder 5"/>
          <p:cNvSpPr>
            <a:spLocks noGrp="1"/>
          </p:cNvSpPr>
          <p:nvPr>
            <p:ph type="ftr" idx="11"/>
          </p:nvPr>
        </p:nvSpPr>
        <p:spPr/>
        <p:txBody>
          <a:bodyPr/>
          <a:lstStyle>
            <a:lvl1pPr>
              <a:defRPr/>
            </a:lvl1pPr>
          </a:lstStyle>
          <a:p>
            <a:r>
              <a:rPr lang="en-GB" smtClean="0"/>
              <a:t>Guido R. Hiertz, Ericsson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Guido R. Hiertz, Ericsson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2015</a:t>
            </a:r>
            <a:endParaRPr lang="en-GB"/>
          </a:p>
        </p:txBody>
      </p:sp>
      <p:sp>
        <p:nvSpPr>
          <p:cNvPr id="4" name="Footer Placeholder 3"/>
          <p:cNvSpPr>
            <a:spLocks noGrp="1"/>
          </p:cNvSpPr>
          <p:nvPr>
            <p:ph type="ftr" idx="11"/>
          </p:nvPr>
        </p:nvSpPr>
        <p:spPr/>
        <p:txBody>
          <a:bodyPr/>
          <a:lstStyle>
            <a:lvl1pPr>
              <a:defRPr/>
            </a:lvl1pPr>
          </a:lstStyle>
          <a:p>
            <a:r>
              <a:rPr lang="en-GB" smtClean="0"/>
              <a:t>Guido R. Hiertz, Ericsson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2015</a:t>
            </a:r>
            <a:endParaRPr lang="en-GB"/>
          </a:p>
        </p:txBody>
      </p:sp>
      <p:sp>
        <p:nvSpPr>
          <p:cNvPr id="3" name="Footer Placeholder 2"/>
          <p:cNvSpPr>
            <a:spLocks noGrp="1"/>
          </p:cNvSpPr>
          <p:nvPr>
            <p:ph type="ftr" idx="11"/>
          </p:nvPr>
        </p:nvSpPr>
        <p:spPr/>
        <p:txBody>
          <a:bodyPr/>
          <a:lstStyle>
            <a:lvl1pPr>
              <a:defRPr/>
            </a:lvl1pPr>
          </a:lstStyle>
          <a:p>
            <a:r>
              <a:rPr lang="en-GB" smtClean="0"/>
              <a:t>Guido R. Hiertz, Ericsson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802.11-15/1403r0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 Id="rId4" Type="http://schemas.openxmlformats.org/officeDocument/2006/relationships/hyperlink" Target="http://standards.ieee.org/board/pat/pat-material.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09/11-09-0517-00-0000-vice-chair-s-report.ppt" TargetMode="External"/><Relationship Id="rId3" Type="http://schemas.openxmlformats.org/officeDocument/2006/relationships/hyperlink" Target="http://ieee802.org/PNP/approved/IEEE_802_OM_v16.pdf" TargetMode="External"/><Relationship Id="rId7" Type="http://schemas.openxmlformats.org/officeDocument/2006/relationships/hyperlink" Target="https://imat.ieee.org/attendanc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www.ieee.org/about/help/Task/my_account/web_account.html?WT.mc_id=msim_wa" TargetMode="External"/><Relationship Id="rId5" Type="http://schemas.openxmlformats.org/officeDocument/2006/relationships/hyperlink" Target="https://mentor.ieee.org/802.11/dcn/14/11-14-0629-08-0000-802-11-operations-manual.docx" TargetMode="External"/><Relationship Id="rId4" Type="http://schemas.openxmlformats.org/officeDocument/2006/relationships/hyperlink" Target="http://ieee802.org/PNP/approved/IEEE_802_WG_PandP_v16.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Guido R. </a:t>
            </a:r>
            <a:r>
              <a:rPr lang="en-GB" dirty="0" err="1" smtClean="0"/>
              <a:t>Hiertz</a:t>
            </a:r>
            <a:r>
              <a:rPr lang="en-GB" dirty="0" smtClean="0"/>
              <a:t>, Ericsson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802.11ax Spatial Reuse Ad Hoc </a:t>
            </a:r>
            <a:r>
              <a:rPr lang="en-GB" dirty="0" smtClean="0"/>
              <a:t>Group Agenda</a:t>
            </a:r>
            <a:endParaRPr lang="en-GB" dirty="0"/>
          </a:p>
        </p:txBody>
      </p:sp>
      <p:sp>
        <p:nvSpPr>
          <p:cNvPr id="3074" name="Rectangle 2"/>
          <p:cNvSpPr>
            <a:spLocks noGrp="1" noChangeArrowheads="1"/>
          </p:cNvSpPr>
          <p:nvPr>
            <p:ph type="body" idx="1"/>
          </p:nvPr>
        </p:nvSpPr>
        <p:spPr>
          <a:xfrm>
            <a:off x="685800" y="199424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2015-11-09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2313083"/>
              </p:ext>
            </p:extLst>
          </p:nvPr>
        </p:nvGraphicFramePr>
        <p:xfrm>
          <a:off x="519113" y="2746722"/>
          <a:ext cx="7991475" cy="3130550"/>
        </p:xfrm>
        <a:graphic>
          <a:graphicData uri="http://schemas.openxmlformats.org/presentationml/2006/ole">
            <mc:AlternateContent xmlns:mc="http://schemas.openxmlformats.org/markup-compatibility/2006">
              <mc:Choice xmlns:v="urn:schemas-microsoft-com:vml" Requires="v">
                <p:oleObj spid="_x0000_s3199" name="Document" r:id="rId4" imgW="8250056" imgH="3233795" progId="Word.Document.8">
                  <p:embed/>
                </p:oleObj>
              </mc:Choice>
              <mc:Fallback>
                <p:oleObj name="Document" r:id="rId4" imgW="8250056" imgH="3233795" progId="Word.Document.8">
                  <p:embed/>
                  <p:pic>
                    <p:nvPicPr>
                      <p:cNvPr id="0" name="Picture 3"/>
                      <p:cNvPicPr>
                        <a:picLocks noChangeAspect="1" noChangeArrowheads="1"/>
                      </p:cNvPicPr>
                      <p:nvPr/>
                    </p:nvPicPr>
                    <p:blipFill>
                      <a:blip r:embed="rId5"/>
                      <a:srcRect/>
                      <a:stretch>
                        <a:fillRect/>
                      </a:stretch>
                    </p:blipFill>
                    <p:spPr bwMode="auto">
                      <a:xfrm>
                        <a:off x="519113" y="2746722"/>
                        <a:ext cx="7991475" cy="31305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41017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Affiliation</a:t>
            </a:r>
            <a:endParaRPr lang="en-US" dirty="0"/>
          </a:p>
        </p:txBody>
      </p:sp>
      <p:sp>
        <p:nvSpPr>
          <p:cNvPr id="3" name="Content Placeholder 2"/>
          <p:cNvSpPr>
            <a:spLocks noGrp="1"/>
          </p:cNvSpPr>
          <p:nvPr>
            <p:ph sz="half" idx="1"/>
          </p:nvPr>
        </p:nvSpPr>
        <p:spPr/>
        <p:txBody>
          <a:bodyPr>
            <a:normAutofit fontScale="77500" lnSpcReduction="20000"/>
          </a:bodyPr>
          <a:lstStyle/>
          <a:p>
            <a:pPr>
              <a:buFont typeface="Arial" panose="020B0604020202020204" pitchFamily="34" charset="0"/>
              <a:buChar char="•"/>
            </a:pPr>
            <a:r>
              <a:rPr lang="en-US" dirty="0" smtClean="0"/>
              <a:t>Although TG 802.11ax is </a:t>
            </a:r>
            <a:r>
              <a:rPr lang="en-US" dirty="0"/>
              <a:t>formally </a:t>
            </a:r>
            <a:r>
              <a:rPr lang="en-US" dirty="0" smtClean="0"/>
              <a:t>recessed </a:t>
            </a:r>
            <a:r>
              <a:rPr lang="en-US" dirty="0"/>
              <a:t>during an SR ad hoc session, </a:t>
            </a:r>
            <a:r>
              <a:rPr lang="en-US" dirty="0" smtClean="0"/>
              <a:t>attendance credits are granted</a:t>
            </a:r>
          </a:p>
          <a:p>
            <a:pPr lvl="1">
              <a:buFont typeface="Arial" panose="020B0604020202020204" pitchFamily="34" charset="0"/>
              <a:buChar char="•"/>
            </a:pPr>
            <a:r>
              <a:rPr lang="en-US" dirty="0" smtClean="0"/>
              <a:t>Consequently, an </a:t>
            </a:r>
            <a:r>
              <a:rPr lang="en-US" dirty="0"/>
              <a:t>SR ad hoc </a:t>
            </a:r>
            <a:r>
              <a:rPr lang="en-US" dirty="0" smtClean="0"/>
              <a:t>session is an official session </a:t>
            </a:r>
            <a:r>
              <a:rPr lang="en-US" dirty="0"/>
              <a:t>and </a:t>
            </a:r>
            <a:r>
              <a:rPr lang="en-US" dirty="0" smtClean="0"/>
              <a:t>you </a:t>
            </a:r>
            <a:r>
              <a:rPr lang="en-US" dirty="0"/>
              <a:t>must declare </a:t>
            </a:r>
            <a:r>
              <a:rPr lang="en-US" dirty="0" smtClean="0"/>
              <a:t>your affiliation</a:t>
            </a:r>
          </a:p>
          <a:p>
            <a:pPr>
              <a:buFont typeface="Arial" panose="020B0604020202020204" pitchFamily="34" charset="0"/>
              <a:buChar char="•"/>
            </a:pPr>
            <a:r>
              <a:rPr lang="en-US" dirty="0" smtClean="0">
                <a:solidFill>
                  <a:srgbClr val="FF0000"/>
                </a:solidFill>
              </a:rPr>
              <a:t>Please declare your affiliation </a:t>
            </a:r>
            <a:r>
              <a:rPr lang="en-US" altLang="zh-CN" dirty="0">
                <a:solidFill>
                  <a:srgbClr val="FF0000"/>
                </a:solidFill>
              </a:rPr>
              <a:t>when you </a:t>
            </a:r>
            <a:r>
              <a:rPr lang="en-US" altLang="zh-CN" dirty="0" smtClean="0">
                <a:solidFill>
                  <a:srgbClr val="FF0000"/>
                </a:solidFill>
              </a:rPr>
              <a:t>address </a:t>
            </a:r>
            <a:r>
              <a:rPr lang="en-US" altLang="zh-CN" dirty="0">
                <a:solidFill>
                  <a:srgbClr val="FF0000"/>
                </a:solidFill>
              </a:rPr>
              <a:t>the </a:t>
            </a:r>
            <a:r>
              <a:rPr lang="en-US" altLang="zh-CN" dirty="0" smtClean="0">
                <a:solidFill>
                  <a:srgbClr val="FF0000"/>
                </a:solidFill>
              </a:rPr>
              <a:t>SR ad hoc group for the first time during </a:t>
            </a:r>
            <a:r>
              <a:rPr lang="en-US" altLang="zh-CN" dirty="0">
                <a:solidFill>
                  <a:srgbClr val="FF0000"/>
                </a:solidFill>
              </a:rPr>
              <a:t>a meeting </a:t>
            </a:r>
            <a:r>
              <a:rPr lang="en-US" altLang="zh-CN" dirty="0" smtClean="0">
                <a:solidFill>
                  <a:srgbClr val="FF0000"/>
                </a:solidFill>
              </a:rPr>
              <a:t>slot</a:t>
            </a:r>
            <a:endParaRPr lang="en-US" altLang="zh-CN" dirty="0">
              <a:solidFill>
                <a:srgbClr val="FF0000"/>
              </a:solidFill>
            </a:endParaRPr>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62365" y="1981200"/>
            <a:ext cx="3578495" cy="4113213"/>
          </a:xfrm>
        </p:spPr>
      </p:pic>
      <p:sp>
        <p:nvSpPr>
          <p:cNvPr id="6" name="Date Placeholder 5"/>
          <p:cNvSpPr>
            <a:spLocks noGrp="1"/>
          </p:cNvSpPr>
          <p:nvPr>
            <p:ph type="dt" idx="10"/>
          </p:nvPr>
        </p:nvSpPr>
        <p:spPr/>
        <p:txBody>
          <a:bodyPr/>
          <a:lstStyle/>
          <a:p>
            <a:r>
              <a:rPr lang="en-US" altLang="ko-KR" smtClean="0"/>
              <a:t>November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979563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the WG Chair</a:t>
            </a:r>
          </a:p>
        </p:txBody>
      </p:sp>
      <p:sp>
        <p:nvSpPr>
          <p:cNvPr id="3" name="Content Placeholder 2"/>
          <p:cNvSpPr>
            <a:spLocks noGrp="1"/>
          </p:cNvSpPr>
          <p:nvPr>
            <p:ph idx="1"/>
          </p:nvPr>
        </p:nvSpPr>
        <p:spPr/>
        <p:txBody>
          <a:bodyPr>
            <a:normAutofit fontScale="55000" lnSpcReduction="20000"/>
          </a:bodyPr>
          <a:lstStyle/>
          <a:p>
            <a:r>
              <a:rPr lang="en-US" dirty="0" smtClean="0"/>
              <a:t>The </a:t>
            </a:r>
            <a:r>
              <a:rPr lang="en-US" dirty="0"/>
              <a:t>IEEE-SA strongly recommends that at each WG meeting the chair or a designee:</a:t>
            </a:r>
          </a:p>
          <a:p>
            <a:pPr>
              <a:buFont typeface="Arial" panose="020B0604020202020204" pitchFamily="34" charset="0"/>
              <a:buChar char="•"/>
            </a:pPr>
            <a:r>
              <a:rPr lang="en-US" dirty="0" smtClean="0"/>
              <a:t>Advise </a:t>
            </a:r>
            <a:r>
              <a:rPr lang="en-US" dirty="0"/>
              <a:t>the WG attendees that: </a:t>
            </a:r>
          </a:p>
          <a:p>
            <a:pPr lvl="1">
              <a:buFont typeface="Arial" panose="020B0604020202020204" pitchFamily="34" charset="0"/>
              <a:buChar char="•"/>
            </a:pPr>
            <a:r>
              <a:rPr lang="en-US" dirty="0"/>
              <a:t>The IEEE’s patent policy is consistent with the ANSI patent policy and is described in Clause 6 of the IEEE-SA Standards Board Bylaws;</a:t>
            </a:r>
          </a:p>
          <a:p>
            <a:pPr lvl="1">
              <a:buFont typeface="Arial" panose="020B0604020202020204" pitchFamily="34" charset="0"/>
              <a:buChar char="•"/>
            </a:pPr>
            <a:r>
              <a:rPr lang="en-US" dirty="0"/>
              <a:t>Early identification of patent claims which may be essential for the use of standards under development is strongly encouraged; </a:t>
            </a:r>
          </a:p>
          <a:p>
            <a:pPr lvl="1">
              <a:buFont typeface="Arial" panose="020B0604020202020204" pitchFamily="34" charset="0"/>
              <a:buChar char="•"/>
            </a:pPr>
            <a:r>
              <a:rPr lang="en-US"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r>
              <a:rPr lang="en-US" dirty="0" smtClean="0"/>
              <a:t>.</a:t>
            </a:r>
            <a:endParaRPr lang="en-US" dirty="0"/>
          </a:p>
          <a:p>
            <a:pPr>
              <a:buFont typeface="Arial" panose="020B0604020202020204" pitchFamily="34" charset="0"/>
              <a:buChar char="•"/>
            </a:pPr>
            <a:r>
              <a:rPr lang="en-US" dirty="0"/>
              <a:t>Instruct the WG Secretary to record in the minutes of the relevant WG meeting: </a:t>
            </a:r>
          </a:p>
          <a:p>
            <a:pPr lvl="1">
              <a:buFont typeface="Arial" panose="020B0604020202020204" pitchFamily="34" charset="0"/>
              <a:buChar char="•"/>
            </a:pPr>
            <a:r>
              <a:rPr lang="en-US" dirty="0"/>
              <a:t>That the foregoing information was provided and that slides 1 through 4 (and this slide 0, if applicable) were shown; </a:t>
            </a:r>
          </a:p>
          <a:p>
            <a:pPr lvl="1">
              <a:buFont typeface="Arial" panose="020B0604020202020204" pitchFamily="34" charset="0"/>
              <a:buChar char="•"/>
            </a:pPr>
            <a:r>
              <a:rPr lang="en-US"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buFont typeface="Arial" panose="020B0604020202020204" pitchFamily="34" charset="0"/>
              <a:buChar char="•"/>
            </a:pPr>
            <a:r>
              <a:rPr lang="en-US" dirty="0"/>
              <a:t>Any responses that were given, specifically the patent claim(s)/patent application claim(s) and/or the holder of the patent claim(s)/patent application claim(s) that were identified (if any) and by whom</a:t>
            </a:r>
            <a:r>
              <a:rPr lang="en-US" dirty="0" smtClean="0"/>
              <a:t>.</a:t>
            </a:r>
            <a:endParaRPr lang="en-US" dirty="0"/>
          </a:p>
          <a:p>
            <a:pPr lvl="1">
              <a:buFont typeface="Arial" panose="020B0604020202020204" pitchFamily="34" charset="0"/>
              <a:buChar char="•"/>
            </a:pPr>
            <a:r>
              <a:rPr lang="en-US" dirty="0"/>
              <a:t>The WG Chair shall ensure that a request is made to any identified holders of potential essential patent claim(s) to complete and submit a Letter of Assurance.</a:t>
            </a:r>
          </a:p>
          <a:p>
            <a:pPr lvl="1">
              <a:buFont typeface="Arial" panose="020B0604020202020204" pitchFamily="34" charset="0"/>
              <a:buChar char="•"/>
            </a:pPr>
            <a:r>
              <a:rPr lang="en-US" dirty="0"/>
              <a:t>It is recommended that the WG chair review the guidance in IEEE-SA Standards Board Operations Manual 6.3.5 and in FAQs 12 and 12a on inclusion of potential Essential Patent Claims by incorporation or by reference</a:t>
            </a:r>
            <a:r>
              <a:rPr lang="en-US" dirty="0" smtClean="0"/>
              <a:t>.</a:t>
            </a:r>
            <a:endParaRPr lang="en-US" dirty="0"/>
          </a:p>
          <a:p>
            <a:r>
              <a:rPr lang="en-US" dirty="0" smtClean="0"/>
              <a:t>Note</a:t>
            </a:r>
            <a:r>
              <a:rPr lang="en-US" dirty="0"/>
              <a:t>: </a:t>
            </a:r>
            <a:r>
              <a:rPr lang="en-US" dirty="0">
                <a:solidFill>
                  <a:srgbClr val="FF0000"/>
                </a:solidFill>
              </a:rPr>
              <a:t>WG includes Working Groups, Task Groups, and other standards-developing committees with a PAR approved by </a:t>
            </a:r>
            <a:r>
              <a:rPr lang="en-US" dirty="0" smtClean="0">
                <a:solidFill>
                  <a:srgbClr val="FF0000"/>
                </a:solidFill>
              </a:rPr>
              <a:t>the IEEE-SA </a:t>
            </a:r>
            <a:r>
              <a:rPr lang="en-US" dirty="0">
                <a:solidFill>
                  <a:srgbClr val="FF0000"/>
                </a:solidFill>
              </a:rPr>
              <a:t>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2895057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Patents, and Duty to Inform</a:t>
            </a:r>
          </a:p>
        </p:txBody>
      </p:sp>
      <p:sp>
        <p:nvSpPr>
          <p:cNvPr id="3" name="Content Placeholder 2"/>
          <p:cNvSpPr>
            <a:spLocks noGrp="1"/>
          </p:cNvSpPr>
          <p:nvPr>
            <p:ph idx="1"/>
          </p:nvPr>
        </p:nvSpPr>
        <p:spPr/>
        <p:txBody>
          <a:bodyPr>
            <a:normAutofit fontScale="62500" lnSpcReduction="20000"/>
          </a:bodyPr>
          <a:lstStyle/>
          <a:p>
            <a:r>
              <a:rPr lang="en-US" dirty="0"/>
              <a:t>All participants in this meeting have certain obligations under the IEEE-SA Patent Policy.  Participants: </a:t>
            </a:r>
          </a:p>
          <a:p>
            <a:pPr>
              <a:buFont typeface="Arial" panose="020B0604020202020204" pitchFamily="34" charset="0"/>
              <a:buChar char="•"/>
            </a:pPr>
            <a:r>
              <a:rPr lang="en-US"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buFont typeface="Arial" panose="020B0604020202020204" pitchFamily="34" charset="0"/>
              <a:buChar char="•"/>
            </a:pPr>
            <a:r>
              <a:rPr lang="en-US" dirty="0"/>
              <a:t>“Personal awareness” means that the participant “is personally aware that the holder may have a potential Essential Patent Claim,” even if the participant is not personally aware of the specific patents or patent claims</a:t>
            </a:r>
          </a:p>
          <a:p>
            <a:pPr>
              <a:buFont typeface="Arial" panose="020B0604020202020204" pitchFamily="34" charset="0"/>
              <a:buChar char="•"/>
            </a:pPr>
            <a:r>
              <a:rPr lang="en-US"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a:buFont typeface="Arial" panose="020B0604020202020204" pitchFamily="34" charset="0"/>
              <a:buChar char="•"/>
            </a:pPr>
            <a:r>
              <a:rPr lang="en-US" dirty="0"/>
              <a:t>The above does not apply if the patent claim is already the subject of an Accepted Letter of Assurance that applies to the proposed standard(s) under consideration by this group</a:t>
            </a:r>
          </a:p>
          <a:p>
            <a:pPr marL="0" indent="0"/>
            <a:r>
              <a:rPr lang="en-US" dirty="0" smtClean="0"/>
              <a:t>Quoted </a:t>
            </a:r>
            <a:r>
              <a:rPr lang="en-US" dirty="0"/>
              <a:t>text excerpted from IEEE-SA Standards Board Bylaws </a:t>
            </a:r>
            <a:r>
              <a:rPr lang="en-US" dirty="0" err="1"/>
              <a:t>subclause</a:t>
            </a:r>
            <a:r>
              <a:rPr lang="en-US" dirty="0"/>
              <a:t> 6.2</a:t>
            </a:r>
          </a:p>
          <a:p>
            <a:pPr>
              <a:buFont typeface="Arial" panose="020B0604020202020204" pitchFamily="34" charset="0"/>
              <a:buChar char="•"/>
            </a:pPr>
            <a:r>
              <a:rPr lang="en-US" dirty="0"/>
              <a:t>Early identification of holders of potential Essential Patent Claims is strongly encouraged</a:t>
            </a:r>
          </a:p>
          <a:p>
            <a:pPr>
              <a:buFont typeface="Arial" panose="020B0604020202020204" pitchFamily="34" charset="0"/>
              <a:buChar char="•"/>
            </a:pPr>
            <a:r>
              <a:rPr lang="en-US" dirty="0"/>
              <a:t>No duty to perform a patent </a:t>
            </a:r>
            <a:r>
              <a:rPr lang="en-US" dirty="0" smtClean="0"/>
              <a:t>search</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2845107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Related Links</a:t>
            </a:r>
          </a:p>
        </p:txBody>
      </p:sp>
      <p:sp>
        <p:nvSpPr>
          <p:cNvPr id="3" name="Content Placeholder 2"/>
          <p:cNvSpPr>
            <a:spLocks noGrp="1"/>
          </p:cNvSpPr>
          <p:nvPr>
            <p:ph idx="1"/>
          </p:nvPr>
        </p:nvSpPr>
        <p:spPr/>
        <p:txBody>
          <a:bodyPr>
            <a:normAutofit/>
          </a:bodyPr>
          <a:lstStyle/>
          <a:p>
            <a:pPr marL="0" indent="0"/>
            <a:r>
              <a:rPr lang="en-US" dirty="0"/>
              <a:t>All participants should be familiar with their obligations under the IEEE-SA Policies &amp; Procedures for standards development.</a:t>
            </a:r>
          </a:p>
          <a:p>
            <a:pPr>
              <a:buFont typeface="Arial" panose="020B0604020202020204" pitchFamily="34" charset="0"/>
              <a:buChar char="•"/>
            </a:pPr>
            <a:r>
              <a:rPr lang="en-US" dirty="0" smtClean="0"/>
              <a:t>Patent </a:t>
            </a:r>
            <a:r>
              <a:rPr lang="en-US" dirty="0"/>
              <a:t>Policy is stated in these sources:</a:t>
            </a:r>
          </a:p>
          <a:p>
            <a:pPr lvl="1">
              <a:buFont typeface="Arial" panose="020B0604020202020204" pitchFamily="34" charset="0"/>
              <a:buChar char="•"/>
            </a:pPr>
            <a:r>
              <a:rPr lang="en-US" dirty="0" smtClean="0"/>
              <a:t>IEEE-SA </a:t>
            </a:r>
            <a:r>
              <a:rPr lang="en-US" dirty="0"/>
              <a:t>Standards Boards Bylaws</a:t>
            </a:r>
          </a:p>
          <a:p>
            <a:pPr lvl="1">
              <a:buFont typeface="Arial" panose="020B0604020202020204" pitchFamily="34" charset="0"/>
              <a:buChar char="•"/>
            </a:pPr>
            <a:r>
              <a:rPr lang="en-US" dirty="0" smtClean="0">
                <a:hlinkClick r:id="rId2"/>
              </a:rPr>
              <a:t>http</a:t>
            </a:r>
            <a:r>
              <a:rPr lang="en-US" dirty="0">
                <a:hlinkClick r:id="rId2"/>
              </a:rPr>
              <a:t>://</a:t>
            </a:r>
            <a:r>
              <a:rPr lang="en-US" dirty="0" smtClean="0">
                <a:hlinkClick r:id="rId2"/>
              </a:rPr>
              <a:t>standards.ieee.org/guides/bylaws/sect6-7.html#6</a:t>
            </a:r>
            <a:endParaRPr lang="en-US" dirty="0"/>
          </a:p>
          <a:p>
            <a:pPr lvl="1">
              <a:buFont typeface="Arial" panose="020B0604020202020204" pitchFamily="34" charset="0"/>
              <a:buChar char="•"/>
            </a:pPr>
            <a:r>
              <a:rPr lang="en-US" dirty="0" smtClean="0"/>
              <a:t>IEEE-SA </a:t>
            </a:r>
            <a:r>
              <a:rPr lang="en-US" dirty="0"/>
              <a:t>Standards Board Operations Manual</a:t>
            </a:r>
          </a:p>
          <a:p>
            <a:pPr lvl="1">
              <a:buFont typeface="Arial" panose="020B0604020202020204" pitchFamily="34" charset="0"/>
              <a:buChar char="•"/>
            </a:pPr>
            <a:r>
              <a:rPr lang="en-US" dirty="0" smtClean="0">
                <a:hlinkClick r:id="rId3"/>
              </a:rPr>
              <a:t>http</a:t>
            </a:r>
            <a:r>
              <a:rPr lang="en-US" dirty="0">
                <a:hlinkClick r:id="rId3"/>
              </a:rPr>
              <a:t>://</a:t>
            </a:r>
            <a:r>
              <a:rPr lang="en-US" dirty="0" smtClean="0">
                <a:hlinkClick r:id="rId3"/>
              </a:rPr>
              <a:t>standards.ieee.org/guides/opman/sect6.html#6.3</a:t>
            </a:r>
            <a:endParaRPr lang="en-US" dirty="0" smtClean="0"/>
          </a:p>
          <a:p>
            <a:pPr lvl="1">
              <a:buFont typeface="Arial" panose="020B0604020202020204" pitchFamily="34" charset="0"/>
              <a:buChar char="•"/>
            </a:pPr>
            <a:r>
              <a:rPr lang="en-US" dirty="0" smtClean="0"/>
              <a:t>Material </a:t>
            </a:r>
            <a:r>
              <a:rPr lang="en-US" dirty="0"/>
              <a:t>about the patent policy is available </a:t>
            </a:r>
            <a:r>
              <a:rPr lang="en-US" dirty="0" smtClean="0"/>
              <a:t>at</a:t>
            </a:r>
          </a:p>
          <a:p>
            <a:pPr lvl="1">
              <a:buFont typeface="Arial" panose="020B0604020202020204" pitchFamily="34" charset="0"/>
              <a:buChar char="•"/>
            </a:pPr>
            <a:r>
              <a:rPr lang="en-US" dirty="0" smtClean="0">
                <a:hlinkClick r:id="rId4"/>
              </a:rPr>
              <a:t>http</a:t>
            </a:r>
            <a:r>
              <a:rPr lang="en-US" dirty="0">
                <a:hlinkClick r:id="rId4"/>
              </a:rPr>
              <a:t>://</a:t>
            </a:r>
            <a:r>
              <a:rPr lang="en-US" dirty="0" smtClean="0">
                <a:hlinkClick r:id="rId4"/>
              </a:rPr>
              <a:t>standards.ieee.org/board/pat/pat-material.html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36616658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If anyone in this meeting is personally aware of the </a:t>
            </a:r>
            <a:r>
              <a:rPr lang="en-US" dirty="0" smtClean="0"/>
              <a:t>holder of </a:t>
            </a:r>
            <a:r>
              <a:rPr lang="en-US" dirty="0"/>
              <a:t>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dirty="0"/>
              <a:t>Either speak up now or</a:t>
            </a:r>
          </a:p>
          <a:p>
            <a:pPr lvl="1">
              <a:buFont typeface="Arial" panose="020B0604020202020204" pitchFamily="34" charset="0"/>
              <a:buChar char="•"/>
            </a:pPr>
            <a:r>
              <a:rPr lang="en-US" dirty="0"/>
              <a:t>Provide the chair of this group with the identity of the holder(s) of any and all such claims as soon as </a:t>
            </a:r>
            <a:r>
              <a:rPr lang="en-US" dirty="0" smtClean="0"/>
              <a:t>possible or</a:t>
            </a:r>
            <a:endParaRPr lang="en-US" dirty="0"/>
          </a:p>
          <a:p>
            <a:pPr lvl="1">
              <a:buFont typeface="Arial" panose="020B0604020202020204" pitchFamily="34" charset="0"/>
              <a:buChar char="•"/>
            </a:pPr>
            <a:r>
              <a:rPr lang="en-US" dirty="0"/>
              <a:t>Cause an LOA to be </a:t>
            </a:r>
            <a:r>
              <a:rPr lang="en-US" dirty="0" smtClean="0"/>
              <a:t>submitted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16714826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r>
              <a:rPr lang="en-US" dirty="0"/>
              <a:t>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Are there any patent claim(s)/patent application claim(s) and/or the holder of patent claim(s)/patent application claim(s) that the participant believes may be essential for the use of that standard</a:t>
            </a:r>
            <a:r>
              <a:rPr lang="en-US" dirty="0" smtClean="0"/>
              <a:t>?</a:t>
            </a:r>
            <a:endParaRPr lang="en-US" dirty="0"/>
          </a:p>
          <a:p>
            <a:pPr lvl="1">
              <a:buFont typeface="Arial" panose="020B0604020202020204" pitchFamily="34" charset="0"/>
              <a:buChar char="•"/>
            </a:pPr>
            <a:r>
              <a:rPr lang="en-US" dirty="0" smtClean="0"/>
              <a:t>Minute that the question was asked.</a:t>
            </a:r>
          </a:p>
          <a:p>
            <a:pPr lvl="1">
              <a:buFont typeface="Arial" panose="020B0604020202020204" pitchFamily="34" charset="0"/>
              <a:buChar char="•"/>
            </a:pPr>
            <a:r>
              <a:rPr lang="en-US" dirty="0" smtClean="0"/>
              <a:t>Minute </a:t>
            </a:r>
            <a:r>
              <a:rPr lang="en-US" dirty="0"/>
              <a:t>any responses that were </a:t>
            </a:r>
            <a:r>
              <a:rPr lang="en-US" dirty="0" smtClean="0"/>
              <a:t>given</a:t>
            </a:r>
          </a:p>
          <a:p>
            <a:pPr lvl="2">
              <a:buFont typeface="Arial" panose="020B0604020202020204" pitchFamily="34" charset="0"/>
              <a:buChar char="•"/>
            </a:pPr>
            <a:r>
              <a:rPr lang="en-US" dirty="0" smtClean="0"/>
              <a:t>Specifically </a:t>
            </a:r>
            <a:r>
              <a:rPr lang="en-US" dirty="0"/>
              <a:t>the patent claim(s)/patent application </a:t>
            </a:r>
            <a:r>
              <a:rPr lang="en-US" dirty="0" smtClean="0"/>
              <a:t>claim(s)</a:t>
            </a:r>
          </a:p>
          <a:p>
            <a:pPr lvl="2">
              <a:buFont typeface="Arial" panose="020B0604020202020204" pitchFamily="34" charset="0"/>
              <a:buChar char="•"/>
            </a:pPr>
            <a:r>
              <a:rPr lang="en-US" dirty="0" smtClean="0"/>
              <a:t>The </a:t>
            </a:r>
            <a:r>
              <a:rPr lang="en-US" dirty="0"/>
              <a:t>holder of the patent claim(s)/patent application claim(s) that were identified (if </a:t>
            </a:r>
            <a:r>
              <a:rPr lang="en-US" dirty="0" smtClean="0"/>
              <a:t>any)</a:t>
            </a:r>
          </a:p>
          <a:p>
            <a:pPr lvl="2">
              <a:buFont typeface="Arial" panose="020B0604020202020204" pitchFamily="34" charset="0"/>
              <a:buChar char="•"/>
            </a:pPr>
            <a:r>
              <a:rPr lang="en-US" dirty="0" smtClean="0"/>
              <a:t>And </a:t>
            </a:r>
            <a:r>
              <a:rPr lang="en-US" dirty="0"/>
              <a:t>by </a:t>
            </a:r>
            <a:r>
              <a:rPr lang="en-US" dirty="0" smtClean="0"/>
              <a:t>whom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36752369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Guidelines for IEEE WG Meetings</a:t>
            </a:r>
          </a:p>
        </p:txBody>
      </p:sp>
      <p:sp>
        <p:nvSpPr>
          <p:cNvPr id="3" name="Content Placeholder 2"/>
          <p:cNvSpPr>
            <a:spLocks noGrp="1"/>
          </p:cNvSpPr>
          <p:nvPr>
            <p:ph idx="1"/>
          </p:nvPr>
        </p:nvSpPr>
        <p:spPr/>
        <p:txBody>
          <a:bodyPr>
            <a:normAutofit fontScale="77500" lnSpcReduction="20000"/>
          </a:bodyPr>
          <a:lstStyle/>
          <a:p>
            <a:pPr>
              <a:buFont typeface="Arial" panose="020B0604020202020204" pitchFamily="34" charset="0"/>
              <a:buChar char="•"/>
            </a:pPr>
            <a:r>
              <a:rPr lang="en-US" dirty="0"/>
              <a:t>All IEEE-SA standards meetings shall be conducted in compliance with all applicable laws, including antitrust and competition laws. </a:t>
            </a:r>
          </a:p>
          <a:p>
            <a:pPr lvl="1">
              <a:buFont typeface="Arial" panose="020B0604020202020204" pitchFamily="34" charset="0"/>
              <a:buChar char="•"/>
            </a:pPr>
            <a:r>
              <a:rPr lang="en-US" dirty="0"/>
              <a:t>Don’t discuss the interpretation, validity, or essentiality of patents/patent claims. </a:t>
            </a:r>
          </a:p>
          <a:p>
            <a:pPr lvl="1">
              <a:buFont typeface="Arial" panose="020B0604020202020204" pitchFamily="34" charset="0"/>
              <a:buChar char="•"/>
            </a:pPr>
            <a:r>
              <a:rPr lang="en-US" dirty="0"/>
              <a:t>Don’t discuss specific license rates, terms, or conditions.</a:t>
            </a:r>
          </a:p>
          <a:p>
            <a:pPr lvl="2">
              <a:buFont typeface="Arial" panose="020B0604020202020204" pitchFamily="34" charset="0"/>
              <a:buChar char="•"/>
            </a:pPr>
            <a:r>
              <a:rPr lang="en-US" dirty="0"/>
              <a:t>Relative costs, including licensing costs of essential patent claims, of different technical approaches may be discussed in standards development meetings. </a:t>
            </a:r>
          </a:p>
          <a:p>
            <a:pPr lvl="3">
              <a:buFont typeface="Arial" panose="020B0604020202020204" pitchFamily="34" charset="0"/>
              <a:buChar char="•"/>
            </a:pPr>
            <a:r>
              <a:rPr lang="en-US" dirty="0"/>
              <a:t>Technical considerations remain primary focus</a:t>
            </a:r>
          </a:p>
          <a:p>
            <a:pPr lvl="1">
              <a:buFont typeface="Arial" panose="020B0604020202020204" pitchFamily="34" charset="0"/>
              <a:buChar char="•"/>
            </a:pPr>
            <a:r>
              <a:rPr lang="en-US" dirty="0"/>
              <a:t>Don’t discuss or engage in the fixing of product prices, allocation of customers, or division of sales markets.</a:t>
            </a:r>
          </a:p>
          <a:p>
            <a:pPr lvl="1">
              <a:buFont typeface="Arial" panose="020B0604020202020204" pitchFamily="34" charset="0"/>
              <a:buChar char="•"/>
            </a:pPr>
            <a:r>
              <a:rPr lang="en-US" dirty="0"/>
              <a:t>Don’t discuss the status or substance of ongoing or threatened litigation.</a:t>
            </a:r>
          </a:p>
          <a:p>
            <a:pPr lvl="1">
              <a:buFont typeface="Arial" panose="020B0604020202020204" pitchFamily="34" charset="0"/>
              <a:buChar char="•"/>
            </a:pPr>
            <a:r>
              <a:rPr lang="en-US" dirty="0"/>
              <a:t>Don’t be silent if inappropriate topics are discussed … do formally object</a:t>
            </a:r>
            <a:r>
              <a:rPr lang="en-US" dirty="0" smtClean="0"/>
              <a:t>.</a:t>
            </a:r>
          </a:p>
          <a:p>
            <a:pPr lvl="1">
              <a:buFont typeface="Arial" panose="020B0604020202020204" pitchFamily="34" charset="0"/>
              <a:buChar char="•"/>
            </a:pPr>
            <a:endParaRPr lang="en-US" dirty="0"/>
          </a:p>
          <a:p>
            <a:pPr marL="0" indent="0" algn="ctr"/>
            <a:r>
              <a:rPr lang="en-US" dirty="0" smtClean="0"/>
              <a:t>See </a:t>
            </a:r>
            <a:r>
              <a:rPr lang="en-US" dirty="0"/>
              <a:t>IEEE-SA Standards Board Operations Manual, clause 5.3.10 and “Promoting Competition and Innovation: What You Need to Know about the IEEE Standards Association's Antitrust and Competition Policy” for more details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smtClean="0"/>
              <a:t>Guido R. </a:t>
            </a:r>
            <a:r>
              <a:rPr lang="en-GB" dirty="0" err="1" smtClean="0"/>
              <a:t>Hiertz</a:t>
            </a:r>
            <a:r>
              <a:rPr lang="en-GB" dirty="0" smtClean="0"/>
              <a:t>,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4697376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No more than 2 Ad Hoc group meetings at any point in time.</a:t>
            </a:r>
          </a:p>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pPr lvl="1"/>
            <a:r>
              <a:rPr lang="en-US" altLang="en-US" dirty="0" err="1" smtClean="0">
                <a:solidFill>
                  <a:srgbClr val="FF0000"/>
                </a:solidFill>
              </a:rPr>
              <a:t>x.y.z</a:t>
            </a:r>
            <a:r>
              <a:rPr lang="en-US" altLang="en-US" dirty="0" smtClean="0">
                <a:solidFill>
                  <a:srgbClr val="FF0000"/>
                </a:solidFill>
              </a:rPr>
              <a:t>. &lt;feature description&gt;</a:t>
            </a:r>
          </a:p>
          <a:p>
            <a:r>
              <a:rPr lang="en-US" altLang="en-US" dirty="0" smtClean="0"/>
              <a:t>A straw poll needs to achieves at least 75% to be converted to a motion at the TG level.</a:t>
            </a:r>
          </a:p>
        </p:txBody>
      </p:sp>
      <p:sp>
        <p:nvSpPr>
          <p:cNvPr id="25605" name="Footer Placeholder 4"/>
          <p:cNvSpPr>
            <a:spLocks noGrp="1"/>
          </p:cNvSpPr>
          <p:nvPr>
            <p:ph type="ftr" sz="quarter" idx="4294967295"/>
          </p:nvPr>
        </p:nvSpPr>
        <p:spPr>
          <a:xfrm>
            <a:off x="6504731" y="6462617"/>
            <a:ext cx="2459757" cy="20674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dirty="0"/>
              <a:t>Guido R. </a:t>
            </a:r>
            <a:r>
              <a:rPr lang="en-GB" dirty="0" err="1"/>
              <a:t>Hiertz</a:t>
            </a:r>
            <a:r>
              <a:rPr lang="en-GB" dirty="0"/>
              <a:t>, Ericsson et al.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17</a:t>
            </a:fld>
            <a:endParaRPr lang="en-US" altLang="en-US"/>
          </a:p>
        </p:txBody>
      </p:sp>
      <p:sp>
        <p:nvSpPr>
          <p:cNvPr id="8"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26075256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a:t>
            </a:r>
            <a:endParaRPr lang="en-US" dirty="0"/>
          </a:p>
        </p:txBody>
      </p:sp>
      <p:sp>
        <p:nvSpPr>
          <p:cNvPr id="3" name="Content Placeholder 2"/>
          <p:cNvSpPr>
            <a:spLocks noGrp="1"/>
          </p:cNvSpPr>
          <p:nvPr>
            <p:ph sz="half" idx="1"/>
          </p:nvPr>
        </p:nvSpPr>
        <p:spPr>
          <a:xfrm>
            <a:off x="685800" y="1981200"/>
            <a:ext cx="4822304" cy="4113213"/>
          </a:xfrm>
        </p:spPr>
        <p:txBody>
          <a:bodyPr>
            <a:noAutofit/>
          </a:bodyPr>
          <a:lstStyle/>
          <a:p>
            <a:pPr>
              <a:buFont typeface="Arial" panose="020B0604020202020204" pitchFamily="34" charset="0"/>
              <a:buChar char="•"/>
            </a:pPr>
            <a:r>
              <a:rPr lang="en-US" sz="2400" dirty="0" smtClean="0"/>
              <a:t>All straw polls to be sequentially numbered by chairmen</a:t>
            </a:r>
          </a:p>
          <a:p>
            <a:pPr lvl="1">
              <a:buFont typeface="Arial" panose="020B0604020202020204" pitchFamily="34" charset="0"/>
              <a:buChar char="•"/>
            </a:pPr>
            <a:r>
              <a:rPr lang="en-US" sz="1800" dirty="0" smtClean="0"/>
              <a:t>Year, Month, Day, three digits: </a:t>
            </a:r>
            <a:r>
              <a:rPr lang="en-US" sz="1800" dirty="0" err="1" smtClean="0"/>
              <a:t>YYYYMMDDxyz</a:t>
            </a:r>
            <a:endParaRPr lang="en-US" sz="1800" dirty="0" smtClean="0"/>
          </a:p>
          <a:p>
            <a:pPr>
              <a:buFont typeface="Arial" panose="020B0604020202020204" pitchFamily="34" charset="0"/>
              <a:buChar char="•"/>
            </a:pPr>
            <a:r>
              <a:rPr lang="en-US" sz="2400" dirty="0" smtClean="0"/>
              <a:t>Two Straw Poll categories</a:t>
            </a:r>
          </a:p>
          <a:p>
            <a:pPr lvl="1">
              <a:buFont typeface="Arial" panose="020B0604020202020204" pitchFamily="34" charset="0"/>
              <a:buChar char="•"/>
            </a:pPr>
            <a:r>
              <a:rPr lang="en-US" sz="1800" dirty="0" smtClean="0">
                <a:solidFill>
                  <a:srgbClr val="FF0000"/>
                </a:solidFill>
              </a:rPr>
              <a:t>Ad hoc Straw Polls</a:t>
            </a:r>
            <a:r>
              <a:rPr lang="en-US" sz="1800" dirty="0" smtClean="0"/>
              <a:t>: A20150312001</a:t>
            </a:r>
          </a:p>
          <a:p>
            <a:pPr lvl="2">
              <a:buFont typeface="Arial" panose="020B0604020202020204" pitchFamily="34" charset="0"/>
              <a:buChar char="•"/>
            </a:pPr>
            <a:r>
              <a:rPr lang="en-US" sz="1600" dirty="0" smtClean="0"/>
              <a:t>During discussions</a:t>
            </a:r>
          </a:p>
          <a:p>
            <a:pPr lvl="2">
              <a:buFont typeface="Arial" panose="020B0604020202020204" pitchFamily="34" charset="0"/>
              <a:buChar char="•"/>
            </a:pPr>
            <a:r>
              <a:rPr lang="en-US" sz="1600" dirty="0" smtClean="0"/>
              <a:t>Test for Ad hoc group internal opinions</a:t>
            </a:r>
          </a:p>
          <a:p>
            <a:pPr lvl="1">
              <a:buFont typeface="Arial" panose="020B0604020202020204" pitchFamily="34" charset="0"/>
              <a:buChar char="•"/>
            </a:pPr>
            <a:r>
              <a:rPr lang="en-US" sz="1800" dirty="0" smtClean="0">
                <a:solidFill>
                  <a:srgbClr val="FF0000"/>
                </a:solidFill>
              </a:rPr>
              <a:t>Report Straw Polls</a:t>
            </a:r>
            <a:r>
              <a:rPr lang="en-US" sz="1800" dirty="0" smtClean="0"/>
              <a:t>: R20150312001</a:t>
            </a:r>
          </a:p>
          <a:p>
            <a:pPr lvl="2">
              <a:buFont typeface="Arial" panose="020B0604020202020204" pitchFamily="34" charset="0"/>
              <a:buChar char="•"/>
            </a:pPr>
            <a:r>
              <a:rPr lang="en-US" sz="1600" dirty="0" smtClean="0"/>
              <a:t>Result to be reported to Task Group 802.11ax</a:t>
            </a:r>
          </a:p>
          <a:p>
            <a:pPr lvl="2">
              <a:buFont typeface="Arial" panose="020B0604020202020204" pitchFamily="34" charset="0"/>
              <a:buChar char="•"/>
            </a:pPr>
            <a:r>
              <a:rPr lang="en-US" sz="1600" dirty="0" smtClean="0"/>
              <a:t>Meant as advise for Task Group (motion)</a:t>
            </a:r>
          </a:p>
        </p:txBody>
      </p:sp>
      <p:sp>
        <p:nvSpPr>
          <p:cNvPr id="6" name="Date Placeholder 5"/>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dirty="0" smtClean="0"/>
              <a:t>Guido R. </a:t>
            </a:r>
            <a:r>
              <a:rPr lang="en-GB" dirty="0" err="1" smtClean="0"/>
              <a:t>Hiertz</a:t>
            </a:r>
            <a:r>
              <a:rPr lang="en-GB" dirty="0" smtClean="0"/>
              <a:t>,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pic>
        <p:nvPicPr>
          <p:cNvPr id="6147" name="Picture 3" descr="C:\Users\eguihie\AppData\Local\Microsoft\Windows\Temporary Internet Files\Content.IE5\4Z97PE9C\checklis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2362200"/>
            <a:ext cx="2524125"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5872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124744"/>
            <a:ext cx="7772400" cy="1470025"/>
          </a:xfrm>
        </p:spPr>
        <p:txBody>
          <a:bodyPr/>
          <a:lstStyle/>
          <a:p>
            <a:r>
              <a:rPr lang="en-US" dirty="0" smtClean="0"/>
              <a:t>IEEE 802.11 </a:t>
            </a:r>
            <a:r>
              <a:rPr lang="en-US" dirty="0" err="1" smtClean="0"/>
              <a:t>TGax</a:t>
            </a:r>
            <a:r>
              <a:rPr lang="en-US" dirty="0"/>
              <a:t/>
            </a:r>
            <a:br>
              <a:rPr lang="en-US" dirty="0"/>
            </a:br>
            <a:r>
              <a:rPr lang="en-US" dirty="0" smtClean="0"/>
              <a:t>High Efficiency WLAN Task Group</a:t>
            </a:r>
            <a:br>
              <a:rPr lang="en-US" dirty="0" smtClean="0"/>
            </a:br>
            <a:r>
              <a:rPr lang="en-US" dirty="0" smtClean="0"/>
              <a:t>Ad hoc Group Spatial Reuse</a:t>
            </a:r>
            <a:endParaRPr lang="en-US" dirty="0"/>
          </a:p>
        </p:txBody>
      </p:sp>
      <p:sp>
        <p:nvSpPr>
          <p:cNvPr id="8" name="Subtitle 7"/>
          <p:cNvSpPr>
            <a:spLocks noGrp="1"/>
          </p:cNvSpPr>
          <p:nvPr>
            <p:ph type="subTitle" idx="1"/>
          </p:nvPr>
        </p:nvSpPr>
        <p:spPr>
          <a:xfrm>
            <a:off x="1371600" y="2880518"/>
            <a:ext cx="6400800" cy="2276673"/>
          </a:xfrm>
        </p:spPr>
        <p:txBody>
          <a:bodyPr/>
          <a:lstStyle/>
          <a:p>
            <a:r>
              <a:rPr lang="en-US" dirty="0" smtClean="0"/>
              <a:t>Dallas, Texas, USA</a:t>
            </a:r>
            <a:endParaRPr lang="en-US" dirty="0" smtClean="0"/>
          </a:p>
          <a:p>
            <a:r>
              <a:rPr lang="en-US" dirty="0" smtClean="0"/>
              <a:t>2015-11-10 &amp; 2015-11-11</a:t>
            </a:r>
            <a:endParaRPr lang="en-US" dirty="0" smtClean="0"/>
          </a:p>
          <a:p>
            <a:r>
              <a:rPr lang="en-US" dirty="0" smtClean="0"/>
              <a:t>Ad hoc chairmen:</a:t>
            </a:r>
          </a:p>
          <a:p>
            <a:r>
              <a:rPr lang="en-US" dirty="0" smtClean="0"/>
              <a:t>Jae </a:t>
            </a:r>
            <a:r>
              <a:rPr lang="en-US" dirty="0" err="1" smtClean="0"/>
              <a:t>Seung</a:t>
            </a:r>
            <a:r>
              <a:rPr lang="en-US" dirty="0" smtClean="0"/>
              <a:t> Lee (ETRI), Laurent </a:t>
            </a:r>
            <a:r>
              <a:rPr lang="en-US" dirty="0" err="1" smtClean="0"/>
              <a:t>Cariou</a:t>
            </a:r>
            <a:r>
              <a:rPr lang="en-US" dirty="0" smtClean="0"/>
              <a:t> (Intel), Guido R. Hiertz (Ericsson)</a:t>
            </a:r>
            <a:endParaRPr lang="en-US" dirty="0"/>
          </a:p>
        </p:txBody>
      </p:sp>
      <p:sp>
        <p:nvSpPr>
          <p:cNvPr id="6" name="Date Placeholder 5"/>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453435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The 802.11ax Spatial Reuse (SR) ad </a:t>
            </a:r>
            <a:r>
              <a:rPr lang="en-US" dirty="0"/>
              <a:t>hoc </a:t>
            </a:r>
            <a:r>
              <a:rPr lang="en-US" dirty="0" smtClean="0"/>
              <a:t>group discusses matter that improves spatial frequency reuse and other mechanisms that enhance the concurrent use of the wireless medium by multiple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No decisions can be taken in this ad hoc group. In an ad hoc group, any attendee can call for a straw poll. A straw poll tests the opinion of those attendees present. No voting rights are needed to respond to a straw poll.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solidFill>
                  <a:schemeClr val="tx1"/>
                </a:solidFill>
              </a:rPr>
              <a:t>2014-11: </a:t>
            </a:r>
            <a:r>
              <a:rPr lang="en-US" dirty="0" smtClean="0">
                <a:solidFill>
                  <a:schemeClr val="tx1"/>
                </a:solidFill>
              </a:rPr>
              <a:t>Task Group 802.11ax decided to establish four ad hoc groups</a:t>
            </a:r>
          </a:p>
          <a:p>
            <a:pPr>
              <a:buFont typeface="Arial" panose="020B0604020202020204" pitchFamily="34" charset="0"/>
              <a:buChar char="•"/>
            </a:pPr>
            <a:r>
              <a:rPr lang="en-US" dirty="0" smtClean="0">
                <a:solidFill>
                  <a:schemeClr val="tx1"/>
                </a:solidFill>
              </a:rPr>
              <a:t>2015-01-13</a:t>
            </a:r>
            <a:r>
              <a:rPr lang="en-US" dirty="0" smtClean="0">
                <a:solidFill>
                  <a:schemeClr val="tx1"/>
                </a:solidFill>
              </a:rPr>
              <a:t>: Task Group 802.11ax elected twelve ad hoc chairmen</a:t>
            </a:r>
          </a:p>
          <a:p>
            <a:pPr>
              <a:buFont typeface="Arial" panose="020B0604020202020204" pitchFamily="34" charset="0"/>
              <a:buChar char="•"/>
            </a:pPr>
            <a:r>
              <a:rPr lang="en-US" dirty="0" smtClean="0">
                <a:solidFill>
                  <a:schemeClr val="tx1"/>
                </a:solidFill>
              </a:rPr>
              <a:t>2015-03-11</a:t>
            </a:r>
            <a:r>
              <a:rPr lang="en-US" dirty="0" smtClean="0">
                <a:solidFill>
                  <a:schemeClr val="tx1"/>
                </a:solidFill>
              </a:rPr>
              <a:t>: </a:t>
            </a:r>
            <a:r>
              <a:rPr lang="en-US" dirty="0" smtClean="0">
                <a:solidFill>
                  <a:schemeClr val="tx1"/>
                </a:solidFill>
              </a:rPr>
              <a:t>1</a:t>
            </a:r>
            <a:r>
              <a:rPr lang="en-US" baseline="30000" dirty="0" smtClean="0">
                <a:solidFill>
                  <a:schemeClr val="tx1"/>
                </a:solidFill>
              </a:rPr>
              <a:t>st</a:t>
            </a:r>
            <a:r>
              <a:rPr lang="en-US" dirty="0" smtClean="0">
                <a:solidFill>
                  <a:schemeClr val="tx1"/>
                </a:solidFill>
              </a:rPr>
              <a:t> meeting </a:t>
            </a:r>
            <a:r>
              <a:rPr lang="en-US" dirty="0">
                <a:solidFill>
                  <a:schemeClr val="tx1"/>
                </a:solidFill>
              </a:rPr>
              <a:t>of 802.11ax SR ad hoc </a:t>
            </a:r>
            <a:r>
              <a:rPr lang="en-US" dirty="0" smtClean="0">
                <a:solidFill>
                  <a:schemeClr val="tx1"/>
                </a:solidFill>
              </a:rPr>
              <a:t>group</a:t>
            </a:r>
          </a:p>
          <a:p>
            <a:pPr>
              <a:buFont typeface="Arial" panose="020B0604020202020204" pitchFamily="34" charset="0"/>
              <a:buChar char="•"/>
            </a:pPr>
            <a:r>
              <a:rPr lang="en-US" altLang="ko-KR" dirty="0" smtClean="0">
                <a:solidFill>
                  <a:schemeClr val="tx1"/>
                </a:solidFill>
              </a:rPr>
              <a:t>2015-05-12</a:t>
            </a:r>
            <a:r>
              <a:rPr lang="en-US" altLang="ko-KR" dirty="0" smtClean="0">
                <a:solidFill>
                  <a:schemeClr val="tx1"/>
                </a:solidFill>
              </a:rPr>
              <a:t>: </a:t>
            </a:r>
            <a:r>
              <a:rPr lang="en-US" altLang="ko-KR" dirty="0" smtClean="0">
                <a:solidFill>
                  <a:schemeClr val="tx1"/>
                </a:solidFill>
              </a:rPr>
              <a:t>2</a:t>
            </a:r>
            <a:r>
              <a:rPr lang="en-US" altLang="ko-KR" baseline="30000" dirty="0" smtClean="0">
                <a:solidFill>
                  <a:schemeClr val="tx1"/>
                </a:solidFill>
              </a:rPr>
              <a:t>nd</a:t>
            </a:r>
            <a:r>
              <a:rPr lang="en-US" altLang="ko-KR" dirty="0" smtClean="0">
                <a:solidFill>
                  <a:schemeClr val="tx1"/>
                </a:solidFill>
              </a:rPr>
              <a:t> meeting </a:t>
            </a:r>
            <a:r>
              <a:rPr lang="en-US" altLang="ko-KR" dirty="0">
                <a:solidFill>
                  <a:schemeClr val="tx1"/>
                </a:solidFill>
              </a:rPr>
              <a:t>of 802.11ax SR ad hoc </a:t>
            </a:r>
            <a:r>
              <a:rPr lang="en-US" altLang="ko-KR" dirty="0" smtClean="0">
                <a:solidFill>
                  <a:schemeClr val="tx1"/>
                </a:solidFill>
              </a:rPr>
              <a:t>group</a:t>
            </a:r>
          </a:p>
          <a:p>
            <a:pPr>
              <a:buFont typeface="Arial" panose="020B0604020202020204" pitchFamily="34" charset="0"/>
              <a:buChar char="•"/>
            </a:pPr>
            <a:r>
              <a:rPr lang="en-US" altLang="ko-KR" dirty="0" smtClean="0">
                <a:solidFill>
                  <a:schemeClr val="tx1"/>
                </a:solidFill>
              </a:rPr>
              <a:t>2015-07-14: 3</a:t>
            </a:r>
            <a:r>
              <a:rPr lang="en-US" altLang="ko-KR" baseline="30000" dirty="0" smtClean="0">
                <a:solidFill>
                  <a:schemeClr val="tx1"/>
                </a:solidFill>
              </a:rPr>
              <a:t>rd</a:t>
            </a:r>
            <a:r>
              <a:rPr lang="en-US" altLang="ko-KR" dirty="0" smtClean="0">
                <a:solidFill>
                  <a:schemeClr val="tx1"/>
                </a:solidFill>
              </a:rPr>
              <a:t> meeting of 802.11ax SR ad hoc group</a:t>
            </a:r>
          </a:p>
          <a:p>
            <a:pPr>
              <a:buFont typeface="Arial" panose="020B0604020202020204" pitchFamily="34" charset="0"/>
              <a:buChar char="•"/>
            </a:pPr>
            <a:r>
              <a:rPr lang="en-US" altLang="ko-KR" dirty="0" smtClean="0">
                <a:solidFill>
                  <a:schemeClr val="tx1"/>
                </a:solidFill>
              </a:rPr>
              <a:t>2015-09-15: 4</a:t>
            </a:r>
            <a:r>
              <a:rPr lang="en-US" altLang="ko-KR" baseline="30000" dirty="0" smtClean="0">
                <a:solidFill>
                  <a:schemeClr val="tx1"/>
                </a:solidFill>
              </a:rPr>
              <a:t>th</a:t>
            </a:r>
            <a:r>
              <a:rPr lang="en-US" altLang="ko-KR" dirty="0" smtClean="0">
                <a:solidFill>
                  <a:schemeClr val="tx1"/>
                </a:solidFill>
              </a:rPr>
              <a:t> meeting of 802.11ax SR ad hoc group</a:t>
            </a:r>
            <a:endParaRPr lang="en-US" altLang="ko-KR"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18181720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a:t>
            </a:r>
            <a:endParaRPr lang="en-US" dirty="0"/>
          </a:p>
        </p:txBody>
      </p:sp>
      <p:sp>
        <p:nvSpPr>
          <p:cNvPr id="3" name="Content Placeholder 2"/>
          <p:cNvSpPr>
            <a:spLocks noGrp="1"/>
          </p:cNvSpPr>
          <p:nvPr>
            <p:ph idx="1"/>
          </p:nvPr>
        </p:nvSpPr>
        <p:spPr>
          <a:xfrm>
            <a:off x="685800" y="1981200"/>
            <a:ext cx="7846640" cy="4113213"/>
          </a:xfrm>
        </p:spPr>
        <p:txBody>
          <a:bodyPr>
            <a:normAutofit/>
          </a:bodyPr>
          <a:lstStyle/>
          <a:p>
            <a:pPr>
              <a:buFont typeface="Arial" panose="020B0604020202020204" pitchFamily="34" charset="0"/>
              <a:buChar char="•"/>
            </a:pPr>
            <a:r>
              <a:rPr lang="en-US" dirty="0">
                <a:solidFill>
                  <a:schemeClr val="tx1"/>
                </a:solidFill>
              </a:rPr>
              <a:t>Call meeting to order </a:t>
            </a:r>
          </a:p>
          <a:p>
            <a:pPr>
              <a:buFont typeface="Arial" panose="020B0604020202020204" pitchFamily="34" charset="0"/>
              <a:buChar char="•"/>
            </a:pPr>
            <a:r>
              <a:rPr lang="en-US" dirty="0">
                <a:solidFill>
                  <a:schemeClr val="tx1"/>
                </a:solidFill>
              </a:rPr>
              <a:t>Patent policy, </a:t>
            </a:r>
            <a:r>
              <a:rPr lang="en-US" dirty="0" smtClean="0">
                <a:solidFill>
                  <a:schemeClr val="tx1"/>
                </a:solidFill>
              </a:rPr>
              <a:t>etc.</a:t>
            </a:r>
          </a:p>
          <a:p>
            <a:pPr>
              <a:buFont typeface="Arial" panose="020B0604020202020204" pitchFamily="34" charset="0"/>
              <a:buChar char="•"/>
            </a:pPr>
            <a:r>
              <a:rPr lang="en-US" dirty="0" smtClean="0">
                <a:solidFill>
                  <a:schemeClr val="tx1"/>
                </a:solidFill>
              </a:rPr>
              <a:t>Approve </a:t>
            </a:r>
            <a:r>
              <a:rPr lang="en-US" dirty="0" smtClean="0">
                <a:solidFill>
                  <a:schemeClr val="tx1"/>
                </a:solidFill>
              </a:rPr>
              <a:t>agenda</a:t>
            </a:r>
            <a:endParaRPr lang="en-US" dirty="0">
              <a:solidFill>
                <a:schemeClr val="tx1"/>
              </a:solidFill>
            </a:endParaRPr>
          </a:p>
          <a:p>
            <a:pPr>
              <a:buFont typeface="Arial" panose="020B0604020202020204" pitchFamily="34" charset="0"/>
              <a:buChar char="•"/>
            </a:pPr>
            <a:r>
              <a:rPr lang="en-US" dirty="0">
                <a:solidFill>
                  <a:schemeClr val="tx1"/>
                </a:solidFill>
              </a:rPr>
              <a:t>Review ad hoc rules </a:t>
            </a:r>
            <a:endParaRPr lang="en-US" dirty="0" smtClean="0">
              <a:solidFill>
                <a:schemeClr val="tx1"/>
              </a:solidFill>
            </a:endParaRPr>
          </a:p>
          <a:p>
            <a:pPr>
              <a:buFont typeface="Arial" panose="020B0604020202020204" pitchFamily="34" charset="0"/>
              <a:buChar char="•"/>
            </a:pPr>
            <a:r>
              <a:rPr lang="en-US" dirty="0" smtClean="0">
                <a:solidFill>
                  <a:schemeClr val="tx1"/>
                </a:solidFill>
              </a:rPr>
              <a:t>Presentations</a:t>
            </a:r>
            <a:endParaRPr lang="en-US" dirty="0" smtClean="0">
              <a:solidFill>
                <a:schemeClr val="tx1"/>
              </a:solidFill>
            </a:endParaRPr>
          </a:p>
          <a:p>
            <a:pPr>
              <a:buFont typeface="Arial" panose="020B0604020202020204" pitchFamily="34" charset="0"/>
              <a:buChar char="•"/>
            </a:pPr>
            <a:r>
              <a:rPr lang="en-US" dirty="0" smtClean="0">
                <a:solidFill>
                  <a:schemeClr val="tx1"/>
                </a:solidFill>
              </a:rPr>
              <a:t>Any </a:t>
            </a:r>
            <a:r>
              <a:rPr lang="en-US" dirty="0">
                <a:solidFill>
                  <a:schemeClr val="tx1"/>
                </a:solidFill>
              </a:rPr>
              <a:t>other technical </a:t>
            </a:r>
            <a:r>
              <a:rPr lang="en-US" dirty="0" smtClean="0">
                <a:solidFill>
                  <a:schemeClr val="tx1"/>
                </a:solidFill>
              </a:rPr>
              <a:t>presentations</a:t>
            </a:r>
          </a:p>
          <a:p>
            <a:pPr>
              <a:buFont typeface="Arial" panose="020B0604020202020204" pitchFamily="34" charset="0"/>
              <a:buChar char="•"/>
            </a:pPr>
            <a:r>
              <a:rPr lang="en-US" dirty="0" smtClean="0">
                <a:solidFill>
                  <a:schemeClr val="tx1"/>
                </a:solidFill>
              </a:rPr>
              <a:t>Any other business</a:t>
            </a:r>
          </a:p>
          <a:p>
            <a:pPr>
              <a:buFont typeface="Arial" panose="020B0604020202020204" pitchFamily="34" charset="0"/>
              <a:buChar char="•"/>
            </a:pPr>
            <a:r>
              <a:rPr lang="en-US" dirty="0" smtClean="0">
                <a:solidFill>
                  <a:schemeClr val="tx1"/>
                </a:solidFill>
              </a:rPr>
              <a:t>Adjourn</a:t>
            </a:r>
            <a:endParaRPr lang="en-US"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41537031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41975189"/>
              </p:ext>
            </p:extLst>
          </p:nvPr>
        </p:nvGraphicFramePr>
        <p:xfrm>
          <a:off x="720688" y="1981200"/>
          <a:ext cx="7667735" cy="4175226"/>
        </p:xfrm>
        <a:graphic>
          <a:graphicData uri="http://schemas.openxmlformats.org/drawingml/2006/table">
            <a:tbl>
              <a:tblPr/>
              <a:tblGrid>
                <a:gridCol w="1431415"/>
                <a:gridCol w="3497085"/>
                <a:gridCol w="1701897"/>
                <a:gridCol w="1037338"/>
              </a:tblGrid>
              <a:tr h="228600">
                <a:tc>
                  <a:txBody>
                    <a:bodyPr/>
                    <a:lstStyle/>
                    <a:p>
                      <a:pPr algn="ctr" fontAlgn="b"/>
                      <a:r>
                        <a:rPr lang="en-CA" sz="1800" b="1" i="0" u="none" strike="noStrike" dirty="0">
                          <a:solidFill>
                            <a:srgbClr val="FFFFFF"/>
                          </a:solidFill>
                          <a:latin typeface="Calibri"/>
                        </a:rPr>
                        <a:t>DCN</a:t>
                      </a:r>
                    </a:p>
                  </a:txBody>
                  <a:tcPr marL="6714" marR="6714" marT="6714"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800" b="1" i="0" u="none" strike="noStrike" dirty="0">
                          <a:solidFill>
                            <a:srgbClr val="FFFFFF"/>
                          </a:solidFill>
                          <a:latin typeface="Calibri"/>
                        </a:rPr>
                        <a:t>Title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800" b="1" i="0" u="none" strike="noStrike" dirty="0">
                          <a:solidFill>
                            <a:srgbClr val="FFFFFF"/>
                          </a:solidFill>
                          <a:latin typeface="Calibri"/>
                        </a:rPr>
                        <a:t>Authors</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800" b="1" i="0" u="none" strike="noStrike" dirty="0" smtClean="0">
                          <a:solidFill>
                            <a:srgbClr val="FFFFFF"/>
                          </a:solidFill>
                          <a:latin typeface="Calibri"/>
                        </a:rPr>
                        <a:t>Order</a:t>
                      </a:r>
                      <a:endParaRPr lang="en-CA" sz="1800" b="1" i="0" u="none" strike="noStrike" dirty="0">
                        <a:solidFill>
                          <a:srgbClr val="FFFFFF"/>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r>
              <a:tr h="228600">
                <a:tc>
                  <a:txBody>
                    <a:bodyPr/>
                    <a:lstStyle/>
                    <a:p>
                      <a:pPr algn="l" fontAlgn="b"/>
                      <a:r>
                        <a:rPr lang="en-CA" sz="1800" b="0" i="0" u="none" strike="noStrike" dirty="0">
                          <a:solidFill>
                            <a:srgbClr val="000000"/>
                          </a:solidFill>
                          <a:latin typeface="Calibri"/>
                        </a:rPr>
                        <a:t>11-15/1252</a:t>
                      </a:r>
                    </a:p>
                  </a:txBody>
                  <a:tcPr marL="6714" marR="6714" marT="6714" marB="0">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800" b="0" i="0" u="none" strike="noStrike" dirty="0">
                          <a:solidFill>
                            <a:srgbClr val="000000"/>
                          </a:solidFill>
                          <a:latin typeface="Calibri"/>
                        </a:rPr>
                        <a:t>Use of TG ax Scenarios  for Spatial Reuse</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800" b="0" i="0" u="none" strike="noStrike" dirty="0">
                          <a:solidFill>
                            <a:srgbClr val="000000"/>
                          </a:solidFill>
                          <a:latin typeface="Calibri"/>
                        </a:rPr>
                        <a:t>Graham Smith</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800" b="0" i="0" u="none" strike="noStrike" dirty="0" smtClean="0">
                          <a:solidFill>
                            <a:srgbClr val="000000"/>
                          </a:solidFill>
                          <a:latin typeface="Calibri"/>
                        </a:rPr>
                        <a:t>2</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b"/>
                      <a:r>
                        <a:rPr lang="en-CA" sz="1800" b="0" i="0" u="none" strike="noStrike" dirty="0">
                          <a:solidFill>
                            <a:srgbClr val="000000"/>
                          </a:solidFill>
                          <a:latin typeface="Calibri"/>
                        </a:rPr>
                        <a:t>11-15/1284</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800" b="0" i="0" u="none" strike="noStrike" dirty="0">
                          <a:solidFill>
                            <a:srgbClr val="000000"/>
                          </a:solidFill>
                          <a:latin typeface="Calibri"/>
                        </a:rPr>
                        <a:t>Simulation results for spatial reuse in 11ax</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800" b="0" i="0" u="none" strike="noStrike" dirty="0" err="1">
                          <a:solidFill>
                            <a:srgbClr val="000000"/>
                          </a:solidFill>
                          <a:latin typeface="Calibri"/>
                        </a:rPr>
                        <a:t>Jinmin</a:t>
                      </a:r>
                      <a:r>
                        <a:rPr lang="en-CA" sz="1800" b="0" i="0" u="none" strike="noStrike" dirty="0">
                          <a:solidFill>
                            <a:srgbClr val="000000"/>
                          </a:solidFill>
                          <a:latin typeface="Calibri"/>
                        </a:rPr>
                        <a:t> Kim</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800" b="0" i="0" u="none" strike="noStrike" dirty="0" smtClean="0">
                          <a:solidFill>
                            <a:srgbClr val="000000"/>
                          </a:solidFill>
                          <a:latin typeface="Calibri"/>
                        </a:rPr>
                        <a:t>3</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p>
                      <a:pPr algn="l" fontAlgn="b"/>
                      <a:r>
                        <a:rPr lang="en-CA" sz="1800" b="0" i="0" u="none" strike="noStrike" dirty="0">
                          <a:solidFill>
                            <a:srgbClr val="000000"/>
                          </a:solidFill>
                          <a:latin typeface="Calibri"/>
                        </a:rPr>
                        <a:t>11-15/1313</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800" b="0" i="0" u="none" strike="noStrike" dirty="0">
                          <a:solidFill>
                            <a:srgbClr val="000000"/>
                          </a:solidFill>
                          <a:latin typeface="Calibri"/>
                        </a:rPr>
                        <a:t>Considerations for Spatial Reuse</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800" b="0" i="0" u="none" strike="noStrike" dirty="0">
                          <a:solidFill>
                            <a:srgbClr val="000000"/>
                          </a:solidFill>
                          <a:latin typeface="Calibri"/>
                        </a:rPr>
                        <a:t>Reza </a:t>
                      </a:r>
                      <a:r>
                        <a:rPr lang="en-CA" sz="1800" b="0" i="0" u="none" strike="noStrike" dirty="0" err="1">
                          <a:solidFill>
                            <a:srgbClr val="000000"/>
                          </a:solidFill>
                          <a:latin typeface="Calibri"/>
                        </a:rPr>
                        <a:t>Hedayat</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800" b="0" i="0" u="none" strike="noStrike" dirty="0" smtClean="0">
                          <a:solidFill>
                            <a:srgbClr val="000000"/>
                          </a:solidFill>
                          <a:latin typeface="Calibri"/>
                        </a:rPr>
                        <a:t>4</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b"/>
                      <a:r>
                        <a:rPr lang="en-CA" sz="1800" b="0" i="0" u="none" strike="noStrike" dirty="0">
                          <a:solidFill>
                            <a:srgbClr val="000000"/>
                          </a:solidFill>
                          <a:latin typeface="Calibri"/>
                        </a:rPr>
                        <a:t>11-15/1316</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800" b="0" i="0" u="none" strike="noStrike" dirty="0">
                          <a:solidFill>
                            <a:srgbClr val="000000"/>
                          </a:solidFill>
                          <a:latin typeface="Calibri"/>
                        </a:rPr>
                        <a:t>DSC calibration results with NS-3</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800" b="0" i="0" u="none" strike="noStrike" dirty="0">
                          <a:solidFill>
                            <a:srgbClr val="000000"/>
                          </a:solidFill>
                          <a:latin typeface="Calibri"/>
                        </a:rPr>
                        <a:t>M. </a:t>
                      </a:r>
                      <a:r>
                        <a:rPr lang="en-CA" sz="1800" b="0" i="0" u="none" strike="noStrike" dirty="0" err="1">
                          <a:solidFill>
                            <a:srgbClr val="000000"/>
                          </a:solidFill>
                          <a:latin typeface="Calibri"/>
                        </a:rPr>
                        <a:t>Shahwaiz</a:t>
                      </a:r>
                      <a:r>
                        <a:rPr lang="en-CA" sz="1800" b="0" i="0" u="none" strike="noStrike" dirty="0">
                          <a:solidFill>
                            <a:srgbClr val="000000"/>
                          </a:solidFill>
                          <a:latin typeface="Calibri"/>
                        </a:rPr>
                        <a:t> </a:t>
                      </a:r>
                      <a:r>
                        <a:rPr lang="en-CA" sz="1800" b="0" i="0" u="none" strike="noStrike" dirty="0" err="1">
                          <a:solidFill>
                            <a:srgbClr val="000000"/>
                          </a:solidFill>
                          <a:latin typeface="Calibri"/>
                        </a:rPr>
                        <a:t>Afaqui</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800" b="0" i="0" u="none" strike="noStrike" dirty="0" smtClean="0">
                          <a:solidFill>
                            <a:srgbClr val="000000"/>
                          </a:solidFill>
                          <a:latin typeface="Calibri"/>
                        </a:rPr>
                        <a:t>5</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p>
                      <a:pPr algn="l" fontAlgn="b"/>
                      <a:r>
                        <a:rPr lang="en-CA" sz="1800" b="0" i="0" u="none" strike="noStrike" dirty="0">
                          <a:solidFill>
                            <a:srgbClr val="000000"/>
                          </a:solidFill>
                          <a:latin typeface="Calibri"/>
                        </a:rPr>
                        <a:t>11-15/1336</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800" b="0" i="0" u="none" strike="noStrike">
                          <a:solidFill>
                            <a:srgbClr val="000000"/>
                          </a:solidFill>
                          <a:latin typeface="Calibri"/>
                        </a:rPr>
                        <a:t>BSS Color Field Size Measurements</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800" b="0" i="0" u="none" strike="noStrike" dirty="0">
                          <a:solidFill>
                            <a:srgbClr val="000000"/>
                          </a:solidFill>
                          <a:latin typeface="Calibri"/>
                        </a:rPr>
                        <a:t>Chuck </a:t>
                      </a:r>
                      <a:r>
                        <a:rPr lang="en-CA" sz="1800" b="0" i="0" u="none" strike="noStrike" dirty="0" err="1">
                          <a:solidFill>
                            <a:srgbClr val="000000"/>
                          </a:solidFill>
                          <a:latin typeface="Calibri"/>
                        </a:rPr>
                        <a:t>Lukaszewski</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800" b="0" i="0" u="none" strike="noStrike" dirty="0" smtClean="0">
                          <a:solidFill>
                            <a:srgbClr val="000000"/>
                          </a:solidFill>
                          <a:latin typeface="Calibri"/>
                        </a:rPr>
                        <a:t>6</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b"/>
                      <a:r>
                        <a:rPr lang="en-CA" sz="1800" b="0" i="0" u="none" strike="noStrike" dirty="0">
                          <a:solidFill>
                            <a:srgbClr val="000000"/>
                          </a:solidFill>
                          <a:latin typeface="Calibri"/>
                        </a:rPr>
                        <a:t>11-15/1337</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800" b="0" i="0" u="none" strike="noStrike">
                          <a:solidFill>
                            <a:srgbClr val="000000"/>
                          </a:solidFill>
                          <a:latin typeface="Calibri"/>
                        </a:rPr>
                        <a:t>Secondary Channel CCA of HE STA</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800" b="0" i="0" u="none" strike="noStrike" dirty="0">
                          <a:solidFill>
                            <a:srgbClr val="000000"/>
                          </a:solidFill>
                          <a:latin typeface="Calibri"/>
                        </a:rPr>
                        <a:t>John Son</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800" b="0" i="0" u="none" strike="noStrike" dirty="0" smtClean="0">
                          <a:solidFill>
                            <a:srgbClr val="000000"/>
                          </a:solidFill>
                          <a:latin typeface="Calibri"/>
                        </a:rPr>
                        <a:t>7</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p>
                      <a:pPr algn="l" fontAlgn="b"/>
                      <a:r>
                        <a:rPr lang="en-CA" sz="1800" b="0" i="0" u="none" strike="noStrike" dirty="0">
                          <a:solidFill>
                            <a:srgbClr val="000000"/>
                          </a:solidFill>
                          <a:latin typeface="Calibri"/>
                        </a:rPr>
                        <a:t>11-15/1338</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800" b="0" i="0" u="none" strike="noStrike">
                          <a:solidFill>
                            <a:srgbClr val="000000"/>
                          </a:solidFill>
                          <a:latin typeface="Calibri"/>
                        </a:rPr>
                        <a:t>Improving Spatial Reuse During OBSS UL MU Procedure</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800" b="0" i="0" u="none" strike="noStrike" dirty="0" err="1">
                          <a:solidFill>
                            <a:srgbClr val="000000"/>
                          </a:solidFill>
                          <a:latin typeface="Calibri"/>
                        </a:rPr>
                        <a:t>Geonjung</a:t>
                      </a:r>
                      <a:r>
                        <a:rPr lang="en-CA" sz="1800" b="0" i="0" u="none" strike="noStrike" dirty="0">
                          <a:solidFill>
                            <a:srgbClr val="000000"/>
                          </a:solidFill>
                          <a:latin typeface="Calibri"/>
                        </a:rPr>
                        <a:t> </a:t>
                      </a:r>
                      <a:r>
                        <a:rPr lang="en-CA" sz="1800" b="0" i="0" u="none" strike="noStrike" dirty="0" err="1">
                          <a:solidFill>
                            <a:srgbClr val="000000"/>
                          </a:solidFill>
                          <a:latin typeface="Calibri"/>
                        </a:rPr>
                        <a:t>Ko</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800" b="0" i="0" u="none" strike="noStrike" dirty="0" smtClean="0">
                          <a:solidFill>
                            <a:srgbClr val="000000"/>
                          </a:solidFill>
                          <a:latin typeface="Calibri"/>
                        </a:rPr>
                        <a:t>8</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b"/>
                      <a:r>
                        <a:rPr lang="en-CA" sz="1800" b="0" i="0" u="none" strike="noStrike" dirty="0">
                          <a:solidFill>
                            <a:srgbClr val="000000"/>
                          </a:solidFill>
                          <a:latin typeface="Calibri"/>
                        </a:rPr>
                        <a:t>11-15/1348</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800" b="0" i="0" u="none" strike="noStrike" dirty="0">
                          <a:solidFill>
                            <a:srgbClr val="000000"/>
                          </a:solidFill>
                          <a:latin typeface="Calibri"/>
                        </a:rPr>
                        <a:t>Multiple NAVs for Spatial Reuse</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800" b="0" i="0" u="none" strike="noStrike" dirty="0" err="1">
                          <a:solidFill>
                            <a:srgbClr val="000000"/>
                          </a:solidFill>
                          <a:latin typeface="Calibri"/>
                        </a:rPr>
                        <a:t>Sigurd</a:t>
                      </a:r>
                      <a:r>
                        <a:rPr lang="en-CA" sz="1800" b="0" i="0" u="none" strike="noStrike" dirty="0">
                          <a:solidFill>
                            <a:srgbClr val="000000"/>
                          </a:solidFill>
                          <a:latin typeface="Calibri"/>
                        </a:rPr>
                        <a:t> </a:t>
                      </a:r>
                      <a:r>
                        <a:rPr lang="en-CA" sz="1800" b="0" i="0" u="none" strike="noStrike" dirty="0" err="1">
                          <a:solidFill>
                            <a:srgbClr val="000000"/>
                          </a:solidFill>
                          <a:latin typeface="Calibri"/>
                        </a:rPr>
                        <a:t>Schelstraete</a:t>
                      </a:r>
                      <a:r>
                        <a:rPr lang="en-CA" sz="1800" b="0" i="0" u="none" strike="noStrike" dirty="0">
                          <a:solidFill>
                            <a:srgbClr val="000000"/>
                          </a:solidFill>
                          <a:latin typeface="Calibri"/>
                        </a:rPr>
                        <a:t> </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800" b="0" i="0" u="none" strike="noStrike" dirty="0" smtClean="0">
                          <a:solidFill>
                            <a:srgbClr val="000000"/>
                          </a:solidFill>
                          <a:latin typeface="Calibri"/>
                        </a:rPr>
                        <a:t>1</a:t>
                      </a:r>
                      <a:endParaRPr lang="en-CA" sz="18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Tree>
    <p:extLst>
      <p:ext uri="{BB962C8B-B14F-4D97-AF65-F5344CB8AC3E}">
        <p14:creationId xmlns:p14="http://schemas.microsoft.com/office/powerpoint/2010/main" val="21655275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a:t>
            </a:r>
            <a:r>
              <a:rPr lang="en-US" dirty="0" err="1" smtClean="0"/>
              <a:t>nnex</a:t>
            </a:r>
            <a:endParaRPr lang="fr-FR" dirty="0"/>
          </a:p>
        </p:txBody>
      </p:sp>
      <p:sp>
        <p:nvSpPr>
          <p:cNvPr id="7" name="Date Placeholder 3"/>
          <p:cNvSpPr>
            <a:spLocks noGrp="1"/>
          </p:cNvSpPr>
          <p:nvPr>
            <p:ph type="dt" idx="10"/>
          </p:nvPr>
        </p:nvSpPr>
        <p:spPr/>
        <p:txBody>
          <a:bodyPr/>
          <a:lstStyle/>
          <a:p>
            <a:r>
              <a:rPr lang="en-US" smtClean="0"/>
              <a:t>November 2015</a:t>
            </a:r>
            <a:endParaRPr lang="en-GB" dirty="0"/>
          </a:p>
        </p:txBody>
      </p:sp>
      <p:sp>
        <p:nvSpPr>
          <p:cNvPr id="5" name="Espace réservé du pied de page 4"/>
          <p:cNvSpPr>
            <a:spLocks noGrp="1"/>
          </p:cNvSpPr>
          <p:nvPr>
            <p:ph type="ftr" idx="11"/>
          </p:nvPr>
        </p:nvSpPr>
        <p:spPr/>
        <p:txBody>
          <a:bodyPr/>
          <a:lstStyle/>
          <a:p>
            <a:r>
              <a:rPr lang="en-GB" smtClean="0"/>
              <a:t>Guido R. Hiertz, Ericsson et al.</a:t>
            </a:r>
            <a:endParaRPr lang="en-GB" dirty="0"/>
          </a:p>
        </p:txBody>
      </p:sp>
      <p:sp>
        <p:nvSpPr>
          <p:cNvPr id="4" name="Espace réservé du numéro de diapositive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1010754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smtClean="0">
                <a:ea typeface="굴림" pitchFamily="34" charset="-127"/>
              </a:rPr>
              <a:t>Your Question …</a:t>
            </a:r>
            <a:endParaRPr lang="en-US" altLang="ko-KR" dirty="0">
              <a:ea typeface="굴림" pitchFamily="34" charset="-127"/>
            </a:endParaRPr>
          </a:p>
          <a:p>
            <a:pPr lvl="1">
              <a:buFont typeface="Arial" panose="020B0604020202020204" pitchFamily="34" charset="0"/>
              <a:buChar char="•"/>
            </a:pPr>
            <a:r>
              <a:rPr lang="en-US" altLang="ko-KR" dirty="0" smtClean="0">
                <a:ea typeface="굴림" pitchFamily="34" charset="-127"/>
              </a:rPr>
              <a:t>Yes/No/Abstain</a:t>
            </a:r>
          </a:p>
          <a:p>
            <a:pPr lvl="1">
              <a:buFont typeface="Arial" panose="020B0604020202020204" pitchFamily="34" charset="0"/>
              <a:buChar char="•"/>
            </a:pPr>
            <a:r>
              <a:rPr lang="en-US" altLang="ko-KR" dirty="0" smtClean="0">
                <a:ea typeface="굴림" pitchFamily="34" charset="-127"/>
              </a:rPr>
              <a:t>Alternative A, B, C …</a:t>
            </a:r>
            <a:endParaRPr lang="en-US" altLang="ko-KR" dirty="0">
              <a:ea typeface="굴림" pitchFamily="34" charset="-127"/>
            </a:endParaRPr>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9"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R20150312001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add to the TG Specification Frame work document</a:t>
            </a:r>
            <a:r>
              <a:rPr lang="en-US" altLang="en-US" dirty="0" smtClean="0"/>
              <a:t>?</a:t>
            </a:r>
          </a:p>
          <a:p>
            <a:pPr>
              <a:buFont typeface="Arial" panose="020B0604020202020204" pitchFamily="34" charset="0"/>
              <a:buChar char="•"/>
            </a:pPr>
            <a:r>
              <a:rPr lang="en-US" altLang="en-US" dirty="0" err="1"/>
              <a:t>x.y.z</a:t>
            </a:r>
            <a:r>
              <a:rPr lang="en-US" altLang="en-US" dirty="0"/>
              <a:t>. &lt;feature description&gt;</a:t>
            </a:r>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a:t>
            </a:r>
          </a:p>
          <a:p>
            <a:pPr lvl="1">
              <a:buFont typeface="Arial" panose="020B0604020202020204" pitchFamily="34" charset="0"/>
              <a:buChar char="•"/>
            </a:pPr>
            <a:r>
              <a:rPr lang="en-US" altLang="ko-KR" dirty="0" smtClean="0">
                <a:ea typeface="굴림" pitchFamily="34" charset="-127"/>
              </a:rPr>
              <a:t>N:</a:t>
            </a:r>
          </a:p>
          <a:p>
            <a:pPr lvl="1">
              <a:buFont typeface="Arial" panose="020B0604020202020204" pitchFamily="34" charset="0"/>
              <a:buChar char="•"/>
            </a:pPr>
            <a:r>
              <a:rPr lang="en-US" altLang="ko-KR" dirty="0" smtClean="0">
                <a:ea typeface="굴림" pitchFamily="34" charset="-127"/>
              </a:rPr>
              <a:t>Abs:</a:t>
            </a:r>
            <a:endParaRPr lang="en-US" altLang="ko-KR" dirty="0">
              <a:ea typeface="굴림" pitchFamily="34" charset="-127"/>
            </a:endParaRPr>
          </a:p>
        </p:txBody>
      </p:sp>
      <p:sp>
        <p:nvSpPr>
          <p:cNvPr id="2" name="TextBox 1"/>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12362623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normAutofit fontScale="85000" lnSpcReduction="20000"/>
          </a:bodyPr>
          <a:lstStyle/>
          <a:p>
            <a:pPr marL="457200" indent="-457200">
              <a:buFont typeface="+mj-lt"/>
              <a:buAutoNum type="arabicPeriod"/>
            </a:pPr>
            <a:r>
              <a:rPr lang="en-US" dirty="0">
                <a:hlinkClick r:id="rId3"/>
              </a:rPr>
              <a:t>http://</a:t>
            </a:r>
            <a:r>
              <a:rPr lang="en-US" dirty="0" smtClean="0">
                <a:hlinkClick r:id="rId3"/>
              </a:rPr>
              <a:t>ieee802.org/PNP/approved/IEEE_802_OM_v16.pdf</a:t>
            </a:r>
            <a:endParaRPr lang="en-US" dirty="0" smtClean="0"/>
          </a:p>
          <a:p>
            <a:pPr marL="457200" indent="-457200">
              <a:buFont typeface="+mj-lt"/>
              <a:buAutoNum type="arabicPeriod"/>
            </a:pPr>
            <a:r>
              <a:rPr lang="en-US" dirty="0">
                <a:hlinkClick r:id="rId4"/>
              </a:rPr>
              <a:t>http://</a:t>
            </a:r>
            <a:r>
              <a:rPr lang="en-US" dirty="0" smtClean="0">
                <a:hlinkClick r:id="rId4"/>
              </a:rPr>
              <a:t>ieee802.org/PNP/approved/IEEE_802_WG_PandP_v16.pdf</a:t>
            </a:r>
            <a:endParaRPr lang="en-US" dirty="0" smtClean="0"/>
          </a:p>
          <a:p>
            <a:pPr marL="457200" indent="-457200">
              <a:buFont typeface="+mj-lt"/>
              <a:buAutoNum type="arabicPeriod"/>
            </a:pPr>
            <a:r>
              <a:rPr lang="en-US" dirty="0" smtClean="0"/>
              <a:t>A. Stephens, J. </a:t>
            </a:r>
            <a:r>
              <a:rPr lang="en-US" dirty="0" err="1" smtClean="0"/>
              <a:t>Rosdahl</a:t>
            </a:r>
            <a:r>
              <a:rPr lang="en-US" dirty="0" smtClean="0"/>
              <a:t>, and D. Stanley, </a:t>
            </a:r>
            <a:r>
              <a:rPr lang="en-US" dirty="0"/>
              <a:t>“IEEE </a:t>
            </a:r>
            <a:r>
              <a:rPr lang="en-US" dirty="0" smtClean="0"/>
              <a:t>802.11 Wireless </a:t>
            </a:r>
            <a:r>
              <a:rPr lang="en-US" dirty="0"/>
              <a:t>Local Area Networks (</a:t>
            </a:r>
            <a:r>
              <a:rPr lang="en-US" dirty="0" smtClean="0"/>
              <a:t>WLANs) Operations Manual,” Submission 11-14/629r8, Apr. 2014, [Online]. </a:t>
            </a:r>
            <a:r>
              <a:rPr lang="en-US" dirty="0"/>
              <a:t>Available: </a:t>
            </a:r>
            <a:r>
              <a:rPr lang="en-US" dirty="0">
                <a:hlinkClick r:id="rId5"/>
              </a:rPr>
              <a:t>https://</a:t>
            </a:r>
            <a:r>
              <a:rPr lang="en-US" dirty="0" smtClean="0">
                <a:hlinkClick r:id="rId5"/>
              </a:rPr>
              <a:t>mentor.ieee.org/802.11/dcn/14/11-14-0629-08-0000-802-11-operations-manual.docx</a:t>
            </a:r>
            <a:endParaRPr lang="en-US" dirty="0" smtClean="0"/>
          </a:p>
          <a:p>
            <a:pPr marL="457200" indent="-457200">
              <a:buFont typeface="+mj-lt"/>
              <a:buAutoNum type="arabicPeriod"/>
            </a:pPr>
            <a:r>
              <a:rPr lang="en-US" dirty="0">
                <a:hlinkClick r:id="rId6"/>
              </a:rPr>
              <a:t>http://</a:t>
            </a:r>
            <a:r>
              <a:rPr lang="en-US" dirty="0" smtClean="0">
                <a:hlinkClick r:id="rId6"/>
              </a:rPr>
              <a:t>www.ieee.org/about/help/Task/my_account/web_account.html?WT.mc_id=msim_wa</a:t>
            </a:r>
            <a:endParaRPr lang="en-US" dirty="0" smtClean="0"/>
          </a:p>
          <a:p>
            <a:pPr marL="457200" indent="-457200">
              <a:buFont typeface="+mj-lt"/>
              <a:buAutoNum type="arabicPeriod"/>
            </a:pPr>
            <a:r>
              <a:rPr lang="en-US" dirty="0">
                <a:hlinkClick r:id="rId7"/>
              </a:rPr>
              <a:t>https://</a:t>
            </a:r>
            <a:r>
              <a:rPr lang="en-US" dirty="0" smtClean="0">
                <a:hlinkClick r:id="rId7"/>
              </a:rPr>
              <a:t>imat.ieee.org/attendance</a:t>
            </a:r>
            <a:endParaRPr lang="en-US" dirty="0" smtClean="0"/>
          </a:p>
          <a:p>
            <a:pPr marL="457200" indent="-457200">
              <a:buFont typeface="+mj-lt"/>
              <a:buAutoNum type="arabicPeriod"/>
            </a:pPr>
            <a:r>
              <a:rPr lang="en-US" dirty="0" smtClean="0"/>
              <a:t>A. Stephens, “802.11 Vice Chair’s Report – May 2009,” Submission 11-09/517r0, May 2005. [Online]. </a:t>
            </a:r>
            <a:r>
              <a:rPr lang="en-US" dirty="0"/>
              <a:t>Available: </a:t>
            </a:r>
            <a:r>
              <a:rPr lang="en-US" dirty="0">
                <a:hlinkClick r:id="rId8"/>
              </a:rPr>
              <a:t>https://</a:t>
            </a:r>
            <a:r>
              <a:rPr lang="en-US" dirty="0" smtClean="0">
                <a:hlinkClick r:id="rId8"/>
              </a:rPr>
              <a:t>mentor.ieee.org/802.11/dcn/09/11-09-0517-00-0000-vice-chair-s-report.ppt</a:t>
            </a:r>
            <a:endParaRPr lang="en-US" dirty="0" smtClean="0"/>
          </a:p>
          <a:p>
            <a:pPr marL="457200" indent="-457200">
              <a:buFont typeface="+mj-lt"/>
              <a:buAutoNum type="arabicPeriod"/>
            </a:pPr>
            <a:endParaRPr lang="en-US"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Ad-hoc Groups – from </a:t>
            </a:r>
            <a:r>
              <a:rPr lang="en-US" dirty="0"/>
              <a:t>6.8 </a:t>
            </a:r>
            <a:r>
              <a:rPr lang="en-US" dirty="0" smtClean="0"/>
              <a:t>of [3]</a:t>
            </a:r>
            <a:endParaRPr lang="en-US" dirty="0"/>
          </a:p>
        </p:txBody>
      </p:sp>
      <p:sp>
        <p:nvSpPr>
          <p:cNvPr id="3" name="Content Placeholder 2"/>
          <p:cNvSpPr>
            <a:spLocks noGrp="1"/>
          </p:cNvSpPr>
          <p:nvPr>
            <p:ph sz="half" idx="1"/>
          </p:nvPr>
        </p:nvSpPr>
        <p:spPr/>
        <p:txBody>
          <a:bodyPr>
            <a:normAutofit/>
          </a:bodyPr>
          <a:lstStyle/>
          <a:p>
            <a:pPr>
              <a:buFont typeface="Arial" panose="020B0604020202020204" pitchFamily="34" charset="0"/>
              <a:buChar char="•"/>
            </a:pPr>
            <a:r>
              <a:rPr lang="en-US" sz="2000" dirty="0" smtClean="0"/>
              <a:t>“An </a:t>
            </a:r>
            <a:r>
              <a:rPr lang="en-US" sz="2000" dirty="0"/>
              <a:t>ad-hoc group may be created to progress work on specific topics by either the WG or a TG</a:t>
            </a:r>
            <a:r>
              <a:rPr lang="en-US" sz="2000" dirty="0" smtClean="0"/>
              <a:t>.</a:t>
            </a:r>
            <a:endParaRPr lang="en-US" sz="2000" dirty="0"/>
          </a:p>
          <a:p>
            <a:pPr>
              <a:buFont typeface="Arial" panose="020B0604020202020204" pitchFamily="34" charset="0"/>
              <a:buChar char="•"/>
            </a:pPr>
            <a:r>
              <a:rPr lang="en-US" sz="2000" dirty="0"/>
              <a:t>There are no formal rules for the operation of an ad-hoc, although it may well define it own informal operating </a:t>
            </a:r>
            <a:r>
              <a:rPr lang="en-US" sz="2000" dirty="0" smtClean="0"/>
              <a:t>process.</a:t>
            </a:r>
          </a:p>
          <a:p>
            <a:pPr>
              <a:buFont typeface="Arial" panose="020B0604020202020204" pitchFamily="34" charset="0"/>
              <a:buChar char="•"/>
            </a:pPr>
            <a:endParaRPr lang="en-US" sz="2000" dirty="0"/>
          </a:p>
        </p:txBody>
      </p:sp>
      <p:sp>
        <p:nvSpPr>
          <p:cNvPr id="8" name="Content Placeholder 7"/>
          <p:cNvSpPr>
            <a:spLocks noGrp="1"/>
          </p:cNvSpPr>
          <p:nvPr>
            <p:ph sz="half" idx="2"/>
          </p:nvPr>
        </p:nvSpPr>
        <p:spPr/>
        <p:txBody>
          <a:bodyPr>
            <a:noAutofit/>
          </a:bodyPr>
          <a:lstStyle/>
          <a:p>
            <a:pPr>
              <a:buFont typeface="Arial" panose="020B0604020202020204" pitchFamily="34" charset="0"/>
              <a:buChar char="•"/>
            </a:pPr>
            <a:r>
              <a:rPr lang="en-US" sz="2000" dirty="0">
                <a:solidFill>
                  <a:srgbClr val="FF0000"/>
                </a:solidFill>
              </a:rPr>
              <a:t>An ad-hoc group cannot make any decisions</a:t>
            </a:r>
            <a:r>
              <a:rPr lang="en-US" sz="2000" dirty="0"/>
              <a:t> (i.e., no motion is in order at an ad-hoc), although </a:t>
            </a:r>
            <a:r>
              <a:rPr lang="en-US" sz="2000" dirty="0">
                <a:solidFill>
                  <a:srgbClr val="FF0000"/>
                </a:solidFill>
              </a:rPr>
              <a:t>it can test the will of its members using straw polls</a:t>
            </a:r>
            <a:r>
              <a:rPr lang="en-US" sz="2000" dirty="0"/>
              <a:t>, which have no formal effect.</a:t>
            </a:r>
          </a:p>
          <a:p>
            <a:pPr>
              <a:buFont typeface="Arial" panose="020B0604020202020204" pitchFamily="34" charset="0"/>
              <a:buChar char="•"/>
            </a:pPr>
            <a:r>
              <a:rPr lang="en-US" sz="2000" dirty="0"/>
              <a:t>The 802.11 agenda may reserve meeting time for ad-</a:t>
            </a:r>
            <a:r>
              <a:rPr lang="en-US" sz="2000" dirty="0" err="1"/>
              <a:t>hocs</a:t>
            </a:r>
            <a:r>
              <a:rPr lang="en-US" sz="2000" dirty="0" smtClean="0"/>
              <a:t>, in </a:t>
            </a:r>
            <a:r>
              <a:rPr lang="en-US" sz="2000" dirty="0"/>
              <a:t>which case </a:t>
            </a:r>
            <a:r>
              <a:rPr lang="en-US" sz="2000" dirty="0">
                <a:solidFill>
                  <a:srgbClr val="FF0000"/>
                </a:solidFill>
              </a:rPr>
              <a:t>attendance at such ad-hoc meetings counts towards the session attendance</a:t>
            </a:r>
            <a:r>
              <a:rPr lang="en-US" sz="2000" dirty="0" smtClean="0"/>
              <a:t>.”</a:t>
            </a:r>
            <a:endParaRPr lang="en-US" sz="2000" dirty="0"/>
          </a:p>
          <a:p>
            <a:endParaRPr lang="en-US" sz="2000" dirty="0"/>
          </a:p>
        </p:txBody>
      </p:sp>
      <p:sp>
        <p:nvSpPr>
          <p:cNvPr id="6" name="Date Placeholder 5"/>
          <p:cNvSpPr>
            <a:spLocks noGrp="1"/>
          </p:cNvSpPr>
          <p:nvPr>
            <p:ph type="dt" idx="10"/>
          </p:nvPr>
        </p:nvSpPr>
        <p:spPr/>
        <p:txBody>
          <a:bodyPr/>
          <a:lstStyle/>
          <a:p>
            <a:r>
              <a:rPr lang="en-US" altLang="ko-KR" smtClean="0"/>
              <a:t>November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265889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r>
              <a:rPr lang="en-US" dirty="0"/>
              <a:t>of </a:t>
            </a:r>
            <a:r>
              <a:rPr lang="en-US" dirty="0" smtClean="0"/>
              <a:t>types </a:t>
            </a:r>
            <a:r>
              <a:rPr lang="en-US" dirty="0"/>
              <a:t>of </a:t>
            </a:r>
            <a:r>
              <a:rPr lang="en-US" dirty="0" smtClean="0"/>
              <a:t>balloting/</a:t>
            </a:r>
            <a:r>
              <a:rPr lang="en-US" dirty="0"/>
              <a:t>v</a:t>
            </a:r>
            <a:r>
              <a:rPr lang="en-US" dirty="0" smtClean="0"/>
              <a:t>oting </a:t>
            </a:r>
            <a:r>
              <a:rPr lang="en-US" dirty="0"/>
              <a:t>used in </a:t>
            </a:r>
            <a:r>
              <a:rPr lang="en-US" dirty="0" smtClean="0"/>
              <a:t>802.11 – from 3.11 of [3]</a:t>
            </a:r>
            <a:endParaRPr lang="en-US" dirty="0"/>
          </a:p>
        </p:txBody>
      </p:sp>
      <p:sp>
        <p:nvSpPr>
          <p:cNvPr id="3" name="Content Placeholder 2"/>
          <p:cNvSpPr>
            <a:spLocks noGrp="1"/>
          </p:cNvSpPr>
          <p:nvPr>
            <p:ph sz="half" idx="1"/>
          </p:nvPr>
        </p:nvSpPr>
        <p:spPr/>
        <p:txBody>
          <a:bodyPr>
            <a:normAutofit/>
          </a:bodyPr>
          <a:lstStyle/>
          <a:p>
            <a:pPr marL="457200" indent="-457200">
              <a:buFont typeface="Arial" panose="020B0604020202020204" pitchFamily="34" charset="0"/>
              <a:buChar char="•"/>
            </a:pPr>
            <a:r>
              <a:rPr lang="en-US" sz="1500" dirty="0" smtClean="0"/>
              <a:t>“Straw </a:t>
            </a:r>
            <a:r>
              <a:rPr lang="en-US" sz="1500" dirty="0"/>
              <a:t>polls are </a:t>
            </a:r>
            <a:r>
              <a:rPr lang="en-US" sz="1500" dirty="0">
                <a:solidFill>
                  <a:schemeClr val="tx1"/>
                </a:solidFill>
              </a:rPr>
              <a:t>used to determine the opinion of those present at a meeting</a:t>
            </a:r>
            <a:r>
              <a:rPr lang="en-US" sz="1500" dirty="0" smtClean="0">
                <a:solidFill>
                  <a:schemeClr val="tx1"/>
                </a:solidFill>
              </a:rPr>
              <a:t>.</a:t>
            </a:r>
            <a:endParaRPr lang="en-US" sz="1500" dirty="0">
              <a:solidFill>
                <a:schemeClr val="tx1"/>
              </a:solidFill>
            </a:endParaRPr>
          </a:p>
          <a:p>
            <a:pPr marL="457200" indent="-457200">
              <a:buFont typeface="Arial" panose="020B0604020202020204" pitchFamily="34" charset="0"/>
              <a:buChar char="•"/>
            </a:pPr>
            <a:r>
              <a:rPr lang="en-US" sz="1500" dirty="0">
                <a:solidFill>
                  <a:schemeClr val="tx1"/>
                </a:solidFill>
              </a:rPr>
              <a:t>They are typically used to select between alternatives before spending (potentially lengthy) time crafting a motion that has a better chance of success</a:t>
            </a:r>
            <a:r>
              <a:rPr lang="en-US" sz="1500" dirty="0" smtClean="0">
                <a:solidFill>
                  <a:schemeClr val="tx1"/>
                </a:solidFill>
              </a:rPr>
              <a:t>. Straw </a:t>
            </a:r>
            <a:r>
              <a:rPr lang="en-US" sz="1500" dirty="0">
                <a:solidFill>
                  <a:schemeClr val="tx1"/>
                </a:solidFill>
              </a:rPr>
              <a:t>polls have no formal effect; their outcome is not binding on the operation of any group</a:t>
            </a:r>
            <a:r>
              <a:rPr lang="en-US" sz="1500" dirty="0" smtClean="0">
                <a:solidFill>
                  <a:schemeClr val="tx1"/>
                </a:solidFill>
              </a:rPr>
              <a:t>.</a:t>
            </a:r>
          </a:p>
          <a:p>
            <a:pPr marL="457200" indent="-457200">
              <a:buFont typeface="Arial" panose="020B0604020202020204" pitchFamily="34" charset="0"/>
              <a:buChar char="•"/>
            </a:pPr>
            <a:r>
              <a:rPr lang="en-US" sz="1500" dirty="0">
                <a:solidFill>
                  <a:srgbClr val="FF0000"/>
                </a:solidFill>
              </a:rPr>
              <a:t>When a TG breaks into “ad-</a:t>
            </a:r>
            <a:r>
              <a:rPr lang="en-US" sz="1500" dirty="0" err="1">
                <a:solidFill>
                  <a:srgbClr val="FF0000"/>
                </a:solidFill>
              </a:rPr>
              <a:t>hocs</a:t>
            </a:r>
            <a:r>
              <a:rPr lang="en-US" sz="1500" dirty="0">
                <a:solidFill>
                  <a:srgbClr val="FF0000"/>
                </a:solidFill>
              </a:rPr>
              <a:t>”, it is formally recessed. </a:t>
            </a:r>
          </a:p>
        </p:txBody>
      </p:sp>
      <p:sp>
        <p:nvSpPr>
          <p:cNvPr id="4" name="Content Placeholder 3"/>
          <p:cNvSpPr>
            <a:spLocks noGrp="1"/>
          </p:cNvSpPr>
          <p:nvPr>
            <p:ph sz="half" idx="2"/>
          </p:nvPr>
        </p:nvSpPr>
        <p:spPr/>
        <p:txBody>
          <a:bodyPr>
            <a:noAutofit/>
          </a:bodyPr>
          <a:lstStyle/>
          <a:p>
            <a:pPr marL="457200" indent="-457200">
              <a:buFont typeface="Arial" panose="020B0604020202020204" pitchFamily="34" charset="0"/>
              <a:buChar char="•"/>
            </a:pPr>
            <a:r>
              <a:rPr lang="en-US" sz="1500" dirty="0" smtClean="0">
                <a:solidFill>
                  <a:srgbClr val="FF0000"/>
                </a:solidFill>
              </a:rPr>
              <a:t>When </a:t>
            </a:r>
            <a:r>
              <a:rPr lang="en-US" sz="1500" dirty="0">
                <a:solidFill>
                  <a:srgbClr val="FF0000"/>
                </a:solidFill>
              </a:rPr>
              <a:t>in TG ad-</a:t>
            </a:r>
            <a:r>
              <a:rPr lang="en-US" sz="1500" dirty="0" err="1">
                <a:solidFill>
                  <a:srgbClr val="FF0000"/>
                </a:solidFill>
              </a:rPr>
              <a:t>hocs</a:t>
            </a:r>
            <a:r>
              <a:rPr lang="en-US" sz="1500" dirty="0">
                <a:solidFill>
                  <a:srgbClr val="FF0000"/>
                </a:solidFill>
              </a:rPr>
              <a:t>, no motions are in order. </a:t>
            </a:r>
            <a:r>
              <a:rPr lang="en-US" sz="1500" dirty="0" smtClean="0">
                <a:solidFill>
                  <a:srgbClr val="FF0000"/>
                </a:solidFill>
              </a:rPr>
              <a:t>Because </a:t>
            </a:r>
            <a:r>
              <a:rPr lang="en-US" sz="1500" dirty="0">
                <a:solidFill>
                  <a:srgbClr val="FF0000"/>
                </a:solidFill>
              </a:rPr>
              <a:t>straw polls have no formal effect, they can be used in TG ad-</a:t>
            </a:r>
            <a:r>
              <a:rPr lang="en-US" sz="1500" dirty="0" err="1">
                <a:solidFill>
                  <a:srgbClr val="FF0000"/>
                </a:solidFill>
              </a:rPr>
              <a:t>hocs</a:t>
            </a:r>
            <a:r>
              <a:rPr lang="en-US" sz="1500" dirty="0">
                <a:solidFill>
                  <a:srgbClr val="FF0000"/>
                </a:solidFill>
              </a:rPr>
              <a:t> to determine the opinion of members </a:t>
            </a:r>
            <a:r>
              <a:rPr lang="en-US" sz="1500" dirty="0"/>
              <a:t>– for example, to determine if there is sufficient support to make it worthwhile to bring a motion in a subsequent TG meeting.</a:t>
            </a:r>
          </a:p>
          <a:p>
            <a:pPr marL="457200" indent="-457200">
              <a:buFont typeface="Arial" panose="020B0604020202020204" pitchFamily="34" charset="0"/>
              <a:buChar char="•"/>
            </a:pPr>
            <a:r>
              <a:rPr lang="en-US" sz="1500" dirty="0">
                <a:solidFill>
                  <a:srgbClr val="FF0000"/>
                </a:solidFill>
              </a:rPr>
              <a:t>A TG ad-hoc can distinguish between different types of straw poll if it so wishes. </a:t>
            </a:r>
            <a:r>
              <a:rPr lang="en-US" sz="1500" dirty="0" smtClean="0"/>
              <a:t>This </a:t>
            </a:r>
            <a:r>
              <a:rPr lang="en-US" sz="1500" dirty="0"/>
              <a:t>is just a matter of labeling and has no effect on the meaning of the </a:t>
            </a:r>
            <a:r>
              <a:rPr lang="en-US" sz="1500" dirty="0" smtClean="0"/>
              <a:t>result.</a:t>
            </a:r>
          </a:p>
          <a:p>
            <a:pPr marL="457200" indent="-457200">
              <a:buFont typeface="Arial" panose="020B0604020202020204" pitchFamily="34" charset="0"/>
              <a:buChar char="•"/>
            </a:pPr>
            <a:r>
              <a:rPr lang="en-US" sz="1500" dirty="0" smtClean="0"/>
              <a:t>Regardless </a:t>
            </a:r>
            <a:r>
              <a:rPr lang="en-US" sz="1500" dirty="0"/>
              <a:t>of what the TG ad-hoc calls the straw poll, it should make clear to its members that it is a straw poll, and that it has no formal effect</a:t>
            </a:r>
            <a:r>
              <a:rPr lang="en-US" sz="1500" dirty="0" smtClean="0"/>
              <a:t>.”</a:t>
            </a:r>
            <a:endParaRPr lang="en-US" sz="1500" dirty="0"/>
          </a:p>
        </p:txBody>
      </p:sp>
      <p:sp>
        <p:nvSpPr>
          <p:cNvPr id="5" name="Date Placeholder 4"/>
          <p:cNvSpPr>
            <a:spLocks noGrp="1"/>
          </p:cNvSpPr>
          <p:nvPr>
            <p:ph type="dt" idx="10"/>
          </p:nvPr>
        </p:nvSpPr>
        <p:spPr/>
        <p:txBody>
          <a:bodyPr/>
          <a:lstStyle/>
          <a:p>
            <a:r>
              <a:rPr lang="en-US" altLang="ko-KR" smtClean="0"/>
              <a:t>November 2015</a:t>
            </a:r>
            <a:endParaRPr lang="en-GB" altLang="ko-KR" dirty="0"/>
          </a:p>
        </p:txBody>
      </p:sp>
      <p:sp>
        <p:nvSpPr>
          <p:cNvPr id="6" name="Footer Placeholder 5"/>
          <p:cNvSpPr>
            <a:spLocks noGrp="1"/>
          </p:cNvSpPr>
          <p:nvPr>
            <p:ph type="ftr" idx="11"/>
          </p:nvPr>
        </p:nvSpPr>
        <p:spPr/>
        <p:txBody>
          <a:bodyPr/>
          <a:lstStyle/>
          <a:p>
            <a:r>
              <a:rPr lang="en-GB" smtClean="0"/>
              <a:t>Guido R. Hiertz, Ericsson et al.</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4</a:t>
            </a:fld>
            <a:endParaRPr lang="en-GB"/>
          </a:p>
        </p:txBody>
      </p:sp>
    </p:spTree>
    <p:extLst>
      <p:ext uri="{BB962C8B-B14F-4D97-AF65-F5344CB8AC3E}">
        <p14:creationId xmlns:p14="http://schemas.microsoft.com/office/powerpoint/2010/main" val="67854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No recordings!</a:t>
            </a:r>
            <a:endParaRPr lang="en-US" dirty="0"/>
          </a:p>
        </p:txBody>
      </p:sp>
      <p:sp>
        <p:nvSpPr>
          <p:cNvPr id="3" name="Content Placeholder 2"/>
          <p:cNvSpPr>
            <a:spLocks noGrp="1"/>
          </p:cNvSpPr>
          <p:nvPr>
            <p:ph sz="half" idx="1"/>
          </p:nvPr>
        </p:nvSpPr>
        <p:spPr/>
        <p:txBody>
          <a:bodyPr>
            <a:normAutofit fontScale="92500"/>
          </a:bodyPr>
          <a:lstStyle/>
          <a:p>
            <a:pPr marL="457200" indent="-457200">
              <a:buFont typeface="Arial" panose="020B0604020202020204" pitchFamily="34" charset="0"/>
              <a:buChar char="•"/>
            </a:pPr>
            <a:r>
              <a:rPr lang="en-US" dirty="0"/>
              <a:t>The use of </a:t>
            </a:r>
            <a:r>
              <a:rPr lang="en-US" dirty="0" smtClean="0">
                <a:solidFill>
                  <a:srgbClr val="FF0000"/>
                </a:solidFill>
              </a:rPr>
              <a:t>audio/video </a:t>
            </a:r>
            <a:r>
              <a:rPr lang="en-US" dirty="0">
                <a:solidFill>
                  <a:srgbClr val="FF0000"/>
                </a:solidFill>
              </a:rPr>
              <a:t>recording </a:t>
            </a:r>
            <a:r>
              <a:rPr lang="en-US" dirty="0"/>
              <a:t>or the capture of </a:t>
            </a:r>
            <a:r>
              <a:rPr lang="en-US" dirty="0" smtClean="0"/>
              <a:t>photographs </a:t>
            </a:r>
            <a:r>
              <a:rPr lang="en-US" dirty="0"/>
              <a:t>is </a:t>
            </a:r>
            <a:r>
              <a:rPr lang="en-US" dirty="0">
                <a:solidFill>
                  <a:srgbClr val="FF0000"/>
                </a:solidFill>
              </a:rPr>
              <a:t>prohibited</a:t>
            </a:r>
            <a:r>
              <a:rPr lang="en-US" dirty="0"/>
              <a:t> in 802.11 meetings, </a:t>
            </a:r>
            <a:r>
              <a:rPr lang="en-US" dirty="0" smtClean="0"/>
              <a:t>except </a:t>
            </a:r>
            <a:r>
              <a:rPr lang="en-US" dirty="0"/>
              <a:t>when specifically announced by the </a:t>
            </a:r>
            <a:r>
              <a:rPr lang="en-US" dirty="0" smtClean="0"/>
              <a:t>802.11 WG chairman</a:t>
            </a:r>
            <a:endParaRPr lang="en-US" dirty="0"/>
          </a:p>
        </p:txBody>
      </p:sp>
      <p:sp>
        <p:nvSpPr>
          <p:cNvPr id="6" name="Date Placeholder 5"/>
          <p:cNvSpPr>
            <a:spLocks noGrp="1"/>
          </p:cNvSpPr>
          <p:nvPr>
            <p:ph type="dt" idx="10"/>
          </p:nvPr>
        </p:nvSpPr>
        <p:spPr/>
        <p:txBody>
          <a:bodyPr/>
          <a:lstStyle/>
          <a:p>
            <a:r>
              <a:rPr lang="en-US" altLang="ko-KR" smtClean="0"/>
              <a:t>November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pic>
        <p:nvPicPr>
          <p:cNvPr id="5122" name="Picture 2" descr="C:\Users\eguihie\AppData\Local\Microsoft\Windows\Temporary Internet Files\Content.IE5\MRJM061K\camera photography stock photo 3d human character[1].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991037" y="2477230"/>
            <a:ext cx="3121152" cy="312115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5796136" y="2204864"/>
            <a:ext cx="1512168" cy="3939540"/>
          </a:xfrm>
          <a:prstGeom prst="rect">
            <a:avLst/>
          </a:prstGeom>
          <a:noFill/>
        </p:spPr>
        <p:txBody>
          <a:bodyPr wrap="square" rtlCol="0">
            <a:spAutoFit/>
          </a:bodyPr>
          <a:lstStyle/>
          <a:p>
            <a:pPr algn="ctr"/>
            <a:r>
              <a:rPr lang="en-US" sz="25000" b="1" dirty="0" smtClean="0">
                <a:solidFill>
                  <a:srgbClr val="FF0000"/>
                </a:solidFill>
                <a:sym typeface="Wingdings 2"/>
              </a:rPr>
              <a:t></a:t>
            </a:r>
            <a:endParaRPr lang="en-US" sz="25000" b="1" dirty="0">
              <a:solidFill>
                <a:srgbClr val="FF0000"/>
              </a:solidFill>
            </a:endParaRPr>
          </a:p>
        </p:txBody>
      </p:sp>
    </p:spTree>
    <p:extLst>
      <p:ext uri="{BB962C8B-B14F-4D97-AF65-F5344CB8AC3E}">
        <p14:creationId xmlns:p14="http://schemas.microsoft.com/office/powerpoint/2010/main" val="1626466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Courtesy notice</a:t>
            </a:r>
            <a:endParaRPr lang="en-US" dirty="0"/>
          </a:p>
        </p:txBody>
      </p:sp>
      <p:sp>
        <p:nvSpPr>
          <p:cNvPr id="3" name="Content Placeholder 2"/>
          <p:cNvSpPr>
            <a:spLocks noGrp="1"/>
          </p:cNvSpPr>
          <p:nvPr>
            <p:ph sz="half" idx="1"/>
          </p:nvPr>
        </p:nvSpPr>
        <p:spPr>
          <a:xfrm>
            <a:off x="685801" y="1981200"/>
            <a:ext cx="3598168" cy="4113213"/>
          </a:xfrm>
        </p:spPr>
        <p:txBody>
          <a:bodyPr/>
          <a:lstStyle/>
          <a:p>
            <a:pPr>
              <a:buFont typeface="Arial" panose="020B0604020202020204" pitchFamily="34" charset="0"/>
              <a:buChar char="•"/>
            </a:pPr>
            <a:r>
              <a:rPr lang="en-US" dirty="0"/>
              <a:t>Please switch your </a:t>
            </a:r>
            <a:r>
              <a:rPr lang="en-US" dirty="0" smtClean="0"/>
              <a:t>mobile and/or smart phone to off/vibrate </a:t>
            </a:r>
            <a:r>
              <a:rPr lang="en-US" dirty="0"/>
              <a:t>and </a:t>
            </a:r>
            <a:r>
              <a:rPr lang="en-US" dirty="0">
                <a:solidFill>
                  <a:srgbClr val="FF0000"/>
                </a:solidFill>
              </a:rPr>
              <a:t>mute any </a:t>
            </a:r>
            <a:r>
              <a:rPr lang="en-US" dirty="0">
                <a:solidFill>
                  <a:schemeClr val="tx1"/>
                </a:solidFill>
              </a:rPr>
              <a:t>other</a:t>
            </a:r>
            <a:r>
              <a:rPr lang="en-US" dirty="0">
                <a:solidFill>
                  <a:srgbClr val="FF0000"/>
                </a:solidFill>
              </a:rPr>
              <a:t> sources of noise </a:t>
            </a:r>
            <a:r>
              <a:rPr lang="en-US" dirty="0"/>
              <a:t>(e.g</a:t>
            </a:r>
            <a:r>
              <a:rPr lang="en-US" dirty="0" smtClean="0"/>
              <a:t>. laptop, tablet)</a:t>
            </a:r>
            <a:endParaRPr lang="en-US" dirty="0"/>
          </a:p>
        </p:txBody>
      </p:sp>
      <p:sp>
        <p:nvSpPr>
          <p:cNvPr id="6" name="Date Placeholder 5"/>
          <p:cNvSpPr>
            <a:spLocks noGrp="1"/>
          </p:cNvSpPr>
          <p:nvPr>
            <p:ph type="dt" idx="10"/>
          </p:nvPr>
        </p:nvSpPr>
        <p:spPr/>
        <p:txBody>
          <a:bodyPr/>
          <a:lstStyle/>
          <a:p>
            <a:r>
              <a:rPr lang="en-US" altLang="ko-KR" smtClean="0"/>
              <a:t>November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pic>
        <p:nvPicPr>
          <p:cNvPr id="4098" name="Picture 2" descr="C:\Users\eguihie\AppData\Local\Microsoft\Windows\Temporary Internet Files\Content.IE5\MRJM061K\keep-silence[1].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6613" y="2132806"/>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0769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a:xfrm>
            <a:off x="685801" y="1981200"/>
            <a:ext cx="2878087" cy="4113213"/>
          </a:xfrm>
        </p:spPr>
        <p:txBody>
          <a:bodyPr/>
          <a:lstStyle/>
          <a:p>
            <a:pPr>
              <a:buFont typeface="Arial" panose="020B0604020202020204" pitchFamily="34" charset="0"/>
              <a:buChar char="•"/>
            </a:pPr>
            <a:r>
              <a:rPr lang="en-US" dirty="0"/>
              <a:t>Register at [4]</a:t>
            </a:r>
          </a:p>
          <a:p>
            <a:pPr lvl="1">
              <a:buFont typeface="Arial" panose="020B0604020202020204" pitchFamily="34" charset="0"/>
              <a:buChar char="•"/>
            </a:pPr>
            <a:r>
              <a:rPr lang="en-US" dirty="0" smtClean="0"/>
              <a:t>See [6]  for more details </a:t>
            </a:r>
          </a:p>
          <a:p>
            <a:pPr>
              <a:buFont typeface="Arial" panose="020B0604020202020204" pitchFamily="34" charset="0"/>
              <a:buChar char="•"/>
            </a:pPr>
            <a:r>
              <a:rPr lang="en-US" dirty="0" smtClean="0">
                <a:solidFill>
                  <a:srgbClr val="FF0000"/>
                </a:solidFill>
              </a:rPr>
              <a:t>Record your attendance at [5]</a:t>
            </a:r>
          </a:p>
          <a:p>
            <a:pPr lvl="1">
              <a:buFont typeface="Arial" panose="020B0604020202020204" pitchFamily="34" charset="0"/>
              <a:buChar char="•"/>
            </a:pPr>
            <a:r>
              <a:rPr lang="en-US" dirty="0" smtClean="0"/>
              <a:t>Indicate affiliation for each session</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altLang="ko-KR" dirty="0"/>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21597"/>
          <a:stretch/>
        </p:blipFill>
        <p:spPr>
          <a:xfrm>
            <a:off x="3851920" y="2132856"/>
            <a:ext cx="4534843" cy="3084940"/>
          </a:xfrm>
          <a:prstGeom prst="rect">
            <a:avLst/>
          </a:prstGeom>
        </p:spPr>
      </p:pic>
    </p:spTree>
    <p:extLst>
      <p:ext uri="{BB962C8B-B14F-4D97-AF65-F5344CB8AC3E}">
        <p14:creationId xmlns:p14="http://schemas.microsoft.com/office/powerpoint/2010/main" val="3871101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 Affiliation</a:t>
            </a:r>
            <a:endParaRPr lang="en-US" dirty="0"/>
          </a:p>
        </p:txBody>
      </p:sp>
      <p:sp>
        <p:nvSpPr>
          <p:cNvPr id="3" name="Content Placeholder 2"/>
          <p:cNvSpPr>
            <a:spLocks noGrp="1"/>
          </p:cNvSpPr>
          <p:nvPr>
            <p:ph idx="1"/>
          </p:nvPr>
        </p:nvSpPr>
        <p:spPr/>
        <p:txBody>
          <a:bodyPr/>
          <a:lstStyle/>
          <a:p>
            <a:r>
              <a:rPr lang="en-US" altLang="ko-KR" dirty="0">
                <a:ea typeface="굴림" pitchFamily="34" charset="-127"/>
              </a:rPr>
              <a:t>It is defined in the </a:t>
            </a:r>
            <a:r>
              <a:rPr lang="en-US" altLang="ko-KR" i="1" dirty="0">
                <a:solidFill>
                  <a:srgbClr val="FF0000"/>
                </a:solidFill>
                <a:ea typeface="굴림" pitchFamily="34" charset="-127"/>
              </a:rPr>
              <a:t>IEEE-SA Standards Board Bylaws</a:t>
            </a:r>
            <a:r>
              <a:rPr lang="en-US" altLang="ko-KR" dirty="0">
                <a:solidFill>
                  <a:srgbClr val="FF0000"/>
                </a:solidFill>
                <a:ea typeface="굴림" pitchFamily="34" charset="-127"/>
              </a:rPr>
              <a:t>, 5.2.1.5 as: “An individual is deemed “affiliated</a:t>
            </a:r>
            <a:r>
              <a:rPr lang="en-US" altLang="ko-KR" dirty="0">
                <a:ea typeface="굴림" pitchFamily="34" charset="-127"/>
              </a:rPr>
              <a:t>”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2"/>
              </a:rPr>
              <a:t>http://</a:t>
            </a:r>
            <a:r>
              <a:rPr lang="en-US" altLang="ko-KR" sz="2000" dirty="0" smtClean="0">
                <a:ea typeface="굴림" pitchFamily="34" charset="-127"/>
                <a:hlinkClick r:id="rId2"/>
              </a:rPr>
              <a:t>standards.ieee.org/faqs/affiliationFAQ.html</a:t>
            </a:r>
            <a:endParaRPr lang="en-US" altLang="ko-KR" sz="2000"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altLang="ko-KR" dirty="0"/>
          </a:p>
        </p:txBody>
      </p:sp>
    </p:spTree>
    <p:extLst>
      <p:ext uri="{BB962C8B-B14F-4D97-AF65-F5344CB8AC3E}">
        <p14:creationId xmlns:p14="http://schemas.microsoft.com/office/powerpoint/2010/main" val="1626583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Declaration of Affiliation</a:t>
            </a:r>
            <a:endParaRPr lang="en-US" dirty="0"/>
          </a:p>
        </p:txBody>
      </p:sp>
      <p:sp>
        <p:nvSpPr>
          <p:cNvPr id="3" name="Content Placeholder 2"/>
          <p:cNvSpPr>
            <a:spLocks noGrp="1"/>
          </p:cNvSpPr>
          <p:nvPr>
            <p:ph idx="1"/>
          </p:nvPr>
        </p:nvSpPr>
        <p:spPr/>
        <p:txBody>
          <a:bodyPr/>
          <a:lstStyle/>
          <a:p>
            <a:r>
              <a:rPr lang="en-US" altLang="ko-KR" dirty="0">
                <a:solidFill>
                  <a:srgbClr val="FF0066"/>
                </a:solidFill>
                <a:ea typeface="굴림" pitchFamily="34" charset="-127"/>
              </a:rPr>
              <a:t>Revision</a:t>
            </a:r>
            <a:r>
              <a:rPr lang="en-US" altLang="ko-KR" dirty="0">
                <a:ea typeface="굴림" pitchFamily="34" charset="-127"/>
              </a:rPr>
              <a:t>: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solidFill>
                  <a:schemeClr val="accent2"/>
                </a:solidFill>
                <a:ea typeface="굴림" pitchFamily="34" charset="-127"/>
              </a:rPr>
              <a:t>Each individual participant in IEEE Standards activities shall disclose his or her </a:t>
            </a:r>
            <a:r>
              <a:rPr lang="en-US" altLang="ko-KR" b="1" i="1" u="sng" dirty="0">
                <a:solidFill>
                  <a:srgbClr val="FF0066"/>
                </a:solidFill>
                <a:ea typeface="굴림" pitchFamily="34" charset="-127"/>
              </a:rPr>
              <a:t>affiliations</a:t>
            </a:r>
            <a:r>
              <a:rPr lang="en-US" altLang="ko-KR" b="1" i="1" dirty="0">
                <a:solidFill>
                  <a:schemeClr val="accent2"/>
                </a:solidFill>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2"/>
              </a:rPr>
              <a:t>http://</a:t>
            </a:r>
            <a:r>
              <a:rPr lang="en-US" altLang="ko-KR" dirty="0" smtClean="0">
                <a:ea typeface="굴림" pitchFamily="34" charset="-127"/>
                <a:hlinkClick r:id="rId2"/>
              </a:rPr>
              <a:t>standards.ieee.org/faqs/affiliationFAQ.html</a:t>
            </a:r>
            <a:endParaRPr lang="en-US" altLang="ko-KR"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altLang="ko-KR" dirty="0"/>
          </a:p>
        </p:txBody>
      </p:sp>
    </p:spTree>
    <p:extLst>
      <p:ext uri="{BB962C8B-B14F-4D97-AF65-F5344CB8AC3E}">
        <p14:creationId xmlns:p14="http://schemas.microsoft.com/office/powerpoint/2010/main" val="1529922076"/>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1393</TotalTime>
  <Words>2641</Words>
  <Application>Microsoft Office PowerPoint</Application>
  <PresentationFormat>On-screen Show (4:3)</PresentationFormat>
  <Paragraphs>291</Paragraphs>
  <Slides>26</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802-11-Submission</vt:lpstr>
      <vt:lpstr>Document</vt:lpstr>
      <vt:lpstr>802.11ax Spatial Reuse Ad Hoc Group Agenda</vt:lpstr>
      <vt:lpstr>Abstract</vt:lpstr>
      <vt:lpstr>Ad-hoc Groups – from 6.8 of [3]</vt:lpstr>
      <vt:lpstr>Summary of types of balloting/voting used in 802.11 – from 3.11 of [3]</vt:lpstr>
      <vt:lpstr>No recordings!</vt:lpstr>
      <vt:lpstr>Courtesy notice</vt:lpstr>
      <vt:lpstr>Attendance</vt:lpstr>
      <vt:lpstr>Member Affiliation</vt:lpstr>
      <vt:lpstr>Declaration of Affiliation</vt:lpstr>
      <vt:lpstr>Affiliation</vt:lpstr>
      <vt:lpstr>Instructions for the WG Chair</vt:lpstr>
      <vt:lpstr>Participants, Patents, and Duty to Inform</vt:lpstr>
      <vt:lpstr>Patent Related Links</vt:lpstr>
      <vt:lpstr>Call for Potentially Essential Patents</vt:lpstr>
      <vt:lpstr>Question for Potentially Essential Patents</vt:lpstr>
      <vt:lpstr>Other Guidelines for IEEE WG Meetings</vt:lpstr>
      <vt:lpstr>Ad Hoc Groups Operation</vt:lpstr>
      <vt:lpstr>Straw polls</vt:lpstr>
      <vt:lpstr>IEEE 802.11 TGax High Efficiency WLAN Task Group Ad hoc Group Spatial Reuse</vt:lpstr>
      <vt:lpstr>Timeline</vt:lpstr>
      <vt:lpstr>Agenda items</vt:lpstr>
      <vt:lpstr>Presentations</vt:lpstr>
      <vt:lpstr>Annex</vt:lpstr>
      <vt:lpstr>Straw Poll A20150312001</vt:lpstr>
      <vt:lpstr>Straw Poll R20150312001</vt:lpstr>
      <vt:lpstr>References</vt:lpstr>
    </vt:vector>
  </TitlesOfParts>
  <Company>Ericsson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Dr. Guido R. Hiertz</dc:creator>
  <cp:lastModifiedBy>Guido R. Hiertz</cp:lastModifiedBy>
  <cp:revision>130</cp:revision>
  <cp:lastPrinted>1601-01-01T00:00:00Z</cp:lastPrinted>
  <dcterms:created xsi:type="dcterms:W3CDTF">2015-01-19T12:35:53Z</dcterms:created>
  <dcterms:modified xsi:type="dcterms:W3CDTF">2015-11-10T04:06:02Z</dcterms:modified>
</cp:coreProperties>
</file>