
<file path=[Content_Types].xml><?xml version="1.0" encoding="utf-8"?>
<Types xmlns="http://schemas.openxmlformats.org/package/2006/content-types">
  <Default Extension="bin" ContentType="application/vnd.openxmlformats-officedocument.oleObject"/>
  <Default Extension="png" ContentType="image/png"/>
  <Default Extension="vsd" ContentType="application/vnd.visio"/>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57" r:id="rId3"/>
    <p:sldId id="274" r:id="rId4"/>
    <p:sldId id="275" r:id="rId5"/>
    <p:sldId id="266" r:id="rId6"/>
    <p:sldId id="271" r:id="rId7"/>
    <p:sldId id="273" r:id="rId8"/>
    <p:sldId id="272" r:id="rId9"/>
    <p:sldId id="265" r:id="rId10"/>
    <p:sldId id="268" r:id="rId11"/>
    <p:sldId id="276" r:id="rId12"/>
    <p:sldId id="262" r:id="rId13"/>
    <p:sldId id="263" r:id="rId14"/>
    <p:sldId id="279" r:id="rId15"/>
    <p:sldId id="277" r:id="rId16"/>
    <p:sldId id="278" r:id="rId17"/>
    <p:sldId id="280" r:id="rId18"/>
    <p:sldId id="281" r:id="rId19"/>
    <p:sldId id="267" r:id="rId20"/>
    <p:sldId id="264"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DC3"/>
    <a:srgbClr val="0000FF"/>
    <a:srgbClr val="00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56" d="100"/>
          <a:sy n="56" d="100"/>
        </p:scale>
        <p:origin x="64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dirty="0" smtClean="0"/>
              <a:t>doc.: IEEE 802.11-15/1402r0</a:t>
            </a:r>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2015</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smtClean="0"/>
              <a:t>Joseph Levy, InterDigital</a:t>
            </a:r>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802.11-15/1402r0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2015</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Joseph Levy, InterDigital</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802.11-15/1402r0</a:t>
            </a:r>
            <a:endParaRPr lang="en-US" dirty="0"/>
          </a:p>
        </p:txBody>
      </p:sp>
      <p:sp>
        <p:nvSpPr>
          <p:cNvPr id="5" name="Rectangle 3"/>
          <p:cNvSpPr>
            <a:spLocks noGrp="1" noChangeArrowheads="1"/>
          </p:cNvSpPr>
          <p:nvPr>
            <p:ph type="dt"/>
          </p:nvPr>
        </p:nvSpPr>
        <p:spPr>
          <a:ln/>
        </p:spPr>
        <p:txBody>
          <a:bodyPr/>
          <a:lstStyle/>
          <a:p>
            <a:r>
              <a:rPr lang="en-US" dirty="0" smtClean="0"/>
              <a:t>November 2015</a:t>
            </a:r>
            <a:endParaRPr lang="en-US" dirty="0"/>
          </a:p>
        </p:txBody>
      </p:sp>
      <p:sp>
        <p:nvSpPr>
          <p:cNvPr id="6" name="Rectangle 6"/>
          <p:cNvSpPr>
            <a:spLocks noGrp="1" noChangeArrowheads="1"/>
          </p:cNvSpPr>
          <p:nvPr>
            <p:ph type="ftr"/>
          </p:nvPr>
        </p:nvSpPr>
        <p:spPr>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802.11-15/1402r0</a:t>
            </a:r>
            <a:endParaRPr lang="en-US" dirty="0"/>
          </a:p>
        </p:txBody>
      </p:sp>
      <p:sp>
        <p:nvSpPr>
          <p:cNvPr id="5" name="Rectangle 3"/>
          <p:cNvSpPr>
            <a:spLocks noGrp="1" noChangeArrowheads="1"/>
          </p:cNvSpPr>
          <p:nvPr>
            <p:ph type="dt"/>
          </p:nvPr>
        </p:nvSpPr>
        <p:spPr>
          <a:ln/>
        </p:spPr>
        <p:txBody>
          <a:bodyPr/>
          <a:lstStyle/>
          <a:p>
            <a:r>
              <a:rPr lang="en-US" dirty="0" smtClean="0"/>
              <a:t>November 2015</a:t>
            </a:r>
            <a:endParaRPr lang="en-US" dirty="0"/>
          </a:p>
        </p:txBody>
      </p:sp>
      <p:sp>
        <p:nvSpPr>
          <p:cNvPr id="6" name="Rectangle 6"/>
          <p:cNvSpPr>
            <a:spLocks noGrp="1" noChangeArrowheads="1"/>
          </p:cNvSpPr>
          <p:nvPr>
            <p:ph type="ftr"/>
          </p:nvPr>
        </p:nvSpPr>
        <p:spPr>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802.11-15/1402r0</a:t>
            </a:r>
            <a:endParaRPr lang="en-US" dirty="0"/>
          </a:p>
        </p:txBody>
      </p:sp>
      <p:sp>
        <p:nvSpPr>
          <p:cNvPr id="5" name="Rectangle 3"/>
          <p:cNvSpPr>
            <a:spLocks noGrp="1" noChangeArrowheads="1"/>
          </p:cNvSpPr>
          <p:nvPr>
            <p:ph type="dt"/>
          </p:nvPr>
        </p:nvSpPr>
        <p:spPr>
          <a:ln/>
        </p:spPr>
        <p:txBody>
          <a:bodyPr/>
          <a:lstStyle/>
          <a:p>
            <a:r>
              <a:rPr lang="en-US" dirty="0" smtClean="0"/>
              <a:t>November 2015</a:t>
            </a:r>
            <a:endParaRPr lang="en-US" dirty="0"/>
          </a:p>
        </p:txBody>
      </p:sp>
      <p:sp>
        <p:nvSpPr>
          <p:cNvPr id="6" name="Rectangle 6"/>
          <p:cNvSpPr>
            <a:spLocks noGrp="1" noChangeArrowheads="1"/>
          </p:cNvSpPr>
          <p:nvPr>
            <p:ph type="ftr"/>
          </p:nvPr>
        </p:nvSpPr>
        <p:spPr>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802.11-15/1402r0</a:t>
            </a:r>
            <a:endParaRPr lang="en-US" dirty="0"/>
          </a:p>
        </p:txBody>
      </p:sp>
      <p:sp>
        <p:nvSpPr>
          <p:cNvPr id="5" name="Rectangle 3"/>
          <p:cNvSpPr>
            <a:spLocks noGrp="1" noChangeArrowheads="1"/>
          </p:cNvSpPr>
          <p:nvPr>
            <p:ph type="dt"/>
          </p:nvPr>
        </p:nvSpPr>
        <p:spPr>
          <a:ln/>
        </p:spPr>
        <p:txBody>
          <a:bodyPr/>
          <a:lstStyle/>
          <a:p>
            <a:r>
              <a:rPr lang="en-US" dirty="0" smtClean="0"/>
              <a:t>November 2015</a:t>
            </a:r>
            <a:endParaRPr lang="en-US" dirty="0"/>
          </a:p>
        </p:txBody>
      </p:sp>
      <p:sp>
        <p:nvSpPr>
          <p:cNvPr id="6" name="Rectangle 6"/>
          <p:cNvSpPr>
            <a:spLocks noGrp="1" noChangeArrowheads="1"/>
          </p:cNvSpPr>
          <p:nvPr>
            <p:ph type="ftr"/>
          </p:nvPr>
        </p:nvSpPr>
        <p:spPr>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13</a:t>
            </a:fld>
            <a:endParaRPr lang="en-US" dirty="0"/>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802.11-15/1402r0</a:t>
            </a:r>
            <a:endParaRPr lang="en-US" dirty="0"/>
          </a:p>
        </p:txBody>
      </p:sp>
      <p:sp>
        <p:nvSpPr>
          <p:cNvPr id="5" name="Rectangle 3"/>
          <p:cNvSpPr>
            <a:spLocks noGrp="1" noChangeArrowheads="1"/>
          </p:cNvSpPr>
          <p:nvPr>
            <p:ph type="dt"/>
          </p:nvPr>
        </p:nvSpPr>
        <p:spPr>
          <a:ln/>
        </p:spPr>
        <p:txBody>
          <a:bodyPr/>
          <a:lstStyle/>
          <a:p>
            <a:r>
              <a:rPr lang="en-US" dirty="0" smtClean="0"/>
              <a:t>November 2015</a:t>
            </a:r>
            <a:endParaRPr lang="en-US" dirty="0"/>
          </a:p>
        </p:txBody>
      </p:sp>
      <p:sp>
        <p:nvSpPr>
          <p:cNvPr id="6" name="Rectangle 6"/>
          <p:cNvSpPr>
            <a:spLocks noGrp="1" noChangeArrowheads="1"/>
          </p:cNvSpPr>
          <p:nvPr>
            <p:ph type="ftr"/>
          </p:nvPr>
        </p:nvSpPr>
        <p:spPr>
          <a:ln/>
        </p:spPr>
        <p:txBody>
          <a:bodyPr/>
          <a:lstStyle/>
          <a:p>
            <a:r>
              <a:rPr lang="en-US" dirty="0" smtClean="0"/>
              <a:t>Joseph Levy, InterDigital</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20</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November 2015</a:t>
            </a:r>
            <a:endParaRPr lang="en-GB" dirty="0"/>
          </a:p>
        </p:txBody>
      </p:sp>
      <p:sp>
        <p:nvSpPr>
          <p:cNvPr id="5" name="Footer Placeholder 4"/>
          <p:cNvSpPr>
            <a:spLocks noGrp="1"/>
          </p:cNvSpPr>
          <p:nvPr>
            <p:ph type="ftr" idx="11"/>
          </p:nvPr>
        </p:nvSpPr>
        <p:spPr/>
        <p:txBody>
          <a:bodyPr/>
          <a:lstStyle>
            <a:lvl1pPr>
              <a:defRPr/>
            </a:lvl1pPr>
          </a:lstStyle>
          <a:p>
            <a:r>
              <a:rPr lang="en-GB" dirty="0" smtClean="0"/>
              <a:t>Joseph Levy, InterDigital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Joseph Levy, InterDigital</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November 2015</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November 2015</a:t>
            </a:r>
            <a:endParaRPr lang="en-GB" dirty="0"/>
          </a:p>
        </p:txBody>
      </p:sp>
      <p:sp>
        <p:nvSpPr>
          <p:cNvPr id="5" name="Footer Placeholder 4"/>
          <p:cNvSpPr>
            <a:spLocks noGrp="1"/>
          </p:cNvSpPr>
          <p:nvPr>
            <p:ph type="ftr" idx="11"/>
          </p:nvPr>
        </p:nvSpPr>
        <p:spPr/>
        <p:txBody>
          <a:bodyPr/>
          <a:lstStyle>
            <a:lvl1pPr>
              <a:defRPr/>
            </a:lvl1pPr>
          </a:lstStyle>
          <a:p>
            <a:r>
              <a:rPr lang="en-GB" dirty="0" smtClean="0"/>
              <a:t>Joseph Levy, InterDigital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November 2015</a:t>
            </a:r>
            <a:endParaRPr lang="en-GB" dirty="0"/>
          </a:p>
        </p:txBody>
      </p:sp>
      <p:sp>
        <p:nvSpPr>
          <p:cNvPr id="6" name="Footer Placeholder 5"/>
          <p:cNvSpPr>
            <a:spLocks noGrp="1"/>
          </p:cNvSpPr>
          <p:nvPr>
            <p:ph type="ftr" idx="11"/>
          </p:nvPr>
        </p:nvSpPr>
        <p:spPr/>
        <p:txBody>
          <a:bodyPr/>
          <a:lstStyle>
            <a:lvl1pPr>
              <a:defRPr/>
            </a:lvl1pPr>
          </a:lstStyle>
          <a:p>
            <a:r>
              <a:rPr lang="en-GB" dirty="0" smtClean="0"/>
              <a:t>Joseph Levy, InterDigital</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dirty="0" smtClean="0"/>
              <a:t>November 2015</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Joseph Levy, InterDigital</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smtClean="0"/>
              <a:t>November 2015</a:t>
            </a:r>
            <a:endParaRPr lang="en-GB" dirty="0"/>
          </a:p>
        </p:txBody>
      </p:sp>
      <p:sp>
        <p:nvSpPr>
          <p:cNvPr id="4" name="Footer Placeholder 3"/>
          <p:cNvSpPr>
            <a:spLocks noGrp="1"/>
          </p:cNvSpPr>
          <p:nvPr>
            <p:ph type="ftr" idx="11"/>
          </p:nvPr>
        </p:nvSpPr>
        <p:spPr/>
        <p:txBody>
          <a:bodyPr/>
          <a:lstStyle>
            <a:lvl1pPr>
              <a:defRPr/>
            </a:lvl1pPr>
          </a:lstStyle>
          <a:p>
            <a:r>
              <a:rPr lang="en-GB" dirty="0" smtClean="0"/>
              <a:t>Joseph Levy, InterDigital</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November 2015</a:t>
            </a:r>
            <a:endParaRPr lang="en-GB" dirty="0"/>
          </a:p>
        </p:txBody>
      </p:sp>
      <p:sp>
        <p:nvSpPr>
          <p:cNvPr id="3" name="Footer Placeholder 2"/>
          <p:cNvSpPr>
            <a:spLocks noGrp="1"/>
          </p:cNvSpPr>
          <p:nvPr>
            <p:ph type="ftr" idx="11"/>
          </p:nvPr>
        </p:nvSpPr>
        <p:spPr/>
        <p:txBody>
          <a:bodyPr/>
          <a:lstStyle>
            <a:lvl1pPr>
              <a:defRPr/>
            </a:lvl1pPr>
          </a:lstStyle>
          <a:p>
            <a:r>
              <a:rPr lang="en-GB" dirty="0" smtClean="0"/>
              <a:t>Joseph Levy, InterDigital</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November 2015</a:t>
            </a:r>
            <a:endParaRPr lang="en-GB" dirty="0"/>
          </a:p>
        </p:txBody>
      </p:sp>
      <p:sp>
        <p:nvSpPr>
          <p:cNvPr id="5" name="Footer Placeholder 4"/>
          <p:cNvSpPr>
            <a:spLocks noGrp="1"/>
          </p:cNvSpPr>
          <p:nvPr>
            <p:ph type="ftr" idx="11"/>
          </p:nvPr>
        </p:nvSpPr>
        <p:spPr/>
        <p:txBody>
          <a:bodyPr/>
          <a:lstStyle>
            <a:lvl1pPr>
              <a:defRPr/>
            </a:lvl1pPr>
          </a:lstStyle>
          <a:p>
            <a:r>
              <a:rPr lang="en-GB" dirty="0" smtClean="0"/>
              <a:t>Joseph Levy, InterDigital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November 2015</a:t>
            </a:r>
            <a:endParaRPr lang="en-GB" dirty="0"/>
          </a:p>
        </p:txBody>
      </p:sp>
      <p:sp>
        <p:nvSpPr>
          <p:cNvPr id="5" name="Footer Placeholder 4"/>
          <p:cNvSpPr>
            <a:spLocks noGrp="1"/>
          </p:cNvSpPr>
          <p:nvPr>
            <p:ph type="ftr" idx="11"/>
          </p:nvPr>
        </p:nvSpPr>
        <p:spPr/>
        <p:txBody>
          <a:bodyPr/>
          <a:lstStyle>
            <a:lvl1pPr>
              <a:defRPr/>
            </a:lvl1pPr>
          </a:lstStyle>
          <a:p>
            <a:r>
              <a:rPr lang="en-GB" dirty="0" smtClean="0"/>
              <a:t>Joseph Levy, InterDigital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November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Joseph Levy, InterDigital</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802.11-15/1402r0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Visio_2003-2010_Drawing2.vsd"/><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mentor.ieee.org/omniran/dcn/15/omniran-15-0044-00-CF00-radio-interface-component.pptx" TargetMode="External"/><Relationship Id="rId3" Type="http://schemas.openxmlformats.org/officeDocument/2006/relationships/hyperlink" Target="https://mentor.ieee.org/802.11/dcn/15/11-15-0322-01-0reg-ngmn-5g-white-paper.docx" TargetMode="External"/><Relationship Id="rId7" Type="http://schemas.openxmlformats.org/officeDocument/2006/relationships/hyperlink" Target="ftp://ftp.3gpp.org/tsg_ran/WG2_RL2/TSGR2_91bis/Docs/R2-154997.z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entor.ieee.org/802.11/dcn/12/11-12-0346-00-0isd-wlan-and-cellular-interworking-and-discovery-use-case.pptx" TargetMode="External"/><Relationship Id="rId5" Type="http://schemas.openxmlformats.org/officeDocument/2006/relationships/hyperlink" Target="http://www.3gpp.org/ftp/Specs/latest/Rel-12/23_series/23234-c00.zip" TargetMode="External"/><Relationship Id="rId4" Type="http://schemas.openxmlformats.org/officeDocument/2006/relationships/hyperlink" Target="http://www.3gpp.org/ftp/Specs/latest/Rel-13/23_series/23002-d30.z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November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Joseph Levy, InterDigital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342900" y="640397"/>
            <a:ext cx="84582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Thoughts on 802.11 in a 3GPP 5G Network</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2015-11-10</a:t>
            </a:r>
            <a:endParaRPr lang="en-GB" sz="2000" b="0" dirty="0"/>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p:cNvGraphicFramePr>
            <a:graphicFrameLocks noChangeAspect="1"/>
          </p:cNvGraphicFramePr>
          <p:nvPr>
            <p:extLst>
              <p:ext uri="{D42A27DB-BD31-4B8C-83A1-F6EECF244321}">
                <p14:modId xmlns:p14="http://schemas.microsoft.com/office/powerpoint/2010/main" val="1409857772"/>
              </p:ext>
            </p:extLst>
          </p:nvPr>
        </p:nvGraphicFramePr>
        <p:xfrm>
          <a:off x="571500" y="2314575"/>
          <a:ext cx="8458200" cy="3243263"/>
        </p:xfrm>
        <a:graphic>
          <a:graphicData uri="http://schemas.openxmlformats.org/presentationml/2006/ole">
            <mc:AlternateContent xmlns:mc="http://schemas.openxmlformats.org/markup-compatibility/2006">
              <mc:Choice xmlns:v="urn:schemas-microsoft-com:vml" Requires="v">
                <p:oleObj spid="_x0000_s3090" name="Document" r:id="rId4" imgW="8965624" imgH="3436075" progId="Word.Document.8">
                  <p:embed/>
                </p:oleObj>
              </mc:Choice>
              <mc:Fallback>
                <p:oleObj name="Document" r:id="rId4" imgW="8965624" imgH="3436075" progId="Word.Document.8">
                  <p:embed/>
                  <p:pic>
                    <p:nvPicPr>
                      <p:cNvPr id="0" name=""/>
                      <p:cNvPicPr>
                        <a:picLocks noChangeAspect="1" noChangeArrowheads="1"/>
                      </p:cNvPicPr>
                      <p:nvPr/>
                    </p:nvPicPr>
                    <p:blipFill>
                      <a:blip r:embed="rId5"/>
                      <a:srcRect/>
                      <a:stretch>
                        <a:fillRect/>
                      </a:stretch>
                    </p:blipFill>
                    <p:spPr bwMode="auto">
                      <a:xfrm>
                        <a:off x="571500" y="2314575"/>
                        <a:ext cx="8458200" cy="3243263"/>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12" y="644525"/>
            <a:ext cx="8077200" cy="685800"/>
          </a:xfrm>
        </p:spPr>
        <p:txBody>
          <a:bodyPr/>
          <a:lstStyle/>
          <a:p>
            <a:r>
              <a:rPr lang="en-US" dirty="0" smtClean="0"/>
              <a:t>How should 802.11 work with a 5G network?</a:t>
            </a:r>
            <a:endParaRPr lang="en-US" dirty="0"/>
          </a:p>
        </p:txBody>
      </p:sp>
      <p:sp>
        <p:nvSpPr>
          <p:cNvPr id="3" name="Content Placeholder 2"/>
          <p:cNvSpPr>
            <a:spLocks noGrp="1"/>
          </p:cNvSpPr>
          <p:nvPr>
            <p:ph idx="1"/>
          </p:nvPr>
        </p:nvSpPr>
        <p:spPr>
          <a:xfrm>
            <a:off x="582105" y="1400904"/>
            <a:ext cx="7770813" cy="4618896"/>
          </a:xfrm>
        </p:spPr>
        <p:txBody>
          <a:bodyPr/>
          <a:lstStyle/>
          <a:p>
            <a:r>
              <a:rPr lang="en-US" dirty="0" smtClean="0"/>
              <a:t>To fit in a 3GPP 5G network a RAT should:</a:t>
            </a:r>
          </a:p>
          <a:p>
            <a:pPr>
              <a:buFont typeface="Arial" panose="020B0604020202020204" pitchFamily="34" charset="0"/>
              <a:buChar char="•"/>
            </a:pPr>
            <a:r>
              <a:rPr lang="en-US" dirty="0" smtClean="0"/>
              <a:t>Be controllable</a:t>
            </a:r>
          </a:p>
          <a:p>
            <a:pPr>
              <a:buFont typeface="Arial" panose="020B0604020202020204" pitchFamily="34" charset="0"/>
              <a:buChar char="•"/>
            </a:pPr>
            <a:r>
              <a:rPr lang="en-US" dirty="0" smtClean="0"/>
              <a:t>Enable users access to the network</a:t>
            </a:r>
          </a:p>
          <a:p>
            <a:pPr>
              <a:buFont typeface="Arial" panose="020B0604020202020204" pitchFamily="34" charset="0"/>
              <a:buChar char="•"/>
            </a:pPr>
            <a:r>
              <a:rPr lang="en-US" dirty="0" smtClean="0"/>
              <a:t>Enable the network to optimize data and services to the user, typically requiring:</a:t>
            </a:r>
          </a:p>
          <a:p>
            <a:pPr lvl="1">
              <a:buFont typeface="Arial" panose="020B0604020202020204" pitchFamily="34" charset="0"/>
              <a:buChar char="•"/>
            </a:pPr>
            <a:r>
              <a:rPr lang="en-US" dirty="0" smtClean="0"/>
              <a:t>Access control (who can use network resources, and how much)</a:t>
            </a:r>
          </a:p>
          <a:p>
            <a:pPr lvl="1">
              <a:buFont typeface="Arial" panose="020B0604020202020204" pitchFamily="34" charset="0"/>
              <a:buChar char="•"/>
            </a:pPr>
            <a:r>
              <a:rPr lang="en-US" dirty="0" smtClean="0"/>
              <a:t>Handover (how mobile users maintain their connection)</a:t>
            </a:r>
          </a:p>
          <a:p>
            <a:pPr lvl="1">
              <a:buFont typeface="Arial" panose="020B0604020202020204" pitchFamily="34" charset="0"/>
              <a:buChar char="•"/>
            </a:pPr>
            <a:r>
              <a:rPr lang="en-US" dirty="0" smtClean="0"/>
              <a:t>Service control (which services are available to the user)</a:t>
            </a:r>
          </a:p>
          <a:p>
            <a:pPr lvl="1">
              <a:buFont typeface="Arial" panose="020B0604020202020204" pitchFamily="34" charset="0"/>
              <a:buChar char="•"/>
            </a:pPr>
            <a:r>
              <a:rPr lang="en-US" dirty="0" smtClean="0"/>
              <a:t>Data stream control (how data flows on multiple RATs to the user)</a:t>
            </a:r>
          </a:p>
          <a:p>
            <a:pPr lvl="1">
              <a:buFont typeface="Arial" panose="020B0604020202020204" pitchFamily="34" charset="0"/>
              <a:buChar char="•"/>
            </a:pPr>
            <a:r>
              <a:rPr lang="en-US" dirty="0" smtClean="0"/>
              <a:t>Security, user identification, and privacy</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dirty="0" smtClean="0"/>
              <a:t>Joseph Levy, InterDigital</a:t>
            </a:r>
            <a:endParaRPr lang="en-GB" dirty="0"/>
          </a:p>
        </p:txBody>
      </p:sp>
      <p:sp>
        <p:nvSpPr>
          <p:cNvPr id="6" name="Date Placeholder 5"/>
          <p:cNvSpPr>
            <a:spLocks noGrp="1"/>
          </p:cNvSpPr>
          <p:nvPr>
            <p:ph type="dt" idx="15"/>
          </p:nvPr>
        </p:nvSpPr>
        <p:spPr/>
        <p:txBody>
          <a:bodyPr/>
          <a:lstStyle/>
          <a:p>
            <a:r>
              <a:rPr lang="en-US" dirty="0" smtClean="0"/>
              <a:t>November 2015</a:t>
            </a:r>
            <a:endParaRPr lang="en-GB" dirty="0"/>
          </a:p>
        </p:txBody>
      </p:sp>
    </p:spTree>
    <p:extLst>
      <p:ext uri="{BB962C8B-B14F-4D97-AF65-F5344CB8AC3E}">
        <p14:creationId xmlns:p14="http://schemas.microsoft.com/office/powerpoint/2010/main" val="200608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Background</a:t>
            </a:r>
            <a:br>
              <a:rPr lang="en-US" dirty="0" smtClean="0"/>
            </a:br>
            <a:r>
              <a:rPr lang="en-US" dirty="0" smtClean="0"/>
              <a:t>How does 3GPP “work” with 802.11 now</a:t>
            </a:r>
            <a:endParaRPr lang="en-US" dirty="0"/>
          </a:p>
        </p:txBody>
      </p:sp>
      <p:sp>
        <p:nvSpPr>
          <p:cNvPr id="3" name="Content Placeholder 2"/>
          <p:cNvSpPr>
            <a:spLocks noGrp="1"/>
          </p:cNvSpPr>
          <p:nvPr>
            <p:ph idx="1"/>
          </p:nvPr>
        </p:nvSpPr>
        <p:spPr>
          <a:xfrm>
            <a:off x="685800" y="1906587"/>
            <a:ext cx="7868570" cy="4113213"/>
          </a:xfrm>
        </p:spPr>
        <p:txBody>
          <a:bodyPr/>
          <a:lstStyle/>
          <a:p>
            <a:r>
              <a:rPr lang="en-US" dirty="0" smtClean="0"/>
              <a:t>Some current Wi-Fi / 3GPP “Interworking”:</a:t>
            </a:r>
          </a:p>
          <a:p>
            <a:pPr>
              <a:buFont typeface="Arial" panose="020B0604020202020204" pitchFamily="34" charset="0"/>
              <a:buChar char="•"/>
            </a:pPr>
            <a:r>
              <a:rPr lang="en-US" dirty="0"/>
              <a:t>3GPP Core access via:</a:t>
            </a:r>
          </a:p>
          <a:p>
            <a:pPr lvl="1">
              <a:buFont typeface="Arial" panose="020B0604020202020204" pitchFamily="34" charset="0"/>
              <a:buChar char="•"/>
            </a:pPr>
            <a:r>
              <a:rPr lang="en-US" dirty="0"/>
              <a:t>WAF (Wireless Access Gateway)</a:t>
            </a:r>
          </a:p>
          <a:p>
            <a:pPr lvl="1">
              <a:buFont typeface="Arial" panose="020B0604020202020204" pitchFamily="34" charset="0"/>
              <a:buChar char="•"/>
            </a:pPr>
            <a:r>
              <a:rPr lang="en-US" dirty="0"/>
              <a:t>Packet Data Gateway</a:t>
            </a:r>
          </a:p>
          <a:p>
            <a:pPr lvl="1">
              <a:buFont typeface="Arial" panose="020B0604020202020204" pitchFamily="34" charset="0"/>
              <a:buChar char="•"/>
            </a:pPr>
            <a:r>
              <a:rPr lang="en-US" dirty="0"/>
              <a:t>(ePDG) enhanced packet data Gateway </a:t>
            </a:r>
          </a:p>
          <a:p>
            <a:pPr>
              <a:buFont typeface="Arial" panose="020B0604020202020204" pitchFamily="34" charset="0"/>
              <a:buChar char="•"/>
            </a:pPr>
            <a:r>
              <a:rPr lang="en-US" dirty="0" smtClean="0"/>
              <a:t>“Control” via:</a:t>
            </a:r>
          </a:p>
          <a:p>
            <a:pPr lvl="1">
              <a:buFont typeface="Arial" panose="020B0604020202020204" pitchFamily="34" charset="0"/>
              <a:buChar char="•"/>
            </a:pPr>
            <a:r>
              <a:rPr lang="en-US" dirty="0" smtClean="0"/>
              <a:t>3GPP Access Network Discovery and Selection Function (ANDSF)</a:t>
            </a:r>
          </a:p>
          <a:p>
            <a:pPr lvl="1">
              <a:buFont typeface="Arial" panose="020B0604020202020204" pitchFamily="34" charset="0"/>
              <a:buChar char="•"/>
            </a:pPr>
            <a:r>
              <a:rPr lang="en-US" dirty="0"/>
              <a:t>3GPP RAN Controlled LTE-WLAN Interworking (RCLWI</a:t>
            </a:r>
            <a:r>
              <a:rPr lang="en-US" dirty="0" smtClean="0"/>
              <a:t>)*</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marL="457200" lvl="1" indent="0"/>
            <a:r>
              <a:rPr lang="en-US" dirty="0" smtClean="0"/>
              <a:t>*On going 3GPP RAN2 WI</a:t>
            </a:r>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dirty="0" smtClean="0"/>
              <a:t>Joseph Levy, InterDigital</a:t>
            </a:r>
            <a:endParaRPr lang="en-GB" dirty="0"/>
          </a:p>
        </p:txBody>
      </p:sp>
      <p:sp>
        <p:nvSpPr>
          <p:cNvPr id="6" name="Date Placeholder 5"/>
          <p:cNvSpPr>
            <a:spLocks noGrp="1"/>
          </p:cNvSpPr>
          <p:nvPr>
            <p:ph type="dt" idx="15"/>
          </p:nvPr>
        </p:nvSpPr>
        <p:spPr/>
        <p:txBody>
          <a:bodyPr/>
          <a:lstStyle/>
          <a:p>
            <a:r>
              <a:rPr lang="en-US" dirty="0" smtClean="0"/>
              <a:t>November 2015</a:t>
            </a:r>
            <a:endParaRPr lang="en-GB" dirty="0"/>
          </a:p>
        </p:txBody>
      </p:sp>
    </p:spTree>
    <p:extLst>
      <p:ext uri="{BB962C8B-B14F-4D97-AF65-F5344CB8AC3E}">
        <p14:creationId xmlns:p14="http://schemas.microsoft.com/office/powerpoint/2010/main" val="11570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2015</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smtClean="0"/>
              <a:t>Joseph Levy, InterDigital</a:t>
            </a:r>
            <a:endParaRPr lang="en-GB" dirty="0"/>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12</a:t>
            </a:fld>
            <a:endParaRPr lang="en-GB" dirty="0"/>
          </a:p>
        </p:txBody>
      </p:sp>
      <p:sp>
        <p:nvSpPr>
          <p:cNvPr id="9217" name="Rectangle 1"/>
          <p:cNvSpPr>
            <a:spLocks noGrp="1" noChangeArrowheads="1"/>
          </p:cNvSpPr>
          <p:nvPr>
            <p:ph type="title"/>
          </p:nvPr>
        </p:nvSpPr>
        <p:spPr>
          <a:xfrm>
            <a:off x="685800" y="684214"/>
            <a:ext cx="7772400" cy="439080"/>
          </a:xfrm>
          <a:ln/>
        </p:spPr>
        <p:txBody>
          <a:bodyPr lIns="90000" tIns="46800" rIns="90000" bIns="46800"/>
          <a:lstStyle/>
          <a:p>
            <a:r>
              <a:rPr lang="en-US" dirty="0" smtClean="0"/>
              <a:t>3GPP 4G Architecture [2]</a:t>
            </a:r>
            <a:endParaRPr lang="en-US" dirty="0"/>
          </a:p>
        </p:txBody>
      </p:sp>
      <p:sp>
        <p:nvSpPr>
          <p:cNvPr id="7" name="Rectangle 3"/>
          <p:cNvSpPr>
            <a:spLocks noChangeArrowheads="1"/>
          </p:cNvSpPr>
          <p:nvPr/>
        </p:nvSpPr>
        <p:spPr bwMode="auto">
          <a:xfrm>
            <a:off x="746432" y="5843916"/>
            <a:ext cx="636058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Legend:</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Bold lines:	interfaces supporting user traffic;</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Dashed lines:	interfaces supporting signalling.</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4502151" y="-696444"/>
            <a:ext cx="5915587" cy="1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839178722"/>
              </p:ext>
            </p:extLst>
          </p:nvPr>
        </p:nvGraphicFramePr>
        <p:xfrm>
          <a:off x="2150564" y="1123294"/>
          <a:ext cx="4363082" cy="5287349"/>
        </p:xfrm>
        <a:graphic>
          <a:graphicData uri="http://schemas.openxmlformats.org/presentationml/2006/ole">
            <mc:AlternateContent xmlns:mc="http://schemas.openxmlformats.org/markup-compatibility/2006">
              <mc:Choice xmlns:v="urn:schemas-microsoft-com:vml" Requires="v">
                <p:oleObj spid="_x0000_s4119" name="Picture" r:id="rId4" imgW="6394003" imgH="7732018" progId="Word.Picture.8">
                  <p:embed/>
                </p:oleObj>
              </mc:Choice>
              <mc:Fallback>
                <p:oleObj name="Picture" r:id="rId4" imgW="6394003" imgH="7732018"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0564" y="1123294"/>
                        <a:ext cx="4363082" cy="5287349"/>
                      </a:xfrm>
                      <a:prstGeom prst="rect">
                        <a:avLst/>
                      </a:prstGeom>
                      <a:noFill/>
                    </p:spPr>
                  </p:pic>
                </p:oleObj>
              </mc:Fallback>
            </mc:AlternateContent>
          </a:graphicData>
        </a:graphic>
      </p:graphicFrame>
      <p:sp>
        <p:nvSpPr>
          <p:cNvPr id="10" name="Rectangle 6"/>
          <p:cNvSpPr>
            <a:spLocks noChangeArrowheads="1"/>
          </p:cNvSpPr>
          <p:nvPr/>
        </p:nvSpPr>
        <p:spPr bwMode="auto">
          <a:xfrm flipV="1">
            <a:off x="4502151" y="6903720"/>
            <a:ext cx="59155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2015</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Joseph Levy, InterDigital</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13</a:t>
            </a:fld>
            <a:endParaRPr lang="en-GB" dirty="0"/>
          </a:p>
        </p:txBody>
      </p:sp>
      <p:sp>
        <p:nvSpPr>
          <p:cNvPr id="10241" name="Rectangle 1"/>
          <p:cNvSpPr>
            <a:spLocks noGrp="1" noChangeArrowheads="1"/>
          </p:cNvSpPr>
          <p:nvPr>
            <p:ph type="title"/>
          </p:nvPr>
        </p:nvSpPr>
        <p:spPr>
          <a:xfrm>
            <a:off x="685800" y="684213"/>
            <a:ext cx="7772400" cy="830250"/>
          </a:xfrm>
          <a:ln/>
        </p:spPr>
        <p:txBody>
          <a:bodyPr lIns="90000" tIns="46800" rIns="90000" bIns="46800"/>
          <a:lstStyle/>
          <a:p>
            <a:r>
              <a:rPr lang="en-GB" dirty="0"/>
              <a:t>Configuration of a 3GPP/WLAN interworking </a:t>
            </a:r>
            <a:r>
              <a:rPr lang="en-GB" dirty="0" smtClean="0"/>
              <a:t>function [3]</a:t>
            </a:r>
            <a:endParaRPr lang="en-US" dirty="0"/>
          </a:p>
        </p:txBody>
      </p:sp>
      <p:sp>
        <p:nvSpPr>
          <p:cNvPr id="2" name="Rectangle 2"/>
          <p:cNvSpPr>
            <a:spLocks noChangeArrowheads="1"/>
          </p:cNvSpPr>
          <p:nvPr/>
        </p:nvSpPr>
        <p:spPr bwMode="auto">
          <a:xfrm>
            <a:off x="1128843" y="1750100"/>
            <a:ext cx="9456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7"/>
          <p:cNvSpPr>
            <a:spLocks noChangeArrowheads="1"/>
          </p:cNvSpPr>
          <p:nvPr/>
        </p:nvSpPr>
        <p:spPr bwMode="auto">
          <a:xfrm>
            <a:off x="1449387" y="1609422"/>
            <a:ext cx="87277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726945562"/>
              </p:ext>
            </p:extLst>
          </p:nvPr>
        </p:nvGraphicFramePr>
        <p:xfrm>
          <a:off x="1449388" y="1609423"/>
          <a:ext cx="5791200" cy="4827515"/>
        </p:xfrm>
        <a:graphic>
          <a:graphicData uri="http://schemas.openxmlformats.org/presentationml/2006/ole">
            <mc:AlternateContent xmlns:mc="http://schemas.openxmlformats.org/markup-compatibility/2006">
              <mc:Choice xmlns:v="urn:schemas-microsoft-com:vml" Requires="v">
                <p:oleObj spid="_x0000_s5142" name="Visio" r:id="rId4" imgW="7176516" imgH="5983224" progId="Visio.Drawing.11">
                  <p:embed/>
                </p:oleObj>
              </mc:Choice>
              <mc:Fallback>
                <p:oleObj name="Visio" r:id="rId4" imgW="7176516" imgH="5983224"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9388" y="1609423"/>
                        <a:ext cx="5791200" cy="4827515"/>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1"/>
            <a:ext cx="8610600" cy="685800"/>
          </a:xfrm>
        </p:spPr>
        <p:txBody>
          <a:bodyPr/>
          <a:lstStyle/>
          <a:p>
            <a:r>
              <a:rPr lang="en-US" dirty="0" smtClean="0"/>
              <a:t>ANDSF: Mobile Services Discovery Protocol [4]</a:t>
            </a:r>
            <a:endParaRPr lang="en-US" dirty="0"/>
          </a:p>
        </p:txBody>
      </p:sp>
      <p:sp>
        <p:nvSpPr>
          <p:cNvPr id="3" name="Content Placeholder 2"/>
          <p:cNvSpPr>
            <a:spLocks noGrp="1"/>
          </p:cNvSpPr>
          <p:nvPr>
            <p:ph idx="1"/>
          </p:nvPr>
        </p:nvSpPr>
        <p:spPr>
          <a:xfrm>
            <a:off x="152400" y="1371600"/>
            <a:ext cx="8458200" cy="4953000"/>
          </a:xfrm>
        </p:spPr>
        <p:txBody>
          <a:bodyPr>
            <a:noAutofit/>
          </a:bodyPr>
          <a:lstStyle/>
          <a:p>
            <a:pPr marL="457200" indent="-457200">
              <a:buFont typeface="Arial" panose="020B0604020202020204" pitchFamily="34" charset="0"/>
              <a:buChar char="•"/>
            </a:pPr>
            <a:r>
              <a:rPr lang="en-US" dirty="0" smtClean="0"/>
              <a:t>Provides </a:t>
            </a:r>
            <a:r>
              <a:rPr lang="en-US" dirty="0"/>
              <a:t>3GPP Mobiles (UEs) information about available networks and policies for selecting and using such networks</a:t>
            </a:r>
          </a:p>
          <a:p>
            <a:pPr marL="400050">
              <a:buFont typeface="Arial" panose="020B0604020202020204" pitchFamily="34" charset="0"/>
              <a:buChar char="•"/>
            </a:pPr>
            <a:r>
              <a:rPr lang="en-US" dirty="0" smtClean="0"/>
              <a:t>Primary function is selecting non-3GPP access networks, in particular 802.11-based (WLAN) networks</a:t>
            </a:r>
          </a:p>
          <a:p>
            <a:pPr marL="800100" lvl="1">
              <a:buFont typeface="Arial" panose="020B0604020202020204" pitchFamily="34" charset="0"/>
              <a:buChar char="•"/>
            </a:pPr>
            <a:r>
              <a:rPr lang="en-US" sz="2400" dirty="0" smtClean="0"/>
              <a:t>Also includes CDMA2000 info, WiMaX info, etc. </a:t>
            </a:r>
          </a:p>
          <a:p>
            <a:pPr marL="400050">
              <a:buFont typeface="Arial" panose="020B0604020202020204" pitchFamily="34" charset="0"/>
              <a:buChar char="•"/>
            </a:pPr>
            <a:r>
              <a:rPr lang="en-US" dirty="0" smtClean="0"/>
              <a:t>Location (and UE) specific</a:t>
            </a:r>
          </a:p>
          <a:p>
            <a:pPr marL="400050">
              <a:buFont typeface="Arial" panose="020B0604020202020204" pitchFamily="34" charset="0"/>
              <a:buChar char="•"/>
            </a:pPr>
            <a:r>
              <a:rPr lang="en-US" dirty="0" smtClean="0"/>
              <a:t>Relatively static: (currently) not intended to be responsive to real-time network conditions</a:t>
            </a:r>
          </a:p>
          <a:p>
            <a:pPr marL="400050">
              <a:buFont typeface="Arial" panose="020B0604020202020204" pitchFamily="34" charset="0"/>
              <a:buChar char="•"/>
            </a:pPr>
            <a:r>
              <a:rPr lang="en-US" dirty="0" smtClean="0"/>
              <a:t>Allows UE to Locate ANDSF Server and “Pull” ANDSF Information</a:t>
            </a:r>
          </a:p>
          <a:p>
            <a:pPr marL="57150" indent="0"/>
            <a:endParaRPr lang="en-US" dirty="0" smtClean="0"/>
          </a:p>
        </p:txBody>
      </p:sp>
      <p:sp>
        <p:nvSpPr>
          <p:cNvPr id="4" name="Date Placeholder 3"/>
          <p:cNvSpPr>
            <a:spLocks noGrp="1"/>
          </p:cNvSpPr>
          <p:nvPr>
            <p:ph type="dt" idx="15"/>
          </p:nvPr>
        </p:nvSpPr>
        <p:spPr/>
        <p:txBody>
          <a:bodyPr/>
          <a:lstStyle/>
          <a:p>
            <a:r>
              <a:rPr lang="en-US" dirty="0" smtClean="0"/>
              <a:t>March 2012</a:t>
            </a:r>
            <a:endParaRPr lang="en-GB" dirty="0"/>
          </a:p>
        </p:txBody>
      </p:sp>
      <p:sp>
        <p:nvSpPr>
          <p:cNvPr id="5" name="Slide Number Placeholder 4"/>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sp>
        <p:nvSpPr>
          <p:cNvPr id="6" name="Footer Placeholder 5"/>
          <p:cNvSpPr>
            <a:spLocks noGrp="1"/>
          </p:cNvSpPr>
          <p:nvPr>
            <p:ph type="ftr" idx="14"/>
          </p:nvPr>
        </p:nvSpPr>
        <p:spPr/>
        <p:txBody>
          <a:bodyPr/>
          <a:lstStyle/>
          <a:p>
            <a:r>
              <a:rPr lang="en-GB" dirty="0" smtClean="0"/>
              <a:t>Joseph Levy, InterDigital Communications, LLC</a:t>
            </a:r>
            <a:endParaRPr lang="en-GB" dirty="0"/>
          </a:p>
        </p:txBody>
      </p:sp>
    </p:spTree>
    <p:extLst>
      <p:ext uri="{BB962C8B-B14F-4D97-AF65-F5344CB8AC3E}">
        <p14:creationId xmlns:p14="http://schemas.microsoft.com/office/powerpoint/2010/main" val="3116349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Network Discovery and Selection Function </a:t>
            </a:r>
            <a:r>
              <a:rPr lang="en-US" dirty="0" smtClean="0"/>
              <a:t>(ANDSF) [4]</a:t>
            </a:r>
            <a:endParaRPr lang="en-US" dirty="0"/>
          </a:p>
        </p:txBody>
      </p:sp>
      <p:sp>
        <p:nvSpPr>
          <p:cNvPr id="3" name="Date Placeholder 2"/>
          <p:cNvSpPr>
            <a:spLocks noGrp="1"/>
          </p:cNvSpPr>
          <p:nvPr>
            <p:ph type="dt" idx="10"/>
          </p:nvPr>
        </p:nvSpPr>
        <p:spPr/>
        <p:txBody>
          <a:bodyPr/>
          <a:lstStyle/>
          <a:p>
            <a:r>
              <a:rPr lang="en-US" dirty="0" smtClean="0"/>
              <a:t>November 2015</a:t>
            </a:r>
            <a:endParaRPr lang="en-GB" dirty="0"/>
          </a:p>
        </p:txBody>
      </p:sp>
      <p:sp>
        <p:nvSpPr>
          <p:cNvPr id="4" name="Footer Placeholder 3"/>
          <p:cNvSpPr>
            <a:spLocks noGrp="1"/>
          </p:cNvSpPr>
          <p:nvPr>
            <p:ph type="ftr" idx="11"/>
          </p:nvPr>
        </p:nvSpPr>
        <p:spPr/>
        <p:txBody>
          <a:bodyPr/>
          <a:lstStyle/>
          <a:p>
            <a:r>
              <a:rPr lang="en-GB" dirty="0" smtClean="0"/>
              <a:t>Joseph Levy, InterDigital</a:t>
            </a:r>
            <a:endParaRPr lang="en-GB" dirty="0"/>
          </a:p>
        </p:txBody>
      </p:sp>
      <p:sp>
        <p:nvSpPr>
          <p:cNvPr id="5" name="Slide Number Placeholder 4"/>
          <p:cNvSpPr>
            <a:spLocks noGrp="1"/>
          </p:cNvSpPr>
          <p:nvPr>
            <p:ph type="sldNum" idx="12"/>
          </p:nvPr>
        </p:nvSpPr>
        <p:spPr/>
        <p:txBody>
          <a:bodyPr/>
          <a:lstStyle/>
          <a:p>
            <a:r>
              <a:rPr lang="en-GB" dirty="0" smtClean="0"/>
              <a:t>Slide </a:t>
            </a:r>
            <a:fld id="{06B781AF-4CCF-49B0-A572-DE54FBE5D942}" type="slidenum">
              <a:rPr lang="en-GB" smtClean="0"/>
              <a:pPr/>
              <a:t>15</a:t>
            </a:fld>
            <a:endParaRPr lang="en-GB" dirty="0"/>
          </a:p>
        </p:txBody>
      </p:sp>
      <p:grpSp>
        <p:nvGrpSpPr>
          <p:cNvPr id="28" name="Group 27"/>
          <p:cNvGrpSpPr/>
          <p:nvPr/>
        </p:nvGrpSpPr>
        <p:grpSpPr>
          <a:xfrm>
            <a:off x="913606" y="1830388"/>
            <a:ext cx="7315200" cy="4645025"/>
            <a:chOff x="762000" y="1869284"/>
            <a:chExt cx="6833844" cy="4290216"/>
          </a:xfrm>
        </p:grpSpPr>
        <p:cxnSp>
          <p:nvCxnSpPr>
            <p:cNvPr id="6" name="Straight Connector 5"/>
            <p:cNvCxnSpPr>
              <a:stCxn id="16" idx="1"/>
              <a:endCxn id="17" idx="3"/>
            </p:cNvCxnSpPr>
            <p:nvPr/>
          </p:nvCxnSpPr>
          <p:spPr bwMode="auto">
            <a:xfrm rot="10800000" flipV="1">
              <a:off x="1460172" y="3774282"/>
              <a:ext cx="2323659" cy="1594583"/>
            </a:xfrm>
            <a:prstGeom prst="line">
              <a:avLst/>
            </a:prstGeom>
            <a:solidFill>
              <a:schemeClr val="accent1"/>
            </a:solidFill>
            <a:ln w="28575" cap="flat" cmpd="sng" algn="ctr">
              <a:solidFill>
                <a:srgbClr val="00B0F0"/>
              </a:solidFill>
              <a:prstDash val="sysDash"/>
              <a:round/>
              <a:headEnd type="none" w="med" len="med"/>
              <a:tailEnd type="none" w="med" len="med"/>
            </a:ln>
            <a:effectLst/>
          </p:spPr>
        </p:cxnSp>
        <p:sp>
          <p:nvSpPr>
            <p:cNvPr id="7" name="Cloud 6"/>
            <p:cNvSpPr/>
            <p:nvPr/>
          </p:nvSpPr>
          <p:spPr bwMode="auto">
            <a:xfrm>
              <a:off x="1676400" y="2174082"/>
              <a:ext cx="4953000" cy="1535907"/>
            </a:xfrm>
            <a:prstGeom prst="cloud">
              <a:avLst/>
            </a:prstGeom>
            <a:solidFill>
              <a:schemeClr val="bg1">
                <a:lumMod val="95000"/>
              </a:schemeClr>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5" tIns="45717" rIns="91435" bIns="45717" numCol="1" rtlCol="0" anchor="t" anchorCtr="0" compatLnSpc="1">
              <a:prstTxWarp prst="textNoShape">
                <a:avLst/>
              </a:prstTxWarp>
            </a:bodyPr>
            <a:lstStyle/>
            <a:p>
              <a:pPr defTabSz="914355"/>
              <a:endParaRPr lang="en-US" dirty="0">
                <a:latin typeface="Arial" charset="0"/>
                <a:ea typeface="ヒラギノ角ゴ Pro W3" pitchFamily="1" charset="-128"/>
              </a:endParaRPr>
            </a:p>
          </p:txBody>
        </p:sp>
        <p:sp>
          <p:nvSpPr>
            <p:cNvPr id="8" name="Pentagon 7"/>
            <p:cNvSpPr/>
            <p:nvPr/>
          </p:nvSpPr>
          <p:spPr bwMode="auto">
            <a:xfrm rot="5400000">
              <a:off x="4490320" y="1330401"/>
              <a:ext cx="380998" cy="1458763"/>
            </a:xfrm>
            <a:prstGeom prst="homePlate">
              <a:avLst>
                <a:gd name="adj" fmla="val 21642"/>
              </a:avLst>
            </a:prstGeom>
            <a:solidFill>
              <a:schemeClr val="bg1"/>
            </a:solidFill>
            <a:ln w="9525" cap="flat" cmpd="sng" algn="ctr">
              <a:solidFill>
                <a:srgbClr val="00B0F0"/>
              </a:solidFill>
              <a:prstDash val="lgDash"/>
              <a:round/>
              <a:headEnd type="none" w="med" len="med"/>
              <a:tailEnd type="none" w="med" len="med"/>
            </a:ln>
            <a:effectLst/>
          </p:spPr>
          <p:txBody>
            <a:bodyPr vert="vert270" lIns="91435" tIns="45717" rIns="91435" bIns="45717" anchor="ctr"/>
            <a:lstStyle/>
            <a:p>
              <a:pPr algn="ctr" eaLnBrk="0" hangingPunct="0">
                <a:defRPr/>
              </a:pPr>
              <a:r>
                <a:rPr lang="en-US" sz="1500" dirty="0">
                  <a:solidFill>
                    <a:schemeClr val="bg1">
                      <a:lumMod val="50000"/>
                    </a:schemeClr>
                  </a:solidFill>
                </a:rPr>
                <a:t>Services</a:t>
              </a:r>
              <a:endParaRPr lang="en-US" sz="1500" dirty="0">
                <a:solidFill>
                  <a:schemeClr val="bg1">
                    <a:lumMod val="50000"/>
                  </a:schemeClr>
                </a:solidFill>
                <a:latin typeface="Arial" charset="0"/>
                <a:ea typeface="ヒラギノ角ゴ Pro W3" pitchFamily="1" charset="-128"/>
              </a:endParaRPr>
            </a:p>
          </p:txBody>
        </p:sp>
        <p:sp>
          <p:nvSpPr>
            <p:cNvPr id="9" name="Rectangle 8"/>
            <p:cNvSpPr/>
            <p:nvPr/>
          </p:nvSpPr>
          <p:spPr bwMode="auto">
            <a:xfrm>
              <a:off x="4800600" y="2250282"/>
              <a:ext cx="1143000" cy="492918"/>
            </a:xfrm>
            <a:prstGeom prst="rect">
              <a:avLst/>
            </a:prstGeom>
            <a:noFill/>
            <a:ln w="9525" cap="flat" cmpd="sng" algn="ctr">
              <a:noFill/>
              <a:prstDash val="dash"/>
              <a:round/>
              <a:headEnd type="none" w="med" len="med"/>
              <a:tailEnd type="none" w="med" len="med"/>
            </a:ln>
            <a:effectLst/>
          </p:spPr>
          <p:txBody>
            <a:bodyPr lIns="91435" tIns="45717" rIns="91435" bIns="45717" anchor="ctr"/>
            <a:lstStyle/>
            <a:p>
              <a:pPr algn="ctr" eaLnBrk="0" hangingPunct="0">
                <a:defRPr/>
              </a:pPr>
              <a:r>
                <a:rPr lang="en-US" sz="1500" b="1" dirty="0" smtClean="0">
                  <a:solidFill>
                    <a:srgbClr val="00B0F0"/>
                  </a:solidFill>
                  <a:latin typeface="Arial Narrow" pitchFamily="34" charset="0"/>
                  <a:ea typeface="ＭＳ Ｐゴシック" pitchFamily="21" charset="-128"/>
                </a:rPr>
                <a:t>Service Provider </a:t>
              </a:r>
              <a:r>
                <a:rPr lang="en-US" sz="1500" b="1" dirty="0">
                  <a:solidFill>
                    <a:srgbClr val="00B0F0"/>
                  </a:solidFill>
                  <a:latin typeface="Arial Narrow" pitchFamily="34" charset="0"/>
                  <a:ea typeface="ＭＳ Ｐゴシック" pitchFamily="21" charset="-128"/>
                </a:rPr>
                <a:t>NW</a:t>
              </a:r>
            </a:p>
          </p:txBody>
        </p:sp>
        <p:cxnSp>
          <p:nvCxnSpPr>
            <p:cNvPr id="10" name="Straight Connector 38"/>
            <p:cNvCxnSpPr>
              <a:cxnSpLocks noChangeShapeType="1"/>
              <a:stCxn id="8" idx="3"/>
              <a:endCxn id="11" idx="0"/>
            </p:cNvCxnSpPr>
            <p:nvPr/>
          </p:nvCxnSpPr>
          <p:spPr bwMode="auto">
            <a:xfrm rot="16200000" flipH="1">
              <a:off x="4543860" y="2387240"/>
              <a:ext cx="498475" cy="224557"/>
            </a:xfrm>
            <a:prstGeom prst="line">
              <a:avLst/>
            </a:prstGeom>
            <a:noFill/>
            <a:ln w="28575" algn="ctr">
              <a:solidFill>
                <a:srgbClr val="00B0F0"/>
              </a:solidFill>
              <a:prstDash val="sysDot"/>
              <a:round/>
              <a:headEnd/>
              <a:tailEnd/>
            </a:ln>
          </p:spPr>
        </p:cxnSp>
        <p:sp>
          <p:nvSpPr>
            <p:cNvPr id="11" name="Rectangle 10"/>
            <p:cNvSpPr/>
            <p:nvPr/>
          </p:nvSpPr>
          <p:spPr bwMode="auto">
            <a:xfrm>
              <a:off x="4572000" y="2748757"/>
              <a:ext cx="666752" cy="375443"/>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91435" tIns="45717" rIns="91435" bIns="45717" anchor="ctr"/>
            <a:lstStyle/>
            <a:p>
              <a:pPr algn="ctr" eaLnBrk="0" hangingPunct="0">
                <a:defRPr/>
              </a:pPr>
              <a:r>
                <a:rPr lang="en-US" sz="1300" b="1" dirty="0" smtClean="0">
                  <a:latin typeface="Arial Narrow" pitchFamily="34" charset="0"/>
                  <a:ea typeface="ＭＳ Ｐゴシック" pitchFamily="21" charset="-128"/>
                </a:rPr>
                <a:t>P-GW</a:t>
              </a:r>
              <a:endParaRPr lang="en-US" sz="1300" b="1" i="1" dirty="0">
                <a:latin typeface="Arial Narrow" pitchFamily="34" charset="0"/>
                <a:ea typeface="ＭＳ Ｐゴシック" pitchFamily="21" charset="-128"/>
              </a:endParaRPr>
            </a:p>
          </p:txBody>
        </p:sp>
        <p:sp>
          <p:nvSpPr>
            <p:cNvPr id="12" name="Cloud 11"/>
            <p:cNvSpPr/>
            <p:nvPr/>
          </p:nvSpPr>
          <p:spPr bwMode="auto">
            <a:xfrm>
              <a:off x="5481638" y="4548187"/>
              <a:ext cx="1905000" cy="663867"/>
            </a:xfrm>
            <a:prstGeom prst="cloud">
              <a:avLst/>
            </a:prstGeom>
            <a:solidFill>
              <a:schemeClr val="bg1">
                <a:lumMod val="95000"/>
              </a:schemeClr>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35" tIns="45717" rIns="91435" bIns="45717" numCol="1" rtlCol="0" anchor="t" anchorCtr="0" compatLnSpc="1">
              <a:prstTxWarp prst="textNoShape">
                <a:avLst/>
              </a:prstTxWarp>
            </a:bodyPr>
            <a:lstStyle/>
            <a:p>
              <a:pPr defTabSz="914355"/>
              <a:endParaRPr lang="en-US" sz="1500" dirty="0">
                <a:latin typeface="Arial Narrow" pitchFamily="34" charset="0"/>
                <a:ea typeface="ヒラギノ角ゴ Pro W3" pitchFamily="1" charset="-128"/>
              </a:endParaRPr>
            </a:p>
          </p:txBody>
        </p:sp>
        <p:sp>
          <p:nvSpPr>
            <p:cNvPr id="13" name="Rectangle 12"/>
            <p:cNvSpPr/>
            <p:nvPr/>
          </p:nvSpPr>
          <p:spPr bwMode="auto">
            <a:xfrm>
              <a:off x="5448300" y="4668064"/>
              <a:ext cx="2147544" cy="346848"/>
            </a:xfrm>
            <a:prstGeom prst="rect">
              <a:avLst/>
            </a:prstGeom>
            <a:noFill/>
            <a:ln w="9525" cap="flat" cmpd="sng" algn="ctr">
              <a:noFill/>
              <a:prstDash val="dash"/>
              <a:round/>
              <a:headEnd type="none" w="med" len="med"/>
              <a:tailEnd type="none" w="med" len="med"/>
            </a:ln>
            <a:effectLst/>
          </p:spPr>
          <p:txBody>
            <a:bodyPr lIns="91435" tIns="45717" rIns="91435" bIns="45717" anchor="ctr"/>
            <a:lstStyle/>
            <a:p>
              <a:pPr algn="ctr" eaLnBrk="0" hangingPunct="0">
                <a:defRPr/>
              </a:pPr>
              <a:r>
                <a:rPr lang="en-US" sz="1500" b="1" dirty="0">
                  <a:solidFill>
                    <a:srgbClr val="00B0F0"/>
                  </a:solidFill>
                  <a:latin typeface="Arial Narrow" pitchFamily="34" charset="0"/>
                  <a:ea typeface="ＭＳ Ｐゴシック" pitchFamily="21" charset="-128"/>
                </a:rPr>
                <a:t>WLAN /</a:t>
              </a:r>
            </a:p>
            <a:p>
              <a:pPr algn="ctr" eaLnBrk="0" hangingPunct="0">
                <a:defRPr/>
              </a:pPr>
              <a:r>
                <a:rPr lang="en-US" sz="1500" b="1" dirty="0">
                  <a:solidFill>
                    <a:srgbClr val="00B0F0"/>
                  </a:solidFill>
                  <a:latin typeface="Arial Narrow" pitchFamily="34" charset="0"/>
                  <a:ea typeface="ＭＳ Ｐゴシック" pitchFamily="21" charset="-128"/>
                </a:rPr>
                <a:t>Unlicensed Band</a:t>
              </a:r>
            </a:p>
          </p:txBody>
        </p:sp>
        <p:cxnSp>
          <p:nvCxnSpPr>
            <p:cNvPr id="14" name="Elbow Connector 28"/>
            <p:cNvCxnSpPr>
              <a:stCxn id="11" idx="3"/>
              <a:endCxn id="12" idx="3"/>
            </p:cNvCxnSpPr>
            <p:nvPr/>
          </p:nvCxnSpPr>
          <p:spPr bwMode="auto">
            <a:xfrm>
              <a:off x="5238752" y="2936479"/>
              <a:ext cx="1195386" cy="1649665"/>
            </a:xfrm>
            <a:prstGeom prst="bentConnector2">
              <a:avLst/>
            </a:prstGeom>
            <a:solidFill>
              <a:schemeClr val="accent1"/>
            </a:solidFill>
            <a:ln w="28575" cap="flat" cmpd="sng" algn="ctr">
              <a:solidFill>
                <a:srgbClr val="336600"/>
              </a:solidFill>
              <a:prstDash val="sysDash"/>
              <a:round/>
              <a:headEnd type="none" w="med" len="med"/>
              <a:tailEnd type="none" w="med" len="med"/>
            </a:ln>
            <a:effectLst/>
          </p:spPr>
        </p:cxnSp>
        <p:sp>
          <p:nvSpPr>
            <p:cNvPr id="15" name="Title 40"/>
            <p:cNvSpPr txBox="1">
              <a:spLocks/>
            </p:cNvSpPr>
            <p:nvPr/>
          </p:nvSpPr>
          <p:spPr bwMode="auto">
            <a:xfrm>
              <a:off x="1905000" y="2438400"/>
              <a:ext cx="1143000" cy="685800"/>
            </a:xfrm>
            <a:prstGeom prst="rect">
              <a:avLst/>
            </a:prstGeom>
            <a:noFill/>
            <a:ln w="9525">
              <a:noFill/>
              <a:miter lim="800000"/>
              <a:headEnd/>
              <a:tailEnd/>
            </a:ln>
          </p:spPr>
          <p:txBody>
            <a:bodyPr lIns="91435" tIns="45717" rIns="91435" bIns="45717" anchor="ctr"/>
            <a:lstStyle/>
            <a:p>
              <a:pPr eaLnBrk="0" hangingPunct="0">
                <a:defRPr/>
              </a:pPr>
              <a:r>
                <a:rPr lang="en-US" b="1" i="1" kern="0" dirty="0" smtClean="0">
                  <a:solidFill>
                    <a:schemeClr val="bg2">
                      <a:lumMod val="75000"/>
                    </a:schemeClr>
                  </a:solidFill>
                  <a:latin typeface="Arial Narrow" pitchFamily="34" charset="0"/>
                  <a:ea typeface="+mj-ea"/>
                </a:rPr>
                <a:t>ANDSF Server</a:t>
              </a:r>
              <a:endParaRPr lang="en-US" b="1" i="1" kern="0" dirty="0">
                <a:solidFill>
                  <a:schemeClr val="bg2">
                    <a:lumMod val="75000"/>
                  </a:schemeClr>
                </a:solidFill>
                <a:latin typeface="Arial Narrow" pitchFamily="34" charset="0"/>
                <a:ea typeface="+mj-ea"/>
              </a:endParaRPr>
            </a:p>
          </p:txBody>
        </p:sp>
        <p:pic>
          <p:nvPicPr>
            <p:cNvPr id="16" name="Picture 15" descr="celltower.png"/>
            <p:cNvPicPr>
              <a:picLocks noChangeAspect="1"/>
            </p:cNvPicPr>
            <p:nvPr/>
          </p:nvPicPr>
          <p:blipFill>
            <a:blip r:embed="rId2" cstate="print">
              <a:lum bright="-40000"/>
            </a:blip>
            <a:srcRect/>
            <a:stretch>
              <a:fillRect/>
            </a:stretch>
          </p:blipFill>
          <p:spPr bwMode="auto">
            <a:xfrm>
              <a:off x="3783828" y="3317081"/>
              <a:ext cx="735786" cy="914400"/>
            </a:xfrm>
            <a:prstGeom prst="rect">
              <a:avLst/>
            </a:prstGeom>
            <a:noFill/>
            <a:ln w="9525">
              <a:noFill/>
              <a:miter lim="800000"/>
              <a:headEnd/>
              <a:tailEnd/>
            </a:ln>
          </p:spPr>
        </p:pic>
        <p:pic>
          <p:nvPicPr>
            <p:cNvPr id="17" name="Picture 9" descr="Smart Phone.png"/>
            <p:cNvPicPr>
              <a:picLocks noChangeAspect="1"/>
            </p:cNvPicPr>
            <p:nvPr/>
          </p:nvPicPr>
          <p:blipFill>
            <a:blip r:embed="rId3" cstate="print"/>
            <a:srcRect/>
            <a:stretch>
              <a:fillRect/>
            </a:stretch>
          </p:blipFill>
          <p:spPr bwMode="auto">
            <a:xfrm rot="20385677">
              <a:off x="1090901" y="5110826"/>
              <a:ext cx="381031" cy="647887"/>
            </a:xfrm>
            <a:prstGeom prst="rect">
              <a:avLst/>
            </a:prstGeom>
            <a:noFill/>
            <a:ln w="9525">
              <a:noFill/>
              <a:miter lim="800000"/>
              <a:headEnd/>
              <a:tailEnd/>
            </a:ln>
          </p:spPr>
        </p:pic>
        <p:sp>
          <p:nvSpPr>
            <p:cNvPr id="18" name="Title 40"/>
            <p:cNvSpPr txBox="1">
              <a:spLocks/>
            </p:cNvSpPr>
            <p:nvPr/>
          </p:nvSpPr>
          <p:spPr bwMode="auto">
            <a:xfrm>
              <a:off x="857250" y="5818982"/>
              <a:ext cx="1524000" cy="340518"/>
            </a:xfrm>
            <a:prstGeom prst="rect">
              <a:avLst/>
            </a:prstGeom>
            <a:noFill/>
            <a:ln w="9525">
              <a:noFill/>
              <a:miter lim="800000"/>
              <a:headEnd/>
              <a:tailEnd/>
            </a:ln>
          </p:spPr>
          <p:txBody>
            <a:bodyPr lIns="91435" tIns="45717" rIns="91435" bIns="45717" anchor="ctr"/>
            <a:lstStyle/>
            <a:p>
              <a:pPr algn="ctr" eaLnBrk="0" hangingPunct="0">
                <a:defRPr/>
              </a:pPr>
              <a:r>
                <a:rPr lang="en-US" sz="1100" i="1" kern="0" dirty="0" smtClean="0">
                  <a:solidFill>
                    <a:schemeClr val="bg2">
                      <a:lumMod val="75000"/>
                    </a:schemeClr>
                  </a:solidFill>
                  <a:latin typeface="Arial Narrow" pitchFamily="34" charset="0"/>
                  <a:ea typeface="+mj-ea"/>
                </a:rPr>
                <a:t>UE/STA</a:t>
              </a:r>
              <a:endParaRPr lang="en-US" sz="1100" i="1" kern="0" dirty="0">
                <a:solidFill>
                  <a:schemeClr val="bg2">
                    <a:lumMod val="75000"/>
                  </a:schemeClr>
                </a:solidFill>
                <a:latin typeface="Arial Narrow" pitchFamily="34" charset="0"/>
                <a:ea typeface="+mj-ea"/>
              </a:endParaRPr>
            </a:p>
          </p:txBody>
        </p:sp>
        <p:cxnSp>
          <p:nvCxnSpPr>
            <p:cNvPr id="19" name="Straight Connector 38"/>
            <p:cNvCxnSpPr>
              <a:cxnSpLocks noChangeShapeType="1"/>
              <a:stCxn id="11" idx="2"/>
            </p:cNvCxnSpPr>
            <p:nvPr/>
          </p:nvCxnSpPr>
          <p:spPr bwMode="auto">
            <a:xfrm rot="5400000">
              <a:off x="4395788" y="2995612"/>
              <a:ext cx="381000" cy="638176"/>
            </a:xfrm>
            <a:prstGeom prst="line">
              <a:avLst/>
            </a:prstGeom>
            <a:noFill/>
            <a:ln w="28575" algn="ctr">
              <a:solidFill>
                <a:srgbClr val="00B0F0"/>
              </a:solidFill>
              <a:prstDash val="sysDash"/>
              <a:round/>
              <a:headEnd/>
              <a:tailEnd/>
            </a:ln>
          </p:spPr>
        </p:cxnSp>
        <p:sp>
          <p:nvSpPr>
            <p:cNvPr id="20" name="Oval 32"/>
            <p:cNvSpPr>
              <a:spLocks noChangeArrowheads="1"/>
            </p:cNvSpPr>
            <p:nvPr/>
          </p:nvSpPr>
          <p:spPr bwMode="auto">
            <a:xfrm>
              <a:off x="1219200" y="5298281"/>
              <a:ext cx="152400" cy="152400"/>
            </a:xfrm>
            <a:prstGeom prst="ellipse">
              <a:avLst/>
            </a:prstGeom>
            <a:solidFill>
              <a:srgbClr val="00B0F0"/>
            </a:solidFill>
            <a:ln w="9525" algn="ctr">
              <a:solidFill>
                <a:schemeClr val="tx1"/>
              </a:solidFill>
              <a:round/>
              <a:headEnd/>
              <a:tailEnd/>
            </a:ln>
          </p:spPr>
          <p:txBody>
            <a:bodyPr lIns="102413" tIns="51206" rIns="102413" bIns="51206"/>
            <a:lstStyle/>
            <a:p>
              <a:pPr eaLnBrk="0" hangingPunct="0"/>
              <a:endParaRPr lang="en-US" dirty="0">
                <a:latin typeface="Arial Narrow" pitchFamily="34" charset="0"/>
              </a:endParaRPr>
            </a:p>
          </p:txBody>
        </p:sp>
        <p:pic>
          <p:nvPicPr>
            <p:cNvPr id="21" name="Picture 20" descr="Server.png"/>
            <p:cNvPicPr>
              <a:picLocks noChangeAspect="1"/>
            </p:cNvPicPr>
            <p:nvPr/>
          </p:nvPicPr>
          <p:blipFill>
            <a:blip r:embed="rId4" cstate="print"/>
            <a:stretch>
              <a:fillRect/>
            </a:stretch>
          </p:blipFill>
          <p:spPr>
            <a:xfrm>
              <a:off x="2819400" y="2859881"/>
              <a:ext cx="267250" cy="417144"/>
            </a:xfrm>
            <a:prstGeom prst="rect">
              <a:avLst/>
            </a:prstGeom>
            <a:effectLst>
              <a:outerShdw blurRad="50800" dist="38100" dir="2700000" algn="tl" rotWithShape="0">
                <a:prstClr val="black">
                  <a:alpha val="40000"/>
                </a:prstClr>
              </a:outerShdw>
            </a:effectLst>
          </p:spPr>
        </p:pic>
        <p:sp>
          <p:nvSpPr>
            <p:cNvPr id="22" name="Rounded Rectangle 21"/>
            <p:cNvSpPr/>
            <p:nvPr/>
          </p:nvSpPr>
          <p:spPr bwMode="auto">
            <a:xfrm>
              <a:off x="2362200" y="5298281"/>
              <a:ext cx="16002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102413" tIns="51206" rIns="102413" bIns="51206" numCol="1" rtlCol="0" anchor="ctr" anchorCtr="0" compatLnSpc="1">
              <a:prstTxWarp prst="textNoShape">
                <a:avLst/>
              </a:prstTxWarp>
            </a:bodyPr>
            <a:lstStyle/>
            <a:p>
              <a:pPr algn="ctr" defTabSz="1024128"/>
              <a:r>
                <a:rPr lang="en-US" sz="1000" b="1" dirty="0" smtClean="0">
                  <a:latin typeface="Arial" charset="0"/>
                  <a:ea typeface="ヒラギノ角ゴ Pro W3" pitchFamily="1" charset="-128"/>
                </a:rPr>
                <a:t>Terminal Selects &amp; Connects to WLAN</a:t>
              </a:r>
            </a:p>
          </p:txBody>
        </p:sp>
        <p:sp>
          <p:nvSpPr>
            <p:cNvPr id="23" name="Rounded Rectangle 22"/>
            <p:cNvSpPr/>
            <p:nvPr/>
          </p:nvSpPr>
          <p:spPr bwMode="auto">
            <a:xfrm>
              <a:off x="4114800" y="5105400"/>
              <a:ext cx="1371600" cy="5334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102413" tIns="51206" rIns="102413" bIns="51206" numCol="1" rtlCol="0" anchor="ctr" anchorCtr="0" compatLnSpc="1">
              <a:prstTxWarp prst="textNoShape">
                <a:avLst/>
              </a:prstTxWarp>
            </a:bodyPr>
            <a:lstStyle/>
            <a:p>
              <a:pPr algn="ctr" defTabSz="1024128"/>
              <a:r>
                <a:rPr lang="en-US" sz="1000" b="1" dirty="0" smtClean="0">
                  <a:latin typeface="Arial" charset="0"/>
                  <a:ea typeface="ヒラギノ角ゴ Pro W3" pitchFamily="1" charset="-128"/>
                </a:rPr>
                <a:t>Allocate Specific App Flows to Specific Links</a:t>
              </a:r>
            </a:p>
          </p:txBody>
        </p:sp>
        <p:sp>
          <p:nvSpPr>
            <p:cNvPr id="24" name="Freeform 23"/>
            <p:cNvSpPr/>
            <p:nvPr/>
          </p:nvSpPr>
          <p:spPr bwMode="auto">
            <a:xfrm>
              <a:off x="1142723" y="3200400"/>
              <a:ext cx="2428385" cy="1938632"/>
            </a:xfrm>
            <a:custGeom>
              <a:avLst/>
              <a:gdLst>
                <a:gd name="connsiteX0" fmla="*/ 1958939 w 3142179"/>
                <a:gd name="connsiteY0" fmla="*/ 0 h 2054832"/>
                <a:gd name="connsiteX1" fmla="*/ 2893887 w 3142179"/>
                <a:gd name="connsiteY1" fmla="*/ 400692 h 2054832"/>
                <a:gd name="connsiteX2" fmla="*/ 469186 w 3142179"/>
                <a:gd name="connsiteY2" fmla="*/ 924674 h 2054832"/>
                <a:gd name="connsiteX3" fmla="*/ 78768 w 3142179"/>
                <a:gd name="connsiteY3" fmla="*/ 2054832 h 2054832"/>
                <a:gd name="connsiteX0" fmla="*/ 2194199 w 3181389"/>
                <a:gd name="connsiteY0" fmla="*/ 0 h 1974065"/>
                <a:gd name="connsiteX1" fmla="*/ 2893887 w 3181389"/>
                <a:gd name="connsiteY1" fmla="*/ 319925 h 1974065"/>
                <a:gd name="connsiteX2" fmla="*/ 469186 w 3181389"/>
                <a:gd name="connsiteY2" fmla="*/ 843907 h 1974065"/>
                <a:gd name="connsiteX3" fmla="*/ 78768 w 3181389"/>
                <a:gd name="connsiteY3" fmla="*/ 1974065 h 1974065"/>
                <a:gd name="connsiteX0" fmla="*/ 2194198 w 3181389"/>
                <a:gd name="connsiteY0" fmla="*/ 0 h 2054832"/>
                <a:gd name="connsiteX1" fmla="*/ 2893887 w 3181389"/>
                <a:gd name="connsiteY1" fmla="*/ 400692 h 2054832"/>
                <a:gd name="connsiteX2" fmla="*/ 469186 w 3181389"/>
                <a:gd name="connsiteY2" fmla="*/ 924674 h 2054832"/>
                <a:gd name="connsiteX3" fmla="*/ 78768 w 3181389"/>
                <a:gd name="connsiteY3" fmla="*/ 2054832 h 2054832"/>
                <a:gd name="connsiteX0" fmla="*/ 2154814 w 2746434"/>
                <a:gd name="connsiteY0" fmla="*/ 0 h 2054832"/>
                <a:gd name="connsiteX1" fmla="*/ 2327174 w 2746434"/>
                <a:gd name="connsiteY1" fmla="*/ 484604 h 2054832"/>
                <a:gd name="connsiteX2" fmla="*/ 429802 w 2746434"/>
                <a:gd name="connsiteY2" fmla="*/ 924674 h 2054832"/>
                <a:gd name="connsiteX3" fmla="*/ 39384 w 2746434"/>
                <a:gd name="connsiteY3" fmla="*/ 2054832 h 2054832"/>
              </a:gdLst>
              <a:ahLst/>
              <a:cxnLst>
                <a:cxn ang="0">
                  <a:pos x="connsiteX0" y="connsiteY0"/>
                </a:cxn>
                <a:cxn ang="0">
                  <a:pos x="connsiteX1" y="connsiteY1"/>
                </a:cxn>
                <a:cxn ang="0">
                  <a:pos x="connsiteX2" y="connsiteY2"/>
                </a:cxn>
                <a:cxn ang="0">
                  <a:pos x="connsiteX3" y="connsiteY3"/>
                </a:cxn>
              </a:cxnLst>
              <a:rect l="l" t="t" r="r" b="b"/>
              <a:pathLst>
                <a:path w="2746434" h="2054832">
                  <a:moveTo>
                    <a:pt x="2154814" y="0"/>
                  </a:moveTo>
                  <a:cubicBezTo>
                    <a:pt x="2746434" y="123290"/>
                    <a:pt x="2614676" y="330492"/>
                    <a:pt x="2327174" y="484604"/>
                  </a:cubicBezTo>
                  <a:cubicBezTo>
                    <a:pt x="2039672" y="638716"/>
                    <a:pt x="811100" y="662969"/>
                    <a:pt x="429802" y="924674"/>
                  </a:cubicBezTo>
                  <a:cubicBezTo>
                    <a:pt x="48504" y="1186379"/>
                    <a:pt x="0" y="1627598"/>
                    <a:pt x="39384" y="2054832"/>
                  </a:cubicBezTo>
                </a:path>
              </a:pathLst>
            </a:custGeom>
            <a:noFill/>
            <a:ln w="19050" cap="flat" cmpd="sng" algn="ctr">
              <a:solidFill>
                <a:schemeClr val="bg1">
                  <a:lumMod val="50000"/>
                </a:schemeClr>
              </a:solidFill>
              <a:prstDash val="sysDot"/>
              <a:round/>
              <a:headEnd type="none" w="med" len="med"/>
              <a:tailEnd type="none" w="med" len="med"/>
            </a:ln>
            <a:effectLst/>
          </p:spPr>
          <p:txBody>
            <a:bodyPr vert="horz" wrap="square" lIns="102413" tIns="51206" rIns="102413" bIns="51206" numCol="1" rtlCol="0" anchor="t" anchorCtr="0" compatLnSpc="1">
              <a:prstTxWarp prst="textNoShape">
                <a:avLst/>
              </a:prstTxWarp>
            </a:bodyPr>
            <a:lstStyle/>
            <a:p>
              <a:pPr defTabSz="1024128"/>
              <a:endParaRPr lang="en-US" sz="2700" dirty="0" smtClean="0">
                <a:latin typeface="Arial" charset="0"/>
                <a:ea typeface="ヒラギノ角ゴ Pro W3" pitchFamily="1" charset="-128"/>
              </a:endParaRPr>
            </a:p>
          </p:txBody>
        </p:sp>
        <p:cxnSp>
          <p:nvCxnSpPr>
            <p:cNvPr id="25" name="Straight Connector 24"/>
            <p:cNvCxnSpPr>
              <a:stCxn id="17" idx="3"/>
              <a:endCxn id="12" idx="2"/>
            </p:cNvCxnSpPr>
            <p:nvPr/>
          </p:nvCxnSpPr>
          <p:spPr bwMode="auto">
            <a:xfrm flipV="1">
              <a:off x="1460169" y="4880122"/>
              <a:ext cx="4027378" cy="488743"/>
            </a:xfrm>
            <a:prstGeom prst="line">
              <a:avLst/>
            </a:prstGeom>
            <a:solidFill>
              <a:schemeClr val="accent1"/>
            </a:solidFill>
            <a:ln w="28575" cap="flat" cmpd="sng" algn="ctr">
              <a:solidFill>
                <a:srgbClr val="336600"/>
              </a:solidFill>
              <a:prstDash val="sysDash"/>
              <a:round/>
              <a:headEnd type="none" w="med" len="med"/>
              <a:tailEnd type="none" w="med" len="med"/>
            </a:ln>
            <a:effectLst/>
          </p:spPr>
        </p:cxnSp>
        <p:sp>
          <p:nvSpPr>
            <p:cNvPr id="26" name="Rounded Rectangle 25"/>
            <p:cNvSpPr/>
            <p:nvPr/>
          </p:nvSpPr>
          <p:spPr bwMode="auto">
            <a:xfrm>
              <a:off x="762000" y="4002881"/>
              <a:ext cx="1143000" cy="3810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102413" tIns="51206" rIns="102413" bIns="51206" numCol="1" rtlCol="0" anchor="ctr" anchorCtr="0" compatLnSpc="1">
              <a:prstTxWarp prst="textNoShape">
                <a:avLst/>
              </a:prstTxWarp>
            </a:bodyPr>
            <a:lstStyle/>
            <a:p>
              <a:pPr algn="ctr" defTabSz="1024128"/>
              <a:r>
                <a:rPr lang="en-US" sz="1000" b="1" dirty="0" smtClean="0">
                  <a:latin typeface="Arial" charset="0"/>
                  <a:ea typeface="ヒラギノ角ゴ Pro W3" pitchFamily="1" charset="-128"/>
                </a:rPr>
                <a:t>Terminal Fetches Policy</a:t>
              </a:r>
            </a:p>
          </p:txBody>
        </p:sp>
      </p:grpSp>
    </p:spTree>
    <p:extLst>
      <p:ext uri="{BB962C8B-B14F-4D97-AF65-F5344CB8AC3E}">
        <p14:creationId xmlns:p14="http://schemas.microsoft.com/office/powerpoint/2010/main" val="281428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683914"/>
            <a:ext cx="8075613" cy="920733"/>
          </a:xfrm>
        </p:spPr>
        <p:txBody>
          <a:bodyPr/>
          <a:lstStyle/>
          <a:p>
            <a:r>
              <a:rPr lang="en-US" dirty="0"/>
              <a:t>RAN Controlled LTE-WLAN Interworking </a:t>
            </a:r>
            <a:r>
              <a:rPr lang="en-US" dirty="0" smtClean="0"/>
              <a:t>RCLWI: Overall E-UTRAN Architecture [5]</a:t>
            </a:r>
            <a:endParaRPr lang="en-US" dirty="0"/>
          </a:p>
        </p:txBody>
      </p:sp>
      <p:sp>
        <p:nvSpPr>
          <p:cNvPr id="3" name="Date Placeholder 2"/>
          <p:cNvSpPr>
            <a:spLocks noGrp="1"/>
          </p:cNvSpPr>
          <p:nvPr>
            <p:ph type="dt" idx="10"/>
          </p:nvPr>
        </p:nvSpPr>
        <p:spPr/>
        <p:txBody>
          <a:bodyPr/>
          <a:lstStyle/>
          <a:p>
            <a:r>
              <a:rPr lang="en-US" dirty="0" smtClean="0"/>
              <a:t>November 2015</a:t>
            </a:r>
            <a:endParaRPr lang="en-GB" dirty="0"/>
          </a:p>
        </p:txBody>
      </p:sp>
      <p:sp>
        <p:nvSpPr>
          <p:cNvPr id="4" name="Footer Placeholder 3"/>
          <p:cNvSpPr>
            <a:spLocks noGrp="1"/>
          </p:cNvSpPr>
          <p:nvPr>
            <p:ph type="ftr" idx="11"/>
          </p:nvPr>
        </p:nvSpPr>
        <p:spPr/>
        <p:txBody>
          <a:bodyPr/>
          <a:lstStyle/>
          <a:p>
            <a:r>
              <a:rPr lang="en-GB" dirty="0" smtClean="0"/>
              <a:t>Joseph Levy, InterDigital</a:t>
            </a:r>
            <a:endParaRPr lang="en-GB" dirty="0"/>
          </a:p>
        </p:txBody>
      </p:sp>
      <p:sp>
        <p:nvSpPr>
          <p:cNvPr id="5" name="Slide Number Placeholder 4"/>
          <p:cNvSpPr>
            <a:spLocks noGrp="1"/>
          </p:cNvSpPr>
          <p:nvPr>
            <p:ph type="sldNum" idx="12"/>
          </p:nvPr>
        </p:nvSpPr>
        <p:spPr/>
        <p:txBody>
          <a:bodyPr/>
          <a:lstStyle/>
          <a:p>
            <a:r>
              <a:rPr lang="en-GB" dirty="0" smtClean="0"/>
              <a:t>Slide </a:t>
            </a:r>
            <a:fld id="{06B781AF-4CCF-49B0-A572-DE54FBE5D942}" type="slidenum">
              <a:rPr lang="en-GB" smtClean="0"/>
              <a:pPr/>
              <a:t>16</a:t>
            </a:fld>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3663300329"/>
              </p:ext>
            </p:extLst>
          </p:nvPr>
        </p:nvGraphicFramePr>
        <p:xfrm>
          <a:off x="1447800" y="1604648"/>
          <a:ext cx="5209013" cy="4870765"/>
        </p:xfrm>
        <a:graphic>
          <a:graphicData uri="http://schemas.openxmlformats.org/presentationml/2006/ole">
            <mc:AlternateContent xmlns:mc="http://schemas.openxmlformats.org/markup-compatibility/2006">
              <mc:Choice xmlns:v="urn:schemas-microsoft-com:vml" Requires="v">
                <p:oleObj spid="_x0000_s7179" name="Visio" r:id="rId3" imgW="2938023" imgH="2746704" progId="Visio.Drawing.11">
                  <p:embed/>
                </p:oleObj>
              </mc:Choice>
              <mc:Fallback>
                <p:oleObj name="Visio" r:id="rId3" imgW="2938023" imgH="274670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04648"/>
                        <a:ext cx="5209013" cy="4870765"/>
                      </a:xfrm>
                      <a:prstGeom prst="rect">
                        <a:avLst/>
                      </a:prstGeom>
                      <a:noFill/>
                    </p:spPr>
                  </p:pic>
                </p:oleObj>
              </mc:Fallback>
            </mc:AlternateContent>
          </a:graphicData>
        </a:graphic>
      </p:graphicFrame>
      <p:sp>
        <p:nvSpPr>
          <p:cNvPr id="9" name="Rectangle 4"/>
          <p:cNvSpPr>
            <a:spLocks noChangeArrowheads="1"/>
          </p:cNvSpPr>
          <p:nvPr/>
        </p:nvSpPr>
        <p:spPr bwMode="auto">
          <a:xfrm>
            <a:off x="4191000" y="2452386"/>
            <a:ext cx="464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2800" b="0" i="0"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WLAN Termination (WT) terminates the Xw interface</a:t>
            </a:r>
            <a:r>
              <a:rPr kumimoji="0" lang="en-US" altLang="ja-JP" sz="2000" b="0" i="0" strike="noStrike" cap="none" normalizeH="0" baseline="0" dirty="0" smtClean="0">
                <a:ln>
                  <a:noFill/>
                </a:ln>
                <a:solidFill>
                  <a:schemeClr val="tx1"/>
                </a:solidFill>
                <a:effectLst/>
              </a:rPr>
              <a:t> </a:t>
            </a:r>
            <a:endParaRPr kumimoji="0" lang="en-US" altLang="ja-JP" sz="5400" b="0" i="0"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399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3GPP/802.11 Status</a:t>
            </a:r>
            <a:endParaRPr lang="en-US" dirty="0"/>
          </a:p>
        </p:txBody>
      </p:sp>
      <p:sp>
        <p:nvSpPr>
          <p:cNvPr id="3" name="Content Placeholder 2"/>
          <p:cNvSpPr>
            <a:spLocks noGrp="1"/>
          </p:cNvSpPr>
          <p:nvPr>
            <p:ph idx="1"/>
          </p:nvPr>
        </p:nvSpPr>
        <p:spPr>
          <a:xfrm>
            <a:off x="494506" y="1830388"/>
            <a:ext cx="8153400" cy="4113213"/>
          </a:xfrm>
        </p:spPr>
        <p:txBody>
          <a:bodyPr/>
          <a:lstStyle/>
          <a:p>
            <a:pPr>
              <a:buFont typeface="Arial" panose="020B0604020202020204" pitchFamily="34" charset="0"/>
              <a:buChar char="•"/>
            </a:pPr>
            <a:r>
              <a:rPr lang="en-US" dirty="0" smtClean="0"/>
              <a:t>Virtually all “smart” phones have 802.11 capability</a:t>
            </a:r>
          </a:p>
          <a:p>
            <a:pPr>
              <a:buFont typeface="Arial" panose="020B0604020202020204" pitchFamily="34" charset="0"/>
              <a:buChar char="•"/>
            </a:pPr>
            <a:r>
              <a:rPr lang="en-US" dirty="0" smtClean="0"/>
              <a:t>Many cellular operators use 802.11 for network “Offload</a:t>
            </a:r>
            <a:r>
              <a:rPr lang="en-US" dirty="0" smtClean="0"/>
              <a:t>” to boost/enable high speed data </a:t>
            </a:r>
            <a:endParaRPr lang="en-US" dirty="0" smtClean="0"/>
          </a:p>
          <a:p>
            <a:pPr>
              <a:buFont typeface="Arial" panose="020B0604020202020204" pitchFamily="34" charset="0"/>
              <a:buChar char="•"/>
            </a:pPr>
            <a:r>
              <a:rPr lang="en-US" dirty="0" smtClean="0"/>
              <a:t>802.11 is not well integrated with 3GPP core networks</a:t>
            </a:r>
          </a:p>
          <a:p>
            <a:pPr lvl="1">
              <a:buFont typeface="Arial" panose="020B0604020202020204" pitchFamily="34" charset="0"/>
              <a:buChar char="•"/>
            </a:pPr>
            <a:r>
              <a:rPr lang="en-US" dirty="0" smtClean="0"/>
              <a:t>Limited Control of Data Flow (for multiple RATs)</a:t>
            </a:r>
          </a:p>
          <a:p>
            <a:pPr lvl="1">
              <a:buFont typeface="Arial" panose="020B0604020202020204" pitchFamily="34" charset="0"/>
              <a:buChar char="•"/>
            </a:pPr>
            <a:r>
              <a:rPr lang="en-US" dirty="0" smtClean="0"/>
              <a:t>Limited 802.11 </a:t>
            </a:r>
            <a:r>
              <a:rPr lang="en-US" dirty="0"/>
              <a:t>c</a:t>
            </a:r>
            <a:r>
              <a:rPr lang="en-US" dirty="0" smtClean="0"/>
              <a:t>onfiguration control (only some elements)</a:t>
            </a:r>
          </a:p>
          <a:p>
            <a:pPr lvl="1">
              <a:buFont typeface="Arial" panose="020B0604020202020204" pitchFamily="34" charset="0"/>
              <a:buChar char="•"/>
            </a:pPr>
            <a:r>
              <a:rPr lang="en-US" dirty="0" smtClean="0"/>
              <a:t>No real time handover, limited to relative performance rules</a:t>
            </a:r>
          </a:p>
          <a:p>
            <a:pPr lvl="1">
              <a:buFont typeface="Arial" panose="020B0604020202020204" pitchFamily="34" charset="0"/>
              <a:buChar char="•"/>
            </a:pPr>
            <a:r>
              <a:rPr lang="en-US" dirty="0" smtClean="0"/>
              <a:t>No true QoS capability, only some relative best effort rules</a:t>
            </a:r>
          </a:p>
          <a:p>
            <a:pPr lvl="1">
              <a:buFont typeface="Arial" panose="020B0604020202020204" pitchFamily="34" charset="0"/>
              <a:buChar char="•"/>
            </a:pPr>
            <a:r>
              <a:rPr lang="en-US" dirty="0" smtClean="0"/>
              <a:t>No real time access control, limited non-real time access control</a:t>
            </a:r>
            <a:endParaRPr lang="en-US" dirty="0"/>
          </a:p>
          <a:p>
            <a:pPr lvl="1">
              <a:buFont typeface="Arial" panose="020B0604020202020204" pitchFamily="34" charset="0"/>
              <a:buChar char="•"/>
            </a:pPr>
            <a:r>
              <a:rPr lang="en-US" dirty="0" smtClean="0"/>
              <a:t>Limited service control</a:t>
            </a:r>
          </a:p>
          <a:p>
            <a:pPr lvl="1">
              <a:buFont typeface="Arial" panose="020B0604020202020204" pitchFamily="34" charset="0"/>
              <a:buChar char="•"/>
            </a:pPr>
            <a:r>
              <a:rPr lang="en-US" dirty="0" smtClean="0"/>
              <a:t>Limited support of security</a:t>
            </a:r>
            <a:r>
              <a:rPr lang="en-US" dirty="0"/>
              <a:t>, user identification, and </a:t>
            </a:r>
            <a:r>
              <a:rPr lang="en-US" dirty="0" smtClean="0"/>
              <a:t>privacy</a:t>
            </a: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dirty="0" smtClean="0"/>
              <a:t>Joseph Levy, InterDigital</a:t>
            </a:r>
            <a:endParaRPr lang="en-GB" dirty="0"/>
          </a:p>
        </p:txBody>
      </p:sp>
      <p:sp>
        <p:nvSpPr>
          <p:cNvPr id="6" name="Date Placeholder 5"/>
          <p:cNvSpPr>
            <a:spLocks noGrp="1"/>
          </p:cNvSpPr>
          <p:nvPr>
            <p:ph type="dt" idx="15"/>
          </p:nvPr>
        </p:nvSpPr>
        <p:spPr/>
        <p:txBody>
          <a:bodyPr/>
          <a:lstStyle/>
          <a:p>
            <a:r>
              <a:rPr lang="en-US" dirty="0" smtClean="0"/>
              <a:t>November 2015</a:t>
            </a:r>
            <a:endParaRPr lang="en-GB" dirty="0"/>
          </a:p>
        </p:txBody>
      </p:sp>
    </p:spTree>
    <p:extLst>
      <p:ext uri="{BB962C8B-B14F-4D97-AF65-F5344CB8AC3E}">
        <p14:creationId xmlns:p14="http://schemas.microsoft.com/office/powerpoint/2010/main" val="155595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t>Where Do We Go From Here?</a:t>
            </a:r>
            <a:endParaRPr lang="en-US" dirty="0"/>
          </a:p>
        </p:txBody>
      </p:sp>
      <p:sp>
        <p:nvSpPr>
          <p:cNvPr id="3" name="Content Placeholder 2"/>
          <p:cNvSpPr>
            <a:spLocks noGrp="1"/>
          </p:cNvSpPr>
          <p:nvPr>
            <p:ph idx="1"/>
          </p:nvPr>
        </p:nvSpPr>
        <p:spPr>
          <a:xfrm>
            <a:off x="306387" y="1241069"/>
            <a:ext cx="8456613" cy="5234344"/>
          </a:xfrm>
        </p:spPr>
        <p:txBody>
          <a:bodyPr/>
          <a:lstStyle/>
          <a:p>
            <a:pPr marL="0"/>
            <a:r>
              <a:rPr lang="en-US" dirty="0" smtClean="0"/>
              <a:t>Does 802.11 attempt to enable/define/specify the capabilities to make 802.11 a fully functioning RAT that can be integrated in a 5G network?</a:t>
            </a:r>
          </a:p>
          <a:p>
            <a:pPr marL="0"/>
            <a:r>
              <a:rPr lang="en-US" dirty="0" smtClean="0"/>
              <a:t>Does 802.11 continue to rely on 3GPP to define 802.11’s place in the 5G network</a:t>
            </a:r>
            <a:r>
              <a:rPr lang="en-US" dirty="0" smtClean="0"/>
              <a:t>?</a:t>
            </a:r>
          </a:p>
          <a:p>
            <a:pPr marL="0"/>
            <a:r>
              <a:rPr lang="en-US" dirty="0" smtClean="0"/>
              <a:t>Does 802.11 need to define an 802.11 RAN?</a:t>
            </a:r>
            <a:endParaRPr lang="en-US" dirty="0" smtClean="0"/>
          </a:p>
          <a:p>
            <a:pPr marL="0"/>
            <a:r>
              <a:rPr lang="en-US" dirty="0" smtClean="0"/>
              <a:t>Should 802.11 work with 802.1, 802.3, 802.15, … to define a 5G network? An IMT 2020 technology?</a:t>
            </a:r>
          </a:p>
          <a:p>
            <a:pPr marL="0"/>
            <a:r>
              <a:rPr lang="en-US" dirty="0" smtClean="0"/>
              <a:t>What areas should 802.11 work to enable capability?:</a:t>
            </a:r>
          </a:p>
          <a:p>
            <a:pPr marL="514350" lvl="1" indent="-457200">
              <a:buFont typeface="+mj-lt"/>
              <a:buAutoNum type="arabicPeriod"/>
            </a:pPr>
            <a:r>
              <a:rPr lang="en-US" dirty="0" smtClean="0"/>
              <a:t>Access Control</a:t>
            </a:r>
          </a:p>
          <a:p>
            <a:pPr marL="514350" lvl="1" indent="-457200">
              <a:buFont typeface="+mj-lt"/>
              <a:buAutoNum type="arabicPeriod"/>
            </a:pPr>
            <a:r>
              <a:rPr lang="en-US" dirty="0" smtClean="0"/>
              <a:t>Handover</a:t>
            </a:r>
          </a:p>
          <a:p>
            <a:pPr marL="514350" lvl="1" indent="-457200">
              <a:buFont typeface="+mj-lt"/>
              <a:buAutoNum type="arabicPeriod"/>
            </a:pPr>
            <a:r>
              <a:rPr lang="en-US" dirty="0"/>
              <a:t>QoS support</a:t>
            </a:r>
          </a:p>
          <a:p>
            <a:pPr marL="514350" lvl="1" indent="-457200">
              <a:buFont typeface="+mj-lt"/>
              <a:buAutoNum type="arabicPeriod"/>
            </a:pPr>
            <a:r>
              <a:rPr lang="en-US" dirty="0" smtClean="0"/>
              <a:t>Enable 802.11 RATs Aggregation with other 5G RATs</a:t>
            </a:r>
          </a:p>
          <a:p>
            <a:pPr marL="114300" indent="-457200">
              <a:buFont typeface="+mj-lt"/>
              <a:buAutoNum type="arabicPeriod"/>
            </a:pP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dirty="0" smtClean="0"/>
              <a:t>Joseph Levy, InterDigital</a:t>
            </a:r>
            <a:endParaRPr lang="en-GB" dirty="0"/>
          </a:p>
        </p:txBody>
      </p:sp>
      <p:sp>
        <p:nvSpPr>
          <p:cNvPr id="6" name="Date Placeholder 5"/>
          <p:cNvSpPr>
            <a:spLocks noGrp="1"/>
          </p:cNvSpPr>
          <p:nvPr>
            <p:ph type="dt" idx="15"/>
          </p:nvPr>
        </p:nvSpPr>
        <p:spPr/>
        <p:txBody>
          <a:bodyPr/>
          <a:lstStyle/>
          <a:p>
            <a:r>
              <a:rPr lang="en-US" dirty="0" smtClean="0"/>
              <a:t>November 2015</a:t>
            </a:r>
            <a:endParaRPr lang="en-GB" dirty="0"/>
          </a:p>
        </p:txBody>
      </p:sp>
      <p:sp>
        <p:nvSpPr>
          <p:cNvPr id="7" name="TextBox 6"/>
          <p:cNvSpPr txBox="1"/>
          <p:nvPr/>
        </p:nvSpPr>
        <p:spPr>
          <a:xfrm>
            <a:off x="4534693" y="4953000"/>
            <a:ext cx="3048000" cy="707886"/>
          </a:xfrm>
          <a:prstGeom prst="rect">
            <a:avLst/>
          </a:prstGeom>
          <a:noFill/>
        </p:spPr>
        <p:txBody>
          <a:bodyPr wrap="square" rtlCol="0">
            <a:spAutoFit/>
          </a:bodyPr>
          <a:lstStyle/>
          <a:p>
            <a:pPr marL="514350" lvl="1" indent="-457200">
              <a:buFont typeface="+mj-lt"/>
              <a:buAutoNum type="arabicPeriod" startAt="5"/>
            </a:pPr>
            <a:r>
              <a:rPr lang="en-US" sz="2000" dirty="0">
                <a:solidFill>
                  <a:srgbClr val="000000"/>
                </a:solidFill>
                <a:latin typeface="+mn-lt"/>
                <a:ea typeface="+mn-ea"/>
              </a:rPr>
              <a:t>Security</a:t>
            </a:r>
          </a:p>
          <a:p>
            <a:pPr marL="514350" lvl="1" indent="-457200">
              <a:buFont typeface="+mj-lt"/>
              <a:buAutoNum type="arabicPeriod" startAt="5"/>
            </a:pPr>
            <a:r>
              <a:rPr lang="en-US" sz="2000" dirty="0">
                <a:solidFill>
                  <a:srgbClr val="000000"/>
                </a:solidFill>
                <a:latin typeface="+mn-lt"/>
                <a:ea typeface="+mn-ea"/>
              </a:rPr>
              <a:t>Privacy</a:t>
            </a:r>
          </a:p>
        </p:txBody>
      </p:sp>
    </p:spTree>
    <p:extLst>
      <p:ext uri="{BB962C8B-B14F-4D97-AF65-F5344CB8AC3E}">
        <p14:creationId xmlns:p14="http://schemas.microsoft.com/office/powerpoint/2010/main" val="1336099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dirty="0" smtClean="0"/>
              <a:t>Joseph Levy, InterDigital</a:t>
            </a:r>
            <a:endParaRPr lang="en-GB" dirty="0"/>
          </a:p>
        </p:txBody>
      </p:sp>
      <p:sp>
        <p:nvSpPr>
          <p:cNvPr id="6" name="Date Placeholder 5"/>
          <p:cNvSpPr>
            <a:spLocks noGrp="1"/>
          </p:cNvSpPr>
          <p:nvPr>
            <p:ph type="dt" idx="15"/>
          </p:nvPr>
        </p:nvSpPr>
        <p:spPr/>
        <p:txBody>
          <a:bodyPr/>
          <a:lstStyle/>
          <a:p>
            <a:r>
              <a:rPr lang="en-US" dirty="0" smtClean="0"/>
              <a:t>November 2015</a:t>
            </a:r>
            <a:endParaRPr lang="en-GB" dirty="0"/>
          </a:p>
        </p:txBody>
      </p:sp>
      <p:sp>
        <p:nvSpPr>
          <p:cNvPr id="7" name="Rounded Rectangle 6"/>
          <p:cNvSpPr/>
          <p:nvPr/>
        </p:nvSpPr>
        <p:spPr bwMode="auto">
          <a:xfrm>
            <a:off x="838200" y="3228201"/>
            <a:ext cx="1600200" cy="1752600"/>
          </a:xfrm>
          <a:prstGeom prst="roundRect">
            <a:avLst>
              <a:gd name="adj" fmla="val 8545"/>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endParaRPr lang="en-US" sz="1600" b="0" dirty="0">
              <a:solidFill>
                <a:schemeClr val="tx1"/>
              </a:solidFill>
              <a:latin typeface="+mn-lt"/>
              <a:cs typeface="+mn-cs"/>
            </a:endParaRPr>
          </a:p>
        </p:txBody>
      </p:sp>
      <p:sp>
        <p:nvSpPr>
          <p:cNvPr id="8" name="Rounded Rectangle 7"/>
          <p:cNvSpPr/>
          <p:nvPr/>
        </p:nvSpPr>
        <p:spPr bwMode="auto">
          <a:xfrm>
            <a:off x="3276600" y="3304401"/>
            <a:ext cx="2286000" cy="1676400"/>
          </a:xfrm>
          <a:prstGeom prst="roundRect">
            <a:avLst>
              <a:gd name="adj" fmla="val 10654"/>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endParaRPr lang="en-US" sz="1600" b="0" dirty="0">
              <a:solidFill>
                <a:schemeClr val="tx1"/>
              </a:solidFill>
              <a:latin typeface="+mn-lt"/>
              <a:cs typeface="+mn-cs"/>
            </a:endParaRPr>
          </a:p>
        </p:txBody>
      </p:sp>
      <p:sp>
        <p:nvSpPr>
          <p:cNvPr id="9" name="TextBox 8"/>
          <p:cNvSpPr txBox="1"/>
          <p:nvPr/>
        </p:nvSpPr>
        <p:spPr>
          <a:xfrm>
            <a:off x="6400800" y="4980801"/>
            <a:ext cx="1524776" cy="369332"/>
          </a:xfrm>
          <a:prstGeom prst="rect">
            <a:avLst/>
          </a:prstGeom>
          <a:noFill/>
        </p:spPr>
        <p:txBody>
          <a:bodyPr wrap="none">
            <a:spAutoFit/>
          </a:bodyPr>
          <a:lstStyle/>
          <a:p>
            <a:pPr eaLnBrk="0" hangingPunct="0">
              <a:defRPr/>
            </a:pPr>
            <a:r>
              <a:rPr lang="en-US" sz="1800" dirty="0">
                <a:solidFill>
                  <a:schemeClr val="tx1"/>
                </a:solidFill>
                <a:latin typeface="+mn-lt"/>
                <a:cs typeface="+mn-cs"/>
              </a:rPr>
              <a:t>Access Router</a:t>
            </a:r>
          </a:p>
        </p:txBody>
      </p:sp>
      <p:sp>
        <p:nvSpPr>
          <p:cNvPr id="10" name="TextBox 9"/>
          <p:cNvSpPr txBox="1"/>
          <p:nvPr/>
        </p:nvSpPr>
        <p:spPr>
          <a:xfrm>
            <a:off x="3581400" y="4980801"/>
            <a:ext cx="1704313" cy="369332"/>
          </a:xfrm>
          <a:prstGeom prst="rect">
            <a:avLst/>
          </a:prstGeom>
          <a:noFill/>
        </p:spPr>
        <p:txBody>
          <a:bodyPr wrap="none">
            <a:spAutoFit/>
          </a:bodyPr>
          <a:lstStyle/>
          <a:p>
            <a:pPr eaLnBrk="0" hangingPunct="0">
              <a:defRPr/>
            </a:pPr>
            <a:r>
              <a:rPr lang="en-US" sz="1800" dirty="0">
                <a:solidFill>
                  <a:schemeClr val="tx1"/>
                </a:solidFill>
                <a:latin typeface="+mn-lt"/>
                <a:cs typeface="+mn-cs"/>
              </a:rPr>
              <a:t>Access Network</a:t>
            </a:r>
          </a:p>
        </p:txBody>
      </p:sp>
      <p:sp>
        <p:nvSpPr>
          <p:cNvPr id="11" name="TextBox 10"/>
          <p:cNvSpPr txBox="1"/>
          <p:nvPr/>
        </p:nvSpPr>
        <p:spPr>
          <a:xfrm>
            <a:off x="1066800" y="4991914"/>
            <a:ext cx="1014958" cy="369332"/>
          </a:xfrm>
          <a:prstGeom prst="rect">
            <a:avLst/>
          </a:prstGeom>
          <a:noFill/>
        </p:spPr>
        <p:txBody>
          <a:bodyPr wrap="none">
            <a:spAutoFit/>
          </a:bodyPr>
          <a:lstStyle/>
          <a:p>
            <a:pPr eaLnBrk="0" hangingPunct="0">
              <a:defRPr/>
            </a:pPr>
            <a:r>
              <a:rPr lang="en-US" sz="1800" dirty="0">
                <a:solidFill>
                  <a:schemeClr val="tx1"/>
                </a:solidFill>
                <a:latin typeface="+mn-lt"/>
                <a:cs typeface="+mn-cs"/>
              </a:rPr>
              <a:t>Terminal</a:t>
            </a:r>
          </a:p>
        </p:txBody>
      </p:sp>
      <p:sp>
        <p:nvSpPr>
          <p:cNvPr id="12" name="Rounded Rectangle 11"/>
          <p:cNvSpPr/>
          <p:nvPr/>
        </p:nvSpPr>
        <p:spPr bwMode="auto">
          <a:xfrm>
            <a:off x="6477000" y="3228201"/>
            <a:ext cx="1676400" cy="1752600"/>
          </a:xfrm>
          <a:prstGeom prst="roundRect">
            <a:avLst>
              <a:gd name="adj" fmla="val 12471"/>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endParaRPr lang="en-US" sz="1600" b="0" dirty="0">
              <a:solidFill>
                <a:schemeClr val="tx1"/>
              </a:solidFill>
              <a:latin typeface="+mn-lt"/>
              <a:cs typeface="+mn-cs"/>
            </a:endParaRPr>
          </a:p>
        </p:txBody>
      </p:sp>
      <p:sp>
        <p:nvSpPr>
          <p:cNvPr id="13" name="Title 1"/>
          <p:cNvSpPr txBox="1">
            <a:spLocks/>
          </p:cNvSpPr>
          <p:nvPr/>
        </p:nvSpPr>
        <p:spPr bwMode="auto">
          <a:xfrm>
            <a:off x="412750" y="493069"/>
            <a:ext cx="8229600" cy="11430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smtClean="0">
                <a:solidFill>
                  <a:schemeClr val="tx1"/>
                </a:solidFill>
              </a:rPr>
              <a:t>Should 802.11 work to support 802.1 </a:t>
            </a:r>
            <a:r>
              <a:rPr lang="en-US" dirty="0" smtClean="0"/>
              <a:t>OmniRAN network view? [6]</a:t>
            </a:r>
            <a:endParaRPr lang="en-US" kern="0" dirty="0" smtClean="0">
              <a:solidFill>
                <a:schemeClr val="tx1"/>
              </a:solidFill>
            </a:endParaRPr>
          </a:p>
        </p:txBody>
      </p:sp>
      <p:cxnSp>
        <p:nvCxnSpPr>
          <p:cNvPr id="14" name="Straight Connector 135"/>
          <p:cNvCxnSpPr>
            <a:cxnSpLocks noChangeShapeType="1"/>
            <a:endCxn id="49" idx="1"/>
          </p:cNvCxnSpPr>
          <p:nvPr/>
        </p:nvCxnSpPr>
        <p:spPr bwMode="auto">
          <a:xfrm>
            <a:off x="2362200" y="4523601"/>
            <a:ext cx="990600" cy="0"/>
          </a:xfrm>
          <a:prstGeom prst="line">
            <a:avLst/>
          </a:prstGeom>
          <a:noFill/>
          <a:ln w="19050" algn="ctr">
            <a:solidFill>
              <a:srgbClr val="000000"/>
            </a:solidFill>
            <a:round/>
            <a:headEnd type="none" w="sm" len="sm"/>
            <a:tailEnd type="none" w="sm" len="sm"/>
          </a:ln>
        </p:spPr>
      </p:cxnSp>
      <p:sp>
        <p:nvSpPr>
          <p:cNvPr id="15" name="Rounded Rectangle 14"/>
          <p:cNvSpPr/>
          <p:nvPr/>
        </p:nvSpPr>
        <p:spPr bwMode="auto">
          <a:xfrm>
            <a:off x="1371600" y="3914001"/>
            <a:ext cx="990600" cy="914400"/>
          </a:xfrm>
          <a:prstGeom prst="roundRect">
            <a:avLst>
              <a:gd name="adj" fmla="val 0"/>
            </a:avLst>
          </a:prstGeom>
          <a:noFill/>
          <a:ln w="12700" cap="flat" cmpd="sng" algn="ctr">
            <a:solidFill>
              <a:schemeClr val="tx1"/>
            </a:solidFill>
            <a:prstDash val="solid"/>
            <a:round/>
            <a:headEnd type="none" w="sm" len="sm"/>
            <a:tailEnd type="none" w="sm" len="sm"/>
          </a:ln>
          <a:effectLst/>
        </p:spPr>
        <p:txBody>
          <a:bodyPr anchor="ctr" anchorCtr="1"/>
          <a:lstStyle/>
          <a:p>
            <a:pPr algn="ctr" eaLnBrk="0" hangingPunct="0">
              <a:defRPr/>
            </a:pPr>
            <a:r>
              <a:rPr lang="en-US" sz="1600" dirty="0">
                <a:solidFill>
                  <a:schemeClr val="tx1"/>
                </a:solidFill>
                <a:latin typeface="+mn-lt"/>
                <a:cs typeface="+mn-cs"/>
              </a:rPr>
              <a:t>Terminal</a:t>
            </a:r>
            <a:br>
              <a:rPr lang="en-US" sz="1600" dirty="0">
                <a:solidFill>
                  <a:schemeClr val="tx1"/>
                </a:solidFill>
                <a:latin typeface="+mn-lt"/>
                <a:cs typeface="+mn-cs"/>
              </a:rPr>
            </a:br>
            <a:r>
              <a:rPr lang="en-US" sz="1600" dirty="0">
                <a:solidFill>
                  <a:schemeClr val="tx1"/>
                </a:solidFill>
                <a:latin typeface="+mn-lt"/>
                <a:cs typeface="+mn-cs"/>
              </a:rPr>
              <a:t>Interface</a:t>
            </a:r>
            <a:endParaRPr lang="en-US" sz="1600" b="0" dirty="0">
              <a:solidFill>
                <a:schemeClr val="tx1"/>
              </a:solidFill>
              <a:latin typeface="+mn-lt"/>
              <a:cs typeface="+mn-cs"/>
            </a:endParaRPr>
          </a:p>
        </p:txBody>
      </p:sp>
      <p:grpSp>
        <p:nvGrpSpPr>
          <p:cNvPr id="16" name="Group 6"/>
          <p:cNvGrpSpPr>
            <a:grpSpLocks/>
          </p:cNvGrpSpPr>
          <p:nvPr/>
        </p:nvGrpSpPr>
        <p:grpSpPr bwMode="auto">
          <a:xfrm>
            <a:off x="2568575" y="4429939"/>
            <a:ext cx="479425" cy="461962"/>
            <a:chOff x="2729564" y="5063075"/>
            <a:chExt cx="479618" cy="461425"/>
          </a:xfrm>
        </p:grpSpPr>
        <p:sp>
          <p:nvSpPr>
            <p:cNvPr id="17" name="TextBox 137"/>
            <p:cNvSpPr txBox="1">
              <a:spLocks noChangeArrowheads="1"/>
            </p:cNvSpPr>
            <p:nvPr/>
          </p:nvSpPr>
          <p:spPr bwMode="auto">
            <a:xfrm>
              <a:off x="2729564" y="5155168"/>
              <a:ext cx="479618"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R1</a:t>
              </a:r>
            </a:p>
          </p:txBody>
        </p:sp>
        <p:sp>
          <p:nvSpPr>
            <p:cNvPr id="18" name="Oval 136"/>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sp>
        <p:nvSpPr>
          <p:cNvPr id="19" name="Rounded Rectangle 18"/>
          <p:cNvSpPr/>
          <p:nvPr/>
        </p:nvSpPr>
        <p:spPr bwMode="auto">
          <a:xfrm>
            <a:off x="3733800" y="1780401"/>
            <a:ext cx="1371600" cy="990600"/>
          </a:xfrm>
          <a:prstGeom prst="roundRect">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solidFill>
                  <a:schemeClr val="tx1"/>
                </a:solidFill>
                <a:latin typeface="+mn-lt"/>
                <a:cs typeface="+mn-cs"/>
              </a:rPr>
              <a:t>Coordination and Information</a:t>
            </a:r>
            <a:br>
              <a:rPr lang="en-US" sz="1600" dirty="0">
                <a:solidFill>
                  <a:schemeClr val="tx1"/>
                </a:solidFill>
                <a:latin typeface="+mn-lt"/>
                <a:cs typeface="+mn-cs"/>
              </a:rPr>
            </a:br>
            <a:r>
              <a:rPr lang="en-US" sz="1600" dirty="0">
                <a:solidFill>
                  <a:schemeClr val="tx1"/>
                </a:solidFill>
                <a:latin typeface="+mn-lt"/>
                <a:cs typeface="+mn-cs"/>
              </a:rPr>
              <a:t>Service</a:t>
            </a:r>
          </a:p>
        </p:txBody>
      </p:sp>
      <p:cxnSp>
        <p:nvCxnSpPr>
          <p:cNvPr id="20" name="Elbow Connector 11"/>
          <p:cNvCxnSpPr>
            <a:cxnSpLocks noChangeShapeType="1"/>
          </p:cNvCxnSpPr>
          <p:nvPr/>
        </p:nvCxnSpPr>
        <p:spPr bwMode="auto">
          <a:xfrm flipV="1">
            <a:off x="2362200" y="1704201"/>
            <a:ext cx="4114800" cy="1852613"/>
          </a:xfrm>
          <a:prstGeom prst="bentConnector3">
            <a:avLst>
              <a:gd name="adj1" fmla="val 10440"/>
            </a:avLst>
          </a:prstGeom>
          <a:noFill/>
          <a:ln w="12700" algn="ctr">
            <a:solidFill>
              <a:schemeClr val="tx1"/>
            </a:solidFill>
            <a:prstDash val="dash"/>
            <a:round/>
            <a:headEnd type="none" w="sm" len="sm"/>
            <a:tailEnd type="none" w="sm" len="sm"/>
          </a:ln>
        </p:spPr>
      </p:cxnSp>
      <p:grpSp>
        <p:nvGrpSpPr>
          <p:cNvPr id="21" name="Group 62"/>
          <p:cNvGrpSpPr>
            <a:grpSpLocks/>
          </p:cNvGrpSpPr>
          <p:nvPr/>
        </p:nvGrpSpPr>
        <p:grpSpPr bwMode="auto">
          <a:xfrm>
            <a:off x="2711450" y="2837676"/>
            <a:ext cx="569913" cy="369888"/>
            <a:chOff x="2837267" y="4952817"/>
            <a:chExt cx="570824" cy="369332"/>
          </a:xfrm>
        </p:grpSpPr>
        <p:sp>
          <p:nvSpPr>
            <p:cNvPr id="22" name="TextBox 63"/>
            <p:cNvSpPr txBox="1">
              <a:spLocks noChangeArrowheads="1"/>
            </p:cNvSpPr>
            <p:nvPr/>
          </p:nvSpPr>
          <p:spPr bwMode="auto">
            <a:xfrm>
              <a:off x="2928473" y="4952817"/>
              <a:ext cx="479618"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R2</a:t>
              </a:r>
            </a:p>
          </p:txBody>
        </p:sp>
        <p:sp>
          <p:nvSpPr>
            <p:cNvPr id="23" name="Oval 64"/>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grpSp>
        <p:nvGrpSpPr>
          <p:cNvPr id="24" name="Group 65"/>
          <p:cNvGrpSpPr>
            <a:grpSpLocks/>
          </p:cNvGrpSpPr>
          <p:nvPr/>
        </p:nvGrpSpPr>
        <p:grpSpPr bwMode="auto">
          <a:xfrm>
            <a:off x="4346575" y="2837676"/>
            <a:ext cx="704850" cy="369888"/>
            <a:chOff x="2837267" y="4952817"/>
            <a:chExt cx="703828" cy="369332"/>
          </a:xfrm>
        </p:grpSpPr>
        <p:sp>
          <p:nvSpPr>
            <p:cNvPr id="25" name="TextBox 66"/>
            <p:cNvSpPr txBox="1">
              <a:spLocks noChangeArrowheads="1"/>
            </p:cNvSpPr>
            <p:nvPr/>
          </p:nvSpPr>
          <p:spPr bwMode="auto">
            <a:xfrm>
              <a:off x="2933236" y="4952817"/>
              <a:ext cx="607859"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R10</a:t>
              </a:r>
            </a:p>
          </p:txBody>
        </p:sp>
        <p:sp>
          <p:nvSpPr>
            <p:cNvPr id="26" name="Oval 67"/>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cxnSp>
        <p:nvCxnSpPr>
          <p:cNvPr id="27" name="Straight Connector 70"/>
          <p:cNvCxnSpPr>
            <a:cxnSpLocks noChangeShapeType="1"/>
          </p:cNvCxnSpPr>
          <p:nvPr/>
        </p:nvCxnSpPr>
        <p:spPr bwMode="auto">
          <a:xfrm>
            <a:off x="2362200" y="3709214"/>
            <a:ext cx="990600" cy="0"/>
          </a:xfrm>
          <a:prstGeom prst="line">
            <a:avLst/>
          </a:prstGeom>
          <a:noFill/>
          <a:ln w="12700" algn="ctr">
            <a:solidFill>
              <a:schemeClr val="tx1"/>
            </a:solidFill>
            <a:prstDash val="dash"/>
            <a:round/>
            <a:headEnd type="none" w="sm" len="sm"/>
            <a:tailEnd type="none" w="sm" len="sm"/>
          </a:ln>
        </p:spPr>
      </p:cxnSp>
      <p:grpSp>
        <p:nvGrpSpPr>
          <p:cNvPr id="28" name="Group 71"/>
          <p:cNvGrpSpPr>
            <a:grpSpLocks/>
          </p:cNvGrpSpPr>
          <p:nvPr/>
        </p:nvGrpSpPr>
        <p:grpSpPr bwMode="auto">
          <a:xfrm>
            <a:off x="2582863" y="3629839"/>
            <a:ext cx="479425" cy="477837"/>
            <a:chOff x="2731663" y="5063075"/>
            <a:chExt cx="479618" cy="478678"/>
          </a:xfrm>
        </p:grpSpPr>
        <p:sp>
          <p:nvSpPr>
            <p:cNvPr id="29" name="TextBox 72"/>
            <p:cNvSpPr txBox="1">
              <a:spLocks noChangeArrowheads="1"/>
            </p:cNvSpPr>
            <p:nvPr/>
          </p:nvSpPr>
          <p:spPr bwMode="auto">
            <a:xfrm>
              <a:off x="2731663" y="5172421"/>
              <a:ext cx="479618"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R8</a:t>
              </a:r>
            </a:p>
          </p:txBody>
        </p:sp>
        <p:sp>
          <p:nvSpPr>
            <p:cNvPr id="30" name="Oval 73"/>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cxnSp>
        <p:nvCxnSpPr>
          <p:cNvPr id="31" name="Straight Connector 25"/>
          <p:cNvCxnSpPr>
            <a:cxnSpLocks noChangeShapeType="1"/>
            <a:stCxn id="19" idx="2"/>
            <a:endCxn id="32" idx="0"/>
          </p:cNvCxnSpPr>
          <p:nvPr/>
        </p:nvCxnSpPr>
        <p:spPr bwMode="auto">
          <a:xfrm>
            <a:off x="4419600" y="2771001"/>
            <a:ext cx="1588" cy="609600"/>
          </a:xfrm>
          <a:prstGeom prst="line">
            <a:avLst/>
          </a:prstGeom>
          <a:noFill/>
          <a:ln w="12700" algn="ctr">
            <a:solidFill>
              <a:schemeClr val="tx1"/>
            </a:solidFill>
            <a:prstDash val="dash"/>
            <a:round/>
            <a:headEnd type="none" w="sm" len="sm"/>
            <a:tailEnd type="none" w="sm" len="sm"/>
          </a:ln>
        </p:spPr>
      </p:cxnSp>
      <p:sp>
        <p:nvSpPr>
          <p:cNvPr id="32" name="Rounded Rectangle 31"/>
          <p:cNvSpPr/>
          <p:nvPr/>
        </p:nvSpPr>
        <p:spPr bwMode="auto">
          <a:xfrm>
            <a:off x="3357563" y="3380601"/>
            <a:ext cx="2128837" cy="53340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solidFill>
                  <a:schemeClr val="tx1"/>
                </a:solidFill>
                <a:latin typeface="+mn-lt"/>
                <a:cs typeface="+mn-cs"/>
              </a:rPr>
              <a:t>AN Ctrl</a:t>
            </a:r>
          </a:p>
        </p:txBody>
      </p:sp>
      <p:sp>
        <p:nvSpPr>
          <p:cNvPr id="33" name="Rounded Rectangle 32"/>
          <p:cNvSpPr/>
          <p:nvPr/>
        </p:nvSpPr>
        <p:spPr bwMode="auto">
          <a:xfrm>
            <a:off x="1371600" y="3380601"/>
            <a:ext cx="990600" cy="53340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solidFill>
                  <a:schemeClr val="tx1"/>
                </a:solidFill>
                <a:latin typeface="+mn-lt"/>
                <a:cs typeface="+mn-cs"/>
              </a:rPr>
              <a:t>TE Ctrl</a:t>
            </a:r>
          </a:p>
        </p:txBody>
      </p:sp>
      <p:cxnSp>
        <p:nvCxnSpPr>
          <p:cNvPr id="34" name="Straight Connector 10"/>
          <p:cNvCxnSpPr>
            <a:cxnSpLocks noChangeShapeType="1"/>
          </p:cNvCxnSpPr>
          <p:nvPr/>
        </p:nvCxnSpPr>
        <p:spPr bwMode="auto">
          <a:xfrm flipH="1">
            <a:off x="5448300" y="2313801"/>
            <a:ext cx="1028700" cy="1114425"/>
          </a:xfrm>
          <a:prstGeom prst="line">
            <a:avLst/>
          </a:prstGeom>
          <a:noFill/>
          <a:ln w="12700" algn="ctr">
            <a:solidFill>
              <a:schemeClr val="tx1"/>
            </a:solidFill>
            <a:prstDash val="dash"/>
            <a:round/>
            <a:headEnd type="none" w="sm" len="sm"/>
            <a:tailEnd type="none" w="sm" len="sm"/>
          </a:ln>
        </p:spPr>
      </p:cxnSp>
      <p:sp>
        <p:nvSpPr>
          <p:cNvPr id="35" name="Rounded Rectangle 34"/>
          <p:cNvSpPr/>
          <p:nvPr/>
        </p:nvSpPr>
        <p:spPr bwMode="auto">
          <a:xfrm>
            <a:off x="6477000" y="1551801"/>
            <a:ext cx="1219200" cy="990600"/>
          </a:xfrm>
          <a:prstGeom prst="roundRect">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solidFill>
                  <a:schemeClr val="tx1"/>
                </a:solidFill>
                <a:latin typeface="+mn-lt"/>
                <a:cs typeface="+mn-cs"/>
              </a:rPr>
              <a:t>Subscription</a:t>
            </a:r>
          </a:p>
          <a:p>
            <a:pPr algn="ctr" eaLnBrk="0" hangingPunct="0">
              <a:defRPr/>
            </a:pPr>
            <a:r>
              <a:rPr lang="en-US" sz="1600" b="0" dirty="0">
                <a:solidFill>
                  <a:schemeClr val="tx1"/>
                </a:solidFill>
                <a:latin typeface="+mn-lt"/>
                <a:cs typeface="+mn-cs"/>
              </a:rPr>
              <a:t>Service</a:t>
            </a:r>
          </a:p>
        </p:txBody>
      </p:sp>
      <p:sp>
        <p:nvSpPr>
          <p:cNvPr id="36" name="Rounded Rectangle 35"/>
          <p:cNvSpPr/>
          <p:nvPr/>
        </p:nvSpPr>
        <p:spPr bwMode="auto">
          <a:xfrm>
            <a:off x="6553200" y="3914001"/>
            <a:ext cx="1066800" cy="9144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anchor="ctr" anchorCtr="1"/>
          <a:lstStyle/>
          <a:p>
            <a:pPr algn="ctr" eaLnBrk="0" hangingPunct="0">
              <a:defRPr/>
            </a:pPr>
            <a:r>
              <a:rPr lang="en-US" sz="1600" dirty="0">
                <a:solidFill>
                  <a:schemeClr val="tx1"/>
                </a:solidFill>
                <a:latin typeface="+mn-lt"/>
                <a:cs typeface="+mn-cs"/>
              </a:rPr>
              <a:t>Access Router</a:t>
            </a:r>
            <a:br>
              <a:rPr lang="en-US" sz="1600" dirty="0">
                <a:solidFill>
                  <a:schemeClr val="tx1"/>
                </a:solidFill>
                <a:latin typeface="+mn-lt"/>
                <a:cs typeface="+mn-cs"/>
              </a:rPr>
            </a:br>
            <a:r>
              <a:rPr lang="en-US" sz="1600" dirty="0">
                <a:solidFill>
                  <a:schemeClr val="tx1"/>
                </a:solidFill>
                <a:latin typeface="+mn-lt"/>
                <a:cs typeface="+mn-cs"/>
              </a:rPr>
              <a:t>Interface</a:t>
            </a:r>
            <a:endParaRPr lang="en-US" sz="1600" b="0" dirty="0">
              <a:solidFill>
                <a:schemeClr val="tx1"/>
              </a:solidFill>
              <a:latin typeface="+mn-lt"/>
              <a:cs typeface="+mn-cs"/>
            </a:endParaRPr>
          </a:p>
        </p:txBody>
      </p:sp>
      <p:cxnSp>
        <p:nvCxnSpPr>
          <p:cNvPr id="37" name="Straight Connector 51"/>
          <p:cNvCxnSpPr>
            <a:cxnSpLocks noChangeShapeType="1"/>
            <a:stCxn id="50" idx="3"/>
          </p:cNvCxnSpPr>
          <p:nvPr/>
        </p:nvCxnSpPr>
        <p:spPr bwMode="auto">
          <a:xfrm>
            <a:off x="5486400" y="4523601"/>
            <a:ext cx="1066800" cy="4763"/>
          </a:xfrm>
          <a:prstGeom prst="line">
            <a:avLst/>
          </a:prstGeom>
          <a:noFill/>
          <a:ln w="19050" algn="ctr">
            <a:solidFill>
              <a:srgbClr val="000000"/>
            </a:solidFill>
            <a:round/>
            <a:headEnd type="none" w="sm" len="sm"/>
            <a:tailEnd type="none" w="sm" len="sm"/>
          </a:ln>
        </p:spPr>
      </p:cxnSp>
      <p:grpSp>
        <p:nvGrpSpPr>
          <p:cNvPr id="38" name="Group 52"/>
          <p:cNvGrpSpPr>
            <a:grpSpLocks/>
          </p:cNvGrpSpPr>
          <p:nvPr/>
        </p:nvGrpSpPr>
        <p:grpSpPr bwMode="auto">
          <a:xfrm>
            <a:off x="5741988" y="4437876"/>
            <a:ext cx="479425" cy="461963"/>
            <a:chOff x="2707957" y="5063075"/>
            <a:chExt cx="479618" cy="461425"/>
          </a:xfrm>
        </p:grpSpPr>
        <p:sp>
          <p:nvSpPr>
            <p:cNvPr id="39" name="TextBox 53"/>
            <p:cNvSpPr txBox="1">
              <a:spLocks noChangeArrowheads="1"/>
            </p:cNvSpPr>
            <p:nvPr/>
          </p:nvSpPr>
          <p:spPr bwMode="auto">
            <a:xfrm>
              <a:off x="2707957" y="5155168"/>
              <a:ext cx="479618"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R3</a:t>
              </a:r>
            </a:p>
          </p:txBody>
        </p:sp>
        <p:sp>
          <p:nvSpPr>
            <p:cNvPr id="40" name="Oval 54"/>
            <p:cNvSpPr>
              <a:spLocks noChangeArrowheads="1"/>
            </p:cNvSpPr>
            <p:nvPr/>
          </p:nvSpPr>
          <p:spPr bwMode="auto">
            <a:xfrm>
              <a:off x="2860357" y="5063075"/>
              <a:ext cx="152400" cy="152400"/>
            </a:xfrm>
            <a:prstGeom prst="ellipse">
              <a:avLst/>
            </a:prstGeom>
            <a:solidFill>
              <a:srgbClr val="000000"/>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grpSp>
        <p:nvGrpSpPr>
          <p:cNvPr id="41" name="Group 55"/>
          <p:cNvGrpSpPr>
            <a:grpSpLocks/>
          </p:cNvGrpSpPr>
          <p:nvPr/>
        </p:nvGrpSpPr>
        <p:grpSpPr bwMode="auto">
          <a:xfrm>
            <a:off x="5735638" y="2837676"/>
            <a:ext cx="573087" cy="369888"/>
            <a:chOff x="2860357" y="4955683"/>
            <a:chExt cx="572505" cy="369332"/>
          </a:xfrm>
        </p:grpSpPr>
        <p:sp>
          <p:nvSpPr>
            <p:cNvPr id="42" name="TextBox 56"/>
            <p:cNvSpPr txBox="1">
              <a:spLocks noChangeArrowheads="1"/>
            </p:cNvSpPr>
            <p:nvPr/>
          </p:nvSpPr>
          <p:spPr bwMode="auto">
            <a:xfrm>
              <a:off x="2953244" y="4955683"/>
              <a:ext cx="479618"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R4</a:t>
              </a:r>
            </a:p>
          </p:txBody>
        </p:sp>
        <p:sp>
          <p:nvSpPr>
            <p:cNvPr id="43" name="Oval 57"/>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sp>
        <p:nvSpPr>
          <p:cNvPr id="44" name="Rounded Rectangle 43"/>
          <p:cNvSpPr/>
          <p:nvPr/>
        </p:nvSpPr>
        <p:spPr bwMode="auto">
          <a:xfrm>
            <a:off x="6553200" y="3380601"/>
            <a:ext cx="1066800" cy="53340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solidFill>
                  <a:schemeClr val="tx1"/>
                </a:solidFill>
                <a:latin typeface="+mn-lt"/>
                <a:cs typeface="+mn-cs"/>
              </a:rPr>
              <a:t>AR Ctrl</a:t>
            </a:r>
          </a:p>
        </p:txBody>
      </p:sp>
      <p:cxnSp>
        <p:nvCxnSpPr>
          <p:cNvPr id="45" name="Straight Connector 69"/>
          <p:cNvCxnSpPr>
            <a:cxnSpLocks noChangeShapeType="1"/>
            <a:stCxn id="35" idx="2"/>
            <a:endCxn id="44" idx="0"/>
          </p:cNvCxnSpPr>
          <p:nvPr/>
        </p:nvCxnSpPr>
        <p:spPr bwMode="auto">
          <a:xfrm>
            <a:off x="7086600" y="2542401"/>
            <a:ext cx="0" cy="838200"/>
          </a:xfrm>
          <a:prstGeom prst="line">
            <a:avLst/>
          </a:prstGeom>
          <a:noFill/>
          <a:ln w="12700" algn="ctr">
            <a:solidFill>
              <a:schemeClr val="tx1"/>
            </a:solidFill>
            <a:prstDash val="dash"/>
            <a:round/>
            <a:headEnd type="none" w="sm" len="sm"/>
            <a:tailEnd type="none" w="sm" len="sm"/>
          </a:ln>
        </p:spPr>
      </p:cxnSp>
      <p:grpSp>
        <p:nvGrpSpPr>
          <p:cNvPr id="46" name="Group 74"/>
          <p:cNvGrpSpPr>
            <a:grpSpLocks/>
          </p:cNvGrpSpPr>
          <p:nvPr/>
        </p:nvGrpSpPr>
        <p:grpSpPr bwMode="auto">
          <a:xfrm>
            <a:off x="5764213" y="3566339"/>
            <a:ext cx="479425" cy="468312"/>
            <a:chOff x="2860357" y="5063075"/>
            <a:chExt cx="479618" cy="468622"/>
          </a:xfrm>
        </p:grpSpPr>
        <p:sp>
          <p:nvSpPr>
            <p:cNvPr id="47" name="TextBox 75"/>
            <p:cNvSpPr txBox="1">
              <a:spLocks noChangeArrowheads="1"/>
            </p:cNvSpPr>
            <p:nvPr/>
          </p:nvSpPr>
          <p:spPr bwMode="auto">
            <a:xfrm>
              <a:off x="2860357" y="5162365"/>
              <a:ext cx="479618"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R9</a:t>
              </a:r>
            </a:p>
          </p:txBody>
        </p:sp>
        <p:sp>
          <p:nvSpPr>
            <p:cNvPr id="48" name="Oval 76"/>
            <p:cNvSpPr>
              <a:spLocks noChangeArrowheads="1"/>
            </p:cNvSpPr>
            <p:nvPr/>
          </p:nvSpPr>
          <p:spPr bwMode="auto">
            <a:xfrm>
              <a:off x="30127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sp>
        <p:nvSpPr>
          <p:cNvPr id="49" name="Rounded Rectangle 48"/>
          <p:cNvSpPr/>
          <p:nvPr/>
        </p:nvSpPr>
        <p:spPr bwMode="auto">
          <a:xfrm>
            <a:off x="3352800" y="4218801"/>
            <a:ext cx="685800" cy="6096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solidFill>
                  <a:schemeClr val="tx1"/>
                </a:solidFill>
                <a:latin typeface="+mn-lt"/>
                <a:cs typeface="+mn-cs"/>
              </a:rPr>
              <a:t>NA</a:t>
            </a:r>
          </a:p>
        </p:txBody>
      </p:sp>
      <p:sp>
        <p:nvSpPr>
          <p:cNvPr id="50" name="Rounded Rectangle 49"/>
          <p:cNvSpPr/>
          <p:nvPr/>
        </p:nvSpPr>
        <p:spPr bwMode="auto">
          <a:xfrm>
            <a:off x="4527550" y="4218801"/>
            <a:ext cx="958850" cy="6096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solidFill>
                  <a:schemeClr val="tx1"/>
                </a:solidFill>
                <a:latin typeface="+mn-lt"/>
                <a:cs typeface="+mn-cs"/>
              </a:rPr>
              <a:t>Backhaul</a:t>
            </a:r>
          </a:p>
        </p:txBody>
      </p:sp>
      <p:cxnSp>
        <p:nvCxnSpPr>
          <p:cNvPr id="51" name="Straight Connector 79"/>
          <p:cNvCxnSpPr>
            <a:cxnSpLocks noChangeShapeType="1"/>
            <a:stCxn id="49" idx="3"/>
            <a:endCxn id="50" idx="1"/>
          </p:cNvCxnSpPr>
          <p:nvPr/>
        </p:nvCxnSpPr>
        <p:spPr bwMode="auto">
          <a:xfrm>
            <a:off x="4038600" y="4523601"/>
            <a:ext cx="488950" cy="0"/>
          </a:xfrm>
          <a:prstGeom prst="line">
            <a:avLst/>
          </a:prstGeom>
          <a:noFill/>
          <a:ln w="19050" algn="ctr">
            <a:solidFill>
              <a:srgbClr val="000000"/>
            </a:solidFill>
            <a:round/>
            <a:headEnd type="none" w="sm" len="sm"/>
            <a:tailEnd type="none" w="sm" len="sm"/>
          </a:ln>
        </p:spPr>
      </p:cxnSp>
      <p:grpSp>
        <p:nvGrpSpPr>
          <p:cNvPr id="52" name="Group 91"/>
          <p:cNvGrpSpPr>
            <a:grpSpLocks/>
          </p:cNvGrpSpPr>
          <p:nvPr/>
        </p:nvGrpSpPr>
        <p:grpSpPr bwMode="auto">
          <a:xfrm>
            <a:off x="4062413" y="4442639"/>
            <a:ext cx="479425" cy="461962"/>
            <a:chOff x="2691882" y="5063075"/>
            <a:chExt cx="479618" cy="461425"/>
          </a:xfrm>
        </p:grpSpPr>
        <p:sp>
          <p:nvSpPr>
            <p:cNvPr id="53" name="TextBox 92"/>
            <p:cNvSpPr txBox="1">
              <a:spLocks noChangeArrowheads="1"/>
            </p:cNvSpPr>
            <p:nvPr/>
          </p:nvSpPr>
          <p:spPr bwMode="auto">
            <a:xfrm>
              <a:off x="2691882" y="5155168"/>
              <a:ext cx="479618"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R6</a:t>
              </a:r>
            </a:p>
          </p:txBody>
        </p:sp>
        <p:sp>
          <p:nvSpPr>
            <p:cNvPr id="54" name="Oval 93"/>
            <p:cNvSpPr>
              <a:spLocks noChangeArrowheads="1"/>
            </p:cNvSpPr>
            <p:nvPr/>
          </p:nvSpPr>
          <p:spPr bwMode="auto">
            <a:xfrm>
              <a:off x="2860357" y="5063075"/>
              <a:ext cx="152400" cy="152400"/>
            </a:xfrm>
            <a:prstGeom prst="ellipse">
              <a:avLst/>
            </a:prstGeom>
            <a:solidFill>
              <a:srgbClr val="000000"/>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cxnSp>
        <p:nvCxnSpPr>
          <p:cNvPr id="55" name="Straight Connector 88"/>
          <p:cNvCxnSpPr>
            <a:cxnSpLocks noChangeShapeType="1"/>
            <a:stCxn id="49" idx="0"/>
          </p:cNvCxnSpPr>
          <p:nvPr/>
        </p:nvCxnSpPr>
        <p:spPr bwMode="auto">
          <a:xfrm flipV="1">
            <a:off x="3695700" y="3912414"/>
            <a:ext cx="20638" cy="306387"/>
          </a:xfrm>
          <a:prstGeom prst="line">
            <a:avLst/>
          </a:prstGeom>
          <a:noFill/>
          <a:ln w="12700" algn="ctr">
            <a:solidFill>
              <a:schemeClr val="tx1"/>
            </a:solidFill>
            <a:prstDash val="dash"/>
            <a:round/>
            <a:headEnd type="none" w="sm" len="sm"/>
            <a:tailEnd type="none" w="sm" len="sm"/>
          </a:ln>
        </p:spPr>
      </p:cxnSp>
      <p:grpSp>
        <p:nvGrpSpPr>
          <p:cNvPr id="56" name="Group 103"/>
          <p:cNvGrpSpPr>
            <a:grpSpLocks/>
          </p:cNvGrpSpPr>
          <p:nvPr/>
        </p:nvGrpSpPr>
        <p:grpSpPr bwMode="auto">
          <a:xfrm>
            <a:off x="3627438" y="3891776"/>
            <a:ext cx="608012" cy="368300"/>
            <a:chOff x="2837267" y="4956915"/>
            <a:chExt cx="608928" cy="369332"/>
          </a:xfrm>
        </p:grpSpPr>
        <p:sp>
          <p:nvSpPr>
            <p:cNvPr id="57" name="TextBox 104"/>
            <p:cNvSpPr txBox="1">
              <a:spLocks noChangeArrowheads="1"/>
            </p:cNvSpPr>
            <p:nvPr/>
          </p:nvSpPr>
          <p:spPr bwMode="auto">
            <a:xfrm>
              <a:off x="2966577" y="4956915"/>
              <a:ext cx="479618"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R5</a:t>
              </a:r>
            </a:p>
          </p:txBody>
        </p:sp>
        <p:sp>
          <p:nvSpPr>
            <p:cNvPr id="58" name="Oval 105"/>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cxnSp>
        <p:nvCxnSpPr>
          <p:cNvPr id="59" name="Straight Connector 324"/>
          <p:cNvCxnSpPr>
            <a:cxnSpLocks noChangeShapeType="1"/>
          </p:cNvCxnSpPr>
          <p:nvPr/>
        </p:nvCxnSpPr>
        <p:spPr bwMode="auto">
          <a:xfrm flipV="1">
            <a:off x="4797425" y="3914001"/>
            <a:ext cx="0" cy="314325"/>
          </a:xfrm>
          <a:prstGeom prst="line">
            <a:avLst/>
          </a:prstGeom>
          <a:noFill/>
          <a:ln w="12700" algn="ctr">
            <a:solidFill>
              <a:schemeClr val="tx1"/>
            </a:solidFill>
            <a:prstDash val="dash"/>
            <a:round/>
            <a:headEnd type="none" w="sm" len="sm"/>
            <a:tailEnd type="none" w="sm" len="sm"/>
          </a:ln>
        </p:spPr>
      </p:cxnSp>
      <p:grpSp>
        <p:nvGrpSpPr>
          <p:cNvPr id="60" name="Group 108"/>
          <p:cNvGrpSpPr>
            <a:grpSpLocks/>
          </p:cNvGrpSpPr>
          <p:nvPr/>
        </p:nvGrpSpPr>
        <p:grpSpPr bwMode="auto">
          <a:xfrm>
            <a:off x="4706938" y="3891776"/>
            <a:ext cx="609600" cy="368300"/>
            <a:chOff x="2837267" y="4956915"/>
            <a:chExt cx="608928" cy="369332"/>
          </a:xfrm>
        </p:grpSpPr>
        <p:sp>
          <p:nvSpPr>
            <p:cNvPr id="61" name="TextBox 109"/>
            <p:cNvSpPr txBox="1">
              <a:spLocks noChangeArrowheads="1"/>
            </p:cNvSpPr>
            <p:nvPr/>
          </p:nvSpPr>
          <p:spPr bwMode="auto">
            <a:xfrm>
              <a:off x="2966577" y="4956915"/>
              <a:ext cx="479618"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R7</a:t>
              </a:r>
            </a:p>
          </p:txBody>
        </p:sp>
        <p:sp>
          <p:nvSpPr>
            <p:cNvPr id="62" name="Oval 110"/>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cxnSp>
        <p:nvCxnSpPr>
          <p:cNvPr id="63" name="Straight Connector 146"/>
          <p:cNvCxnSpPr>
            <a:cxnSpLocks noChangeShapeType="1"/>
            <a:stCxn id="32" idx="3"/>
            <a:endCxn id="44" idx="1"/>
          </p:cNvCxnSpPr>
          <p:nvPr/>
        </p:nvCxnSpPr>
        <p:spPr bwMode="auto">
          <a:xfrm>
            <a:off x="5486400" y="3647301"/>
            <a:ext cx="1066800" cy="0"/>
          </a:xfrm>
          <a:prstGeom prst="line">
            <a:avLst/>
          </a:prstGeom>
          <a:noFill/>
          <a:ln w="12700" algn="ctr">
            <a:solidFill>
              <a:srgbClr val="000000"/>
            </a:solidFill>
            <a:prstDash val="dash"/>
            <a:round/>
            <a:headEnd type="none" w="sm" len="sm"/>
            <a:tailEnd type="none" w="sm" len="sm"/>
          </a:ln>
        </p:spPr>
      </p:cxnSp>
      <p:grpSp>
        <p:nvGrpSpPr>
          <p:cNvPr id="64" name="Group 159"/>
          <p:cNvGrpSpPr>
            <a:grpSpLocks/>
          </p:cNvGrpSpPr>
          <p:nvPr/>
        </p:nvGrpSpPr>
        <p:grpSpPr bwMode="auto">
          <a:xfrm>
            <a:off x="7015163" y="2832914"/>
            <a:ext cx="687387" cy="369887"/>
            <a:chOff x="2860357" y="4955683"/>
            <a:chExt cx="687986" cy="369332"/>
          </a:xfrm>
        </p:grpSpPr>
        <p:sp>
          <p:nvSpPr>
            <p:cNvPr id="65" name="TextBox 160"/>
            <p:cNvSpPr txBox="1">
              <a:spLocks noChangeArrowheads="1"/>
            </p:cNvSpPr>
            <p:nvPr/>
          </p:nvSpPr>
          <p:spPr bwMode="auto">
            <a:xfrm>
              <a:off x="2953244" y="4955683"/>
              <a:ext cx="595099" cy="369332"/>
            </a:xfrm>
            <a:prstGeom prst="rect">
              <a:avLst/>
            </a:prstGeom>
            <a:noFill/>
            <a:ln w="9525">
              <a:noFill/>
              <a:miter lim="800000"/>
              <a:headEnd/>
              <a:tailEnd/>
            </a:ln>
          </p:spPr>
          <p:txBody>
            <a:bodyPr wrap="none">
              <a:spAutoFit/>
            </a:bodyPr>
            <a:lstStyle/>
            <a:p>
              <a:pPr eaLnBrk="0" hangingPunct="0"/>
              <a:r>
                <a:rPr lang="en-US" sz="1800" dirty="0">
                  <a:solidFill>
                    <a:schemeClr val="tx1"/>
                  </a:solidFill>
                  <a:latin typeface="Arial" charset="0"/>
                </a:rPr>
                <a:t>R11</a:t>
              </a:r>
            </a:p>
          </p:txBody>
        </p:sp>
        <p:sp>
          <p:nvSpPr>
            <p:cNvPr id="66" name="Oval 161"/>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dirty="0">
                <a:solidFill>
                  <a:schemeClr val="tx1"/>
                </a:solidFill>
              </a:endParaRPr>
            </a:p>
          </p:txBody>
        </p:sp>
      </p:grpSp>
      <p:sp>
        <p:nvSpPr>
          <p:cNvPr id="67" name="Rounded Rectangle 62"/>
          <p:cNvSpPr>
            <a:spLocks noChangeArrowheads="1"/>
          </p:cNvSpPr>
          <p:nvPr/>
        </p:nvSpPr>
        <p:spPr bwMode="auto">
          <a:xfrm>
            <a:off x="3200400" y="4066401"/>
            <a:ext cx="914400" cy="18288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dirty="0">
              <a:solidFill>
                <a:schemeClr val="tx1"/>
              </a:solidFill>
            </a:endParaRPr>
          </a:p>
        </p:txBody>
      </p:sp>
      <p:sp>
        <p:nvSpPr>
          <p:cNvPr id="68" name="Rounded Rectangle 65"/>
          <p:cNvSpPr>
            <a:spLocks noChangeArrowheads="1"/>
          </p:cNvSpPr>
          <p:nvPr/>
        </p:nvSpPr>
        <p:spPr bwMode="auto">
          <a:xfrm>
            <a:off x="1371600" y="3914001"/>
            <a:ext cx="990600" cy="19812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dirty="0">
              <a:solidFill>
                <a:schemeClr val="tx1"/>
              </a:solidFill>
            </a:endParaRPr>
          </a:p>
        </p:txBody>
      </p:sp>
      <p:sp>
        <p:nvSpPr>
          <p:cNvPr id="69" name="TextBox 68"/>
          <p:cNvSpPr txBox="1"/>
          <p:nvPr/>
        </p:nvSpPr>
        <p:spPr>
          <a:xfrm>
            <a:off x="1558925" y="5409426"/>
            <a:ext cx="619125" cy="338138"/>
          </a:xfrm>
          <a:prstGeom prst="rect">
            <a:avLst/>
          </a:prstGeom>
          <a:noFill/>
        </p:spPr>
        <p:txBody>
          <a:bodyPr>
            <a:spAutoFit/>
          </a:bodyPr>
          <a:lstStyle/>
          <a:p>
            <a:pPr eaLnBrk="0" hangingPunct="0">
              <a:defRPr/>
            </a:pPr>
            <a:r>
              <a:rPr lang="en-US" sz="1600" dirty="0">
                <a:solidFill>
                  <a:schemeClr val="tx1"/>
                </a:solidFill>
                <a:latin typeface="+mn-lt"/>
                <a:cs typeface="+mn-cs"/>
              </a:rPr>
              <a:t>STA</a:t>
            </a:r>
          </a:p>
        </p:txBody>
      </p:sp>
      <p:sp>
        <p:nvSpPr>
          <p:cNvPr id="70" name="TextBox 69"/>
          <p:cNvSpPr txBox="1"/>
          <p:nvPr/>
        </p:nvSpPr>
        <p:spPr>
          <a:xfrm>
            <a:off x="3429000" y="5438001"/>
            <a:ext cx="445956" cy="338554"/>
          </a:xfrm>
          <a:prstGeom prst="rect">
            <a:avLst/>
          </a:prstGeom>
          <a:noFill/>
        </p:spPr>
        <p:txBody>
          <a:bodyPr wrap="none">
            <a:spAutoFit/>
          </a:bodyPr>
          <a:lstStyle/>
          <a:p>
            <a:pPr eaLnBrk="0" hangingPunct="0">
              <a:defRPr/>
            </a:pPr>
            <a:r>
              <a:rPr lang="en-US" sz="1600" dirty="0">
                <a:solidFill>
                  <a:schemeClr val="tx1"/>
                </a:solidFill>
                <a:latin typeface="+mn-lt"/>
                <a:cs typeface="+mn-cs"/>
              </a:rPr>
              <a:t>AP</a:t>
            </a:r>
          </a:p>
        </p:txBody>
      </p:sp>
      <p:sp>
        <p:nvSpPr>
          <p:cNvPr id="71" name="TextBox 70"/>
          <p:cNvSpPr txBox="1"/>
          <p:nvPr/>
        </p:nvSpPr>
        <p:spPr>
          <a:xfrm>
            <a:off x="5138740" y="5728025"/>
            <a:ext cx="3622675" cy="368300"/>
          </a:xfrm>
          <a:prstGeom prst="rect">
            <a:avLst/>
          </a:prstGeom>
          <a:noFill/>
        </p:spPr>
        <p:txBody>
          <a:bodyPr wrap="none">
            <a:spAutoFit/>
          </a:bodyPr>
          <a:lstStyle/>
          <a:p>
            <a:pPr eaLnBrk="0" hangingPunct="0">
              <a:defRPr/>
            </a:pPr>
            <a:r>
              <a:rPr lang="en-US" sz="1800" dirty="0">
                <a:solidFill>
                  <a:schemeClr val="tx1"/>
                </a:solidFill>
                <a:latin typeface="+mn-lt"/>
                <a:cs typeface="+mn-cs"/>
              </a:rPr>
              <a:t>NA = Node of Attachment {AP, BS}</a:t>
            </a:r>
          </a:p>
        </p:txBody>
      </p:sp>
      <p:sp>
        <p:nvSpPr>
          <p:cNvPr id="72" name="TextBox 71"/>
          <p:cNvSpPr txBox="1"/>
          <p:nvPr/>
        </p:nvSpPr>
        <p:spPr>
          <a:xfrm>
            <a:off x="1691680" y="6032321"/>
            <a:ext cx="3632726" cy="461665"/>
          </a:xfrm>
          <a:prstGeom prst="rect">
            <a:avLst/>
          </a:prstGeom>
          <a:noFill/>
        </p:spPr>
        <p:txBody>
          <a:bodyPr wrap="none" rtlCol="0">
            <a:spAutoFit/>
          </a:bodyPr>
          <a:lstStyle/>
          <a:p>
            <a:r>
              <a:rPr lang="en-US" dirty="0" smtClean="0">
                <a:solidFill>
                  <a:schemeClr val="tx1"/>
                </a:solidFill>
                <a:latin typeface="+mn-lt"/>
              </a:rPr>
              <a:t>Radio interface components</a:t>
            </a:r>
            <a:endParaRPr lang="en-US" dirty="0">
              <a:solidFill>
                <a:schemeClr val="tx1"/>
              </a:solidFill>
              <a:latin typeface="+mn-lt"/>
            </a:endParaRPr>
          </a:p>
        </p:txBody>
      </p:sp>
      <p:cxnSp>
        <p:nvCxnSpPr>
          <p:cNvPr id="73" name="Straight Connector 72"/>
          <p:cNvCxnSpPr/>
          <p:nvPr/>
        </p:nvCxnSpPr>
        <p:spPr bwMode="auto">
          <a:xfrm flipV="1">
            <a:off x="3221850" y="5949280"/>
            <a:ext cx="180020" cy="135015"/>
          </a:xfrm>
          <a:prstGeom prst="line">
            <a:avLst/>
          </a:prstGeom>
          <a:solidFill>
            <a:schemeClr val="accent1"/>
          </a:solidFill>
          <a:ln w="12700" cap="flat" cmpd="sng" algn="ctr">
            <a:solidFill>
              <a:schemeClr val="accent2"/>
            </a:solidFill>
            <a:prstDash val="solid"/>
            <a:round/>
            <a:headEnd type="none" w="sm" len="sm"/>
            <a:tailEnd type="none" w="sm" len="sm"/>
          </a:ln>
          <a:effectLst/>
        </p:spPr>
      </p:cxnSp>
      <p:cxnSp>
        <p:nvCxnSpPr>
          <p:cNvPr id="74" name="Straight Connector 73"/>
          <p:cNvCxnSpPr/>
          <p:nvPr/>
        </p:nvCxnSpPr>
        <p:spPr bwMode="auto">
          <a:xfrm flipH="1" flipV="1">
            <a:off x="2141730" y="5949281"/>
            <a:ext cx="180020" cy="135014"/>
          </a:xfrm>
          <a:prstGeom prst="line">
            <a:avLst/>
          </a:prstGeom>
          <a:solidFill>
            <a:schemeClr val="accent1"/>
          </a:solidFill>
          <a:ln w="127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254853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smtClean="0"/>
              <a:t>November 2015</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dirty="0" smtClean="0"/>
              <a:t>Joseph Levy, InterDigital</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The work to define what a 5G network is has begun.  </a:t>
            </a:r>
          </a:p>
          <a:p>
            <a:pPr marL="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Many groups, companies, and individuals are providing use cases and their views on what 5G networks should do.  One group working to define a 5G network is 3GPP and they are working in conjunction with many government, corporate, and academic groups to do so.   Based on currently available information this contribution attempts to provide some insight as to how 802.11 can fit in the 3GPP 5G network as a RAT.  </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November 2015</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dirty="0" smtClean="0"/>
              <a:t>Joseph Levy, InterDigital</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20</a:t>
            </a:fld>
            <a:endParaRPr lang="en-GB" dirty="0"/>
          </a:p>
        </p:txBody>
      </p:sp>
      <p:sp>
        <p:nvSpPr>
          <p:cNvPr id="11265" name="Rectangle 1"/>
          <p:cNvSpPr>
            <a:spLocks noGrp="1" noChangeArrowheads="1"/>
          </p:cNvSpPr>
          <p:nvPr>
            <p:ph type="title"/>
          </p:nvPr>
        </p:nvSpPr>
        <p:spPr>
          <a:xfrm>
            <a:off x="685800" y="685800"/>
            <a:ext cx="7772400" cy="381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678122" y="1122384"/>
            <a:ext cx="7772400" cy="5353029"/>
          </a:xfrm>
          <a:ln/>
        </p:spPr>
        <p:txBody>
          <a:bodyPr/>
          <a:lstStyle/>
          <a:p>
            <a:pPr marL="457200" indent="-457200">
              <a:buFont typeface="+mj-lt"/>
              <a:buAutoNum type="arabicPeriod"/>
            </a:pPr>
            <a:r>
              <a:rPr lang="en-US" sz="1800" dirty="0"/>
              <a:t> </a:t>
            </a:r>
            <a:r>
              <a:rPr lang="en-US" sz="1800" dirty="0" smtClean="0"/>
              <a:t>NGMN 5G White Paper, </a:t>
            </a:r>
            <a:r>
              <a:rPr lang="en-US" sz="1800" dirty="0"/>
              <a:t>NGMN Alliance, </a:t>
            </a:r>
            <a:r>
              <a:rPr lang="en-US" sz="1800" dirty="0" smtClean="0">
                <a:hlinkClick r:id="rId3"/>
              </a:rPr>
              <a:t>11-15/0322r01</a:t>
            </a:r>
            <a:endParaRPr lang="en-US" sz="1800" dirty="0" smtClean="0"/>
          </a:p>
          <a:p>
            <a:pPr marL="457200" indent="-457200">
              <a:buFont typeface="+mj-lt"/>
              <a:buAutoNum type="arabicPeriod"/>
            </a:pPr>
            <a:r>
              <a:rPr lang="en-US" sz="1800" dirty="0"/>
              <a:t>3GPP TS 23.002 v13.3.0, 3rd Generation Partnership </a:t>
            </a:r>
            <a:r>
              <a:rPr lang="en-US" sz="1800" dirty="0" smtClean="0"/>
              <a:t>Project; Technical </a:t>
            </a:r>
            <a:r>
              <a:rPr lang="en-US" sz="1800" dirty="0"/>
              <a:t>Specification Group Services and System </a:t>
            </a:r>
            <a:r>
              <a:rPr lang="en-US" sz="1800" dirty="0" smtClean="0"/>
              <a:t>Aspects; Network architecture (</a:t>
            </a:r>
            <a:r>
              <a:rPr lang="en-US" sz="1800" dirty="0"/>
              <a:t>Release 13) </a:t>
            </a:r>
            <a:r>
              <a:rPr lang="en-US" sz="1800" dirty="0" smtClean="0">
                <a:hlinkClick r:id="rId4"/>
              </a:rPr>
              <a:t>TS23002-d30</a:t>
            </a:r>
            <a:r>
              <a:rPr lang="en-US" sz="1800" dirty="0" smtClean="0"/>
              <a:t> </a:t>
            </a:r>
          </a:p>
          <a:p>
            <a:pPr marL="457200" indent="-457200">
              <a:buFont typeface="+mj-lt"/>
              <a:buAutoNum type="arabicPeriod"/>
            </a:pPr>
            <a:r>
              <a:rPr lang="en-US" sz="1800" dirty="0"/>
              <a:t>3GPP TS 23.234 v12.0.0, 3rd Generation Partnership Project</a:t>
            </a:r>
            <a:r>
              <a:rPr lang="en-US" sz="1800" dirty="0" smtClean="0"/>
              <a:t>; Technical </a:t>
            </a:r>
            <a:r>
              <a:rPr lang="en-US" sz="1800" dirty="0"/>
              <a:t>Specification Group Services and System Aspects</a:t>
            </a:r>
            <a:r>
              <a:rPr lang="en-US" sz="1800" dirty="0" smtClean="0"/>
              <a:t>; 3GPP </a:t>
            </a:r>
            <a:r>
              <a:rPr lang="en-US" sz="1800" dirty="0"/>
              <a:t>system to Wireless Local Area Network (WLAN) </a:t>
            </a:r>
            <a:r>
              <a:rPr lang="en-US" sz="1800" dirty="0" smtClean="0"/>
              <a:t>interworking; System description (</a:t>
            </a:r>
            <a:r>
              <a:rPr lang="en-US" sz="1800" dirty="0"/>
              <a:t>Release 12) </a:t>
            </a:r>
            <a:r>
              <a:rPr lang="en-US" sz="1800" dirty="0" smtClean="0">
                <a:hlinkClick r:id="rId5"/>
              </a:rPr>
              <a:t>TS23234-c00</a:t>
            </a:r>
            <a:endParaRPr lang="en-US" sz="1800" dirty="0" smtClean="0"/>
          </a:p>
          <a:p>
            <a:pPr marL="457200" indent="-457200">
              <a:buFont typeface="+mj-lt"/>
              <a:buAutoNum type="arabicPeriod"/>
            </a:pPr>
            <a:r>
              <a:rPr lang="en-US" sz="1800" dirty="0"/>
              <a:t>WLAN and Cellular Interworking and Discovery Use </a:t>
            </a:r>
            <a:r>
              <a:rPr lang="en-US" sz="1800" dirty="0" smtClean="0"/>
              <a:t>Case, Joseph Levy and Juan </a:t>
            </a:r>
            <a:r>
              <a:rPr lang="en-US" sz="1800" dirty="0"/>
              <a:t>Carlos Zuniga </a:t>
            </a:r>
            <a:r>
              <a:rPr lang="en-US" sz="1800" dirty="0" smtClean="0">
                <a:hlinkClick r:id="rId6"/>
              </a:rPr>
              <a:t>11-12/0346r0</a:t>
            </a:r>
            <a:endParaRPr lang="en-US" sz="1800" dirty="0" smtClean="0"/>
          </a:p>
          <a:p>
            <a:pPr marL="457200" indent="-457200">
              <a:buFont typeface="+mj-lt"/>
              <a:buAutoNum type="arabicPeriod"/>
            </a:pPr>
            <a:r>
              <a:rPr lang="en-GB" sz="1800" dirty="0" smtClean="0"/>
              <a:t>Running </a:t>
            </a:r>
            <a:r>
              <a:rPr lang="en-GB" sz="1800" dirty="0"/>
              <a:t>36.300 CR for LTE-WLAN Radio Level Integration and Interworking </a:t>
            </a:r>
            <a:r>
              <a:rPr lang="en-GB" sz="1800" dirty="0" smtClean="0"/>
              <a:t>Enhancement </a:t>
            </a:r>
            <a:r>
              <a:rPr lang="en-GB" sz="1800" dirty="0" smtClean="0">
                <a:hlinkClick r:id="rId7"/>
              </a:rPr>
              <a:t>R2-154997</a:t>
            </a:r>
            <a:endParaRPr lang="en-US" sz="1800" dirty="0" smtClean="0"/>
          </a:p>
          <a:p>
            <a:pPr marL="457200" indent="-457200">
              <a:buFont typeface="+mj-lt"/>
              <a:buAutoNum type="arabicPeriod"/>
            </a:pPr>
            <a:r>
              <a:rPr lang="en-US" sz="1800" dirty="0" smtClean="0">
                <a:solidFill>
                  <a:schemeClr val="tx2"/>
                </a:solidFill>
              </a:rPr>
              <a:t>Max Riegel, Radio </a:t>
            </a:r>
            <a:r>
              <a:rPr lang="en-US" sz="1800" dirty="0">
                <a:solidFill>
                  <a:schemeClr val="tx2"/>
                </a:solidFill>
              </a:rPr>
              <a:t>Interface Component from an OmniRAN perspective </a:t>
            </a:r>
            <a:r>
              <a:rPr lang="en-US" sz="1800" dirty="0">
                <a:solidFill>
                  <a:schemeClr val="tx2"/>
                </a:solidFill>
                <a:hlinkClick r:id="rId8"/>
              </a:rPr>
              <a:t>https://</a:t>
            </a:r>
            <a:r>
              <a:rPr lang="en-US" sz="1800" dirty="0" smtClean="0">
                <a:solidFill>
                  <a:schemeClr val="tx2"/>
                </a:solidFill>
                <a:hlinkClick r:id="rId8"/>
              </a:rPr>
              <a:t>mentor.ieee.org/omniran/dcn/15/omniran-15-0044-00-CF00-radio-interface-component.pptx</a:t>
            </a:r>
            <a:r>
              <a:rPr lang="en-US" sz="1800" dirty="0" smtClean="0">
                <a:solidFill>
                  <a:schemeClr val="tx2"/>
                </a:solidFill>
              </a:rPr>
              <a:t> </a:t>
            </a:r>
            <a:endParaRPr lang="en-US" sz="1800" dirty="0">
              <a:solidFill>
                <a:schemeClr val="tx2"/>
              </a:solidFill>
            </a:endParaRPr>
          </a:p>
          <a:p>
            <a:pPr marL="457200" indent="-457200">
              <a:buFont typeface="+mj-lt"/>
              <a:buAutoNum type="arabicPeriod"/>
            </a:pPr>
            <a:endParaRPr lang="en-US" sz="1800" dirty="0" smtClean="0"/>
          </a:p>
          <a:p>
            <a:pPr marL="457200" indent="-457200">
              <a:buFont typeface="+mj-lt"/>
              <a:buAutoNum type="arabicPeriod"/>
            </a:pPr>
            <a:endParaRPr lang="en-US" sz="1800" dirty="0"/>
          </a:p>
          <a:p>
            <a:pPr marL="457200" indent="-457200">
              <a:buFont typeface="+mj-lt"/>
              <a:buAutoNum type="arabicPeriod"/>
            </a:pPr>
            <a:endParaRPr lang="en-US" sz="1800" dirty="0" smtClean="0"/>
          </a:p>
          <a:p>
            <a:pPr marL="457200" indent="-457200">
              <a:buFont typeface="+mj-lt"/>
              <a:buAutoNum type="arabicPeriod"/>
            </a:pPr>
            <a:endParaRPr lang="en-US" sz="1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What is a 5G network</a:t>
            </a:r>
          </a:p>
          <a:p>
            <a:r>
              <a:rPr lang="en-US" dirty="0" smtClean="0"/>
              <a:t>5G RAT requirements</a:t>
            </a:r>
          </a:p>
          <a:p>
            <a:r>
              <a:rPr lang="en-US" dirty="0" smtClean="0"/>
              <a:t>Background on 3GPP integration of 802.11</a:t>
            </a:r>
          </a:p>
          <a:p>
            <a:r>
              <a:rPr lang="en-US" dirty="0" smtClean="0"/>
              <a:t>Where do we go from here?</a:t>
            </a:r>
          </a:p>
          <a:p>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dirty="0" smtClean="0"/>
              <a:t>Joseph Levy, InterDigital</a:t>
            </a:r>
            <a:endParaRPr lang="en-GB" dirty="0"/>
          </a:p>
        </p:txBody>
      </p:sp>
      <p:sp>
        <p:nvSpPr>
          <p:cNvPr id="6" name="Date Placeholder 5"/>
          <p:cNvSpPr>
            <a:spLocks noGrp="1"/>
          </p:cNvSpPr>
          <p:nvPr>
            <p:ph type="dt" idx="15"/>
          </p:nvPr>
        </p:nvSpPr>
        <p:spPr/>
        <p:txBody>
          <a:bodyPr/>
          <a:lstStyle/>
          <a:p>
            <a:r>
              <a:rPr lang="en-US" dirty="0" smtClean="0"/>
              <a:t>November 2015</a:t>
            </a:r>
            <a:endParaRPr lang="en-GB" dirty="0"/>
          </a:p>
        </p:txBody>
      </p:sp>
    </p:spTree>
    <p:extLst>
      <p:ext uri="{BB962C8B-B14F-4D97-AF65-F5344CB8AC3E}">
        <p14:creationId xmlns:p14="http://schemas.microsoft.com/office/powerpoint/2010/main" val="10194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5G Network</a:t>
            </a:r>
            <a:endParaRPr lang="en-US" dirty="0"/>
          </a:p>
        </p:txBody>
      </p:sp>
      <p:sp>
        <p:nvSpPr>
          <p:cNvPr id="3" name="Content Placeholder 2"/>
          <p:cNvSpPr>
            <a:spLocks noGrp="1"/>
          </p:cNvSpPr>
          <p:nvPr>
            <p:ph idx="1"/>
          </p:nvPr>
        </p:nvSpPr>
        <p:spPr>
          <a:xfrm>
            <a:off x="696912" y="1524000"/>
            <a:ext cx="7770813" cy="4648200"/>
          </a:xfrm>
        </p:spPr>
        <p:txBody>
          <a:bodyPr/>
          <a:lstStyle/>
          <a:p>
            <a:pPr>
              <a:buFont typeface="Arial" panose="020B0604020202020204" pitchFamily="34" charset="0"/>
              <a:buChar char="•"/>
            </a:pPr>
            <a:r>
              <a:rPr lang="en-US" dirty="0" smtClean="0"/>
              <a:t>A 5G Network is a next generation network</a:t>
            </a:r>
          </a:p>
          <a:p>
            <a:pPr lvl="1">
              <a:buFont typeface="Arial" panose="020B0604020202020204" pitchFamily="34" charset="0"/>
              <a:buChar char="•"/>
            </a:pPr>
            <a:r>
              <a:rPr lang="en-US" dirty="0" smtClean="0"/>
              <a:t>This means many things to many people</a:t>
            </a:r>
          </a:p>
          <a:p>
            <a:pPr>
              <a:buFont typeface="Arial" panose="020B0604020202020204" pitchFamily="34" charset="0"/>
              <a:buChar char="•"/>
            </a:pPr>
            <a:r>
              <a:rPr lang="en-US" dirty="0" smtClean="0"/>
              <a:t>3GPP has defined the 4G Cellular Phone Network</a:t>
            </a:r>
          </a:p>
          <a:p>
            <a:pPr lvl="1">
              <a:buFont typeface="Arial" panose="020B0604020202020204" pitchFamily="34" charset="0"/>
              <a:buChar char="•"/>
            </a:pPr>
            <a:r>
              <a:rPr lang="en-US" dirty="0" smtClean="0"/>
              <a:t>LTE and LTE-A</a:t>
            </a:r>
          </a:p>
          <a:p>
            <a:pPr lvl="1">
              <a:buFont typeface="Arial" panose="020B0604020202020204" pitchFamily="34" charset="0"/>
              <a:buChar char="•"/>
            </a:pPr>
            <a:r>
              <a:rPr lang="en-US" dirty="0" smtClean="0"/>
              <a:t>This network consists of both a RAN (Radio Access Network) and a CN (Core Network)</a:t>
            </a:r>
          </a:p>
          <a:p>
            <a:pPr>
              <a:buFont typeface="Arial" panose="020B0604020202020204" pitchFamily="34" charset="0"/>
              <a:buChar char="•"/>
            </a:pPr>
            <a:r>
              <a:rPr lang="en-US" dirty="0" smtClean="0"/>
              <a:t>3GPP has begun to develop its vision for a 5G Network</a:t>
            </a:r>
          </a:p>
          <a:p>
            <a:pPr lvl="1">
              <a:buFont typeface="Arial" panose="020B0604020202020204" pitchFamily="34" charset="0"/>
              <a:buChar char="•"/>
            </a:pPr>
            <a:r>
              <a:rPr lang="en-US" dirty="0" smtClean="0"/>
              <a:t>I am pulling information from the NGMN 5G white paper [1] and from various 3GPP sources to define a view of a 5G Network</a:t>
            </a:r>
          </a:p>
          <a:p>
            <a:pPr>
              <a:buFont typeface="Arial" panose="020B0604020202020204" pitchFamily="34" charset="0"/>
              <a:buChar char="•"/>
            </a:pPr>
            <a:r>
              <a:rPr lang="en-US" dirty="0" smtClean="0"/>
              <a:t>The intent is not do define what a 5G Network will be but to discuss how 802.11 might fit with my guess at what the 3GPP 5G network may be.</a:t>
            </a:r>
          </a:p>
          <a:p>
            <a:pPr lvl="1">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dirty="0" smtClean="0"/>
              <a:t>Joseph Levy, InterDigital</a:t>
            </a:r>
            <a:endParaRPr lang="en-GB" dirty="0"/>
          </a:p>
        </p:txBody>
      </p:sp>
      <p:sp>
        <p:nvSpPr>
          <p:cNvPr id="6" name="Date Placeholder 5"/>
          <p:cNvSpPr>
            <a:spLocks noGrp="1"/>
          </p:cNvSpPr>
          <p:nvPr>
            <p:ph type="dt" idx="15"/>
          </p:nvPr>
        </p:nvSpPr>
        <p:spPr/>
        <p:txBody>
          <a:bodyPr/>
          <a:lstStyle/>
          <a:p>
            <a:r>
              <a:rPr lang="en-US" dirty="0" smtClean="0"/>
              <a:t>November 2015</a:t>
            </a:r>
            <a:endParaRPr lang="en-GB" dirty="0"/>
          </a:p>
        </p:txBody>
      </p:sp>
    </p:spTree>
    <p:extLst>
      <p:ext uri="{BB962C8B-B14F-4D97-AF65-F5344CB8AC3E}">
        <p14:creationId xmlns:p14="http://schemas.microsoft.com/office/powerpoint/2010/main" val="94931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a:t>
            </a:r>
            <a:r>
              <a:rPr lang="en-US" dirty="0"/>
              <a:t>U</a:t>
            </a:r>
            <a:r>
              <a:rPr lang="en-US" dirty="0" smtClean="0"/>
              <a:t>se Case Families [1]</a:t>
            </a:r>
            <a:endParaRPr lang="en-US" dirty="0"/>
          </a:p>
        </p:txBody>
      </p:sp>
      <p:sp>
        <p:nvSpPr>
          <p:cNvPr id="3" name="Date Placeholder 2"/>
          <p:cNvSpPr>
            <a:spLocks noGrp="1"/>
          </p:cNvSpPr>
          <p:nvPr>
            <p:ph type="dt" idx="10"/>
          </p:nvPr>
        </p:nvSpPr>
        <p:spPr/>
        <p:txBody>
          <a:bodyPr/>
          <a:lstStyle/>
          <a:p>
            <a:r>
              <a:rPr lang="en-US" dirty="0" smtClean="0"/>
              <a:t>November 2015</a:t>
            </a:r>
            <a:endParaRPr lang="en-GB" dirty="0"/>
          </a:p>
        </p:txBody>
      </p:sp>
      <p:sp>
        <p:nvSpPr>
          <p:cNvPr id="4" name="Footer Placeholder 3"/>
          <p:cNvSpPr>
            <a:spLocks noGrp="1"/>
          </p:cNvSpPr>
          <p:nvPr>
            <p:ph type="ftr" idx="11"/>
          </p:nvPr>
        </p:nvSpPr>
        <p:spPr/>
        <p:txBody>
          <a:bodyPr/>
          <a:lstStyle/>
          <a:p>
            <a:r>
              <a:rPr lang="en-GB" dirty="0" smtClean="0"/>
              <a:t>Joseph Levy, InterDigital</a:t>
            </a:r>
            <a:endParaRPr lang="en-GB" dirty="0"/>
          </a:p>
        </p:txBody>
      </p:sp>
      <p:sp>
        <p:nvSpPr>
          <p:cNvPr id="5" name="Slide Number Placeholder 4"/>
          <p:cNvSpPr>
            <a:spLocks noGrp="1"/>
          </p:cNvSpPr>
          <p:nvPr>
            <p:ph type="sldNum" idx="12"/>
          </p:nvPr>
        </p:nvSpPr>
        <p:spPr/>
        <p:txBody>
          <a:bodyPr/>
          <a:lstStyle/>
          <a:p>
            <a:r>
              <a:rPr lang="en-GB" dirty="0" smtClean="0"/>
              <a:t>Slide </a:t>
            </a:r>
            <a:fld id="{06B781AF-4CCF-49B0-A572-DE54FBE5D942}" type="slidenum">
              <a:rPr lang="en-GB" smtClean="0"/>
              <a:pPr/>
              <a:t>5</a:t>
            </a:fld>
            <a:endParaRPr lang="en-GB" dirty="0"/>
          </a:p>
        </p:txBody>
      </p:sp>
      <p:pic>
        <p:nvPicPr>
          <p:cNvPr id="10" name="Picture 9"/>
          <p:cNvPicPr>
            <a:picLocks noChangeAspect="1"/>
          </p:cNvPicPr>
          <p:nvPr/>
        </p:nvPicPr>
        <p:blipFill>
          <a:blip r:embed="rId2"/>
          <a:stretch>
            <a:fillRect/>
          </a:stretch>
        </p:blipFill>
        <p:spPr>
          <a:xfrm>
            <a:off x="152400" y="1443038"/>
            <a:ext cx="8882750" cy="4941829"/>
          </a:xfrm>
          <a:prstGeom prst="rect">
            <a:avLst/>
          </a:prstGeom>
        </p:spPr>
      </p:pic>
    </p:spTree>
    <p:extLst>
      <p:ext uri="{BB962C8B-B14F-4D97-AF65-F5344CB8AC3E}">
        <p14:creationId xmlns:p14="http://schemas.microsoft.com/office/powerpoint/2010/main" val="137907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r>
              <a:rPr lang="en-US" dirty="0" smtClean="0"/>
              <a:t>November 2015</a:t>
            </a:r>
            <a:endParaRPr lang="en-GB" dirty="0"/>
          </a:p>
        </p:txBody>
      </p:sp>
      <p:sp>
        <p:nvSpPr>
          <p:cNvPr id="4" name="Footer Placeholder 3"/>
          <p:cNvSpPr>
            <a:spLocks noGrp="1"/>
          </p:cNvSpPr>
          <p:nvPr>
            <p:ph type="ftr" idx="11"/>
          </p:nvPr>
        </p:nvSpPr>
        <p:spPr/>
        <p:txBody>
          <a:bodyPr/>
          <a:lstStyle/>
          <a:p>
            <a:r>
              <a:rPr lang="en-GB" dirty="0" smtClean="0"/>
              <a:t>Joseph Levy, InterDigital</a:t>
            </a:r>
            <a:endParaRPr lang="en-GB" dirty="0"/>
          </a:p>
        </p:txBody>
      </p:sp>
      <p:sp>
        <p:nvSpPr>
          <p:cNvPr id="5" name="Slide Number Placeholder 4"/>
          <p:cNvSpPr>
            <a:spLocks noGrp="1"/>
          </p:cNvSpPr>
          <p:nvPr>
            <p:ph type="sldNum" idx="12"/>
          </p:nvPr>
        </p:nvSpPr>
        <p:spPr/>
        <p:txBody>
          <a:bodyPr/>
          <a:lstStyle/>
          <a:p>
            <a:r>
              <a:rPr lang="en-GB" dirty="0" smtClean="0"/>
              <a:t>Slide </a:t>
            </a:r>
            <a:fld id="{06B781AF-4CCF-49B0-A572-DE54FBE5D942}" type="slidenum">
              <a:rPr lang="en-GB" smtClean="0"/>
              <a:pPr/>
              <a:t>6</a:t>
            </a:fld>
            <a:endParaRPr lang="en-GB" dirty="0"/>
          </a:p>
        </p:txBody>
      </p:sp>
      <p:pic>
        <p:nvPicPr>
          <p:cNvPr id="6" name="Picture 5"/>
          <p:cNvPicPr>
            <a:picLocks noChangeAspect="1"/>
          </p:cNvPicPr>
          <p:nvPr/>
        </p:nvPicPr>
        <p:blipFill>
          <a:blip r:embed="rId2"/>
          <a:stretch>
            <a:fillRect/>
          </a:stretch>
        </p:blipFill>
        <p:spPr>
          <a:xfrm>
            <a:off x="0" y="1219200"/>
            <a:ext cx="9144000" cy="5242824"/>
          </a:xfrm>
          <a:prstGeom prst="rect">
            <a:avLst/>
          </a:prstGeom>
        </p:spPr>
      </p:pic>
      <p:sp>
        <p:nvSpPr>
          <p:cNvPr id="2" name="Title 1"/>
          <p:cNvSpPr>
            <a:spLocks noGrp="1"/>
          </p:cNvSpPr>
          <p:nvPr>
            <p:ph type="title"/>
          </p:nvPr>
        </p:nvSpPr>
        <p:spPr>
          <a:xfrm>
            <a:off x="685800" y="685801"/>
            <a:ext cx="7770813" cy="609600"/>
          </a:xfrm>
        </p:spPr>
        <p:txBody>
          <a:bodyPr/>
          <a:lstStyle/>
          <a:p>
            <a:r>
              <a:rPr lang="en-US" dirty="0" smtClean="0"/>
              <a:t>The 5G Network Slice/Infrastructure [1]</a:t>
            </a:r>
            <a:endParaRPr lang="en-US" dirty="0"/>
          </a:p>
        </p:txBody>
      </p:sp>
      <p:sp>
        <p:nvSpPr>
          <p:cNvPr id="7" name="Rectangle 6"/>
          <p:cNvSpPr/>
          <p:nvPr/>
        </p:nvSpPr>
        <p:spPr>
          <a:xfrm rot="18390884">
            <a:off x="1563294" y="3044279"/>
            <a:ext cx="6017418" cy="769441"/>
          </a:xfrm>
          <a:prstGeom prst="rect">
            <a:avLst/>
          </a:prstGeom>
          <a:noFill/>
        </p:spPr>
        <p:txBody>
          <a:bodyPr wrap="none" lIns="91440" tIns="45720" rIns="91440" bIns="45720">
            <a:spAutoFit/>
          </a:bodyPr>
          <a:lstStyle/>
          <a:p>
            <a:pPr algn="ctr"/>
            <a:r>
              <a:rPr lang="en-US" sz="4400" b="1" dirty="0">
                <a:ln w="10160">
                  <a:solidFill>
                    <a:srgbClr val="0070C0"/>
                  </a:solidFill>
                  <a:prstDash val="solid"/>
                </a:ln>
                <a:solidFill>
                  <a:schemeClr val="accent6">
                    <a:lumMod val="40000"/>
                    <a:lumOff val="60000"/>
                    <a:alpha val="50000"/>
                  </a:schemeClr>
                </a:solidFill>
                <a:effectLst>
                  <a:outerShdw blurRad="38100" dist="22860" dir="5400000" algn="tl" rotWithShape="0">
                    <a:srgbClr val="000000">
                      <a:alpha val="30000"/>
                    </a:srgbClr>
                  </a:outerShdw>
                </a:effectLst>
              </a:rPr>
              <a:t>Common Infrastructure</a:t>
            </a:r>
          </a:p>
        </p:txBody>
      </p:sp>
      <p:sp>
        <p:nvSpPr>
          <p:cNvPr id="8" name="TextBox 7"/>
          <p:cNvSpPr txBox="1"/>
          <p:nvPr/>
        </p:nvSpPr>
        <p:spPr>
          <a:xfrm>
            <a:off x="7620000" y="5402075"/>
            <a:ext cx="1524000" cy="523220"/>
          </a:xfrm>
          <a:prstGeom prst="rect">
            <a:avLst/>
          </a:prstGeom>
          <a:noFill/>
        </p:spPr>
        <p:txBody>
          <a:bodyPr wrap="square" rtlCol="0">
            <a:spAutoFit/>
          </a:bodyPr>
          <a:lstStyle/>
          <a:p>
            <a:r>
              <a:rPr lang="en-US" sz="1400" dirty="0" smtClean="0">
                <a:solidFill>
                  <a:schemeClr val="tx1"/>
                </a:solidFill>
              </a:rPr>
              <a:t>UP- User Plane</a:t>
            </a:r>
          </a:p>
          <a:p>
            <a:r>
              <a:rPr lang="en-US" sz="1400" dirty="0" smtClean="0">
                <a:solidFill>
                  <a:schemeClr val="tx1"/>
                </a:solidFill>
              </a:rPr>
              <a:t>CP -Control Plane</a:t>
            </a:r>
            <a:endParaRPr lang="en-US" sz="1400" dirty="0">
              <a:solidFill>
                <a:schemeClr val="tx1"/>
              </a:solidFill>
            </a:endParaRPr>
          </a:p>
        </p:txBody>
      </p:sp>
    </p:spTree>
    <p:extLst>
      <p:ext uri="{BB962C8B-B14F-4D97-AF65-F5344CB8AC3E}">
        <p14:creationId xmlns:p14="http://schemas.microsoft.com/office/powerpoint/2010/main" val="273592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106" y="584200"/>
            <a:ext cx="8458200" cy="1065213"/>
          </a:xfrm>
        </p:spPr>
        <p:txBody>
          <a:bodyPr/>
          <a:lstStyle/>
          <a:p>
            <a:r>
              <a:rPr lang="en-US" dirty="0" smtClean="0"/>
              <a:t>A 5G network needs a RAT to support:</a:t>
            </a:r>
            <a:endParaRPr lang="en-US" dirty="0"/>
          </a:p>
        </p:txBody>
      </p:sp>
      <p:sp>
        <p:nvSpPr>
          <p:cNvPr id="3" name="Content Placeholder 2"/>
          <p:cNvSpPr>
            <a:spLocks noGrp="1"/>
          </p:cNvSpPr>
          <p:nvPr>
            <p:ph idx="1"/>
          </p:nvPr>
        </p:nvSpPr>
        <p:spPr>
          <a:xfrm>
            <a:off x="685800" y="1447800"/>
            <a:ext cx="7770813" cy="5027613"/>
          </a:xfrm>
        </p:spPr>
        <p:txBody>
          <a:bodyPr/>
          <a:lstStyle/>
          <a:p>
            <a:pPr>
              <a:buFont typeface="Arial" panose="020B0604020202020204" pitchFamily="34" charset="0"/>
              <a:buChar char="•"/>
            </a:pPr>
            <a:r>
              <a:rPr lang="en-US" dirty="0" smtClean="0"/>
              <a:t>Connectivity: wirelessly connect users to the network</a:t>
            </a:r>
          </a:p>
          <a:p>
            <a:pPr>
              <a:buFont typeface="Arial" panose="020B0604020202020204" pitchFamily="34" charset="0"/>
              <a:buChar char="•"/>
            </a:pPr>
            <a:r>
              <a:rPr lang="en-US" dirty="0" smtClean="0"/>
              <a:t>Connectivity transparency:</a:t>
            </a:r>
          </a:p>
          <a:p>
            <a:pPr lvl="1">
              <a:buFont typeface="Arial" panose="020B0604020202020204" pitchFamily="34" charset="0"/>
              <a:buChar char="•"/>
            </a:pPr>
            <a:r>
              <a:rPr lang="en-US" dirty="0" smtClean="0"/>
              <a:t>the best user experience, without user intervention</a:t>
            </a:r>
          </a:p>
          <a:p>
            <a:pPr lvl="1">
              <a:buFont typeface="Arial" panose="020B0604020202020204" pitchFamily="34" charset="0"/>
              <a:buChar char="•"/>
            </a:pPr>
            <a:r>
              <a:rPr lang="en-US" dirty="0" smtClean="0"/>
              <a:t>Seamless connectivity, without service interruption – including user authentication</a:t>
            </a:r>
          </a:p>
          <a:p>
            <a:pPr lvl="1">
              <a:buFont typeface="Arial" panose="020B0604020202020204" pitchFamily="34" charset="0"/>
              <a:buChar char="•"/>
            </a:pPr>
            <a:r>
              <a:rPr lang="en-US" dirty="0" smtClean="0"/>
              <a:t>Network control for operator preferences and user subscription</a:t>
            </a:r>
          </a:p>
          <a:p>
            <a:pPr lvl="1">
              <a:buFont typeface="Arial" panose="020B0604020202020204" pitchFamily="34" charset="0"/>
              <a:buChar char="•"/>
            </a:pPr>
            <a:r>
              <a:rPr lang="en-US" dirty="0" smtClean="0"/>
              <a:t>Transparent connection management (HO, Stream Control, …)</a:t>
            </a:r>
          </a:p>
          <a:p>
            <a:pPr>
              <a:buFont typeface="Arial" panose="020B0604020202020204" pitchFamily="34" charset="0"/>
              <a:buChar char="•"/>
            </a:pPr>
            <a:r>
              <a:rPr lang="en-US" dirty="0" smtClean="0"/>
              <a:t>Location services:</a:t>
            </a:r>
          </a:p>
          <a:p>
            <a:pPr lvl="1">
              <a:buFont typeface="Arial" panose="020B0604020202020204" pitchFamily="34" charset="0"/>
              <a:buChar char="•"/>
            </a:pPr>
            <a:r>
              <a:rPr lang="en-US" dirty="0" smtClean="0"/>
              <a:t>In support of contextual attributes for instant/personal services</a:t>
            </a:r>
          </a:p>
          <a:p>
            <a:pPr>
              <a:buFont typeface="Arial" panose="020B0604020202020204" pitchFamily="34" charset="0"/>
              <a:buChar char="•"/>
            </a:pPr>
            <a:r>
              <a:rPr lang="en-US" dirty="0" smtClean="0"/>
              <a:t>Security:</a:t>
            </a:r>
          </a:p>
          <a:p>
            <a:pPr lvl="1">
              <a:buFont typeface="Arial" panose="020B0604020202020204" pitchFamily="34" charset="0"/>
              <a:buChar char="•"/>
            </a:pPr>
            <a:r>
              <a:rPr lang="en-US" dirty="0" smtClean="0"/>
              <a:t>Subscriber Authentication</a:t>
            </a:r>
          </a:p>
          <a:p>
            <a:pPr lvl="1">
              <a:buFont typeface="Arial" panose="020B0604020202020204" pitchFamily="34" charset="0"/>
              <a:buChar char="•"/>
            </a:pPr>
            <a:r>
              <a:rPr lang="en-US" dirty="0" smtClean="0"/>
              <a:t>User Privacy</a:t>
            </a:r>
          </a:p>
          <a:p>
            <a:pPr lvl="1">
              <a:buFont typeface="Arial" panose="020B0604020202020204" pitchFamily="34" charset="0"/>
              <a:buChar char="•"/>
            </a:pPr>
            <a:r>
              <a:rPr lang="en-US" dirty="0" smtClean="0"/>
              <a:t>Network Security</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dirty="0" smtClean="0"/>
              <a:t>Joseph Levy, InterDigital</a:t>
            </a:r>
            <a:endParaRPr lang="en-GB" dirty="0"/>
          </a:p>
        </p:txBody>
      </p:sp>
      <p:sp>
        <p:nvSpPr>
          <p:cNvPr id="6" name="Date Placeholder 5"/>
          <p:cNvSpPr>
            <a:spLocks noGrp="1"/>
          </p:cNvSpPr>
          <p:nvPr>
            <p:ph type="dt" idx="15"/>
          </p:nvPr>
        </p:nvSpPr>
        <p:spPr/>
        <p:txBody>
          <a:bodyPr/>
          <a:lstStyle/>
          <a:p>
            <a:r>
              <a:rPr lang="en-US" dirty="0" smtClean="0"/>
              <a:t>November 2015</a:t>
            </a:r>
            <a:endParaRPr lang="en-GB" dirty="0"/>
          </a:p>
        </p:txBody>
      </p:sp>
    </p:spTree>
    <p:extLst>
      <p:ext uri="{BB962C8B-B14F-4D97-AF65-F5344CB8AC3E}">
        <p14:creationId xmlns:p14="http://schemas.microsoft.com/office/powerpoint/2010/main" val="183311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Is 802.11 a RAT?</a:t>
            </a:r>
            <a:endParaRPr lang="en-US" dirty="0"/>
          </a:p>
        </p:txBody>
      </p:sp>
      <p:sp>
        <p:nvSpPr>
          <p:cNvPr id="7" name="Content Placeholder 6"/>
          <p:cNvSpPr>
            <a:spLocks noGrp="1"/>
          </p:cNvSpPr>
          <p:nvPr>
            <p:ph idx="1"/>
          </p:nvPr>
        </p:nvSpPr>
        <p:spPr>
          <a:xfrm>
            <a:off x="685800" y="1524000"/>
            <a:ext cx="7770813" cy="4570413"/>
          </a:xfrm>
        </p:spPr>
        <p:txBody>
          <a:bodyPr/>
          <a:lstStyle/>
          <a:p>
            <a:pPr algn="ctr"/>
            <a:r>
              <a:rPr lang="en-US" dirty="0" smtClean="0"/>
              <a:t>RAT = Radio Access Technology</a:t>
            </a:r>
          </a:p>
          <a:p>
            <a:pPr>
              <a:buFont typeface="Arial" panose="020B0604020202020204" pitchFamily="34" charset="0"/>
              <a:buChar char="•"/>
            </a:pPr>
            <a:r>
              <a:rPr lang="en-US" dirty="0" smtClean="0"/>
              <a:t>There will be multiple 5G RATs</a:t>
            </a:r>
          </a:p>
          <a:p>
            <a:pPr lvl="1">
              <a:buFont typeface="Arial" panose="020B0604020202020204" pitchFamily="34" charset="0"/>
              <a:buChar char="•"/>
            </a:pPr>
            <a:r>
              <a:rPr lang="en-US" dirty="0" smtClean="0"/>
              <a:t>Legacy: LTE, UMTS, GSM, 802.11?</a:t>
            </a:r>
          </a:p>
          <a:p>
            <a:pPr lvl="1">
              <a:buFont typeface="Arial" panose="020B0604020202020204" pitchFamily="34" charset="0"/>
              <a:buChar char="•"/>
            </a:pPr>
            <a:r>
              <a:rPr lang="en-US" dirty="0" smtClean="0"/>
              <a:t>3GPP New RATs (&lt;6GHz, &gt;6GHz)</a:t>
            </a:r>
          </a:p>
          <a:p>
            <a:pPr lvl="1">
              <a:buFont typeface="Arial" panose="020B0604020202020204" pitchFamily="34" charset="0"/>
              <a:buChar char="•"/>
            </a:pPr>
            <a:r>
              <a:rPr lang="en-US" dirty="0" smtClean="0"/>
              <a:t>Non-3GPP RATs: 802.11ax, 802.11ay, 802.11ah …</a:t>
            </a:r>
          </a:p>
          <a:p>
            <a:pPr>
              <a:buFont typeface="Arial" panose="020B0604020202020204" pitchFamily="34" charset="0"/>
              <a:buChar char="•"/>
            </a:pPr>
            <a:r>
              <a:rPr lang="en-US" dirty="0" smtClean="0"/>
              <a:t>In a 5G network it is expected that a terminal/device may be connected to several RATs at a given instant</a:t>
            </a:r>
          </a:p>
          <a:p>
            <a:pPr lvl="1">
              <a:buFont typeface="Arial" panose="020B0604020202020204" pitchFamily="34" charset="0"/>
              <a:buChar char="•"/>
            </a:pPr>
            <a:r>
              <a:rPr lang="en-US" dirty="0" smtClean="0"/>
              <a:t>RAT aggregation</a:t>
            </a:r>
          </a:p>
          <a:p>
            <a:pPr lvl="1">
              <a:buFont typeface="Arial" panose="020B0604020202020204" pitchFamily="34" charset="0"/>
              <a:buChar char="•"/>
            </a:pPr>
            <a:r>
              <a:rPr lang="en-US" dirty="0" smtClean="0"/>
              <a:t>Carrier/Band aggregation</a:t>
            </a:r>
          </a:p>
          <a:p>
            <a:pPr lvl="1">
              <a:buFont typeface="Arial" panose="020B0604020202020204" pitchFamily="34" charset="0"/>
              <a:buChar char="•"/>
            </a:pPr>
            <a:r>
              <a:rPr lang="en-US" dirty="0" smtClean="0"/>
              <a:t>Higher Layer aggregation</a:t>
            </a:r>
          </a:p>
          <a:p>
            <a:r>
              <a:rPr lang="en-US" dirty="0"/>
              <a:t>	</a:t>
            </a:r>
          </a:p>
        </p:txBody>
      </p:sp>
      <p:sp>
        <p:nvSpPr>
          <p:cNvPr id="5" name="Slide Number Placeholder 4"/>
          <p:cNvSpPr>
            <a:spLocks noGrp="1"/>
          </p:cNvSpPr>
          <p:nvPr>
            <p:ph type="sldNum" idx="12"/>
          </p:nvPr>
        </p:nvSpPr>
        <p:spPr/>
        <p:txBody>
          <a:bodyPr/>
          <a:lstStyle/>
          <a:p>
            <a:r>
              <a:rPr lang="en-GB" dirty="0" smtClean="0"/>
              <a:t>Slide </a:t>
            </a:r>
            <a:fld id="{06B781AF-4CCF-49B0-A572-DE54FBE5D942}" type="slidenum">
              <a:rPr lang="en-GB" smtClean="0"/>
              <a:pPr/>
              <a:t>8</a:t>
            </a:fld>
            <a:endParaRPr lang="en-GB" dirty="0"/>
          </a:p>
        </p:txBody>
      </p:sp>
      <p:sp>
        <p:nvSpPr>
          <p:cNvPr id="4" name="Footer Placeholder 3"/>
          <p:cNvSpPr>
            <a:spLocks noGrp="1"/>
          </p:cNvSpPr>
          <p:nvPr>
            <p:ph type="ftr" idx="14"/>
          </p:nvPr>
        </p:nvSpPr>
        <p:spPr/>
        <p:txBody>
          <a:bodyPr/>
          <a:lstStyle/>
          <a:p>
            <a:r>
              <a:rPr lang="en-GB" dirty="0" smtClean="0"/>
              <a:t>Joseph Levy, InterDigital</a:t>
            </a:r>
            <a:endParaRPr lang="en-GB" dirty="0"/>
          </a:p>
        </p:txBody>
      </p:sp>
      <p:sp>
        <p:nvSpPr>
          <p:cNvPr id="3" name="Date Placeholder 2"/>
          <p:cNvSpPr>
            <a:spLocks noGrp="1"/>
          </p:cNvSpPr>
          <p:nvPr>
            <p:ph type="dt" idx="15"/>
          </p:nvPr>
        </p:nvSpPr>
        <p:spPr/>
        <p:txBody>
          <a:bodyPr/>
          <a:lstStyle/>
          <a:p>
            <a:r>
              <a:rPr lang="en-US" dirty="0" smtClean="0"/>
              <a:t>November 2015</a:t>
            </a:r>
            <a:endParaRPr lang="en-GB" dirty="0"/>
          </a:p>
        </p:txBody>
      </p:sp>
    </p:spTree>
    <p:extLst>
      <p:ext uri="{BB962C8B-B14F-4D97-AF65-F5344CB8AC3E}">
        <p14:creationId xmlns:p14="http://schemas.microsoft.com/office/powerpoint/2010/main" val="228060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1"/>
            <a:ext cx="7770813" cy="457200"/>
          </a:xfrm>
        </p:spPr>
        <p:txBody>
          <a:bodyPr/>
          <a:lstStyle/>
          <a:p>
            <a:r>
              <a:rPr lang="en-US" dirty="0" smtClean="0"/>
              <a:t>The 5G Use Case Triangle</a:t>
            </a:r>
            <a:endParaRPr lang="en-US" dirty="0"/>
          </a:p>
        </p:txBody>
      </p:sp>
      <p:sp>
        <p:nvSpPr>
          <p:cNvPr id="2" name="Date Placeholder 1"/>
          <p:cNvSpPr>
            <a:spLocks noGrp="1"/>
          </p:cNvSpPr>
          <p:nvPr>
            <p:ph type="dt" idx="10"/>
          </p:nvPr>
        </p:nvSpPr>
        <p:spPr/>
        <p:txBody>
          <a:bodyPr/>
          <a:lstStyle/>
          <a:p>
            <a:r>
              <a:rPr lang="en-US" dirty="0" smtClean="0"/>
              <a:t>November 2015</a:t>
            </a:r>
            <a:endParaRPr lang="en-GB" dirty="0"/>
          </a:p>
        </p:txBody>
      </p:sp>
      <p:sp>
        <p:nvSpPr>
          <p:cNvPr id="3" name="Footer Placeholder 2"/>
          <p:cNvSpPr>
            <a:spLocks noGrp="1"/>
          </p:cNvSpPr>
          <p:nvPr>
            <p:ph type="ftr" idx="11"/>
          </p:nvPr>
        </p:nvSpPr>
        <p:spPr/>
        <p:txBody>
          <a:bodyPr/>
          <a:lstStyle/>
          <a:p>
            <a:r>
              <a:rPr lang="en-GB" dirty="0" smtClean="0"/>
              <a:t>Joseph Levy, InterDigital</a:t>
            </a:r>
            <a:endParaRPr lang="en-GB" dirty="0"/>
          </a:p>
        </p:txBody>
      </p:sp>
      <p:sp>
        <p:nvSpPr>
          <p:cNvPr id="4" name="Slide Number Placeholder 3"/>
          <p:cNvSpPr>
            <a:spLocks noGrp="1"/>
          </p:cNvSpPr>
          <p:nvPr>
            <p:ph type="sldNum" idx="12"/>
          </p:nvPr>
        </p:nvSpPr>
        <p:spPr/>
        <p:txBody>
          <a:bodyPr/>
          <a:lstStyle/>
          <a:p>
            <a:r>
              <a:rPr lang="en-GB" dirty="0" smtClean="0"/>
              <a:t>Slide </a:t>
            </a:r>
            <a:fld id="{F5D8E26B-7BCF-4D25-9C89-0168A6618F18}" type="slidenum">
              <a:rPr lang="en-GB" smtClean="0"/>
              <a:pPr/>
              <a:t>9</a:t>
            </a:fld>
            <a:endParaRPr lang="en-GB" dirty="0"/>
          </a:p>
        </p:txBody>
      </p:sp>
      <p:sp>
        <p:nvSpPr>
          <p:cNvPr id="6" name="Isosceles Triangle 5"/>
          <p:cNvSpPr/>
          <p:nvPr/>
        </p:nvSpPr>
        <p:spPr bwMode="auto">
          <a:xfrm>
            <a:off x="1660160" y="1732348"/>
            <a:ext cx="5622922" cy="4135052"/>
          </a:xfrm>
          <a:prstGeom prst="triangle">
            <a:avLst/>
          </a:prstGeom>
          <a:solidFill>
            <a:srgbClr val="3D7DC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7" name="Rectangle 6"/>
          <p:cNvSpPr/>
          <p:nvPr/>
        </p:nvSpPr>
        <p:spPr>
          <a:xfrm rot="18188474">
            <a:off x="3482225" y="2237019"/>
            <a:ext cx="1385956" cy="369332"/>
          </a:xfrm>
          <a:prstGeom prst="rect">
            <a:avLst/>
          </a:prstGeom>
          <a:noFill/>
        </p:spPr>
        <p:txBody>
          <a:bodyPr wrap="none" lIns="91440" tIns="45720" rIns="91440" bIns="45720">
            <a:spAutoFit/>
          </a:bodyPr>
          <a:lstStyle/>
          <a:p>
            <a:pPr algn="ctr"/>
            <a:r>
              <a:rPr lang="en-US" sz="1800" b="1" cap="none" spc="0" dirty="0" smtClean="0">
                <a:ln w="6600">
                  <a:solidFill>
                    <a:schemeClr val="tx1"/>
                  </a:solidFill>
                  <a:prstDash val="solid"/>
                </a:ln>
                <a:solidFill>
                  <a:srgbClr val="3D7DC3"/>
                </a:solidFill>
                <a:effectLst>
                  <a:outerShdw dist="38100" dir="2700000" algn="tl" rotWithShape="0">
                    <a:schemeClr val="accent2"/>
                  </a:outerShdw>
                </a:effectLst>
              </a:rPr>
              <a:t>Throughput</a:t>
            </a:r>
            <a:endParaRPr lang="en-US" sz="1800" b="1" cap="none" spc="0" dirty="0">
              <a:ln w="6600">
                <a:solidFill>
                  <a:schemeClr val="tx1"/>
                </a:solidFill>
                <a:prstDash val="solid"/>
              </a:ln>
              <a:solidFill>
                <a:srgbClr val="3D7DC3"/>
              </a:solidFill>
              <a:effectLst>
                <a:outerShdw dist="38100" dir="2700000" algn="tl" rotWithShape="0">
                  <a:schemeClr val="accent2"/>
                </a:outerShdw>
              </a:effectLst>
            </a:endParaRPr>
          </a:p>
        </p:txBody>
      </p:sp>
      <p:sp>
        <p:nvSpPr>
          <p:cNvPr id="8" name="Rectangle 7"/>
          <p:cNvSpPr/>
          <p:nvPr/>
        </p:nvSpPr>
        <p:spPr>
          <a:xfrm>
            <a:off x="1803293" y="5502211"/>
            <a:ext cx="2768707" cy="369332"/>
          </a:xfrm>
          <a:prstGeom prst="rect">
            <a:avLst/>
          </a:prstGeom>
          <a:noFill/>
        </p:spPr>
        <p:txBody>
          <a:bodyPr wrap="none" lIns="91440" tIns="45720" rIns="91440" bIns="45720">
            <a:spAutoFit/>
          </a:bodyPr>
          <a:lstStyle/>
          <a:p>
            <a:pPr algn="ctr"/>
            <a:r>
              <a:rPr lang="en-US" sz="1800" b="1" dirty="0">
                <a:ln w="6600">
                  <a:solidFill>
                    <a:schemeClr val="tx1"/>
                  </a:solidFill>
                  <a:prstDash val="solid"/>
                </a:ln>
                <a:solidFill>
                  <a:srgbClr val="3D7DC3"/>
                </a:solidFill>
                <a:effectLst>
                  <a:outerShdw dist="38100" dir="2700000" algn="tl" rotWithShape="0">
                    <a:schemeClr val="accent2"/>
                  </a:outerShdw>
                </a:effectLst>
              </a:rPr>
              <a:t>Many </a:t>
            </a:r>
            <a:r>
              <a:rPr lang="en-US" sz="1800" b="1" dirty="0" smtClean="0">
                <a:ln w="6600">
                  <a:solidFill>
                    <a:schemeClr val="tx1"/>
                  </a:solidFill>
                  <a:prstDash val="solid"/>
                </a:ln>
                <a:solidFill>
                  <a:srgbClr val="3D7DC3"/>
                </a:solidFill>
                <a:effectLst>
                  <a:outerShdw dist="38100" dir="2700000" algn="tl" rotWithShape="0">
                    <a:schemeClr val="accent2"/>
                  </a:outerShdw>
                </a:effectLst>
              </a:rPr>
              <a:t>Devices/Cost/Power</a:t>
            </a:r>
            <a:endParaRPr lang="en-US" sz="1800" b="1" dirty="0">
              <a:ln w="6600">
                <a:solidFill>
                  <a:schemeClr val="tx1"/>
                </a:solidFill>
                <a:prstDash val="solid"/>
              </a:ln>
              <a:solidFill>
                <a:srgbClr val="3D7DC3"/>
              </a:solidFill>
              <a:effectLst>
                <a:outerShdw dist="38100" dir="2700000" algn="tl" rotWithShape="0">
                  <a:schemeClr val="accent2"/>
                </a:outerShdw>
              </a:effectLst>
            </a:endParaRPr>
          </a:p>
        </p:txBody>
      </p:sp>
      <p:sp>
        <p:nvSpPr>
          <p:cNvPr id="9" name="Rectangle 8"/>
          <p:cNvSpPr/>
          <p:nvPr/>
        </p:nvSpPr>
        <p:spPr>
          <a:xfrm rot="3380810">
            <a:off x="5388586" y="4785101"/>
            <a:ext cx="2082621" cy="369332"/>
          </a:xfrm>
          <a:prstGeom prst="rect">
            <a:avLst/>
          </a:prstGeom>
          <a:noFill/>
        </p:spPr>
        <p:txBody>
          <a:bodyPr wrap="none" lIns="91440" tIns="45720" rIns="91440" bIns="45720">
            <a:spAutoFit/>
          </a:bodyPr>
          <a:lstStyle/>
          <a:p>
            <a:pPr algn="ctr"/>
            <a:r>
              <a:rPr lang="en-US" sz="1800" b="1" dirty="0">
                <a:ln w="6600">
                  <a:solidFill>
                    <a:schemeClr val="tx1"/>
                  </a:solidFill>
                  <a:prstDash val="solid"/>
                </a:ln>
                <a:solidFill>
                  <a:srgbClr val="3D7DC3"/>
                </a:solidFill>
                <a:effectLst>
                  <a:outerShdw dist="38100" dir="2700000" algn="tl" rotWithShape="0">
                    <a:schemeClr val="accent2"/>
                  </a:outerShdw>
                </a:effectLst>
              </a:rPr>
              <a:t>Latency/Reliability</a:t>
            </a:r>
          </a:p>
        </p:txBody>
      </p:sp>
      <p:sp>
        <p:nvSpPr>
          <p:cNvPr id="10" name="TextBox 9"/>
          <p:cNvSpPr txBox="1"/>
          <p:nvPr/>
        </p:nvSpPr>
        <p:spPr>
          <a:xfrm>
            <a:off x="6780212" y="5902321"/>
            <a:ext cx="2363787" cy="584775"/>
          </a:xfrm>
          <a:prstGeom prst="rect">
            <a:avLst/>
          </a:prstGeom>
          <a:noFill/>
        </p:spPr>
        <p:txBody>
          <a:bodyPr wrap="square" rtlCol="0">
            <a:spAutoFit/>
          </a:bodyPr>
          <a:lstStyle/>
          <a:p>
            <a:r>
              <a:rPr lang="en-US" sz="1600" dirty="0" smtClean="0">
                <a:solidFill>
                  <a:schemeClr val="tx1"/>
                </a:solidFill>
              </a:rPr>
              <a:t>Critical Communications: V2V, V2X, Tactile</a:t>
            </a:r>
            <a:endParaRPr lang="en-US" sz="1600" dirty="0">
              <a:solidFill>
                <a:schemeClr val="tx1"/>
              </a:solidFill>
            </a:endParaRPr>
          </a:p>
        </p:txBody>
      </p:sp>
      <p:sp>
        <p:nvSpPr>
          <p:cNvPr id="11" name="TextBox 10"/>
          <p:cNvSpPr txBox="1"/>
          <p:nvPr/>
        </p:nvSpPr>
        <p:spPr>
          <a:xfrm>
            <a:off x="3572346" y="1342636"/>
            <a:ext cx="1831029" cy="338554"/>
          </a:xfrm>
          <a:prstGeom prst="rect">
            <a:avLst/>
          </a:prstGeom>
          <a:noFill/>
        </p:spPr>
        <p:txBody>
          <a:bodyPr wrap="square" rtlCol="0">
            <a:spAutoFit/>
          </a:bodyPr>
          <a:lstStyle/>
          <a:p>
            <a:r>
              <a:rPr lang="en-US" sz="1600" dirty="0" smtClean="0">
                <a:solidFill>
                  <a:schemeClr val="tx1"/>
                </a:solidFill>
              </a:rPr>
              <a:t>Massive Broadband</a:t>
            </a:r>
            <a:endParaRPr lang="en-US" sz="1600" dirty="0">
              <a:solidFill>
                <a:schemeClr val="tx1"/>
              </a:solidFill>
            </a:endParaRPr>
          </a:p>
        </p:txBody>
      </p:sp>
      <p:sp>
        <p:nvSpPr>
          <p:cNvPr id="12" name="TextBox 11"/>
          <p:cNvSpPr txBox="1"/>
          <p:nvPr/>
        </p:nvSpPr>
        <p:spPr>
          <a:xfrm>
            <a:off x="926927" y="5875530"/>
            <a:ext cx="1414792" cy="338554"/>
          </a:xfrm>
          <a:prstGeom prst="rect">
            <a:avLst/>
          </a:prstGeom>
          <a:noFill/>
        </p:spPr>
        <p:txBody>
          <a:bodyPr wrap="square" rtlCol="0">
            <a:spAutoFit/>
          </a:bodyPr>
          <a:lstStyle/>
          <a:p>
            <a:r>
              <a:rPr lang="en-US" sz="1600" dirty="0" smtClean="0">
                <a:solidFill>
                  <a:schemeClr val="tx1"/>
                </a:solidFill>
              </a:rPr>
              <a:t>Massive M2M</a:t>
            </a:r>
            <a:endParaRPr lang="en-US" sz="1600" dirty="0">
              <a:solidFill>
                <a:schemeClr val="tx1"/>
              </a:solidFill>
            </a:endParaRPr>
          </a:p>
        </p:txBody>
      </p:sp>
      <p:sp>
        <p:nvSpPr>
          <p:cNvPr id="13" name="Rectangle 12"/>
          <p:cNvSpPr/>
          <p:nvPr/>
        </p:nvSpPr>
        <p:spPr>
          <a:xfrm>
            <a:off x="3276600" y="3087469"/>
            <a:ext cx="1491114" cy="646331"/>
          </a:xfrm>
          <a:prstGeom prst="rect">
            <a:avLst/>
          </a:prstGeom>
          <a:noFill/>
        </p:spPr>
        <p:txBody>
          <a:bodyPr wrap="none" lIns="91440" tIns="45720" rIns="91440" bIns="45720">
            <a:spAutoFit/>
          </a:bodyPr>
          <a:lstStyle/>
          <a:p>
            <a:pPr algn="ctr"/>
            <a:r>
              <a:rPr lang="en-US" sz="3600" b="1" cap="none" spc="0" dirty="0" smtClean="0">
                <a:ln w="22225">
                  <a:solidFill>
                    <a:schemeClr val="tx1"/>
                  </a:solidFill>
                  <a:prstDash val="solid"/>
                </a:ln>
                <a:solidFill>
                  <a:srgbClr val="FFC000"/>
                </a:solidFill>
                <a:effectLst/>
                <a:latin typeface="MS Reference Sans Serif" panose="020B0604030504040204" pitchFamily="34" charset="0"/>
              </a:rPr>
              <a:t>.11ax</a:t>
            </a:r>
            <a:endParaRPr lang="en-US" sz="3600" b="1" cap="none" spc="0" dirty="0">
              <a:ln w="22225">
                <a:solidFill>
                  <a:schemeClr val="tx1"/>
                </a:solidFill>
                <a:prstDash val="solid"/>
              </a:ln>
              <a:solidFill>
                <a:srgbClr val="FFC000"/>
              </a:solidFill>
              <a:effectLst/>
              <a:latin typeface="MS Reference Sans Serif" panose="020B0604030504040204" pitchFamily="34" charset="0"/>
            </a:endParaRPr>
          </a:p>
        </p:txBody>
      </p:sp>
      <p:sp>
        <p:nvSpPr>
          <p:cNvPr id="14" name="Rectangle 13"/>
          <p:cNvSpPr/>
          <p:nvPr/>
        </p:nvSpPr>
        <p:spPr>
          <a:xfrm>
            <a:off x="5248779" y="4724400"/>
            <a:ext cx="1228221" cy="646331"/>
          </a:xfrm>
          <a:prstGeom prst="rect">
            <a:avLst/>
          </a:prstGeom>
          <a:noFill/>
        </p:spPr>
        <p:txBody>
          <a:bodyPr wrap="none" lIns="91440" tIns="45720" rIns="91440" bIns="45720">
            <a:spAutoFit/>
          </a:bodyPr>
          <a:lstStyle/>
          <a:p>
            <a:pPr algn="ctr"/>
            <a:r>
              <a:rPr lang="en-US" sz="3600" b="1" cap="none" spc="0" dirty="0" smtClean="0">
                <a:ln w="22225">
                  <a:solidFill>
                    <a:schemeClr val="tx1"/>
                  </a:solidFill>
                  <a:prstDash val="solid"/>
                </a:ln>
                <a:solidFill>
                  <a:srgbClr val="FFC000"/>
                </a:solidFill>
                <a:effectLst/>
                <a:latin typeface="MS Reference Sans Serif" panose="020B0604030504040204" pitchFamily="34" charset="0"/>
              </a:rPr>
              <a:t>.11p</a:t>
            </a:r>
            <a:endParaRPr lang="en-US" sz="3600" b="1" cap="none" spc="0" dirty="0">
              <a:ln w="22225">
                <a:solidFill>
                  <a:schemeClr val="tx1"/>
                </a:solidFill>
                <a:prstDash val="solid"/>
              </a:ln>
              <a:solidFill>
                <a:srgbClr val="FFC000"/>
              </a:solidFill>
              <a:effectLst/>
              <a:latin typeface="MS Reference Sans Serif" panose="020B0604030504040204" pitchFamily="34" charset="0"/>
            </a:endParaRPr>
          </a:p>
        </p:txBody>
      </p:sp>
      <p:sp>
        <p:nvSpPr>
          <p:cNvPr id="15" name="Rectangle 14"/>
          <p:cNvSpPr/>
          <p:nvPr/>
        </p:nvSpPr>
        <p:spPr>
          <a:xfrm>
            <a:off x="1993754" y="5068669"/>
            <a:ext cx="1508746" cy="646331"/>
          </a:xfrm>
          <a:prstGeom prst="rect">
            <a:avLst/>
          </a:prstGeom>
          <a:noFill/>
        </p:spPr>
        <p:txBody>
          <a:bodyPr wrap="none" lIns="91440" tIns="45720" rIns="91440" bIns="45720">
            <a:spAutoFit/>
          </a:bodyPr>
          <a:lstStyle/>
          <a:p>
            <a:pPr algn="ctr"/>
            <a:r>
              <a:rPr lang="en-US" sz="3600" b="1" cap="none" spc="0" dirty="0" smtClean="0">
                <a:ln w="22225">
                  <a:solidFill>
                    <a:schemeClr val="tx1"/>
                  </a:solidFill>
                  <a:prstDash val="solid"/>
                </a:ln>
                <a:solidFill>
                  <a:srgbClr val="FFC000"/>
                </a:solidFill>
                <a:effectLst/>
                <a:latin typeface="MS Reference Sans Serif" panose="020B0604030504040204" pitchFamily="34" charset="0"/>
              </a:rPr>
              <a:t>.11ah</a:t>
            </a:r>
            <a:endParaRPr lang="en-US" sz="3600" b="1" cap="none" spc="0" dirty="0">
              <a:ln w="22225">
                <a:solidFill>
                  <a:schemeClr val="tx1"/>
                </a:solidFill>
                <a:prstDash val="solid"/>
              </a:ln>
              <a:solidFill>
                <a:srgbClr val="FFC000"/>
              </a:solidFill>
              <a:effectLst/>
              <a:latin typeface="MS Reference Sans Serif" panose="020B0604030504040204" pitchFamily="34" charset="0"/>
            </a:endParaRPr>
          </a:p>
        </p:txBody>
      </p:sp>
      <p:sp>
        <p:nvSpPr>
          <p:cNvPr id="16" name="Rectangle 15"/>
          <p:cNvSpPr/>
          <p:nvPr/>
        </p:nvSpPr>
        <p:spPr>
          <a:xfrm>
            <a:off x="3038349" y="3544669"/>
            <a:ext cx="1457451" cy="646331"/>
          </a:xfrm>
          <a:prstGeom prst="rect">
            <a:avLst/>
          </a:prstGeom>
          <a:noFill/>
        </p:spPr>
        <p:txBody>
          <a:bodyPr wrap="none" lIns="91440" tIns="45720" rIns="91440" bIns="45720">
            <a:spAutoFit/>
          </a:bodyPr>
          <a:lstStyle/>
          <a:p>
            <a:pPr algn="ctr"/>
            <a:r>
              <a:rPr lang="en-US" sz="3600" b="1" cap="none" spc="0" dirty="0" smtClean="0">
                <a:ln w="22225">
                  <a:solidFill>
                    <a:schemeClr val="tx1"/>
                  </a:solidFill>
                  <a:prstDash val="solid"/>
                </a:ln>
                <a:solidFill>
                  <a:srgbClr val="FFC000"/>
                </a:solidFill>
                <a:effectLst/>
                <a:latin typeface="MS Reference Sans Serif" panose="020B0604030504040204" pitchFamily="34" charset="0"/>
              </a:rPr>
              <a:t>.11ac</a:t>
            </a:r>
            <a:endParaRPr lang="en-US" sz="3600" b="1" cap="none" spc="0" dirty="0">
              <a:ln w="22225">
                <a:solidFill>
                  <a:schemeClr val="tx1"/>
                </a:solidFill>
                <a:prstDash val="solid"/>
              </a:ln>
              <a:solidFill>
                <a:srgbClr val="FFC000"/>
              </a:solidFill>
              <a:effectLst/>
              <a:latin typeface="MS Reference Sans Serif" panose="020B0604030504040204" pitchFamily="34" charset="0"/>
            </a:endParaRPr>
          </a:p>
        </p:txBody>
      </p:sp>
      <p:sp>
        <p:nvSpPr>
          <p:cNvPr id="17" name="Rectangle 16"/>
          <p:cNvSpPr/>
          <p:nvPr/>
        </p:nvSpPr>
        <p:spPr>
          <a:xfrm>
            <a:off x="3855908" y="4135827"/>
            <a:ext cx="1231427" cy="646331"/>
          </a:xfrm>
          <a:prstGeom prst="rect">
            <a:avLst/>
          </a:prstGeom>
          <a:noFill/>
        </p:spPr>
        <p:txBody>
          <a:bodyPr wrap="none" lIns="91440" tIns="45720" rIns="91440" bIns="45720">
            <a:spAutoFit/>
          </a:bodyPr>
          <a:lstStyle/>
          <a:p>
            <a:pPr algn="ctr"/>
            <a:r>
              <a:rPr lang="en-US" sz="3600" b="1" cap="none" spc="0" dirty="0" smtClean="0">
                <a:ln w="22225">
                  <a:solidFill>
                    <a:schemeClr val="tx1"/>
                  </a:solidFill>
                  <a:prstDash val="solid"/>
                </a:ln>
                <a:solidFill>
                  <a:srgbClr val="FFC000"/>
                </a:solidFill>
                <a:effectLst/>
                <a:latin typeface="MS Reference Sans Serif" panose="020B0604030504040204" pitchFamily="34" charset="0"/>
              </a:rPr>
              <a:t>.11n</a:t>
            </a:r>
            <a:endParaRPr lang="en-US" sz="3600" b="1" cap="none" spc="0" dirty="0">
              <a:ln w="22225">
                <a:solidFill>
                  <a:schemeClr val="tx1"/>
                </a:solidFill>
                <a:prstDash val="solid"/>
              </a:ln>
              <a:solidFill>
                <a:srgbClr val="FFC000"/>
              </a:solidFill>
              <a:effectLst/>
              <a:latin typeface="MS Reference Sans Serif" panose="020B0604030504040204" pitchFamily="34" charset="0"/>
            </a:endParaRPr>
          </a:p>
        </p:txBody>
      </p:sp>
      <p:sp>
        <p:nvSpPr>
          <p:cNvPr id="18" name="Rectangle 17"/>
          <p:cNvSpPr/>
          <p:nvPr/>
        </p:nvSpPr>
        <p:spPr>
          <a:xfrm>
            <a:off x="4361860" y="3544669"/>
            <a:ext cx="1505540" cy="646331"/>
          </a:xfrm>
          <a:prstGeom prst="rect">
            <a:avLst/>
          </a:prstGeom>
          <a:noFill/>
        </p:spPr>
        <p:txBody>
          <a:bodyPr wrap="none" lIns="91440" tIns="45720" rIns="91440" bIns="45720">
            <a:spAutoFit/>
          </a:bodyPr>
          <a:lstStyle/>
          <a:p>
            <a:pPr algn="ctr"/>
            <a:r>
              <a:rPr lang="en-US" sz="3600" b="1" cap="none" spc="0" dirty="0" smtClean="0">
                <a:ln w="22225">
                  <a:solidFill>
                    <a:schemeClr val="tx1"/>
                  </a:solidFill>
                  <a:prstDash val="solid"/>
                </a:ln>
                <a:solidFill>
                  <a:srgbClr val="FFC000"/>
                </a:solidFill>
                <a:effectLst/>
                <a:latin typeface="MS Reference Sans Serif" panose="020B0604030504040204" pitchFamily="34" charset="0"/>
              </a:rPr>
              <a:t>.11ad</a:t>
            </a:r>
            <a:endParaRPr lang="en-US" sz="3600" b="1" cap="none" spc="0" dirty="0">
              <a:ln w="22225">
                <a:solidFill>
                  <a:schemeClr val="tx1"/>
                </a:solidFill>
                <a:prstDash val="solid"/>
              </a:ln>
              <a:solidFill>
                <a:srgbClr val="FFC000"/>
              </a:solidFill>
              <a:effectLst/>
              <a:latin typeface="MS Reference Sans Serif" panose="020B0604030504040204" pitchFamily="34" charset="0"/>
            </a:endParaRPr>
          </a:p>
        </p:txBody>
      </p:sp>
      <p:sp>
        <p:nvSpPr>
          <p:cNvPr id="19" name="Rectangle 18"/>
          <p:cNvSpPr/>
          <p:nvPr/>
        </p:nvSpPr>
        <p:spPr>
          <a:xfrm>
            <a:off x="3759777" y="2607067"/>
            <a:ext cx="1487523" cy="646331"/>
          </a:xfrm>
          <a:prstGeom prst="rect">
            <a:avLst/>
          </a:prstGeom>
          <a:noFill/>
        </p:spPr>
        <p:txBody>
          <a:bodyPr wrap="none" lIns="91440" tIns="45720" rIns="91440" bIns="45720">
            <a:spAutoFit/>
          </a:bodyPr>
          <a:lstStyle/>
          <a:p>
            <a:pPr algn="ctr"/>
            <a:r>
              <a:rPr lang="en-US" sz="3600" b="1" cap="none" spc="0" dirty="0" smtClean="0">
                <a:ln w="22225">
                  <a:solidFill>
                    <a:schemeClr val="tx1"/>
                  </a:solidFill>
                  <a:prstDash val="solid"/>
                </a:ln>
                <a:solidFill>
                  <a:srgbClr val="FFC000"/>
                </a:solidFill>
                <a:effectLst/>
                <a:latin typeface="MS Reference Sans Serif" panose="020B0604030504040204" pitchFamily="34" charset="0"/>
              </a:rPr>
              <a:t>.11ay</a:t>
            </a:r>
            <a:endParaRPr lang="en-US" sz="3600" b="1" cap="none" spc="0" dirty="0">
              <a:ln w="22225">
                <a:solidFill>
                  <a:schemeClr val="tx1"/>
                </a:solidFill>
                <a:prstDash val="solid"/>
              </a:ln>
              <a:solidFill>
                <a:srgbClr val="FFC000"/>
              </a:solidFill>
              <a:effectLst/>
              <a:latin typeface="MS Reference Sans Serif" panose="020B0604030504040204" pitchFamily="34" charset="0"/>
            </a:endParaRPr>
          </a:p>
        </p:txBody>
      </p:sp>
      <p:sp>
        <p:nvSpPr>
          <p:cNvPr id="20" name="TextBox 19"/>
          <p:cNvSpPr txBox="1"/>
          <p:nvPr/>
        </p:nvSpPr>
        <p:spPr>
          <a:xfrm>
            <a:off x="761232" y="1870890"/>
            <a:ext cx="2556918" cy="1200329"/>
          </a:xfrm>
          <a:prstGeom prst="rect">
            <a:avLst/>
          </a:prstGeom>
          <a:noFill/>
        </p:spPr>
        <p:txBody>
          <a:bodyPr wrap="none" rtlCol="0">
            <a:spAutoFit/>
          </a:bodyPr>
          <a:lstStyle/>
          <a:p>
            <a:r>
              <a:rPr lang="en-US" dirty="0" smtClean="0">
                <a:solidFill>
                  <a:schemeClr val="tx1"/>
                </a:solidFill>
              </a:rPr>
              <a:t>Where does 802.11</a:t>
            </a:r>
            <a:br>
              <a:rPr lang="en-US" dirty="0" smtClean="0">
                <a:solidFill>
                  <a:schemeClr val="tx1"/>
                </a:solidFill>
              </a:rPr>
            </a:br>
            <a:r>
              <a:rPr lang="en-US" dirty="0" smtClean="0">
                <a:solidFill>
                  <a:schemeClr val="tx1"/>
                </a:solidFill>
              </a:rPr>
              <a:t>fit in the use case </a:t>
            </a:r>
            <a:br>
              <a:rPr lang="en-US" dirty="0" smtClean="0">
                <a:solidFill>
                  <a:schemeClr val="tx1"/>
                </a:solidFill>
              </a:rPr>
            </a:br>
            <a:r>
              <a:rPr lang="en-US" dirty="0" smtClean="0">
                <a:solidFill>
                  <a:schemeClr val="tx1"/>
                </a:solidFill>
              </a:rPr>
              <a:t>triangle?</a:t>
            </a:r>
            <a:endParaRPr lang="en-US" dirty="0">
              <a:solidFill>
                <a:schemeClr val="tx1"/>
              </a:solidFill>
            </a:endParaRPr>
          </a:p>
        </p:txBody>
      </p:sp>
    </p:spTree>
    <p:extLst>
      <p:ext uri="{BB962C8B-B14F-4D97-AF65-F5344CB8AC3E}">
        <p14:creationId xmlns:p14="http://schemas.microsoft.com/office/powerpoint/2010/main" val="29113260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2662</TotalTime>
  <Words>1369</Words>
  <Application>Microsoft Office PowerPoint</Application>
  <PresentationFormat>On-screen Show (4:3)</PresentationFormat>
  <Paragraphs>254</Paragraphs>
  <Slides>20</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34" baseType="lpstr">
      <vt:lpstr>Arial Unicode MS</vt:lpstr>
      <vt:lpstr>Batang</vt:lpstr>
      <vt:lpstr>MS Gothic</vt:lpstr>
      <vt:lpstr>MS PGothic</vt:lpstr>
      <vt:lpstr>SimSun</vt:lpstr>
      <vt:lpstr>Arial</vt:lpstr>
      <vt:lpstr>Arial Narrow</vt:lpstr>
      <vt:lpstr>MS Reference Sans Serif</vt:lpstr>
      <vt:lpstr>Times New Roman</vt:lpstr>
      <vt:lpstr>ヒラギノ角ゴ Pro W3</vt:lpstr>
      <vt:lpstr>Office Theme</vt:lpstr>
      <vt:lpstr>Document</vt:lpstr>
      <vt:lpstr>Picture</vt:lpstr>
      <vt:lpstr>Visio</vt:lpstr>
      <vt:lpstr>Thoughts on 802.11 in a 3GPP 5G Network</vt:lpstr>
      <vt:lpstr>Abstract</vt:lpstr>
      <vt:lpstr>Contents</vt:lpstr>
      <vt:lpstr>A 5G Network</vt:lpstr>
      <vt:lpstr>5G Use Case Families [1]</vt:lpstr>
      <vt:lpstr>The 5G Network Slice/Infrastructure [1]</vt:lpstr>
      <vt:lpstr>A 5G network needs a RAT to support:</vt:lpstr>
      <vt:lpstr>Is 802.11 a RAT?</vt:lpstr>
      <vt:lpstr>The 5G Use Case Triangle</vt:lpstr>
      <vt:lpstr>How should 802.11 work with a 5G network?</vt:lpstr>
      <vt:lpstr>Some Background How does 3GPP “work” with 802.11 now</vt:lpstr>
      <vt:lpstr>3GPP 4G Architecture [2]</vt:lpstr>
      <vt:lpstr>Configuration of a 3GPP/WLAN interworking function [3]</vt:lpstr>
      <vt:lpstr>ANDSF: Mobile Services Discovery Protocol [4]</vt:lpstr>
      <vt:lpstr>Access Network Discovery and Selection Function (ANDSF) [4]</vt:lpstr>
      <vt:lpstr>RAN Controlled LTE-WLAN Interworking RCLWI: Overall E-UTRAN Architecture [5]</vt:lpstr>
      <vt:lpstr>Current 3GPP/802.11 Status</vt:lpstr>
      <vt:lpstr>Where Do We Go From Here?</vt:lpstr>
      <vt:lpstr>PowerPoint Presentation</vt:lpstr>
      <vt:lpstr>References</vt:lpstr>
    </vt:vector>
  </TitlesOfParts>
  <Company>InterDigital Communications,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on 802.11 in a 3GPP 5G Network</dc:title>
  <dc:creator>Joseph Levy (InterDigital)</dc:creator>
  <cp:lastModifiedBy>Levy, Joseph S</cp:lastModifiedBy>
  <cp:revision>46</cp:revision>
  <cp:lastPrinted>1601-01-01T00:00:00Z</cp:lastPrinted>
  <dcterms:created xsi:type="dcterms:W3CDTF">2015-10-29T19:31:51Z</dcterms:created>
  <dcterms:modified xsi:type="dcterms:W3CDTF">2015-11-10T09:42:59Z</dcterms:modified>
</cp:coreProperties>
</file>