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49" r:id="rId2"/>
    <p:sldId id="363" r:id="rId3"/>
    <p:sldId id="357" r:id="rId4"/>
    <p:sldId id="358" r:id="rId5"/>
    <p:sldId id="359" r:id="rId6"/>
    <p:sldId id="360" r:id="rId7"/>
    <p:sldId id="361" r:id="rId8"/>
    <p:sldId id="362" r:id="rId9"/>
    <p:sldId id="367" r:id="rId10"/>
    <p:sldId id="304" r:id="rId11"/>
    <p:sldId id="337" r:id="rId12"/>
    <p:sldId id="364" r:id="rId13"/>
    <p:sldId id="365" r:id="rId14"/>
    <p:sldId id="366" r:id="rId15"/>
    <p:sldId id="311" r:id="rId16"/>
    <p:sldId id="344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44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5" autoAdjust="0"/>
    <p:restoredTop sz="95501" autoAdjust="0"/>
  </p:normalViewPr>
  <p:slideViewPr>
    <p:cSldViewPr>
      <p:cViewPr>
        <p:scale>
          <a:sx n="75" d="100"/>
          <a:sy n="75" d="100"/>
        </p:scale>
        <p:origin x="-494" y="446"/>
      </p:cViewPr>
      <p:guideLst>
        <p:guide orient="horz" pos="244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35207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352073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352073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35207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dirty="0" smtClean="0"/>
              <a:t>ZTE et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ZTE et al.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ZTE et al.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43906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dirty="0" smtClean="0"/>
              <a:t>ZTE et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dirty="0" smtClean="0"/>
              <a:t>ZTE et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ZTE et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ZTE et al.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ZTE et al.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ZTE et al.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ZTE et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ZTE et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dirty="0" smtClean="0"/>
              <a:t> ZTE et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7620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</a:t>
            </a: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1389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  <a:endParaRPr kumimoji="0" lang="en-GB" sz="1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381001" y="303340"/>
            <a:ext cx="1295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 smtClean="0"/>
              <a:t>Nov 2015</a:t>
            </a:r>
            <a:endParaRPr 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xing.weimin@zte.com.cn" TargetMode="External"/><Relationship Id="rId2" Type="http://schemas.openxmlformats.org/officeDocument/2006/relationships/hyperlink" Target="mailto:lv.kaiying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yao.ke5@zte.com.cn" TargetMode="External"/><Relationship Id="rId5" Type="http://schemas.openxmlformats.org/officeDocument/2006/relationships/hyperlink" Target="mailto:yfang@ztetx.com" TargetMode="External"/><Relationship Id="rId4" Type="http://schemas.openxmlformats.org/officeDocument/2006/relationships/hyperlink" Target="mailto:sun.bo1@zte.com.cn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pmonajem@cisco.com" TargetMode="External"/><Relationship Id="rId2" Type="http://schemas.openxmlformats.org/officeDocument/2006/relationships/hyperlink" Target="mailto:brianh@cisco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hy0117.choi@lge.co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TA address field in Trigger Frame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2"/>
            <a:ext cx="989012" cy="3825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1050" smtClean="0"/>
              <a:t>Slide </a:t>
            </a:r>
            <a:fld id="{C1789BC7-C074-42CC-ADF8-5107DF6BD1C1}" type="slidenum">
              <a:rPr lang="en-US" sz="1050" smtClean="0"/>
              <a:pPr>
                <a:defRPr/>
              </a:pPr>
              <a:t>1</a:t>
            </a:fld>
            <a:endParaRPr lang="en-US" sz="105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2015-11-06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848600" y="6477000"/>
            <a:ext cx="66204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ZTE et. al.</a:t>
            </a:r>
            <a:endParaRPr lang="en-US" altLang="ko-KR" dirty="0"/>
          </a:p>
        </p:txBody>
      </p:sp>
      <p:graphicFrame>
        <p:nvGraphicFramePr>
          <p:cNvPr id="10" name="Table 6"/>
          <p:cNvGraphicFramePr>
            <a:graphicFrameLocks noGrp="1"/>
          </p:cNvGraphicFramePr>
          <p:nvPr/>
        </p:nvGraphicFramePr>
        <p:xfrm>
          <a:off x="762000" y="2578956"/>
          <a:ext cx="7620000" cy="1100317"/>
        </p:xfrm>
        <a:graphic>
          <a:graphicData uri="http://schemas.openxmlformats.org/drawingml/2006/table">
            <a:tbl>
              <a:tblPr/>
              <a:tblGrid>
                <a:gridCol w="1523999"/>
                <a:gridCol w="1219201"/>
                <a:gridCol w="1676399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Kaiying</a:t>
                      </a: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altLang="zh-CN" sz="10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Lv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hlinkClick r:id="rId2"/>
                        </a:rPr>
                        <a:t>lv.kaiying@zte.com.cn</a:t>
                      </a: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Weimin</a:t>
                      </a: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Xing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hlinkClick r:id="rId3"/>
                        </a:rPr>
                        <a:t>xing.weimin@zte.com.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hlinkClick r:id="rId4"/>
                        </a:rPr>
                        <a:t>sun.bo1@zte.com.cn</a:t>
                      </a: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Yonggang</a:t>
                      </a: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Fang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hlinkClick r:id="rId5"/>
                        </a:rPr>
                        <a:t>yfang@ztetx.com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Ke</a:t>
                      </a: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Yao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hlinkClick r:id="rId6"/>
                        </a:rPr>
                        <a:t>yao.ke5@zte.com.cn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cn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7"/>
          <p:cNvGraphicFramePr>
            <a:graphicFrameLocks noGrp="1"/>
          </p:cNvGraphicFramePr>
          <p:nvPr/>
        </p:nvGraphicFramePr>
        <p:xfrm>
          <a:off x="762000" y="2362200"/>
          <a:ext cx="7620000" cy="2641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914400"/>
          </a:xfrm>
        </p:spPr>
        <p:txBody>
          <a:bodyPr/>
          <a:lstStyle/>
          <a:p>
            <a:r>
              <a:rPr lang="en-US" sz="2800" dirty="0" smtClean="0"/>
              <a:t>Recap of m</a:t>
            </a:r>
            <a:r>
              <a:rPr lang="en-US" altLang="zh-CN" sz="2800" dirty="0" smtClean="0"/>
              <a:t>ultiple BSSID set</a:t>
            </a:r>
            <a:endParaRPr lang="en-US" sz="2800" dirty="0"/>
          </a:p>
        </p:txBody>
      </p:sp>
      <p:sp>
        <p:nvSpPr>
          <p:cNvPr id="69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altLang="zh-CN" sz="1800" dirty="0" smtClean="0"/>
              <a:t>Multiple virtual BSSs supported by one AP device can be achieved through the multiple BSSID capability.</a:t>
            </a:r>
          </a:p>
          <a:p>
            <a:r>
              <a:rPr lang="en-US" altLang="zh-CN" sz="1800" dirty="0" smtClean="0"/>
              <a:t>The Multiple BSSID capability enables the advertisement of information for BSSIDs using a single Beacon or Probe Response frame instead of multiple Beacon and Probe Response frames, each corresponding to a</a:t>
            </a:r>
          </a:p>
          <a:p>
            <a:r>
              <a:rPr lang="en-US" altLang="zh-CN" sz="1800" dirty="0" smtClean="0"/>
              <a:t>single BSSID. The Multiple BSSID capability also enables the indication of buffered frames for multiple BSSIDs using a single TIM element in a single beacon.</a:t>
            </a:r>
          </a:p>
          <a:p>
            <a:r>
              <a:rPr lang="en-US" altLang="zh-CN" sz="1800" dirty="0" smtClean="0"/>
              <a:t>Multiple BSSID element format in beacon frame:</a:t>
            </a:r>
          </a:p>
          <a:p>
            <a:endParaRPr lang="en-US" altLang="zh-CN" sz="1800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sz="1800" dirty="0" smtClean="0"/>
              <a:t>The Max BSSID Indicator field contains a value n, where 2</a:t>
            </a:r>
            <a:r>
              <a:rPr lang="en-US" altLang="zh-CN" sz="1800" baseline="30000" dirty="0" smtClean="0"/>
              <a:t>n </a:t>
            </a:r>
            <a:r>
              <a:rPr lang="en-US" altLang="zh-CN" sz="1800" dirty="0" smtClean="0"/>
              <a:t>is the maximum number of BSSIDs in the multiple BSSID set.</a:t>
            </a:r>
          </a:p>
          <a:p>
            <a:endParaRPr lang="zh-CN" altLang="en-US" dirty="0"/>
          </a:p>
        </p:txBody>
      </p:sp>
      <p:pic>
        <p:nvPicPr>
          <p:cNvPr id="7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4267200"/>
            <a:ext cx="5791200" cy="10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848600" y="6477000"/>
            <a:ext cx="66204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ZTE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xmlns="" val="8173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609600"/>
          </a:xfrm>
        </p:spPr>
        <p:txBody>
          <a:bodyPr/>
          <a:lstStyle/>
          <a:p>
            <a:r>
              <a:rPr lang="en-US" sz="2400" dirty="0" smtClean="0"/>
              <a:t>Single BSS and Multiple BSS</a:t>
            </a:r>
            <a:endParaRPr lang="en-US" sz="24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1816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Multiple BSSID element defines virtual BSSs and respective virtual APs that</a:t>
            </a:r>
          </a:p>
          <a:p>
            <a:pPr lvl="1"/>
            <a:r>
              <a:rPr lang="en-US" altLang="zh-CN" sz="1800" dirty="0" smtClean="0"/>
              <a:t>The reference BSSID is the BSSID of the Beacon or Probe Response frame which carries Multiple BSSID element. </a:t>
            </a:r>
          </a:p>
          <a:p>
            <a:pPr lvl="1"/>
            <a:r>
              <a:rPr lang="en-US" altLang="zh-CN" sz="1800" dirty="0" smtClean="0"/>
              <a:t>The calculation of BSSIDs for </a:t>
            </a:r>
            <a:r>
              <a:rPr lang="en-US" altLang="zh-CN" sz="1800" dirty="0" err="1" smtClean="0"/>
              <a:t>Nontransmitted</a:t>
            </a:r>
            <a:r>
              <a:rPr lang="en-US" altLang="zh-CN" sz="1800" dirty="0" smtClean="0"/>
              <a:t> BSSID is </a:t>
            </a:r>
            <a:r>
              <a:rPr lang="en-US" sz="1800" dirty="0" smtClean="0"/>
              <a:t>BSSID(</a:t>
            </a:r>
            <a:r>
              <a:rPr lang="en-US" sz="1800" dirty="0" err="1" smtClean="0"/>
              <a:t>i</a:t>
            </a:r>
            <a:r>
              <a:rPr lang="en-US" sz="1800" dirty="0" smtClean="0"/>
              <a:t>) = BSSID_A | BSSID_B where</a:t>
            </a:r>
          </a:p>
          <a:p>
            <a:pPr lvl="2"/>
            <a:r>
              <a:rPr lang="en-US" sz="1600" dirty="0" smtClean="0"/>
              <a:t>BSSID_A is a BSSID with (48–n) MSBs equal to the (48–n) MSBs of the REF_BSSID and n LSBs equal to 0.</a:t>
            </a:r>
          </a:p>
          <a:p>
            <a:pPr lvl="2"/>
            <a:r>
              <a:rPr lang="en-US" sz="1600" dirty="0" smtClean="0"/>
              <a:t>BSSID_B is a BSSID with (48–n) MSBs equal to 0 and n LSBs equal to [(n LSBs of REF_BSSID) +</a:t>
            </a:r>
            <a:r>
              <a:rPr lang="en-US" sz="1600" dirty="0" err="1" smtClean="0"/>
              <a:t>i</a:t>
            </a:r>
            <a:r>
              <a:rPr lang="en-US" sz="1600" dirty="0" smtClean="0"/>
              <a:t>] mod 2</a:t>
            </a:r>
            <a:r>
              <a:rPr lang="en-US" sz="1600" baseline="30000" dirty="0" smtClean="0"/>
              <a:t>n</a:t>
            </a:r>
            <a:r>
              <a:rPr lang="en-US" sz="1600" dirty="0" smtClean="0"/>
              <a:t>.</a:t>
            </a:r>
          </a:p>
          <a:p>
            <a:pPr lvl="1"/>
            <a:r>
              <a:rPr lang="en-US" altLang="zh-CN" sz="1800" dirty="0" smtClean="0"/>
              <a:t>Each specific BSSID defined above corresponds to one single BSS</a:t>
            </a:r>
          </a:p>
          <a:p>
            <a:pPr lvl="1"/>
            <a:endParaRPr lang="en-US" sz="1600" dirty="0" smtClean="0"/>
          </a:p>
          <a:p>
            <a:pPr marL="342900" lvl="1" indent="-342900">
              <a:buFontTx/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AP should be able to trigger STAs associated with a single virtual BSS for UL MU transmission or random access.</a:t>
            </a:r>
          </a:p>
          <a:p>
            <a:pPr marL="342900" lvl="1" indent="-342900">
              <a:buFontTx/>
              <a:buChar char="•"/>
            </a:pPr>
            <a:endParaRPr lang="en-US" altLang="zh-CN" b="1" dirty="0" smtClean="0">
              <a:ea typeface="+mn-ea"/>
              <a:cs typeface="+mn-cs"/>
            </a:endParaRP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AP should also be able to trigger STAs associated with multiple virtual BSSs for UL MU transmission or random access.</a:t>
            </a:r>
          </a:p>
          <a:p>
            <a:pPr lvl="1"/>
            <a:endParaRPr lang="en-US" altLang="zh-CN" sz="16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32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848600" y="6477000"/>
            <a:ext cx="66204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ZTE et. al.</a:t>
            </a:r>
            <a:endParaRPr lang="en-US" altLang="ko-KR" dirty="0"/>
          </a:p>
        </p:txBody>
      </p:sp>
    </p:spTree>
    <p:extLst>
      <p:ext uri="{BB962C8B-B14F-4D97-AF65-F5344CB8AC3E}">
        <p14:creationId xmlns="" xmlns:p14="http://schemas.microsoft.com/office/powerpoint/2010/main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609600"/>
          </a:xfrm>
        </p:spPr>
        <p:txBody>
          <a:bodyPr/>
          <a:lstStyle/>
          <a:p>
            <a:r>
              <a:rPr lang="en-US" altLang="zh-CN" sz="2400" dirty="0" smtClean="0"/>
              <a:t>Trigger frame for single BSS and multiple BSSs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32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848600" y="6477000"/>
            <a:ext cx="66204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ZTE et. al.</a:t>
            </a:r>
            <a:endParaRPr lang="en-US" altLang="ko-KR" dirty="0"/>
          </a:p>
        </p:txBody>
      </p:sp>
      <p:sp>
        <p:nvSpPr>
          <p:cNvPr id="10" name="内容占位符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787106"/>
          </a:xfrm>
        </p:spPr>
        <p:txBody>
          <a:bodyPr/>
          <a:lstStyle/>
          <a:p>
            <a:r>
              <a:rPr lang="en-US" altLang="zh-CN" sz="2000" dirty="0" smtClean="0"/>
              <a:t>Trigger frame format in the spec framework:</a:t>
            </a:r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pPr>
              <a:buNone/>
            </a:pPr>
            <a:endParaRPr lang="en-US" altLang="zh-CN" sz="2000" dirty="0" smtClean="0"/>
          </a:p>
          <a:p>
            <a:pPr lvl="1"/>
            <a:r>
              <a:rPr lang="en-US" altLang="zh-CN" sz="1600" dirty="0" smtClean="0"/>
              <a:t>A1 is RA , A2 is TA ,and A1 is optional.</a:t>
            </a:r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When a Trigger frame is sent to STAs of a single virtual BSS, A2 should be set to the associated BSSID.</a:t>
            </a:r>
          </a:p>
          <a:p>
            <a:pPr lvl="1"/>
            <a:r>
              <a:rPr lang="en-US" altLang="zh-CN" sz="1600" dirty="0" smtClean="0"/>
              <a:t>STAs triggered by the AP filter the trigger frame based on its own BSSID.</a:t>
            </a:r>
          </a:p>
          <a:p>
            <a:r>
              <a:rPr lang="en-US" altLang="zh-CN" sz="2000" dirty="0" smtClean="0"/>
              <a:t>When a Trigger frame is sent to STAs of multiple virtual BSSs, A2 should be set to a common BSSID known by all STAs.</a:t>
            </a:r>
          </a:p>
          <a:p>
            <a:pPr lvl="1"/>
            <a:r>
              <a:rPr lang="en-US" altLang="zh-CN" sz="1600" dirty="0" smtClean="0"/>
              <a:t>STAs triggered by the AP filter the trigger frame based on the common BSSID.</a:t>
            </a:r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zh-CN" altLang="en-US" dirty="0"/>
          </a:p>
        </p:txBody>
      </p:sp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1828800" y="1981200"/>
          <a:ext cx="5638799" cy="762000"/>
        </p:xfrm>
        <a:graphic>
          <a:graphicData uri="http://schemas.openxmlformats.org/drawingml/2006/table">
            <a:tbl>
              <a:tblPr/>
              <a:tblGrid>
                <a:gridCol w="362650"/>
                <a:gridCol w="702123"/>
                <a:gridCol w="586239"/>
                <a:gridCol w="674856"/>
                <a:gridCol w="981609"/>
                <a:gridCol w="736207"/>
                <a:gridCol w="306753"/>
                <a:gridCol w="858908"/>
                <a:gridCol w="429454"/>
              </a:tblGrid>
              <a:tr h="5334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kern="1600" dirty="0">
                          <a:latin typeface="Times New Roman"/>
                          <a:ea typeface="宋体"/>
                          <a:cs typeface="Times New Roman"/>
                        </a:rPr>
                        <a:t>FC</a:t>
                      </a:r>
                      <a:endParaRPr lang="zh-CN" sz="11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kern="1600">
                          <a:latin typeface="Times New Roman"/>
                          <a:ea typeface="宋体"/>
                          <a:cs typeface="Times New Roman"/>
                        </a:rPr>
                        <a:t>Duration</a:t>
                      </a:r>
                      <a:endParaRPr lang="zh-CN" sz="11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kern="1600">
                          <a:latin typeface="Times New Roman"/>
                          <a:ea typeface="宋体"/>
                          <a:cs typeface="Times New Roman"/>
                        </a:rPr>
                        <a:t>(A1)</a:t>
                      </a:r>
                      <a:endParaRPr lang="zh-CN" sz="11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kern="1600" dirty="0">
                          <a:latin typeface="Times New Roman"/>
                          <a:ea typeface="宋体"/>
                          <a:cs typeface="Times New Roman"/>
                        </a:rPr>
                        <a:t>A2</a:t>
                      </a:r>
                      <a:endParaRPr lang="zh-CN" sz="11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kern="1600" dirty="0">
                          <a:latin typeface="Times New Roman"/>
                          <a:ea typeface="宋体"/>
                          <a:cs typeface="Times New Roman"/>
                        </a:rPr>
                        <a:t>Common Info</a:t>
                      </a:r>
                      <a:endParaRPr lang="zh-CN" sz="11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kern="1600">
                          <a:latin typeface="Times New Roman"/>
                          <a:ea typeface="宋体"/>
                          <a:cs typeface="Times New Roman"/>
                        </a:rPr>
                        <a:t>Per User Info 1</a:t>
                      </a:r>
                      <a:endParaRPr lang="zh-CN" sz="11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100" kern="16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kern="1600">
                          <a:latin typeface="Times New Roman"/>
                          <a:ea typeface="宋体"/>
                          <a:cs typeface="Times New Roman"/>
                        </a:rPr>
                        <a:t>Per User Info N</a:t>
                      </a:r>
                      <a:endParaRPr lang="zh-CN" sz="11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kern="1600">
                          <a:latin typeface="Times New Roman"/>
                          <a:ea typeface="宋体"/>
                          <a:cs typeface="Times New Roman"/>
                        </a:rPr>
                        <a:t>FCS</a:t>
                      </a:r>
                      <a:endParaRPr lang="zh-CN" sz="11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kern="1600"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1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kern="1600"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1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kern="1600">
                          <a:latin typeface="Times New Roman"/>
                          <a:ea typeface="宋体"/>
                          <a:cs typeface="Times New Roman"/>
                        </a:rPr>
                        <a:t>TBD</a:t>
                      </a:r>
                      <a:endParaRPr lang="zh-CN" sz="11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kern="1600">
                          <a:latin typeface="Times New Roman"/>
                          <a:ea typeface="宋体"/>
                          <a:cs typeface="Times New Roman"/>
                        </a:rPr>
                        <a:t>6</a:t>
                      </a:r>
                      <a:endParaRPr lang="zh-CN" sz="11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kern="1600" dirty="0">
                          <a:latin typeface="Times New Roman"/>
                          <a:ea typeface="宋体"/>
                          <a:cs typeface="Times New Roman"/>
                        </a:rPr>
                        <a:t>TBD</a:t>
                      </a:r>
                      <a:endParaRPr lang="zh-CN" sz="11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kern="1600">
                          <a:latin typeface="Times New Roman"/>
                          <a:ea typeface="宋体"/>
                          <a:cs typeface="Times New Roman"/>
                        </a:rPr>
                        <a:t>TBD</a:t>
                      </a:r>
                      <a:endParaRPr lang="zh-CN" sz="11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100" kern="16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kern="1600">
                          <a:latin typeface="Times New Roman"/>
                          <a:ea typeface="宋体"/>
                          <a:cs typeface="Times New Roman"/>
                        </a:rPr>
                        <a:t>TBD</a:t>
                      </a:r>
                      <a:endParaRPr lang="zh-CN" sz="11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kern="1600" dirty="0">
                          <a:latin typeface="Times New Roman"/>
                          <a:ea typeface="宋体"/>
                          <a:cs typeface="Times New Roman"/>
                        </a:rPr>
                        <a:t>4</a:t>
                      </a:r>
                      <a:endParaRPr lang="zh-CN" sz="11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609600"/>
          </a:xfrm>
        </p:spPr>
        <p:txBody>
          <a:bodyPr/>
          <a:lstStyle/>
          <a:p>
            <a:r>
              <a:rPr lang="en-US" altLang="zh-CN" sz="2400" dirty="0" smtClean="0"/>
              <a:t>TA setting in Trigger frame for multiple BSSs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32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848600" y="6477000"/>
            <a:ext cx="66204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ZTE et. al.</a:t>
            </a:r>
            <a:endParaRPr lang="en-US" altLang="ko-KR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990600" y="1143000"/>
            <a:ext cx="77724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Option 1: REF_BSSID </a:t>
            </a: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en-US" altLang="zh-CN" sz="2400" b="1" kern="0" dirty="0" smtClean="0"/>
              <a:t> </a:t>
            </a:r>
            <a:r>
              <a:rPr lang="en-US" altLang="zh-CN" sz="1600" b="1" kern="0" dirty="0" smtClean="0"/>
              <a:t>Option 1a: REF_BSSID overloading</a:t>
            </a:r>
            <a:endParaRPr kumimoji="0" lang="en-US" altLang="zh-CN" sz="16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200150" lvl="2" indent="-285750">
              <a:spcBef>
                <a:spcPct val="20000"/>
              </a:spcBef>
              <a:buFontTx/>
              <a:buChar char="–"/>
            </a:pPr>
            <a:r>
              <a:rPr lang="en-US" altLang="zh-CN" sz="1400" kern="0" dirty="0" smtClean="0">
                <a:latin typeface="+mn-lt"/>
              </a:rPr>
              <a:t>U</a:t>
            </a: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sing REF_BSSID as the TA of the trigger frame to indicate it is a trigger for STAs belonging to all virtual BSSs including the</a:t>
            </a:r>
            <a:r>
              <a:rPr kumimoji="0" lang="en-US" altLang="zh-CN" sz="1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reference BSS</a:t>
            </a: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.</a:t>
            </a:r>
          </a:p>
          <a:p>
            <a:pPr marL="1657350" lvl="3" indent="-285750">
              <a:spcBef>
                <a:spcPct val="20000"/>
              </a:spcBef>
              <a:buFont typeface="Wingdings" pitchFamily="2" charset="2"/>
              <a:buChar char="ü"/>
            </a:pP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Pros: </a:t>
            </a: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REF_BSSID is already used as the TA in Beacon frames, which will be recognized  by all STAs. No</a:t>
            </a:r>
            <a:r>
              <a:rPr kumimoji="0" lang="en-US" altLang="zh-CN" sz="1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need to signal the value that represents all BSSs.</a:t>
            </a:r>
            <a:endParaRPr kumimoji="0" lang="en-US" altLang="zh-CN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1657350" lvl="3" indent="-285750">
              <a:spcBef>
                <a:spcPct val="20000"/>
              </a:spcBef>
              <a:buFont typeface="Wingdings" pitchFamily="2" charset="2"/>
              <a:buChar char="ü"/>
            </a:pPr>
            <a:r>
              <a:rPr lang="en-US" altLang="zh-CN" sz="1400" b="1" kern="0" dirty="0" smtClean="0">
                <a:latin typeface="+mn-lt"/>
              </a:rPr>
              <a:t>Cons:</a:t>
            </a:r>
            <a:r>
              <a:rPr lang="en-US" altLang="zh-CN" sz="1400" kern="0" dirty="0" smtClean="0">
                <a:latin typeface="+mn-lt"/>
              </a:rPr>
              <a:t> </a:t>
            </a:r>
            <a:r>
              <a:rPr lang="en-US" altLang="zh-CN" sz="1400" kern="0" dirty="0" smtClean="0"/>
              <a:t>REF_BSSID is overloaded</a:t>
            </a:r>
            <a:r>
              <a:rPr lang="en-US" altLang="zh-CN" sz="1400" kern="0" dirty="0" smtClean="0">
                <a:latin typeface="+mn-lt"/>
              </a:rPr>
              <a:t>. </a:t>
            </a: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altLang="zh-CN" sz="1600" b="1" kern="0" dirty="0" smtClean="0"/>
              <a:t> Option 1b: signaling TA</a:t>
            </a:r>
          </a:p>
          <a:p>
            <a:pPr marL="1200150" lvl="2" indent="-285750">
              <a:spcBef>
                <a:spcPct val="20000"/>
              </a:spcBef>
              <a:buFontTx/>
              <a:buChar char="–"/>
              <a:defRPr/>
            </a:pPr>
            <a:r>
              <a:rPr lang="en-US" altLang="zh-CN" sz="1400" kern="0" dirty="0" smtClean="0"/>
              <a:t>Using signaling TA as the TA of the trigger frame to indicate it is a trigger for STAs belonging to reference BSS and other virtual BSSs. </a:t>
            </a:r>
          </a:p>
          <a:p>
            <a:pPr marL="1200150" lvl="2" indent="-285750">
              <a:spcBef>
                <a:spcPct val="20000"/>
              </a:spcBef>
              <a:buFontTx/>
              <a:buChar char="–"/>
              <a:defRPr/>
            </a:pPr>
            <a:r>
              <a:rPr lang="en-US" altLang="zh-CN" sz="1400" kern="0" dirty="0" smtClean="0"/>
              <a:t>Setting Individual/Group bit of the REF_BSSID  to 1 as a signaling TA.</a:t>
            </a:r>
          </a:p>
          <a:p>
            <a:pPr marL="1657350" lvl="3" indent="-285750">
              <a:spcBef>
                <a:spcPct val="20000"/>
              </a:spcBef>
              <a:buFont typeface="Wingdings" pitchFamily="2" charset="2"/>
              <a:buChar char="ü"/>
            </a:pPr>
            <a:r>
              <a:rPr lang="en-US" altLang="zh-CN" sz="1400" b="1" kern="0" dirty="0" smtClean="0"/>
              <a:t>Pros:</a:t>
            </a:r>
            <a:r>
              <a:rPr lang="en-US" altLang="zh-CN" sz="1400" kern="0" dirty="0" smtClean="0"/>
              <a:t> No BSSID is overloaded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Option 2: BSSID_A</a:t>
            </a:r>
            <a:endParaRPr kumimoji="0" lang="en-US" altLang="zh-CN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Using BSSID_A as the TA of the trigger frame to indicate it is a trigger for STAs belonging to reference BSS and other virtual BSSs.</a:t>
            </a:r>
          </a:p>
          <a:p>
            <a:pPr marL="1200150" lvl="2" indent="-28575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zh-CN" sz="1400" b="1" kern="0" dirty="0" smtClean="0"/>
              <a:t>Pros:</a:t>
            </a:r>
            <a:r>
              <a:rPr lang="en-US" altLang="zh-CN" sz="1400" kern="0" dirty="0" smtClean="0"/>
              <a:t> No need to signal the value that represents all BSSs. If fewer than 2</a:t>
            </a:r>
            <a:r>
              <a:rPr lang="en-US" altLang="zh-CN" sz="1400" kern="0" baseline="30000" dirty="0" smtClean="0"/>
              <a:t>n</a:t>
            </a:r>
            <a:r>
              <a:rPr lang="en-US" altLang="zh-CN" sz="1400" kern="0" dirty="0" smtClean="0"/>
              <a:t>  virtual BSSs are needed, then BSSID_A can be left unused, leaving no overloading of the value representing all BSSs.</a:t>
            </a:r>
            <a:endParaRPr lang="en-US" altLang="zh-CN" sz="1400" kern="0" baseline="30000" dirty="0" smtClean="0"/>
          </a:p>
          <a:p>
            <a:pPr marL="1200150" marR="0" lvl="2" indent="-285750" defTabSz="914400" latinLnBrk="0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altLang="zh-CN" sz="1400" b="1" kern="0" dirty="0" smtClean="0"/>
              <a:t>Cons:</a:t>
            </a:r>
            <a:r>
              <a:rPr lang="en-US" altLang="zh-CN" sz="1400" kern="0" dirty="0" smtClean="0"/>
              <a:t> If all 2</a:t>
            </a:r>
            <a:r>
              <a:rPr lang="en-US" altLang="zh-CN" sz="1400" kern="0" baseline="30000" dirty="0" smtClean="0"/>
              <a:t>n</a:t>
            </a:r>
            <a:r>
              <a:rPr lang="en-US" altLang="zh-CN" sz="1400" kern="0" dirty="0" smtClean="0"/>
              <a:t>  virtual BSSs are needed, then all BSSs value is overloaded. </a:t>
            </a:r>
            <a:endParaRPr kumimoji="0" lang="en-US" altLang="zh-CN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1200150" lvl="2" indent="-285750">
              <a:spcBef>
                <a:spcPct val="20000"/>
              </a:spcBef>
            </a:pPr>
            <a:endParaRPr kumimoji="0" lang="en-US" altLang="zh-CN" sz="16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zh-CN" alt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762000"/>
          </a:xfrm>
        </p:spPr>
        <p:txBody>
          <a:bodyPr/>
          <a:lstStyle/>
          <a:p>
            <a:r>
              <a:rPr lang="en-US" altLang="zh-CN" sz="2400" dirty="0" smtClean="0"/>
              <a:t>Summary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32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848600" y="6477000"/>
            <a:ext cx="66204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ZTE et. al.</a:t>
            </a:r>
            <a:endParaRPr lang="en-US" altLang="ko-KR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 lIns="91440" tIns="0" bIns="0"/>
          <a:lstStyle/>
          <a:p>
            <a:r>
              <a:rPr lang="en-US" altLang="zh-CN" dirty="0" smtClean="0"/>
              <a:t>Trigger frame for multiple BSSs is discussed:</a:t>
            </a:r>
          </a:p>
          <a:p>
            <a:pPr lvl="1"/>
            <a:r>
              <a:rPr lang="en-US" altLang="zh-CN" dirty="0" smtClean="0"/>
              <a:t>A common address in A2 field of Trigger frame should be used for multiple BSSs  </a:t>
            </a:r>
          </a:p>
          <a:p>
            <a:pPr lvl="1"/>
            <a:r>
              <a:rPr lang="en-US" altLang="zh-CN" dirty="0" smtClean="0"/>
              <a:t>TA setting in a trigger frame for all BSSs in a multiple BSSID set  and 3 options for TA setting are analyzed.</a:t>
            </a:r>
          </a:p>
          <a:p>
            <a:pPr lvl="1">
              <a:buNone/>
            </a:pPr>
            <a:endParaRPr lang="en-US" altLang="zh-CN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3505200"/>
          </a:xfrm>
        </p:spPr>
        <p:txBody>
          <a:bodyPr/>
          <a:lstStyle/>
          <a:p>
            <a:r>
              <a:rPr lang="en-US" sz="2000" dirty="0" smtClean="0"/>
              <a:t>[1] 802.11-15/0132-09-00ax-spec-framework</a:t>
            </a:r>
            <a:endParaRPr lang="pt-BR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848600" y="6477000"/>
            <a:ext cx="66204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ZTE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xmlns="" val="245247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582" y="1528765"/>
            <a:ext cx="8272418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Do you agree to add the following to the SFD?</a:t>
            </a:r>
          </a:p>
          <a:p>
            <a:r>
              <a:rPr lang="en-US" altLang="zh-CN" sz="1800" dirty="0" smtClean="0"/>
              <a:t>A trigger frame that addresses STAs in multiple BSSs corresponding to a multiple BSS set shall use a common address TBD in the A2 field</a:t>
            </a: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848600" y="6477000"/>
            <a:ext cx="66204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ZTE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xmlns="" val="197630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13"/>
          <p:cNvGraphicFramePr>
            <a:graphicFrameLocks noGrp="1"/>
          </p:cNvGraphicFramePr>
          <p:nvPr/>
        </p:nvGraphicFramePr>
        <p:xfrm>
          <a:off x="990600" y="1371601"/>
          <a:ext cx="7239000" cy="445460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30600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jiehuang@marvell.com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848600" y="6477000"/>
            <a:ext cx="66204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ZTE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219200"/>
          <a:ext cx="7772400" cy="51714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848600" y="6477000"/>
            <a:ext cx="66204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ZTE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143000"/>
          <a:ext cx="7239000" cy="2743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3886200"/>
          <a:ext cx="7239000" cy="2018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Andrew Blanksby 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Matthias Korb 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Nguyen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848600" y="6477000"/>
            <a:ext cx="66204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ZTE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239000" cy="337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4267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848600" y="6477000"/>
            <a:ext cx="66204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ZTE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848600" y="6477000"/>
            <a:ext cx="66204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ZTE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379420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Hyeyoung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Choi 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hy0117.choi@lge.com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848600" y="6477000"/>
            <a:ext cx="66204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ZTE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81000" y="11932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848600" y="6477000"/>
            <a:ext cx="66204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ZTE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848600" y="6477000"/>
            <a:ext cx="66204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ZTE et. al.</a:t>
            </a:r>
            <a:endParaRPr lang="en-US" altLang="ko-KR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73606414"/>
              </p:ext>
            </p:extLst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37792</TotalTime>
  <Words>1738</Words>
  <Application>Microsoft Office PowerPoint</Application>
  <PresentationFormat>全屏显示(4:3)</PresentationFormat>
  <Paragraphs>549</Paragraphs>
  <Slides>16</Slides>
  <Notes>4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17" baseType="lpstr">
      <vt:lpstr>ACcord Submission Template</vt:lpstr>
      <vt:lpstr>TA address field in Trigger Frame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Recap of multiple BSSID set</vt:lpstr>
      <vt:lpstr>Single BSS and Multiple BSS</vt:lpstr>
      <vt:lpstr>Trigger frame for single BSS and multiple BSSs</vt:lpstr>
      <vt:lpstr>TA setting in Trigger frame for multiple BSSs</vt:lpstr>
      <vt:lpstr>Summary</vt:lpstr>
      <vt:lpstr>References</vt:lpstr>
      <vt:lpstr>Straw Poll 1</vt:lpstr>
    </vt:vector>
  </TitlesOfParts>
  <Company>&lt;Company Name&gt;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lv.kaiying@zte.com.cn</dc:creator>
  <cp:lastModifiedBy>lky</cp:lastModifiedBy>
  <cp:revision>722</cp:revision>
  <cp:lastPrinted>1998-02-10T13:28:06Z</cp:lastPrinted>
  <dcterms:created xsi:type="dcterms:W3CDTF">2009-12-02T19:05:24Z</dcterms:created>
  <dcterms:modified xsi:type="dcterms:W3CDTF">2015-11-09T17:21:45Z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