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0" r:id="rId3"/>
    <p:sldId id="271" r:id="rId4"/>
    <p:sldId id="281" r:id="rId5"/>
    <p:sldId id="283" r:id="rId6"/>
    <p:sldId id="285" r:id="rId7"/>
    <p:sldId id="286" r:id="rId8"/>
    <p:sldId id="284" r:id="rId9"/>
    <p:sldId id="275" r:id="rId10"/>
    <p:sldId id="287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13" clrIdx="0"/>
  <p:cmAuthor id="1" name="Chao-Chun Wang" initials="CW" lastIdx="1" clrIdx="1"/>
  <p:cmAuthor id="2" name="mtk30122" initials="m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606" autoAdjust="0"/>
  </p:normalViewPr>
  <p:slideViewPr>
    <p:cSldViewPr>
      <p:cViewPr>
        <p:scale>
          <a:sx n="75" d="100"/>
          <a:sy n="75" d="100"/>
        </p:scale>
        <p:origin x="-1236" y="-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2844" y="-108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e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92841" y="8982075"/>
            <a:ext cx="172540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WTA of BUPT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/>
              <a:t>Page </a:t>
            </a:r>
            <a:fld id="{09E1433C-D9BD-4FF0-A52D-1540150004E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132302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5750" y="95250"/>
            <a:ext cx="2185988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87825" y="8991600"/>
            <a:ext cx="172540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latin typeface="Times New Roman" pitchFamily="18" charset="0"/>
                <a:ea typeface="+mn-ea"/>
                <a:cs typeface="Arial" charset="0"/>
              </a:defRPr>
            </a:lvl1pPr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>
              <a:defRPr/>
            </a:pPr>
            <a:r>
              <a:rPr lang="en-US" smtClean="0"/>
              <a:t>WTA of BUPT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/>
              <a:t>Page </a:t>
            </a:r>
            <a:fld id="{D0788BD5-72AE-47FF-A0D1-7224C50757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721736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mtClean="0"/>
              <a:t>doc.: </a:t>
            </a: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lvl="4">
              <a:defRPr/>
            </a:pPr>
            <a:r>
              <a:rPr lang="en-US" smtClean="0">
                <a:ea typeface="+mn-ea"/>
              </a:rPr>
              <a:t>WTA of BUPT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Page </a:t>
            </a:r>
            <a:fld id="{B3FF16CD-A6E3-4037-B8F7-3A620706419B}" type="slidenum">
              <a:rPr lang="en-US"/>
              <a:pPr/>
              <a:t>1</a:t>
            </a:fld>
            <a:endParaRPr 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WTA of BUPT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WTA of BUPT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WTA of BUPT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75524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WTA of BUPT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75524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308850" y="6453188"/>
            <a:ext cx="1235075" cy="184666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Yanyan</a:t>
            </a:r>
            <a:r>
              <a:rPr lang="en-US" dirty="0" smtClean="0"/>
              <a:t> </a:t>
            </a:r>
            <a:r>
              <a:rPr lang="en-US" dirty="0" err="1" smtClean="0"/>
              <a:t>Guo</a:t>
            </a:r>
            <a:r>
              <a:rPr lang="en-US" dirty="0" smtClean="0"/>
              <a:t>, BUPT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93FD3FF-EE59-453B-ADC2-CC4E94CF3C9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859210" cy="276999"/>
          </a:xfrm>
        </p:spPr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Nov2015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019925" y="6453188"/>
            <a:ext cx="1524000" cy="184666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Yanyan</a:t>
            </a:r>
            <a:r>
              <a:rPr lang="en-US" dirty="0" smtClean="0"/>
              <a:t> </a:t>
            </a:r>
            <a:r>
              <a:rPr lang="en-US" dirty="0" err="1" smtClean="0"/>
              <a:t>Guo</a:t>
            </a:r>
            <a:r>
              <a:rPr lang="en-US" dirty="0" smtClean="0"/>
              <a:t> (BUPT)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570D9FA-82F7-425B-B8CA-145DC9A8CCB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Nov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35825" y="6453188"/>
            <a:ext cx="1308100" cy="184666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Yanyan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Guo</a:t>
            </a:r>
            <a:r>
              <a:rPr lang="en-US" altLang="zh-CN" dirty="0" smtClean="0"/>
              <a:t> (BUPT)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41CC15B-04D0-4874-AF54-CB5FD8BAF1E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May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53188"/>
            <a:ext cx="1533525" cy="184666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Yanyan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Guo</a:t>
            </a:r>
            <a:r>
              <a:rPr lang="en-US" altLang="zh-CN" dirty="0" smtClean="0"/>
              <a:t> (BUPT)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D1A4D92-B811-4C1B-B34A-C0B2123696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59210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Nov2015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0400" y="6453188"/>
            <a:ext cx="153352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WTA of BUPT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dirty="0"/>
              <a:t>Slide </a:t>
            </a:r>
            <a:fld id="{18C62ADA-77E4-439D-9428-AD2D99553BB0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xkang@bupt.edu.c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nbzhang@bupt.edu.cn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Slide </a:t>
            </a:r>
            <a:fld id="{A36C3DC4-A9A3-4DE4-B347-56C661B4C5F5}" type="slidenum">
              <a:rPr lang="en-US"/>
              <a:pPr/>
              <a:t>1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2800" dirty="0" smtClean="0">
                <a:solidFill>
                  <a:schemeClr val="tx1"/>
                </a:solidFill>
              </a:rPr>
              <a:t>Hybrid Multiple Access in 802.11ax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2015-11-04</a:t>
            </a:r>
          </a:p>
        </p:txBody>
      </p:sp>
      <p:sp>
        <p:nvSpPr>
          <p:cNvPr id="8197" name="Rectangle 12"/>
          <p:cNvSpPr>
            <a:spLocks noChangeArrowheads="1"/>
          </p:cNvSpPr>
          <p:nvPr/>
        </p:nvSpPr>
        <p:spPr bwMode="auto">
          <a:xfrm>
            <a:off x="323850" y="18446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8199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154112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November 2015</a:t>
            </a: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  <p:graphicFrame>
        <p:nvGraphicFramePr>
          <p:cNvPr id="10" name="Table 55"/>
          <p:cNvGraphicFramePr>
            <a:graphicFrameLocks noGrp="1"/>
          </p:cNvGraphicFramePr>
          <p:nvPr/>
        </p:nvGraphicFramePr>
        <p:xfrm>
          <a:off x="827584" y="2564904"/>
          <a:ext cx="7559675" cy="2103120"/>
        </p:xfrm>
        <a:graphic>
          <a:graphicData uri="http://schemas.openxmlformats.org/drawingml/2006/table">
            <a:tbl>
              <a:tblPr/>
              <a:tblGrid>
                <a:gridCol w="1270000"/>
                <a:gridCol w="1592263"/>
                <a:gridCol w="1385887"/>
                <a:gridCol w="1152525"/>
                <a:gridCol w="2159000"/>
              </a:tblGrid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Batang" pitchFamily="18" charset="-127"/>
                        </a:rPr>
                        <a:t>Name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Affiliations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Address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Phone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Email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Yanyan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</a:t>
                      </a:r>
                      <a:r>
                        <a:rPr kumimoji="0" lang="en-US" altLang="ko-K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Guo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Beijing </a:t>
                      </a:r>
                      <a:r>
                        <a:rPr kumimoji="0" lang="en-US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Bai</a:t>
                      </a: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 </a:t>
                      </a:r>
                      <a:r>
                        <a:rPr kumimoji="0" lang="en-US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Hui</a:t>
                      </a: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 Wei Kang Technology Co. Ltd.</a:t>
                      </a:r>
                      <a:endParaRPr kumimoji="0" lang="en-US" altLang="ko-KR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Beijing, China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1400" dirty="0" smtClean="0"/>
                        <a:t>luegyy@163.com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9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Guixia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Kang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Beijing University of Posts and Telecommunications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Beijing, China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  <a:hlinkClick r:id="rId3"/>
                        </a:rPr>
                        <a:t>gxkang@bupt.edu.cn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9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Ningbo Zhang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Beijing University of Posts and Telecommunications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Beijing, China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  <a:hlinkClick r:id="rId4"/>
                        </a:rPr>
                        <a:t>nbzhang@bupt.edu.cn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Date Placeholder 9"/>
          <p:cNvSpPr txBox="1">
            <a:spLocks/>
          </p:cNvSpPr>
          <p:nvPr/>
        </p:nvSpPr>
        <p:spPr bwMode="auto">
          <a:xfrm>
            <a:off x="5940152" y="332656"/>
            <a:ext cx="2558457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</a:t>
            </a:r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IEEE 11-15-1386-00</a:t>
            </a:r>
            <a:endParaRPr lang="en-US" altLang="zh-CN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1" name="Date Placeholder 9"/>
          <p:cNvSpPr txBox="1">
            <a:spLocks/>
          </p:cNvSpPr>
          <p:nvPr/>
        </p:nvSpPr>
        <p:spPr bwMode="auto">
          <a:xfrm>
            <a:off x="7251768" y="6525344"/>
            <a:ext cx="1208664" cy="16927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sz="1100" b="0" dirty="0" err="1" smtClean="0">
                <a:latin typeface="Times New Roman" pitchFamily="18" charset="0"/>
                <a:ea typeface="MS PGothic" pitchFamily="34" charset="-128"/>
              </a:rPr>
              <a:t>Yanyan</a:t>
            </a:r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 </a:t>
            </a:r>
            <a:r>
              <a:rPr lang="en-US" altLang="zh-CN" sz="1100" b="0" dirty="0" err="1" smtClean="0">
                <a:latin typeface="Times New Roman" pitchFamily="18" charset="0"/>
                <a:ea typeface="MS PGothic" pitchFamily="34" charset="-128"/>
              </a:rPr>
              <a:t>Guo</a:t>
            </a:r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 </a:t>
            </a:r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(BUPT)</a:t>
            </a:r>
            <a:endParaRPr lang="en-US" altLang="zh-CN" sz="1100" b="0" dirty="0">
              <a:latin typeface="Times New Roman" pitchFamily="18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1840" y="2420888"/>
            <a:ext cx="5038328" cy="1519808"/>
          </a:xfrm>
        </p:spPr>
        <p:txBody>
          <a:bodyPr/>
          <a:lstStyle/>
          <a:p>
            <a:pPr>
              <a:buNone/>
            </a:pPr>
            <a:r>
              <a:rPr lang="en-US" sz="4400" dirty="0" smtClean="0"/>
              <a:t>Thanks! </a:t>
            </a:r>
            <a:endParaRPr lang="en-US" sz="4400" dirty="0"/>
          </a:p>
          <a:p>
            <a:pPr>
              <a:buNone/>
            </a:pPr>
            <a:endParaRPr lang="en-US" sz="2000" b="0" dirty="0" smtClean="0"/>
          </a:p>
          <a:p>
            <a:pPr>
              <a:buNone/>
            </a:pPr>
            <a:endParaRPr lang="en-US" sz="2000" b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154112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November 2015</a:t>
            </a: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1" name="Date Placeholder 9"/>
          <p:cNvSpPr txBox="1">
            <a:spLocks/>
          </p:cNvSpPr>
          <p:nvPr/>
        </p:nvSpPr>
        <p:spPr bwMode="auto">
          <a:xfrm>
            <a:off x="6012160" y="332656"/>
            <a:ext cx="2558457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</a:t>
            </a:r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IEEE </a:t>
            </a:r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11-15-1386-00</a:t>
            </a:r>
            <a:endParaRPr lang="en-US" altLang="zh-CN" dirty="0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6" name="Date Placeholder 9"/>
          <p:cNvSpPr txBox="1">
            <a:spLocks/>
          </p:cNvSpPr>
          <p:nvPr/>
        </p:nvSpPr>
        <p:spPr bwMode="auto">
          <a:xfrm>
            <a:off x="7251768" y="6525344"/>
            <a:ext cx="1208664" cy="16927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sz="1100" b="0" dirty="0" err="1" smtClean="0">
                <a:latin typeface="Times New Roman" pitchFamily="18" charset="0"/>
                <a:ea typeface="MS PGothic" pitchFamily="34" charset="-128"/>
              </a:rPr>
              <a:t>Yanyan</a:t>
            </a:r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 </a:t>
            </a:r>
            <a:r>
              <a:rPr lang="en-US" altLang="zh-CN" sz="1100" b="0" dirty="0" err="1" smtClean="0">
                <a:latin typeface="Times New Roman" pitchFamily="18" charset="0"/>
                <a:ea typeface="MS PGothic" pitchFamily="34" charset="-128"/>
              </a:rPr>
              <a:t>Guo</a:t>
            </a:r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 </a:t>
            </a:r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(BUPT)</a:t>
            </a:r>
            <a:endParaRPr lang="en-US" altLang="zh-CN" sz="1100" b="0" dirty="0">
              <a:latin typeface="Times New Roman" pitchFamily="18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817440"/>
            <a:ext cx="7772400" cy="5040560"/>
          </a:xfrm>
        </p:spPr>
        <p:txBody>
          <a:bodyPr/>
          <a:lstStyle/>
          <a:p>
            <a:r>
              <a:rPr lang="en-US" altLang="zh-CN" sz="2000" dirty="0" smtClean="0">
                <a:latin typeface="Times" pitchFamily="18" charset="0"/>
              </a:rPr>
              <a:t>Internet of Things (</a:t>
            </a:r>
            <a:r>
              <a:rPr lang="en-US" altLang="zh-CN" sz="2000" dirty="0" err="1" smtClean="0">
                <a:latin typeface="Times" pitchFamily="18" charset="0"/>
              </a:rPr>
              <a:t>IoT</a:t>
            </a:r>
            <a:r>
              <a:rPr lang="en-US" altLang="zh-CN" sz="2000" dirty="0" smtClean="0">
                <a:latin typeface="Times" pitchFamily="18" charset="0"/>
              </a:rPr>
              <a:t>) is an important scenario </a:t>
            </a:r>
            <a:r>
              <a:rPr lang="en-US" sz="2000" dirty="0" smtClean="0"/>
              <a:t>in the future</a:t>
            </a:r>
          </a:p>
          <a:p>
            <a:pPr lvl="1"/>
            <a:r>
              <a:rPr lang="en-US" altLang="zh-CN" dirty="0" smtClean="0"/>
              <a:t>Hundreds of billions of M2M UEs will access the network. </a:t>
            </a:r>
          </a:p>
          <a:p>
            <a:pPr lvl="1"/>
            <a:r>
              <a:rPr lang="en-US" altLang="zh-CN" dirty="0" smtClean="0"/>
              <a:t>Massive connections require 802.11ax to improve the capacity of access </a:t>
            </a:r>
          </a:p>
          <a:p>
            <a:r>
              <a:rPr lang="en-US" sz="2000" dirty="0" smtClean="0"/>
              <a:t>Massive connections result in serious resource collision issue</a:t>
            </a:r>
          </a:p>
          <a:p>
            <a:pPr lvl="1"/>
            <a:r>
              <a:rPr lang="en-US" altLang="zh-CN" dirty="0" smtClean="0"/>
              <a:t>Orthogonal multiple access (OMA) random access (RA) is traditional RA in 802.11 and LTE systems</a:t>
            </a:r>
          </a:p>
          <a:p>
            <a:pPr lvl="1"/>
            <a:r>
              <a:rPr lang="en-US" altLang="zh-CN" dirty="0" smtClean="0"/>
              <a:t>NOMA with successive interference cancellation (SIC) is a positional technique to improve the spectral efficiency as well as the number of accesses</a:t>
            </a:r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154112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November 2015</a:t>
            </a: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1" name="Date Placeholder 9"/>
          <p:cNvSpPr txBox="1">
            <a:spLocks/>
          </p:cNvSpPr>
          <p:nvPr/>
        </p:nvSpPr>
        <p:spPr bwMode="auto">
          <a:xfrm>
            <a:off x="5940152" y="332656"/>
            <a:ext cx="2558457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</a:t>
            </a:r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11-15-1386-00</a:t>
            </a:r>
            <a:endParaRPr lang="en-US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7" name="Date Placeholder 9"/>
          <p:cNvSpPr txBox="1">
            <a:spLocks/>
          </p:cNvSpPr>
          <p:nvPr/>
        </p:nvSpPr>
        <p:spPr bwMode="auto">
          <a:xfrm>
            <a:off x="7251768" y="6525344"/>
            <a:ext cx="1208664" cy="16927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sz="1100" b="0" dirty="0" err="1" smtClean="0">
                <a:latin typeface="Times New Roman" pitchFamily="18" charset="0"/>
                <a:ea typeface="MS PGothic" pitchFamily="34" charset="-128"/>
              </a:rPr>
              <a:t>Yanyan</a:t>
            </a:r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 </a:t>
            </a:r>
            <a:r>
              <a:rPr lang="en-US" altLang="zh-CN" sz="1100" b="0" dirty="0" err="1" smtClean="0">
                <a:latin typeface="Times New Roman" pitchFamily="18" charset="0"/>
                <a:ea typeface="MS PGothic" pitchFamily="34" charset="-128"/>
              </a:rPr>
              <a:t>Guo</a:t>
            </a:r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 </a:t>
            </a:r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(BUPT)</a:t>
            </a:r>
            <a:endParaRPr lang="en-US" altLang="zh-CN" sz="1100" b="0" dirty="0">
              <a:latin typeface="Times New Roman" pitchFamily="18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CSMA scheme in 802.11ac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750" y="4670276"/>
            <a:ext cx="8225730" cy="1999084"/>
          </a:xfrm>
        </p:spPr>
        <p:txBody>
          <a:bodyPr/>
          <a:lstStyle/>
          <a:p>
            <a:r>
              <a:rPr lang="en-US" sz="1800" b="0" dirty="0" smtClean="0"/>
              <a:t>CSMA (OMA scheme)</a:t>
            </a:r>
          </a:p>
          <a:p>
            <a:pPr lvl="1"/>
            <a:r>
              <a:rPr lang="en-US" sz="1800" dirty="0" smtClean="0"/>
              <a:t>Only one STA is allowed to transmit message in a channel</a:t>
            </a:r>
          </a:p>
          <a:p>
            <a:pPr lvl="1"/>
            <a:r>
              <a:rPr lang="en-US" sz="1800" dirty="0" smtClean="0"/>
              <a:t>When detecting the resource is occupied, </a:t>
            </a:r>
            <a:r>
              <a:rPr lang="en-US" altLang="zh-CN" sz="1800" dirty="0" smtClean="0"/>
              <a:t>it regards the detection as a collision and reattempts random access after a back-off.</a:t>
            </a:r>
            <a:endParaRPr lang="zh-CN" altLang="zh-CN" sz="1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13313" name="Object 1"/>
          <p:cNvGraphicFramePr>
            <a:graphicFrameLocks noChangeAspect="1"/>
          </p:cNvGraphicFramePr>
          <p:nvPr/>
        </p:nvGraphicFramePr>
        <p:xfrm>
          <a:off x="899592" y="1772816"/>
          <a:ext cx="7420731" cy="2448272"/>
        </p:xfrm>
        <a:graphic>
          <a:graphicData uri="http://schemas.openxmlformats.org/presentationml/2006/ole">
            <p:oleObj spid="_x0000_s13313" name="Visio" r:id="rId4" imgW="6897189" imgH="2282972" progId="Visio.Drawing.11">
              <p:embed/>
            </p:oleObj>
          </a:graphicData>
        </a:graphic>
      </p:graphicFrame>
      <p:sp>
        <p:nvSpPr>
          <p:cNvPr id="61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154112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November 2015</a:t>
            </a: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62" name="Date Placeholder 9"/>
          <p:cNvSpPr txBox="1">
            <a:spLocks/>
          </p:cNvSpPr>
          <p:nvPr/>
        </p:nvSpPr>
        <p:spPr bwMode="auto">
          <a:xfrm>
            <a:off x="6012160" y="332656"/>
            <a:ext cx="2558457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</a:t>
            </a:r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IEEE 11-15-1386-00</a:t>
            </a:r>
            <a:endParaRPr lang="en-US" altLang="zh-CN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8" name="Date Placeholder 9"/>
          <p:cNvSpPr txBox="1">
            <a:spLocks/>
          </p:cNvSpPr>
          <p:nvPr/>
        </p:nvSpPr>
        <p:spPr bwMode="auto">
          <a:xfrm>
            <a:off x="7251768" y="6525344"/>
            <a:ext cx="1208664" cy="16927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sz="1100" b="0" dirty="0" err="1" smtClean="0">
                <a:latin typeface="Times New Roman" pitchFamily="18" charset="0"/>
                <a:ea typeface="MS PGothic" pitchFamily="34" charset="-128"/>
              </a:rPr>
              <a:t>Yanyan</a:t>
            </a:r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 </a:t>
            </a:r>
            <a:r>
              <a:rPr lang="en-US" altLang="zh-CN" sz="1100" b="0" dirty="0" err="1" smtClean="0">
                <a:latin typeface="Times New Roman" pitchFamily="18" charset="0"/>
                <a:ea typeface="MS PGothic" pitchFamily="34" charset="-128"/>
              </a:rPr>
              <a:t>Guo</a:t>
            </a:r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 </a:t>
            </a:r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(BUPT)</a:t>
            </a:r>
            <a:endParaRPr lang="en-US" altLang="zh-CN" sz="1100" b="0" dirty="0">
              <a:latin typeface="Times New Roman" pitchFamily="18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of NOMA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556792"/>
            <a:ext cx="3816424" cy="4176464"/>
          </a:xfrm>
        </p:spPr>
        <p:txBody>
          <a:bodyPr/>
          <a:lstStyle/>
          <a:p>
            <a:r>
              <a:rPr lang="en-US" altLang="zh-CN" sz="2000" dirty="0" smtClean="0"/>
              <a:t>(MMSE-SIC) receiver is performed at AP</a:t>
            </a:r>
          </a:p>
          <a:p>
            <a:pPr>
              <a:buNone/>
            </a:pPr>
            <a:endParaRPr lang="en-US" sz="2000" dirty="0" smtClean="0"/>
          </a:p>
          <a:p>
            <a:pPr lvl="1"/>
            <a:r>
              <a:rPr lang="en-US" dirty="0" smtClean="0"/>
              <a:t>The performance of NOMA degrades compared to OMA</a:t>
            </a:r>
          </a:p>
          <a:p>
            <a:pPr lvl="1"/>
            <a:r>
              <a:rPr lang="en-US" altLang="zh-CN" dirty="0" smtClean="0"/>
              <a:t>There exists SNR threshold between the OMA RA and the NOMA RA for a target BLER. Taking         as the target BLER, the SNR threshold is about 6.3dB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127" name="图片 73"/>
          <p:cNvPicPr>
            <a:picLocks noChangeAspect="1" noChangeArrowheads="1"/>
          </p:cNvPicPr>
          <p:nvPr/>
        </p:nvPicPr>
        <p:blipFill>
          <a:blip r:embed="rId3" cstate="print"/>
          <a:srcRect l="5241" t="2966" r="5658"/>
          <a:stretch>
            <a:fillRect/>
          </a:stretch>
        </p:blipFill>
        <p:spPr bwMode="auto">
          <a:xfrm>
            <a:off x="4067944" y="1556792"/>
            <a:ext cx="4772167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矩形 13"/>
          <p:cNvSpPr/>
          <p:nvPr/>
        </p:nvSpPr>
        <p:spPr>
          <a:xfrm>
            <a:off x="4355976" y="4653136"/>
            <a:ext cx="41044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dirty="0" smtClean="0"/>
              <a:t>Transport block size (TBS) :100 bits </a:t>
            </a:r>
          </a:p>
          <a:p>
            <a:r>
              <a:rPr lang="en-US" altLang="zh-CN" sz="1600" b="1" dirty="0" smtClean="0"/>
              <a:t>Modulation order: QPSK</a:t>
            </a:r>
          </a:p>
          <a:p>
            <a:r>
              <a:rPr lang="en-US" altLang="zh-CN" sz="1600" b="1" dirty="0" smtClean="0"/>
              <a:t>The number of STAs in Group A: Two</a:t>
            </a:r>
          </a:p>
          <a:p>
            <a:r>
              <a:rPr lang="en-US" altLang="zh-CN" sz="1600" b="1" dirty="0" smtClean="0"/>
              <a:t>The number of STAs in Group B: Three</a:t>
            </a:r>
          </a:p>
          <a:p>
            <a:r>
              <a:rPr lang="en-US" altLang="zh-CN" sz="1600" b="1" dirty="0" smtClean="0"/>
              <a:t>Channel model: Extended pedestrian A (EPA)</a:t>
            </a:r>
          </a:p>
          <a:p>
            <a:r>
              <a:rPr lang="en-US" altLang="zh-CN" sz="1600" b="1" dirty="0" smtClean="0"/>
              <a:t>Difference of received power : 5dB</a:t>
            </a:r>
            <a:endParaRPr lang="zh-CN" altLang="en-US" sz="1600" b="1" dirty="0"/>
          </a:p>
        </p:txBody>
      </p:sp>
      <p:sp>
        <p:nvSpPr>
          <p:cNvPr id="1129" name="Rectangle 10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28" name="Object 104"/>
          <p:cNvGraphicFramePr>
            <a:graphicFrameLocks noChangeAspect="1"/>
          </p:cNvGraphicFramePr>
          <p:nvPr/>
        </p:nvGraphicFramePr>
        <p:xfrm>
          <a:off x="2555776" y="4165079"/>
          <a:ext cx="409573" cy="344041"/>
        </p:xfrm>
        <a:graphic>
          <a:graphicData uri="http://schemas.openxmlformats.org/presentationml/2006/ole">
            <p:oleObj spid="_x0000_s1128" name="Equation" r:id="rId4" imgW="241195" imgH="203112" progId="">
              <p:embed/>
            </p:oleObj>
          </a:graphicData>
        </a:graphic>
      </p:graphicFrame>
      <p:sp>
        <p:nvSpPr>
          <p:cNvPr id="17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154112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November 2015</a:t>
            </a: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8" name="Date Placeholder 9"/>
          <p:cNvSpPr txBox="1">
            <a:spLocks/>
          </p:cNvSpPr>
          <p:nvPr/>
        </p:nvSpPr>
        <p:spPr bwMode="auto">
          <a:xfrm>
            <a:off x="6156176" y="332656"/>
            <a:ext cx="2558457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</a:t>
            </a:r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IEEE 11-15-1386-00</a:t>
            </a:r>
            <a:endParaRPr lang="en-US" altLang="zh-CN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5" name="Date Placeholder 9"/>
          <p:cNvSpPr txBox="1">
            <a:spLocks/>
          </p:cNvSpPr>
          <p:nvPr/>
        </p:nvSpPr>
        <p:spPr bwMode="auto">
          <a:xfrm>
            <a:off x="7251768" y="6525344"/>
            <a:ext cx="1208664" cy="16927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sz="1100" b="0" dirty="0" err="1" smtClean="0">
                <a:latin typeface="Times New Roman" pitchFamily="18" charset="0"/>
                <a:ea typeface="MS PGothic" pitchFamily="34" charset="-128"/>
              </a:rPr>
              <a:t>Yanyan</a:t>
            </a:r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 </a:t>
            </a:r>
            <a:r>
              <a:rPr lang="en-US" altLang="zh-CN" sz="1100" b="0" dirty="0" err="1" smtClean="0">
                <a:latin typeface="Times New Roman" pitchFamily="18" charset="0"/>
                <a:ea typeface="MS PGothic" pitchFamily="34" charset="-128"/>
              </a:rPr>
              <a:t>Guo</a:t>
            </a:r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 </a:t>
            </a:r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(BUPT)</a:t>
            </a:r>
            <a:endParaRPr lang="en-US" altLang="zh-CN" sz="1100" b="0" dirty="0">
              <a:latin typeface="Times New Roman" pitchFamily="18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RA in 802.11ax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3600400" cy="4176464"/>
          </a:xfrm>
        </p:spPr>
        <p:txBody>
          <a:bodyPr/>
          <a:lstStyle/>
          <a:p>
            <a:r>
              <a:rPr lang="en-US" dirty="0" smtClean="0"/>
              <a:t>Access mode selection </a:t>
            </a:r>
          </a:p>
          <a:p>
            <a:pPr lvl="1"/>
            <a:r>
              <a:rPr lang="en-US" altLang="zh-CN" dirty="0" smtClean="0"/>
              <a:t>Received SNR at AP</a:t>
            </a:r>
          </a:p>
          <a:p>
            <a:pPr lvl="1"/>
            <a:endParaRPr lang="en-US" altLang="zh-CN" dirty="0" smtClean="0"/>
          </a:p>
          <a:p>
            <a:pPr lvl="1"/>
            <a:endParaRPr lang="zh-CN" altLang="zh-CN" dirty="0" smtClean="0"/>
          </a:p>
          <a:p>
            <a:pPr lvl="1"/>
            <a:endParaRPr lang="en-US" dirty="0" smtClean="0"/>
          </a:p>
          <a:p>
            <a:pPr lvl="1"/>
            <a:r>
              <a:rPr lang="en-US" altLang="zh-CN" dirty="0" smtClean="0"/>
              <a:t>where         is the variance of noise and          is the received power at AP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099" name="Rectangle 5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098" name="Object 50"/>
          <p:cNvGraphicFramePr>
            <a:graphicFrameLocks noChangeAspect="1"/>
          </p:cNvGraphicFramePr>
          <p:nvPr/>
        </p:nvGraphicFramePr>
        <p:xfrm>
          <a:off x="3803915" y="1628800"/>
          <a:ext cx="5016557" cy="2736304"/>
        </p:xfrm>
        <a:graphic>
          <a:graphicData uri="http://schemas.openxmlformats.org/presentationml/2006/ole">
            <p:oleObj spid="_x0000_s2098" name="Visio" r:id="rId3" imgW="7315128" imgH="3286981" progId="Visio.Drawing.11">
              <p:embed/>
            </p:oleObj>
          </a:graphicData>
        </a:graphic>
      </p:graphicFrame>
      <p:sp>
        <p:nvSpPr>
          <p:cNvPr id="2100" name="Rectangle 52"/>
          <p:cNvSpPr>
            <a:spLocks noChangeArrowheads="1"/>
          </p:cNvSpPr>
          <p:nvPr/>
        </p:nvSpPr>
        <p:spPr bwMode="auto">
          <a:xfrm>
            <a:off x="5580112" y="4735887"/>
            <a:ext cx="24482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Fig.2 Hybrid RA scheme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102" name="Rectangle 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101" name="Object 53"/>
          <p:cNvGraphicFramePr>
            <a:graphicFrameLocks noChangeAspect="1"/>
          </p:cNvGraphicFramePr>
          <p:nvPr/>
        </p:nvGraphicFramePr>
        <p:xfrm>
          <a:off x="1835696" y="2564904"/>
          <a:ext cx="1224136" cy="726831"/>
        </p:xfrm>
        <a:graphic>
          <a:graphicData uri="http://schemas.openxmlformats.org/presentationml/2006/ole">
            <p:oleObj spid="_x0000_s2101" name="Equation" r:id="rId4" imgW="660113" imgH="393529" progId="">
              <p:embed/>
            </p:oleObj>
          </a:graphicData>
        </a:graphic>
      </p:graphicFrame>
      <p:sp>
        <p:nvSpPr>
          <p:cNvPr id="2104" name="Rectangle 5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103" name="Object 55"/>
          <p:cNvGraphicFramePr>
            <a:graphicFrameLocks noChangeAspect="1"/>
          </p:cNvGraphicFramePr>
          <p:nvPr/>
        </p:nvGraphicFramePr>
        <p:xfrm>
          <a:off x="1043608" y="4797152"/>
          <a:ext cx="3998845" cy="504056"/>
        </p:xfrm>
        <a:graphic>
          <a:graphicData uri="http://schemas.openxmlformats.org/presentationml/2006/ole">
            <p:oleObj spid="_x0000_s2103" name="Equation" r:id="rId5" imgW="2095500" imgH="279400" progId="">
              <p:embed/>
            </p:oleObj>
          </a:graphicData>
        </a:graphic>
      </p:graphicFrame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105" name="Object 57"/>
          <p:cNvGraphicFramePr>
            <a:graphicFrameLocks noChangeAspect="1"/>
          </p:cNvGraphicFramePr>
          <p:nvPr/>
        </p:nvGraphicFramePr>
        <p:xfrm>
          <a:off x="2088232" y="3429000"/>
          <a:ext cx="395536" cy="435090"/>
        </p:xfrm>
        <a:graphic>
          <a:graphicData uri="http://schemas.openxmlformats.org/presentationml/2006/ole">
            <p:oleObj spid="_x0000_s2105" name="Equation" r:id="rId6" imgW="190417" imgH="203112" progId="">
              <p:embed/>
            </p:oleObj>
          </a:graphicData>
        </a:graphic>
      </p:graphicFrame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107" name="Object 59"/>
          <p:cNvGraphicFramePr>
            <a:graphicFrameLocks noChangeAspect="1"/>
          </p:cNvGraphicFramePr>
          <p:nvPr/>
        </p:nvGraphicFramePr>
        <p:xfrm>
          <a:off x="2664296" y="3789040"/>
          <a:ext cx="323528" cy="456745"/>
        </p:xfrm>
        <a:graphic>
          <a:graphicData uri="http://schemas.openxmlformats.org/presentationml/2006/ole">
            <p:oleObj spid="_x0000_s2107" name="Equation" r:id="rId7" imgW="165028" imgH="228501" progId="">
              <p:embed/>
            </p:oleObj>
          </a:graphicData>
        </a:graphic>
      </p:graphicFrame>
      <p:sp>
        <p:nvSpPr>
          <p:cNvPr id="23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154112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November 2015</a:t>
            </a: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24" name="Date Placeholder 9"/>
          <p:cNvSpPr txBox="1">
            <a:spLocks/>
          </p:cNvSpPr>
          <p:nvPr/>
        </p:nvSpPr>
        <p:spPr bwMode="auto">
          <a:xfrm>
            <a:off x="6084168" y="332656"/>
            <a:ext cx="2558457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</a:t>
            </a:r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IEEE 11-15-1386-00</a:t>
            </a:r>
            <a:endParaRPr lang="en-US" altLang="zh-CN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21" name="Date Placeholder 9"/>
          <p:cNvSpPr txBox="1">
            <a:spLocks/>
          </p:cNvSpPr>
          <p:nvPr/>
        </p:nvSpPr>
        <p:spPr bwMode="auto">
          <a:xfrm>
            <a:off x="7251768" y="6525344"/>
            <a:ext cx="1208664" cy="16927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sz="1100" b="0" dirty="0" err="1" smtClean="0">
                <a:latin typeface="Times New Roman" pitchFamily="18" charset="0"/>
                <a:ea typeface="MS PGothic" pitchFamily="34" charset="-128"/>
              </a:rPr>
              <a:t>Yanyan</a:t>
            </a:r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 </a:t>
            </a:r>
            <a:r>
              <a:rPr lang="en-US" altLang="zh-CN" sz="1100" b="0" dirty="0" err="1" smtClean="0">
                <a:latin typeface="Times New Roman" pitchFamily="18" charset="0"/>
                <a:ea typeface="MS PGothic" pitchFamily="34" charset="-128"/>
              </a:rPr>
              <a:t>Guo</a:t>
            </a:r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 </a:t>
            </a:r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(BUPT)</a:t>
            </a:r>
            <a:endParaRPr lang="en-US" altLang="zh-CN" sz="1100" b="0" dirty="0"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138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NOMA RA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72400" cy="4400128"/>
          </a:xfrm>
        </p:spPr>
        <p:txBody>
          <a:bodyPr/>
          <a:lstStyle/>
          <a:p>
            <a:r>
              <a:rPr lang="en-US" altLang="zh-CN" sz="2000" dirty="0" smtClean="0"/>
              <a:t>Step 1: Peer discovery: </a:t>
            </a:r>
            <a:r>
              <a:rPr lang="en-US" altLang="zh-CN" sz="2000" b="0" dirty="0" smtClean="0"/>
              <a:t>This step is to discover neighbor paired STAs.</a:t>
            </a:r>
            <a:endParaRPr lang="en-US" sz="2000" b="0" dirty="0" smtClean="0"/>
          </a:p>
          <a:p>
            <a:r>
              <a:rPr lang="en-US" altLang="zh-CN" sz="2000" dirty="0" smtClean="0"/>
              <a:t>Step 2: NOMA group establishment: </a:t>
            </a:r>
            <a:r>
              <a:rPr lang="en-US" altLang="zh-CN" sz="2000" b="0" dirty="0" smtClean="0"/>
              <a:t>Select a group center and allocate the power back-off index.</a:t>
            </a:r>
          </a:p>
          <a:p>
            <a:r>
              <a:rPr lang="en-US" altLang="zh-CN" sz="2000" dirty="0" smtClean="0"/>
              <a:t>Step 3: Channel detection:</a:t>
            </a:r>
            <a:r>
              <a:rPr lang="en-US" altLang="zh-CN" sz="2000" b="0" dirty="0" smtClean="0"/>
              <a:t> The group center sends preamble to detect the channel on behalf of NOMA group.</a:t>
            </a:r>
            <a:endParaRPr lang="en-US" altLang="zh-CN" sz="2000" dirty="0" smtClean="0"/>
          </a:p>
          <a:p>
            <a:r>
              <a:rPr lang="en-US" altLang="zh-CN" sz="2000" dirty="0" smtClean="0"/>
              <a:t>Step 4: Detection response: </a:t>
            </a:r>
            <a:r>
              <a:rPr lang="en-US" altLang="zh-CN" sz="2000" b="0" dirty="0" smtClean="0"/>
              <a:t>AP sends back the detection response to NOMA group STAs.</a:t>
            </a:r>
          </a:p>
          <a:p>
            <a:r>
              <a:rPr lang="en-US" altLang="zh-CN" sz="2000" dirty="0" smtClean="0"/>
              <a:t>Step 5: Power back-off: </a:t>
            </a:r>
            <a:r>
              <a:rPr lang="en-US" altLang="zh-CN" sz="2000" b="0" dirty="0" smtClean="0"/>
              <a:t>NOMA group STA power back-off to guarantee diverse received power at AP.</a:t>
            </a:r>
            <a:endParaRPr lang="en-US" altLang="zh-CN" sz="2000" dirty="0" smtClean="0"/>
          </a:p>
          <a:p>
            <a:r>
              <a:rPr lang="en-US" sz="2000" dirty="0" smtClean="0"/>
              <a:t>Step6: SIC reception and ACK</a:t>
            </a:r>
            <a:r>
              <a:rPr lang="en-US" sz="2000" b="0" dirty="0" smtClean="0"/>
              <a:t>: AP performs SIC receiver to cancel multi-STA interferences and sends back ACK/NACK.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154112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November 2015</a:t>
            </a: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0" name="Date Placeholder 9"/>
          <p:cNvSpPr txBox="1">
            <a:spLocks/>
          </p:cNvSpPr>
          <p:nvPr/>
        </p:nvSpPr>
        <p:spPr bwMode="auto">
          <a:xfrm>
            <a:off x="6156176" y="332656"/>
            <a:ext cx="2558457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</a:t>
            </a:r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IEEE </a:t>
            </a:r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11-15-1386-00</a:t>
            </a:r>
            <a:endParaRPr lang="en-US" altLang="zh-CN" dirty="0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7" name="Date Placeholder 9"/>
          <p:cNvSpPr txBox="1">
            <a:spLocks/>
          </p:cNvSpPr>
          <p:nvPr/>
        </p:nvSpPr>
        <p:spPr bwMode="auto">
          <a:xfrm>
            <a:off x="7251768" y="6525344"/>
            <a:ext cx="1208664" cy="16927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sz="1100" b="0" dirty="0" err="1" smtClean="0">
                <a:latin typeface="Times New Roman" pitchFamily="18" charset="0"/>
                <a:ea typeface="MS PGothic" pitchFamily="34" charset="-128"/>
              </a:rPr>
              <a:t>Yanyan</a:t>
            </a:r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 </a:t>
            </a:r>
            <a:r>
              <a:rPr lang="en-US" altLang="zh-CN" sz="1100" b="0" dirty="0" err="1" smtClean="0">
                <a:latin typeface="Times New Roman" pitchFamily="18" charset="0"/>
                <a:ea typeface="MS PGothic" pitchFamily="34" charset="-128"/>
              </a:rPr>
              <a:t>Guo</a:t>
            </a:r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 </a:t>
            </a:r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(BUPT)</a:t>
            </a:r>
            <a:endParaRPr lang="en-US" altLang="zh-CN" sz="1100" b="0" dirty="0"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2612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4653136"/>
            <a:ext cx="4176464" cy="1584176"/>
          </a:xfrm>
        </p:spPr>
        <p:txBody>
          <a:bodyPr/>
          <a:lstStyle/>
          <a:p>
            <a:r>
              <a:rPr lang="en-US" dirty="0" smtClean="0"/>
              <a:t>Observations</a:t>
            </a:r>
            <a:endParaRPr lang="en-US" sz="1600" dirty="0" smtClean="0"/>
          </a:p>
          <a:p>
            <a:pPr lvl="1"/>
            <a:r>
              <a:rPr lang="en-US" altLang="zh-CN" dirty="0" smtClean="0"/>
              <a:t>Hybrid RA scheme increases the total number of accesses by 55.7% compared to OMA RA scheme.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3" cstate="print"/>
          <a:srcRect l="5214" r="6160"/>
          <a:stretch>
            <a:fillRect/>
          </a:stretch>
        </p:blipFill>
        <p:spPr bwMode="auto">
          <a:xfrm>
            <a:off x="4067944" y="1412776"/>
            <a:ext cx="4922250" cy="3528392"/>
          </a:xfrm>
          <a:prstGeom prst="rect">
            <a:avLst/>
          </a:prstGeom>
          <a:noFill/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4427984" y="5085184"/>
            <a:ext cx="446449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Fig.3 The number of accesses for OMA RA and hybrid RA</a:t>
            </a:r>
            <a:endParaRPr kumimoji="0" lang="en-US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611560" y="2063364"/>
          <a:ext cx="3312368" cy="2229732"/>
        </p:xfrm>
        <a:graphic>
          <a:graphicData uri="http://schemas.openxmlformats.org/drawingml/2006/table">
            <a:tbl>
              <a:tblPr/>
              <a:tblGrid>
                <a:gridCol w="1506072"/>
                <a:gridCol w="1806296"/>
              </a:tblGrid>
              <a:tr h="1812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kern="100" dirty="0">
                          <a:latin typeface="Times New Roman"/>
                          <a:ea typeface="宋体"/>
                          <a:cs typeface="Times New Roman"/>
                        </a:rPr>
                        <a:t>Parameters</a:t>
                      </a:r>
                      <a:endParaRPr lang="zh-CN" sz="105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kern="100">
                          <a:latin typeface="Times New Roman"/>
                          <a:ea typeface="宋体"/>
                          <a:cs typeface="Times New Roman"/>
                        </a:rPr>
                        <a:t>Value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2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latin typeface="NimbusRomNo9L-Regu"/>
                          <a:ea typeface="宋体"/>
                          <a:cs typeface="NimbusRomNo9L-Regu"/>
                        </a:rPr>
                        <a:t>Radius of </a:t>
                      </a:r>
                      <a:r>
                        <a:rPr lang="en-US" sz="1050" kern="0" dirty="0" smtClean="0">
                          <a:latin typeface="NimbusRomNo9L-Regu"/>
                          <a:ea typeface="宋体"/>
                          <a:cs typeface="NimbusRomNo9L-Regu"/>
                        </a:rPr>
                        <a:t>AP</a:t>
                      </a:r>
                      <a:endParaRPr lang="zh-CN" sz="105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50" kern="0" dirty="0" smtClean="0">
                          <a:latin typeface="NimbusRomNo9L-Regu"/>
                          <a:ea typeface="宋体"/>
                          <a:cs typeface="Times New Roman"/>
                        </a:rPr>
                        <a:t>500m</a:t>
                      </a:r>
                      <a:endParaRPr lang="zh-CN" sz="105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2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  <a:cs typeface="Times New Roman"/>
                        </a:rPr>
                        <a:t>Carrier frequency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  <a:cs typeface="Times New Roman"/>
                        </a:rPr>
                        <a:t>2GHz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2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latin typeface="NimbusRomNo9L-Regu"/>
                          <a:ea typeface="宋体"/>
                          <a:cs typeface="NimbusRomNo9L-Regu"/>
                        </a:rPr>
                        <a:t>Bandwidth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latin typeface="NimbusRomNo9L-Regu"/>
                          <a:ea typeface="宋体"/>
                          <a:cs typeface="NimbusRomNo9L-Regu"/>
                        </a:rPr>
                        <a:t>20MHz</a:t>
                      </a:r>
                      <a:endParaRPr lang="zh-CN" sz="105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2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5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  <a:cs typeface="Times New Roman"/>
                        </a:rPr>
                        <a:t>23dBm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2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  <a:cs typeface="Times New Roman"/>
                        </a:rPr>
                        <a:t>1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686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  <a:cs typeface="Times New Roman"/>
                        </a:rPr>
                        <a:t>Fading channel model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  <a:cs typeface="Times New Roman"/>
                        </a:rPr>
                        <a:t>Extended Pedestrian A </a:t>
                      </a:r>
                      <a:endParaRPr lang="zh-CN" sz="105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343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  <a:cs typeface="Times New Roman"/>
                        </a:rPr>
                        <a:t>TBS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  <a:cs typeface="Times New Roman"/>
                        </a:rPr>
                        <a:t>100bits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343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  <a:cs typeface="Times New Roman"/>
                        </a:rPr>
                        <a:t>Modulation order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  <a:cs typeface="Times New Roman"/>
                        </a:rPr>
                        <a:t>QPSK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343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  <a:cs typeface="Times New Roman"/>
                        </a:rPr>
                        <a:t>Target BLER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en-US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343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  <a:cs typeface="Times New Roman"/>
                        </a:rPr>
                        <a:t>Receiver at eNB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  <a:cs typeface="Times New Roman"/>
                        </a:rPr>
                        <a:t>MMSE-SIC</a:t>
                      </a:r>
                      <a:endParaRPr lang="zh-CN" sz="105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3558" name="Object 6"/>
          <p:cNvGraphicFramePr>
            <a:graphicFrameLocks noChangeAspect="1"/>
          </p:cNvGraphicFramePr>
          <p:nvPr/>
        </p:nvGraphicFramePr>
        <p:xfrm>
          <a:off x="0" y="0"/>
          <a:ext cx="238125" cy="238125"/>
        </p:xfrm>
        <a:graphic>
          <a:graphicData uri="http://schemas.openxmlformats.org/presentationml/2006/ole">
            <p:oleObj spid="_x0000_s23558" name="Equation" r:id="rId4" imgW="241195" imgH="241195" progId="">
              <p:embed/>
            </p:oleObj>
          </a:graphicData>
        </a:graphic>
      </p:graphicFrame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0" y="0"/>
          <a:ext cx="152400" cy="142875"/>
        </p:xfrm>
        <a:graphic>
          <a:graphicData uri="http://schemas.openxmlformats.org/presentationml/2006/ole">
            <p:oleObj spid="_x0000_s23557" name="Equation" r:id="rId5" imgW="152334" imgH="139639" progId="">
              <p:embed/>
            </p:oleObj>
          </a:graphicData>
        </a:graphic>
      </p:graphicFrame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0" y="0"/>
          <a:ext cx="238125" cy="200025"/>
        </p:xfrm>
        <a:graphic>
          <a:graphicData uri="http://schemas.openxmlformats.org/presentationml/2006/ole">
            <p:oleObj spid="_x0000_s23556" name="Equation" r:id="rId6" imgW="241195" imgH="203112" progId="">
              <p:embed/>
            </p:oleObj>
          </a:graphicData>
        </a:graphic>
      </p:graphicFrame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179512" y="1412776"/>
            <a:ext cx="417646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Simulation assumptions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MS PGothic" charset="0"/>
            </a:endParaRPr>
          </a:p>
        </p:txBody>
      </p:sp>
      <p:sp>
        <p:nvSpPr>
          <p:cNvPr id="16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154112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November 2015</a:t>
            </a: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7" name="Date Placeholder 9"/>
          <p:cNvSpPr txBox="1">
            <a:spLocks/>
          </p:cNvSpPr>
          <p:nvPr/>
        </p:nvSpPr>
        <p:spPr bwMode="auto">
          <a:xfrm>
            <a:off x="6156176" y="332656"/>
            <a:ext cx="2558457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</a:t>
            </a:r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IEEE 11-15-1386-00</a:t>
            </a:r>
            <a:endParaRPr lang="en-US" altLang="zh-CN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8" name="Date Placeholder 9"/>
          <p:cNvSpPr txBox="1">
            <a:spLocks/>
          </p:cNvSpPr>
          <p:nvPr/>
        </p:nvSpPr>
        <p:spPr bwMode="auto">
          <a:xfrm>
            <a:off x="7251768" y="6525344"/>
            <a:ext cx="1208664" cy="16927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sz="1100" b="0" dirty="0" err="1" smtClean="0">
                <a:latin typeface="Times New Roman" pitchFamily="18" charset="0"/>
                <a:ea typeface="MS PGothic" pitchFamily="34" charset="-128"/>
              </a:rPr>
              <a:t>Yanyan</a:t>
            </a:r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 </a:t>
            </a:r>
            <a:r>
              <a:rPr lang="en-US" altLang="zh-CN" sz="1100" b="0" dirty="0" err="1" smtClean="0">
                <a:latin typeface="Times New Roman" pitchFamily="18" charset="0"/>
                <a:ea typeface="MS PGothic" pitchFamily="34" charset="-128"/>
              </a:rPr>
              <a:t>Guo</a:t>
            </a:r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 </a:t>
            </a:r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(BUPT)</a:t>
            </a:r>
            <a:endParaRPr lang="en-US" altLang="zh-CN" sz="1100" b="0" dirty="0"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2612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4400128"/>
          </a:xfrm>
        </p:spPr>
        <p:txBody>
          <a:bodyPr/>
          <a:lstStyle/>
          <a:p>
            <a:r>
              <a:rPr lang="en-US" dirty="0" smtClean="0"/>
              <a:t>Hybrid RA significantly improve the number of accesses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STA adaptively selects the OMA RA procedure or the NOMA RA according to a predefined SNR threshold. </a:t>
            </a:r>
          </a:p>
          <a:p>
            <a:pPr lvl="1"/>
            <a:r>
              <a:rPr lang="en-US" dirty="0" smtClean="0"/>
              <a:t>AP performs SIC receiver to cancel multi-STA interferences. </a:t>
            </a:r>
          </a:p>
          <a:p>
            <a:pPr lvl="1"/>
            <a:r>
              <a:rPr lang="en-US" dirty="0" smtClean="0"/>
              <a:t>Clearly, </a:t>
            </a:r>
            <a:r>
              <a:rPr lang="en-US" altLang="zh-CN" dirty="0" smtClean="0"/>
              <a:t>adaptive OMA RA and NOMA scheme</a:t>
            </a:r>
            <a:r>
              <a:rPr lang="en-US" dirty="0" smtClean="0"/>
              <a:t> achieves larger number of accesses than OMA RA scheme.</a:t>
            </a:r>
          </a:p>
          <a:p>
            <a:r>
              <a:rPr lang="en-US" dirty="0" smtClean="0"/>
              <a:t>Next step</a:t>
            </a:r>
            <a:endParaRPr lang="en-US" sz="1600" dirty="0" smtClean="0"/>
          </a:p>
          <a:p>
            <a:pPr lvl="1"/>
            <a:r>
              <a:rPr lang="en-US" dirty="0" smtClean="0"/>
              <a:t>Work out an practical SNR threshold set for OMA RA and NOMA selection.</a:t>
            </a:r>
          </a:p>
          <a:p>
            <a:pPr lvl="1"/>
            <a:r>
              <a:rPr lang="en-US" dirty="0" smtClean="0"/>
              <a:t>Calibrate the WLAN system level simulation with hybrid RA scheme for a number of simulation scenarios.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154112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November 2015</a:t>
            </a: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8" name="Date Placeholder 9"/>
          <p:cNvSpPr txBox="1">
            <a:spLocks/>
          </p:cNvSpPr>
          <p:nvPr/>
        </p:nvSpPr>
        <p:spPr bwMode="auto">
          <a:xfrm>
            <a:off x="6156176" y="332656"/>
            <a:ext cx="2558457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</a:t>
            </a:r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IEEE 11-15-1386-00</a:t>
            </a:r>
            <a:endParaRPr lang="en-US" altLang="zh-CN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7" name="Date Placeholder 9"/>
          <p:cNvSpPr txBox="1">
            <a:spLocks/>
          </p:cNvSpPr>
          <p:nvPr/>
        </p:nvSpPr>
        <p:spPr bwMode="auto">
          <a:xfrm>
            <a:off x="7251768" y="6525344"/>
            <a:ext cx="1208664" cy="16927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sz="1100" b="0" dirty="0" err="1" smtClean="0">
                <a:latin typeface="Times New Roman" pitchFamily="18" charset="0"/>
                <a:ea typeface="MS PGothic" pitchFamily="34" charset="-128"/>
              </a:rPr>
              <a:t>Yanyan</a:t>
            </a:r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 </a:t>
            </a:r>
            <a:r>
              <a:rPr lang="en-US" altLang="zh-CN" sz="1100" b="0" dirty="0" err="1" smtClean="0">
                <a:latin typeface="Times New Roman" pitchFamily="18" charset="0"/>
                <a:ea typeface="MS PGothic" pitchFamily="34" charset="-128"/>
              </a:rPr>
              <a:t>Guo</a:t>
            </a:r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 </a:t>
            </a:r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(BUPT)</a:t>
            </a:r>
            <a:endParaRPr lang="en-US" altLang="zh-CN" sz="1100" b="0" dirty="0"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2612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b="0" dirty="0" smtClean="0"/>
              <a:t>[1]</a:t>
            </a:r>
            <a:r>
              <a:rPr lang="en-US" sz="2000" b="0" dirty="0"/>
              <a:t>	IEEE 802.11ac-2013, “Part 11: Wireless LAN Medium Access Control (MAC) and Physical Layer (PHY) Specifications--Amendment 4: Enhancements for Very High Throughput for Operation in Bands below 6 GHz,” 2013.</a:t>
            </a:r>
          </a:p>
          <a:p>
            <a:pPr>
              <a:buNone/>
            </a:pPr>
            <a:r>
              <a:rPr lang="en-US" sz="2000" b="0" dirty="0" smtClean="0"/>
              <a:t>[2]</a:t>
            </a:r>
            <a:r>
              <a:rPr lang="en-US" sz="2000" b="0" dirty="0"/>
              <a:t>	IEEE 802.11ad-2012, “Part 11: Wireless LAN Medium Access Control (MAC) and Physical Layer (PHY) Specifications Amendment 3: Enhancements for Very High Throughput in the 60 GHz Band,” 2012</a:t>
            </a:r>
            <a:r>
              <a:rPr lang="en-US" sz="2000" b="0" dirty="0" smtClean="0"/>
              <a:t>.</a:t>
            </a:r>
          </a:p>
          <a:p>
            <a:pPr>
              <a:buNone/>
            </a:pPr>
            <a:endParaRPr lang="en-US" sz="2000" b="0" dirty="0" smtClean="0"/>
          </a:p>
          <a:p>
            <a:pPr>
              <a:buNone/>
            </a:pPr>
            <a:endParaRPr lang="en-US" sz="2000" b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154112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November 2015</a:t>
            </a: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8" name="Date Placeholder 9"/>
          <p:cNvSpPr txBox="1">
            <a:spLocks/>
          </p:cNvSpPr>
          <p:nvPr/>
        </p:nvSpPr>
        <p:spPr bwMode="auto">
          <a:xfrm>
            <a:off x="5940152" y="332656"/>
            <a:ext cx="2558457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</a:t>
            </a:r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IEEE 11-15-1386-00</a:t>
            </a:r>
            <a:endParaRPr lang="en-US" altLang="zh-CN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7" name="Date Placeholder 9"/>
          <p:cNvSpPr txBox="1">
            <a:spLocks/>
          </p:cNvSpPr>
          <p:nvPr/>
        </p:nvSpPr>
        <p:spPr bwMode="auto">
          <a:xfrm>
            <a:off x="7251768" y="6525344"/>
            <a:ext cx="1208664" cy="16927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sz="1100" b="0" dirty="0" err="1" smtClean="0">
                <a:latin typeface="Times New Roman" pitchFamily="18" charset="0"/>
                <a:ea typeface="MS PGothic" pitchFamily="34" charset="-128"/>
              </a:rPr>
              <a:t>Yanyan</a:t>
            </a:r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 </a:t>
            </a:r>
            <a:r>
              <a:rPr lang="en-US" altLang="zh-CN" sz="1100" b="0" dirty="0" err="1" smtClean="0">
                <a:latin typeface="Times New Roman" pitchFamily="18" charset="0"/>
                <a:ea typeface="MS PGothic" pitchFamily="34" charset="-128"/>
              </a:rPr>
              <a:t>Guo</a:t>
            </a:r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 </a:t>
            </a:r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(BUPT)</a:t>
            </a:r>
            <a:endParaRPr lang="en-US" altLang="zh-CN" sz="1100" b="0" dirty="0">
              <a:latin typeface="Times New Roman" pitchFamily="18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7348</TotalTime>
  <Words>742</Words>
  <Application>Microsoft Office PowerPoint</Application>
  <PresentationFormat>全屏显示(4:3)</PresentationFormat>
  <Paragraphs>155</Paragraphs>
  <Slides>10</Slides>
  <Notes>5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13" baseType="lpstr">
      <vt:lpstr>802-11-Submission</vt:lpstr>
      <vt:lpstr>Visio</vt:lpstr>
      <vt:lpstr>Equation</vt:lpstr>
      <vt:lpstr>Hybrid Multiple Access in 802.11ax</vt:lpstr>
      <vt:lpstr>Background</vt:lpstr>
      <vt:lpstr>Current CSMA scheme in 802.11ac</vt:lpstr>
      <vt:lpstr>Performance of NOMA</vt:lpstr>
      <vt:lpstr>Hybrid RA in 802.11ax</vt:lpstr>
      <vt:lpstr>NOMA RA </vt:lpstr>
      <vt:lpstr>Simulation results</vt:lpstr>
      <vt:lpstr>Summary</vt:lpstr>
      <vt:lpstr>References</vt:lpstr>
      <vt:lpstr>幻灯片 10</vt:lpstr>
    </vt:vector>
  </TitlesOfParts>
  <Company>MediaTek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OBSS Mitigation</dc:title>
  <dc:creator>Chao-Chun Wang</dc:creator>
  <cp:lastModifiedBy>duanjuli</cp:lastModifiedBy>
  <cp:revision>631</cp:revision>
  <cp:lastPrinted>1998-02-10T13:28:06Z</cp:lastPrinted>
  <dcterms:created xsi:type="dcterms:W3CDTF">2013-11-12T02:05:18Z</dcterms:created>
  <dcterms:modified xsi:type="dcterms:W3CDTF">2015-11-09T16:13:35Z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-2138209084</vt:i4>
  </property>
  <property fmtid="{D5CDD505-2E9C-101B-9397-08002B2CF9AE}" pid="3" name="_NewReviewCycle">
    <vt:lpwstr/>
  </property>
  <property fmtid="{D5CDD505-2E9C-101B-9397-08002B2CF9AE}" pid="4" name="_EmailSubject">
    <vt:lpwstr>HEW Mac contribution</vt:lpwstr>
  </property>
  <property fmtid="{D5CDD505-2E9C-101B-9397-08002B2CF9AE}" pid="5" name="_AuthorEmail">
    <vt:lpwstr>james.yee@mediatek.com</vt:lpwstr>
  </property>
  <property fmtid="{D5CDD505-2E9C-101B-9397-08002B2CF9AE}" pid="6" name="_AuthorEmailDisplayName">
    <vt:lpwstr>James Yee (易志熹)</vt:lpwstr>
  </property>
  <property fmtid="{D5CDD505-2E9C-101B-9397-08002B2CF9AE}" pid="7" name="_PreviousAdHocReviewCycleID">
    <vt:i4>-1516722973</vt:i4>
  </property>
</Properties>
</file>