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 id="460" r:id="rId16"/>
    <p:sldId id="461" r:id="rId17"/>
    <p:sldId id="463" r:id="rId18"/>
    <p:sldId id="464" r:id="rId19"/>
    <p:sldId id="465" r:id="rId20"/>
    <p:sldId id="466" r:id="rId21"/>
    <p:sldId id="468" r:id="rId22"/>
    <p:sldId id="469" r:id="rId23"/>
    <p:sldId id="470" r:id="rId24"/>
    <p:sldId id="471" r:id="rId25"/>
    <p:sldId id="472" r:id="rId26"/>
    <p:sldId id="456" r:id="rId27"/>
    <p:sldId id="474" r:id="rId28"/>
    <p:sldId id="475" r:id="rId29"/>
    <p:sldId id="477" r:id="rId30"/>
    <p:sldId id="478" r:id="rId31"/>
    <p:sldId id="479" r:id="rId32"/>
    <p:sldId id="481" r:id="rId33"/>
    <p:sldId id="482" r:id="rId34"/>
    <p:sldId id="457" r:id="rId35"/>
    <p:sldId id="458"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74" d="100"/>
          <a:sy n="74" d="100"/>
        </p:scale>
        <p:origin x="121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2015-11-10</a:t>
            </a:r>
          </a:p>
        </p:txBody>
      </p:sp>
      <p:graphicFrame>
        <p:nvGraphicFramePr>
          <p:cNvPr id="1026" name="Object 11"/>
          <p:cNvGraphicFramePr>
            <a:graphicFrameLocks noChangeAspect="1"/>
          </p:cNvGraphicFramePr>
          <p:nvPr>
            <p:extLst>
              <p:ext uri="{D42A27DB-BD31-4B8C-83A1-F6EECF244321}">
                <p14:modId xmlns:p14="http://schemas.microsoft.com/office/powerpoint/2010/main" val="1866429318"/>
              </p:ext>
            </p:extLst>
          </p:nvPr>
        </p:nvGraphicFramePr>
        <p:xfrm>
          <a:off x="531813" y="2865438"/>
          <a:ext cx="7902575" cy="2579687"/>
        </p:xfrm>
        <a:graphic>
          <a:graphicData uri="http://schemas.openxmlformats.org/presentationml/2006/ole">
            <mc:AlternateContent xmlns:mc="http://schemas.openxmlformats.org/markup-compatibility/2006">
              <mc:Choice xmlns:v="urn:schemas-microsoft-com:vml" Requires="v">
                <p:oleObj spid="_x0000_s1101" name="Document" r:id="rId4" imgW="8677376" imgH="2815604" progId="Word.Document.8">
                  <p:embed/>
                </p:oleObj>
              </mc:Choice>
              <mc:Fallback>
                <p:oleObj name="Document" r:id="rId4" imgW="8677376" imgH="2815604" progId="Word.Document.8">
                  <p:embed/>
                  <p:pic>
                    <p:nvPicPr>
                      <p:cNvPr id="0" name="Picture 18"/>
                      <p:cNvPicPr>
                        <a:picLocks noChangeAspect="1" noChangeArrowheads="1"/>
                      </p:cNvPicPr>
                      <p:nvPr/>
                    </p:nvPicPr>
                    <p:blipFill>
                      <a:blip r:embed="rId5"/>
                      <a:srcRect/>
                      <a:stretch>
                        <a:fillRect/>
                      </a:stretch>
                    </p:blipFill>
                    <p:spPr bwMode="auto">
                      <a:xfrm>
                        <a:off x="531813" y="2865438"/>
                        <a:ext cx="7902575" cy="2579687"/>
                      </a:xfrm>
                      <a:prstGeom prst="rect">
                        <a:avLst/>
                      </a:prstGeom>
                      <a:noFill/>
                      <a:effectLs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nvGraphicFramePr>
        <p:xfrm>
          <a:off x="852488" y="2209800"/>
          <a:ext cx="7453313" cy="2797231"/>
        </p:xfrm>
        <a:graphic>
          <a:graphicData uri="http://schemas.openxmlformats.org/drawingml/2006/table">
            <a:tbl>
              <a:tblPr>
                <a:tableStyleId>{C4B1156A-380E-4F78-BDF5-A606A8083BF9}</a:tableStyleId>
              </a:tblPr>
              <a:tblGrid>
                <a:gridCol w="747725"/>
                <a:gridCol w="1676429"/>
                <a:gridCol w="914416"/>
                <a:gridCol w="914416"/>
                <a:gridCol w="1066818"/>
                <a:gridCol w="1143020"/>
                <a:gridCol w="990489"/>
              </a:tblGrid>
              <a:tr h="392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r>
              <a:tr h="3656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800" b="1" dirty="0" smtClean="0"/>
                        <a:t>TGax</a:t>
                      </a:r>
                      <a:endParaRPr lang="en-CA" sz="1800" b="1" dirty="0"/>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r>
              <a:tr h="5953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PHY</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636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898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endParaRPr lang="en-US" sz="1800"/>
                    </a:p>
                  </a:txBody>
                  <a:tcPr marL="91442" marR="91442" marT="45711" marB="45711" horzOverflow="overflow"/>
                </a:tc>
                <a:tc>
                  <a:txBody>
                    <a:bodyPr/>
                    <a:lstStyle/>
                    <a:p>
                      <a:endParaRPr lang="en-US" sz="1800" dirty="0"/>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898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bl>
          </a:graphicData>
        </a:graphic>
      </p:graphicFrame>
    </p:spTree>
    <p:extLst>
      <p:ext uri="{BB962C8B-B14F-4D97-AF65-F5344CB8AC3E}">
        <p14:creationId xmlns:p14="http://schemas.microsoft.com/office/powerpoint/2010/main" val="23083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457200"/>
          </a:xfrm>
        </p:spPr>
        <p:txBody>
          <a:bodyPr/>
          <a:lstStyle/>
          <a:p>
            <a:r>
              <a:rPr lang="en-US" dirty="0" smtClean="0"/>
              <a:t>Submissions</a:t>
            </a:r>
            <a:endParaRPr lang="en-US" dirty="0"/>
          </a:p>
        </p:txBody>
      </p:sp>
      <p:sp>
        <p:nvSpPr>
          <p:cNvPr id="7" name="Content Placeholder 6"/>
          <p:cNvSpPr>
            <a:spLocks noGrp="1"/>
          </p:cNvSpPr>
          <p:nvPr>
            <p:ph idx="1"/>
          </p:nvPr>
        </p:nvSpPr>
        <p:spPr>
          <a:xfrm>
            <a:off x="685800" y="1219199"/>
            <a:ext cx="7772400" cy="5256213"/>
          </a:xfrm>
        </p:spPr>
        <p:txBody>
          <a:bodyPr>
            <a:normAutofit fontScale="40000" lnSpcReduction="20000"/>
          </a:bodyPr>
          <a:lstStyle/>
          <a:p>
            <a:pPr marL="0" indent="0" eaLnBrk="1" fontAlgn="b" hangingPunct="1">
              <a:buNone/>
            </a:pPr>
            <a:r>
              <a:rPr lang="en-CA" b="0" dirty="0" smtClean="0"/>
              <a:t>Preamble (SIGA)</a:t>
            </a:r>
            <a:endParaRPr lang="en-US" b="0" dirty="0" smtClean="0"/>
          </a:p>
          <a:p>
            <a:pPr eaLnBrk="1" fontAlgn="b" hangingPunct="1"/>
            <a:r>
              <a:rPr lang="en-CA" dirty="0">
                <a:solidFill>
                  <a:srgbClr val="92D050"/>
                </a:solidFill>
              </a:rPr>
              <a:t>11-15/1309 Extended Range Support for 11ax</a:t>
            </a:r>
          </a:p>
          <a:p>
            <a:pPr eaLnBrk="1" fontAlgn="b" hangingPunct="1"/>
            <a:r>
              <a:rPr lang="en-CA" dirty="0" smtClean="0">
                <a:solidFill>
                  <a:srgbClr val="92D050"/>
                </a:solidFill>
              </a:rPr>
              <a:t>11-15/1353 </a:t>
            </a:r>
            <a:r>
              <a:rPr lang="en-CA" dirty="0">
                <a:solidFill>
                  <a:srgbClr val="92D050"/>
                </a:solidFill>
              </a:rPr>
              <a:t>Preamble Formats</a:t>
            </a:r>
            <a:endParaRPr lang="en-US" dirty="0">
              <a:solidFill>
                <a:srgbClr val="92D050"/>
              </a:solidFill>
            </a:endParaRPr>
          </a:p>
          <a:p>
            <a:pPr eaLnBrk="1" fontAlgn="b" hangingPunct="1"/>
            <a:r>
              <a:rPr lang="en-CA" dirty="0" smtClean="0">
                <a:solidFill>
                  <a:srgbClr val="92D050"/>
                </a:solidFill>
              </a:rPr>
              <a:t>11-15/1357 </a:t>
            </a:r>
            <a:r>
              <a:rPr lang="en-CA" dirty="0">
                <a:solidFill>
                  <a:srgbClr val="92D050"/>
                </a:solidFill>
              </a:rPr>
              <a:t>Extra tones in the preamble</a:t>
            </a:r>
            <a:endParaRPr lang="en-US" dirty="0">
              <a:solidFill>
                <a:srgbClr val="92D050"/>
              </a:solidFill>
            </a:endParaRPr>
          </a:p>
          <a:p>
            <a:pPr eaLnBrk="1" fontAlgn="b" hangingPunct="1"/>
            <a:r>
              <a:rPr lang="en-CA" dirty="0" smtClean="0">
                <a:solidFill>
                  <a:srgbClr val="92D050"/>
                </a:solidFill>
              </a:rPr>
              <a:t>11-15/1372 L-LENGTH Equation Updates</a:t>
            </a:r>
            <a:endParaRPr lang="en-US" dirty="0" smtClean="0">
              <a:solidFill>
                <a:srgbClr val="92D050"/>
              </a:solidFill>
            </a:endParaRPr>
          </a:p>
          <a:p>
            <a:pPr marL="0" indent="0" eaLnBrk="1" fontAlgn="b" hangingPunct="1">
              <a:buNone/>
            </a:pPr>
            <a:r>
              <a:rPr lang="en-CA" b="0" dirty="0"/>
              <a:t>Data</a:t>
            </a:r>
          </a:p>
          <a:p>
            <a:pPr eaLnBrk="1" fontAlgn="b" hangingPunct="1"/>
            <a:r>
              <a:rPr lang="en-CA" dirty="0">
                <a:solidFill>
                  <a:srgbClr val="92D050"/>
                </a:solidFill>
              </a:rPr>
              <a:t>11-15/1289 Non-Uniform Constellations for 1024-QAM</a:t>
            </a:r>
          </a:p>
          <a:p>
            <a:pPr eaLnBrk="1" fontAlgn="b" hangingPunct="1"/>
            <a:r>
              <a:rPr lang="en-CA" dirty="0">
                <a:solidFill>
                  <a:srgbClr val="92D050"/>
                </a:solidFill>
              </a:rPr>
              <a:t>11-15/1305 STBC and Padding Discussions</a:t>
            </a:r>
            <a:endParaRPr lang="en-US" dirty="0">
              <a:solidFill>
                <a:srgbClr val="92D050"/>
              </a:solidFill>
            </a:endParaRPr>
          </a:p>
          <a:p>
            <a:pPr eaLnBrk="1" fontAlgn="b" hangingPunct="1"/>
            <a:r>
              <a:rPr lang="en-CA" dirty="0">
                <a:solidFill>
                  <a:srgbClr val="92D050"/>
                </a:solidFill>
              </a:rPr>
              <a:t>11-15/1310 11ax LDPC Tone Mapper for 160MHz</a:t>
            </a:r>
            <a:endParaRPr lang="en-US" dirty="0">
              <a:solidFill>
                <a:srgbClr val="92D050"/>
              </a:solidFill>
            </a:endParaRPr>
          </a:p>
          <a:p>
            <a:pPr eaLnBrk="1" fontAlgn="b" hangingPunct="1"/>
            <a:r>
              <a:rPr lang="en-CA" dirty="0">
                <a:solidFill>
                  <a:srgbClr val="92D050"/>
                </a:solidFill>
              </a:rPr>
              <a:t>11-15/1311 11ax Spectral Mask</a:t>
            </a:r>
          </a:p>
          <a:p>
            <a:pPr eaLnBrk="1" fontAlgn="b" hangingPunct="1"/>
            <a:r>
              <a:rPr lang="en-CA" dirty="0">
                <a:solidFill>
                  <a:srgbClr val="92D050"/>
                </a:solidFill>
              </a:rPr>
              <a:t>11-15/1327 Diversity Mode in OFDMA</a:t>
            </a:r>
            <a:endParaRPr lang="en-US" dirty="0">
              <a:solidFill>
                <a:srgbClr val="92D050"/>
              </a:solidFill>
            </a:endParaRPr>
          </a:p>
          <a:p>
            <a:pPr eaLnBrk="1" fontAlgn="b" hangingPunct="1"/>
            <a:r>
              <a:rPr lang="en-CA" dirty="0">
                <a:solidFill>
                  <a:srgbClr val="92D050"/>
                </a:solidFill>
              </a:rPr>
              <a:t>11-15/1329 Link Adaptation for HE WLAN</a:t>
            </a:r>
            <a:endParaRPr lang="en-US" dirty="0">
              <a:solidFill>
                <a:srgbClr val="92D050"/>
              </a:solidFill>
            </a:endParaRPr>
          </a:p>
          <a:p>
            <a:pPr eaLnBrk="1" fontAlgn="b" hangingPunct="1"/>
            <a:r>
              <a:rPr lang="en-CA" dirty="0">
                <a:solidFill>
                  <a:srgbClr val="92D050"/>
                </a:solidFill>
              </a:rPr>
              <a:t>11-15/1331 PHY Padding Capability Signaling</a:t>
            </a:r>
            <a:endParaRPr lang="en-US" dirty="0">
              <a:solidFill>
                <a:srgbClr val="92D050"/>
              </a:solidFill>
            </a:endParaRPr>
          </a:p>
          <a:p>
            <a:pPr marL="0" indent="0" eaLnBrk="1" fontAlgn="b" hangingPunct="1">
              <a:buNone/>
            </a:pPr>
            <a:r>
              <a:rPr lang="en-CA" b="0" dirty="0" smtClean="0"/>
              <a:t>STF/LTF</a:t>
            </a:r>
            <a:endParaRPr lang="en-CA" b="0" dirty="0"/>
          </a:p>
          <a:p>
            <a:pPr eaLnBrk="1" fontAlgn="b" hangingPunct="1"/>
            <a:r>
              <a:rPr lang="en-CA" b="0" dirty="0"/>
              <a:t>11-15/1323 HE-STF Sequence</a:t>
            </a:r>
            <a:endParaRPr lang="en-US" b="0" dirty="0"/>
          </a:p>
          <a:p>
            <a:pPr eaLnBrk="1" fontAlgn="b" hangingPunct="1"/>
            <a:r>
              <a:rPr lang="en-CA" b="0" dirty="0"/>
              <a:t>11-15/1303 LTF Sequence Designs</a:t>
            </a:r>
          </a:p>
          <a:p>
            <a:pPr eaLnBrk="1" fontAlgn="b" hangingPunct="1"/>
            <a:r>
              <a:rPr lang="en-CA" b="0" dirty="0"/>
              <a:t>11-15/1322 Channel Estimation Enhancement and Transmission Efficiency Improvement Using Beam-Change Indication and 1x HE-LTF</a:t>
            </a:r>
            <a:endParaRPr lang="en-US" b="0" dirty="0"/>
          </a:p>
          <a:p>
            <a:pPr eaLnBrk="1" fontAlgn="b" hangingPunct="1"/>
            <a:r>
              <a:rPr lang="en-CA" b="0" dirty="0"/>
              <a:t>11-15/1334 HE-LTF Sequence Design</a:t>
            </a:r>
          </a:p>
          <a:p>
            <a:pPr marL="0" indent="0" eaLnBrk="1" fontAlgn="b" hangingPunct="1">
              <a:buNone/>
            </a:pPr>
            <a:r>
              <a:rPr lang="en-CA" b="0" dirty="0" smtClean="0"/>
              <a:t>SIGB</a:t>
            </a:r>
          </a:p>
          <a:p>
            <a:pPr eaLnBrk="1" fontAlgn="b" hangingPunct="1"/>
            <a:r>
              <a:rPr lang="en-CA" b="0" dirty="0"/>
              <a:t>11-15/1304 Supported Resource Allocations in SIG-B</a:t>
            </a:r>
            <a:endParaRPr lang="en-US" b="0" dirty="0"/>
          </a:p>
          <a:p>
            <a:pPr eaLnBrk="1" fontAlgn="b" hangingPunct="1"/>
            <a:r>
              <a:rPr lang="en-CA" b="0" dirty="0" smtClean="0"/>
              <a:t>11-15/1315 </a:t>
            </a:r>
            <a:r>
              <a:rPr lang="en-CA" b="0" dirty="0"/>
              <a:t>HE-SIG-B Mapping and </a:t>
            </a:r>
            <a:r>
              <a:rPr lang="en-CA" b="0" dirty="0" smtClean="0"/>
              <a:t>Compression</a:t>
            </a:r>
          </a:p>
          <a:p>
            <a:pPr eaLnBrk="1" fontAlgn="b" hangingPunct="1"/>
            <a:r>
              <a:rPr lang="en-CA" b="0" dirty="0" smtClean="0"/>
              <a:t>11-15/1324 </a:t>
            </a:r>
            <a:r>
              <a:rPr lang="en-CA" b="0" dirty="0"/>
              <a:t>MCS for HE-SIG-B</a:t>
            </a:r>
            <a:endParaRPr lang="en-US" b="0" dirty="0"/>
          </a:p>
          <a:p>
            <a:pPr eaLnBrk="1" fontAlgn="b" hangingPunct="1"/>
            <a:r>
              <a:rPr lang="en-CA" b="0" dirty="0"/>
              <a:t>11-15/1335 HE-SIG-B </a:t>
            </a:r>
            <a:r>
              <a:rPr lang="en-CA" b="0" dirty="0" smtClean="0"/>
              <a:t>Contents</a:t>
            </a:r>
          </a:p>
          <a:p>
            <a:pPr eaLnBrk="1" fontAlgn="b" hangingPunct="1"/>
            <a:r>
              <a:rPr lang="en-CA" b="0" dirty="0"/>
              <a:t>11-15/1059 SIG-B Encoding Structure Part </a:t>
            </a:r>
            <a:r>
              <a:rPr lang="en-CA" b="0" dirty="0" smtClean="0"/>
              <a:t>II</a:t>
            </a:r>
            <a:endParaRPr lang="en-US" b="0" dirty="0"/>
          </a:p>
          <a:p>
            <a:pPr eaLnBrk="1" fontAlgn="b" hangingPunct="1"/>
            <a:r>
              <a:rPr lang="en-CA" b="0" dirty="0"/>
              <a:t>11-15/1350 Spatial Configuration And Signaling  for </a:t>
            </a:r>
            <a:r>
              <a:rPr lang="en-CA" b="0" dirty="0" smtClean="0"/>
              <a:t>MU-MIMO</a:t>
            </a:r>
          </a:p>
          <a:p>
            <a:pPr eaLnBrk="1" fontAlgn="b" hangingPunct="1"/>
            <a:r>
              <a:rPr lang="en-CA" b="0" dirty="0">
                <a:solidFill>
                  <a:srgbClr val="FF0000"/>
                </a:solidFill>
              </a:rPr>
              <a:t>11-15/1354 SIGA fields and </a:t>
            </a:r>
            <a:r>
              <a:rPr lang="en-CA" b="0" dirty="0" smtClean="0">
                <a:solidFill>
                  <a:srgbClr val="FF0000"/>
                </a:solidFill>
              </a:rPr>
              <a:t>Bitwidths</a:t>
            </a:r>
          </a:p>
          <a:p>
            <a:pPr marL="0" indent="0" eaLnBrk="1" fontAlgn="b" hangingPunct="1">
              <a:buNone/>
            </a:pPr>
            <a:r>
              <a:rPr lang="en-CA" b="0" dirty="0" smtClean="0">
                <a:solidFill>
                  <a:schemeClr val="bg1">
                    <a:lumMod val="50000"/>
                  </a:schemeClr>
                </a:solidFill>
              </a:rPr>
              <a:t>Sounding and feedback</a:t>
            </a:r>
            <a:endParaRPr lang="en-US" b="0" dirty="0">
              <a:solidFill>
                <a:schemeClr val="bg1">
                  <a:lumMod val="50000"/>
                </a:schemeClr>
              </a:solidFill>
            </a:endParaRPr>
          </a:p>
          <a:p>
            <a:pPr eaLnBrk="1" fontAlgn="b" hangingPunct="1"/>
            <a:r>
              <a:rPr lang="en-CA" b="0" dirty="0" smtClean="0">
                <a:solidFill>
                  <a:schemeClr val="bg1">
                    <a:lumMod val="50000"/>
                  </a:schemeClr>
                </a:solidFill>
              </a:rPr>
              <a:t>11-15/1320 Maximum </a:t>
            </a:r>
            <a:r>
              <a:rPr lang="en-CA" b="0" dirty="0">
                <a:solidFill>
                  <a:schemeClr val="bg1">
                    <a:lumMod val="50000"/>
                  </a:schemeClr>
                </a:solidFill>
              </a:rPr>
              <a:t>Tone Grouping Size for 802.11ax Feedback</a:t>
            </a:r>
            <a:endParaRPr lang="en-US" b="0" dirty="0">
              <a:solidFill>
                <a:schemeClr val="bg1">
                  <a:lumMod val="50000"/>
                </a:schemeClr>
              </a:solidFill>
            </a:endParaRPr>
          </a:p>
          <a:p>
            <a:pPr eaLnBrk="1" fontAlgn="b" hangingPunct="1"/>
            <a:r>
              <a:rPr lang="en-CA" b="0" dirty="0" smtClean="0">
                <a:solidFill>
                  <a:schemeClr val="bg1">
                    <a:lumMod val="50000"/>
                  </a:schemeClr>
                </a:solidFill>
              </a:rPr>
              <a:t>11-15/1321 Reducing </a:t>
            </a:r>
            <a:r>
              <a:rPr lang="en-CA" b="0" dirty="0">
                <a:solidFill>
                  <a:schemeClr val="bg1">
                    <a:lumMod val="50000"/>
                  </a:schemeClr>
                </a:solidFill>
              </a:rPr>
              <a:t>Explicit MIMO Compressed Beamforming Feedback Overhead for 802.11a</a:t>
            </a:r>
            <a:endParaRPr lang="en-US" b="0" dirty="0">
              <a:solidFill>
                <a:schemeClr val="bg1">
                  <a:lumMod val="50000"/>
                </a:schemeClr>
              </a:solidFill>
            </a:endParaRPr>
          </a:p>
          <a:p>
            <a:pPr eaLnBrk="1" fontAlgn="b" hangingPunct="1"/>
            <a:r>
              <a:rPr lang="en-CA" b="0" dirty="0" smtClean="0">
                <a:solidFill>
                  <a:schemeClr val="bg1">
                    <a:lumMod val="50000"/>
                  </a:schemeClr>
                </a:solidFill>
              </a:rPr>
              <a:t>11-15/1332 Implicit </a:t>
            </a:r>
            <a:r>
              <a:rPr lang="en-CA" b="0" dirty="0">
                <a:solidFill>
                  <a:schemeClr val="bg1">
                    <a:lumMod val="50000"/>
                  </a:schemeClr>
                </a:solidFill>
              </a:rPr>
              <a:t>Sounding for HE WLAN</a:t>
            </a:r>
            <a:endParaRPr lang="en-US" b="0" dirty="0">
              <a:solidFill>
                <a:schemeClr val="bg1">
                  <a:lumMod val="50000"/>
                </a:schemeClr>
              </a:solidFill>
            </a:endParaRPr>
          </a:p>
          <a:p>
            <a:pPr eaLnBrk="1" fontAlgn="b" hangingPunct="1"/>
            <a:r>
              <a:rPr lang="en-CA" b="0" dirty="0" smtClean="0">
                <a:solidFill>
                  <a:schemeClr val="bg1">
                    <a:lumMod val="50000"/>
                  </a:schemeClr>
                </a:solidFill>
              </a:rPr>
              <a:t>11-15/1347 Strategies </a:t>
            </a:r>
            <a:r>
              <a:rPr lang="en-CA" b="0" dirty="0">
                <a:solidFill>
                  <a:schemeClr val="bg1">
                    <a:lumMod val="50000"/>
                  </a:schemeClr>
                </a:solidFill>
              </a:rPr>
              <a:t>to reduce MIMO feedback overhead</a:t>
            </a:r>
            <a:endParaRPr lang="en-US" b="0" dirty="0">
              <a:solidFill>
                <a:schemeClr val="bg1">
                  <a:lumMod val="50000"/>
                </a:schemeClr>
              </a:solidFill>
            </a:endParaRPr>
          </a:p>
          <a:p>
            <a:pPr eaLnBrk="1" fontAlgn="b" hangingPunct="1"/>
            <a:r>
              <a:rPr lang="en-CA" b="0" dirty="0" smtClean="0">
                <a:solidFill>
                  <a:schemeClr val="bg1">
                    <a:lumMod val="50000"/>
                  </a:schemeClr>
                </a:solidFill>
              </a:rPr>
              <a:t>11-15/1349 Sounding </a:t>
            </a:r>
            <a:r>
              <a:rPr lang="en-CA" b="0" dirty="0">
                <a:solidFill>
                  <a:schemeClr val="bg1">
                    <a:lumMod val="50000"/>
                  </a:schemeClr>
                </a:solidFill>
              </a:rPr>
              <a:t>for Uplink Transmission</a:t>
            </a:r>
            <a:endParaRPr lang="en-US" b="0" dirty="0">
              <a:solidFill>
                <a:schemeClr val="bg1">
                  <a:lumMod val="50000"/>
                </a:schemeClr>
              </a:solidFill>
            </a:endParaRPr>
          </a:p>
          <a:p>
            <a:pPr eaLnBrk="1" fontAlgn="b" hangingPunct="1"/>
            <a:endParaRPr lang="en-US" b="0"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5" name="Footer Placeholder 4"/>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normAutofit/>
          </a:bodyPr>
          <a:lstStyle/>
          <a:p>
            <a:pPr eaLnBrk="1" fontAlgn="b" hangingPunct="1"/>
            <a:r>
              <a:rPr lang="en-CA" b="0" dirty="0"/>
              <a:t>11-15/1309 Extended Range Support for 11ax</a:t>
            </a:r>
          </a:p>
          <a:p>
            <a:pPr eaLnBrk="1" fontAlgn="b" hangingPunct="1"/>
            <a:r>
              <a:rPr lang="en-CA" b="0" dirty="0"/>
              <a:t>11-15/1353 Preamble Formats</a:t>
            </a:r>
            <a:endParaRPr lang="en-US" b="0" dirty="0"/>
          </a:p>
          <a:p>
            <a:pPr eaLnBrk="1" fontAlgn="b" hangingPunct="1"/>
            <a:r>
              <a:rPr lang="en-CA" b="0" dirty="0"/>
              <a:t>11-15/1357 Extra tones in the preamble</a:t>
            </a:r>
            <a:endParaRPr lang="en-US" b="0" dirty="0"/>
          </a:p>
          <a:p>
            <a:pPr eaLnBrk="1" fontAlgn="b" hangingPunct="1"/>
            <a:r>
              <a:rPr lang="en-CA" b="0" dirty="0"/>
              <a:t>11-15/1372 L-LENGTH Equation Updates</a:t>
            </a:r>
            <a:endParaRPr lang="en-US" b="0" dirty="0"/>
          </a:p>
          <a:p>
            <a:pPr eaLnBrk="1" fontAlgn="b" hangingPunct="1"/>
            <a:r>
              <a:rPr lang="en-CA" b="0" dirty="0" smtClean="0"/>
              <a:t>11-15/1289 </a:t>
            </a:r>
            <a:r>
              <a:rPr lang="en-CA" b="0" dirty="0"/>
              <a:t>Non-Uniform Constellations for </a:t>
            </a:r>
            <a:r>
              <a:rPr lang="en-CA" b="0" dirty="0" smtClean="0"/>
              <a:t>1024-QAM</a:t>
            </a:r>
          </a:p>
          <a:p>
            <a:pPr eaLnBrk="1" fontAlgn="b" hangingPunct="1"/>
            <a:r>
              <a:rPr lang="en-CA" b="0" dirty="0"/>
              <a:t>11-15/1310 11ax LDPC Tone Mapper for 160MHz</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1309r1 SP#1</a:t>
            </a:r>
            <a:endParaRPr lang="en-US" dirty="0"/>
          </a:p>
        </p:txBody>
      </p:sp>
      <p:sp>
        <p:nvSpPr>
          <p:cNvPr id="3" name="Content Placeholder 2"/>
          <p:cNvSpPr>
            <a:spLocks noGrp="1"/>
          </p:cNvSpPr>
          <p:nvPr>
            <p:ph idx="1"/>
          </p:nvPr>
        </p:nvSpPr>
        <p:spPr/>
        <p:txBody>
          <a:bodyPr>
            <a:normAutofit fontScale="92500"/>
          </a:bodyPr>
          <a:lstStyle/>
          <a:p>
            <a:r>
              <a:rPr lang="en-US" dirty="0"/>
              <a:t>Do you support adding the following to the spec framework</a:t>
            </a:r>
          </a:p>
          <a:p>
            <a:pPr marL="0" indent="0">
              <a:buNone/>
            </a:pPr>
            <a:endParaRPr lang="en-US" dirty="0"/>
          </a:p>
          <a:p>
            <a:pPr marL="0" indent="0">
              <a:buNone/>
            </a:pPr>
            <a:r>
              <a:rPr lang="en-US" dirty="0"/>
              <a:t>   “L-STF power is boosted by 3 dB in the extended range preamble”</a:t>
            </a:r>
          </a:p>
          <a:p>
            <a:endParaRPr lang="en-US" dirty="0" smtClean="0"/>
          </a:p>
          <a:p>
            <a:endParaRPr lang="en-US" dirty="0"/>
          </a:p>
          <a:p>
            <a:r>
              <a:rPr lang="en-US" dirty="0" smtClean="0"/>
              <a:t>Y: 50</a:t>
            </a:r>
          </a:p>
          <a:p>
            <a:r>
              <a:rPr lang="en-US" dirty="0" smtClean="0"/>
              <a:t>N: 4</a:t>
            </a:r>
          </a:p>
          <a:p>
            <a:r>
              <a:rPr lang="en-US" dirty="0" smtClean="0"/>
              <a:t>A: 18</a:t>
            </a:r>
          </a:p>
          <a:p>
            <a:pPr marL="0" indent="0">
              <a:buNone/>
            </a:pPr>
            <a:r>
              <a:rPr lang="en-US" dirty="0" smtClean="0"/>
              <a:t>SP passes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426307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1309r1 SP#2</a:t>
            </a:r>
            <a:endParaRPr lang="en-US" dirty="0"/>
          </a:p>
        </p:txBody>
      </p:sp>
      <p:sp>
        <p:nvSpPr>
          <p:cNvPr id="3" name="Content Placeholder 2"/>
          <p:cNvSpPr>
            <a:spLocks noGrp="1"/>
          </p:cNvSpPr>
          <p:nvPr>
            <p:ph idx="1"/>
          </p:nvPr>
        </p:nvSpPr>
        <p:spPr/>
        <p:txBody>
          <a:bodyPr/>
          <a:lstStyle/>
          <a:p>
            <a:r>
              <a:rPr lang="en-US" dirty="0"/>
              <a:t>Do you support adding the following to the spec framework</a:t>
            </a:r>
          </a:p>
          <a:p>
            <a:pPr marL="0" indent="0">
              <a:buNone/>
            </a:pPr>
            <a:endParaRPr lang="en-US" dirty="0"/>
          </a:p>
          <a:p>
            <a:pPr marL="0" indent="0">
              <a:buNone/>
            </a:pPr>
            <a:r>
              <a:rPr lang="en-US" dirty="0"/>
              <a:t>   “L-LTF power is boosted by 3 dB in the extended range preamble”</a:t>
            </a:r>
          </a:p>
          <a:p>
            <a:endParaRPr lang="en-US" dirty="0" smtClean="0"/>
          </a:p>
          <a:p>
            <a:r>
              <a:rPr lang="en-US" dirty="0" smtClean="0"/>
              <a:t>Y: 51</a:t>
            </a:r>
          </a:p>
          <a:p>
            <a:r>
              <a:rPr lang="en-US" dirty="0" smtClean="0"/>
              <a:t>N: 0</a:t>
            </a:r>
          </a:p>
          <a:p>
            <a:r>
              <a:rPr lang="en-US" dirty="0" smtClean="0"/>
              <a:t>A: 22</a:t>
            </a:r>
          </a:p>
          <a:p>
            <a:pPr marL="0" indent="0">
              <a:buNone/>
            </a:pPr>
            <a:r>
              <a:rPr lang="en-US" dirty="0" smtClean="0"/>
              <a:t>SP passes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4264450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#1</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there are </a:t>
            </a:r>
            <a:r>
              <a:rPr lang="en-US" sz="1800" dirty="0"/>
              <a:t>only three pre-HE-STF preamble formats </a:t>
            </a:r>
            <a:r>
              <a:rPr lang="en-US" sz="1800" dirty="0" smtClean="0"/>
              <a:t>defined as: </a:t>
            </a:r>
            <a:endParaRPr lang="en-US" sz="1800" dirty="0"/>
          </a:p>
          <a:p>
            <a:pPr marL="0" indent="0">
              <a:buNone/>
            </a:pPr>
            <a:endParaRPr lang="en-US" dirty="0" smtClean="0"/>
          </a:p>
          <a:p>
            <a:pPr lvl="1"/>
            <a:r>
              <a:rPr lang="en-US" dirty="0"/>
              <a:t>SU format (mandatory) / Trigger based UL</a:t>
            </a:r>
          </a:p>
          <a:p>
            <a:pPr lvl="1"/>
            <a:r>
              <a:rPr lang="en-US" dirty="0"/>
              <a:t>MU format (mandatory)</a:t>
            </a:r>
          </a:p>
          <a:p>
            <a:pPr lvl="1"/>
            <a:r>
              <a:rPr lang="en-US" dirty="0"/>
              <a:t>Extended range SU format</a:t>
            </a:r>
          </a:p>
          <a:p>
            <a:pPr marL="0" indent="0">
              <a:buNone/>
            </a:pPr>
            <a:endParaRPr lang="en-US" dirty="0"/>
          </a:p>
          <a:p>
            <a:pPr marL="0" indent="0">
              <a:buNone/>
            </a:pPr>
            <a:endParaRPr lang="en-US" dirty="0" smtClean="0"/>
          </a:p>
          <a:p>
            <a:pPr marL="0" indent="0">
              <a:buNone/>
            </a:pPr>
            <a:r>
              <a:rPr lang="en-US" sz="1800" dirty="0" smtClean="0"/>
              <a:t>Yes: 51</a:t>
            </a:r>
          </a:p>
          <a:p>
            <a:pPr marL="0" indent="0">
              <a:buNone/>
            </a:pPr>
            <a:r>
              <a:rPr lang="en-US" sz="1800" dirty="0" smtClean="0"/>
              <a:t>No: 2</a:t>
            </a:r>
          </a:p>
          <a:p>
            <a:pPr marL="0" indent="0">
              <a:buNone/>
            </a:pPr>
            <a:r>
              <a:rPr lang="en-US" sz="1800" dirty="0" smtClean="0"/>
              <a:t>Abs: 21</a:t>
            </a:r>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2144369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#2</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the signaling of the three preamble formats as shown on slide 15?</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sz="1800" dirty="0" smtClean="0"/>
          </a:p>
          <a:p>
            <a:pPr marL="0" indent="0">
              <a:buNone/>
            </a:pPr>
            <a:r>
              <a:rPr lang="en-US" sz="1800" dirty="0" smtClean="0"/>
              <a:t>Yes: 55</a:t>
            </a:r>
          </a:p>
          <a:p>
            <a:pPr marL="0" indent="0">
              <a:buNone/>
            </a:pPr>
            <a:r>
              <a:rPr lang="en-US" sz="1800" dirty="0" smtClean="0"/>
              <a:t>No: 0</a:t>
            </a:r>
          </a:p>
          <a:p>
            <a:pPr marL="0" indent="0">
              <a:buNone/>
            </a:pPr>
            <a:r>
              <a:rPr lang="en-US" sz="1800" dirty="0" smtClean="0"/>
              <a:t>Abs: 21</a:t>
            </a:r>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1578882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#3</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the </a:t>
            </a:r>
            <a:r>
              <a:rPr lang="en-US" sz="1800" dirty="0"/>
              <a:t>following are the only mandatory combinations of LTF size and CP </a:t>
            </a:r>
            <a:r>
              <a:rPr lang="en-US" sz="1800" dirty="0" smtClean="0"/>
              <a:t>size</a:t>
            </a:r>
          </a:p>
          <a:p>
            <a:r>
              <a:rPr lang="en-US" sz="1800" dirty="0" smtClean="0"/>
              <a:t>2x </a:t>
            </a:r>
            <a:r>
              <a:rPr lang="en-US" sz="1800" dirty="0"/>
              <a:t>LTF+ 0.8uS </a:t>
            </a:r>
          </a:p>
          <a:p>
            <a:r>
              <a:rPr lang="en-US" sz="1800" dirty="0" smtClean="0"/>
              <a:t>2x </a:t>
            </a:r>
            <a:r>
              <a:rPr lang="en-US" sz="1800" dirty="0"/>
              <a:t>LTF+ </a:t>
            </a:r>
            <a:r>
              <a:rPr lang="en-US" sz="1800" dirty="0" smtClean="0"/>
              <a:t>1.6uS</a:t>
            </a:r>
          </a:p>
          <a:p>
            <a:r>
              <a:rPr lang="en-US" sz="1800" dirty="0" smtClean="0"/>
              <a:t>4x </a:t>
            </a:r>
            <a:r>
              <a:rPr lang="en-US" sz="1800" dirty="0"/>
              <a:t>LTF+ 3.2uS</a:t>
            </a:r>
          </a:p>
          <a:p>
            <a:pPr marL="0" indent="0">
              <a:buNone/>
            </a:pPr>
            <a:r>
              <a:rPr lang="en-US" sz="1800" dirty="0"/>
              <a:t> </a:t>
            </a:r>
          </a:p>
          <a:p>
            <a:pPr marL="0" indent="0">
              <a:buNone/>
            </a:pPr>
            <a:r>
              <a:rPr lang="en-US" sz="1800" dirty="0" smtClean="0"/>
              <a:t>with </a:t>
            </a:r>
            <a:r>
              <a:rPr lang="en-US" sz="1800" dirty="0"/>
              <a:t>HE-LTF and payload using the same CP size.</a:t>
            </a:r>
          </a:p>
          <a:p>
            <a:pPr marL="0" indent="0">
              <a:buNone/>
            </a:pPr>
            <a:r>
              <a:rPr lang="en-US" sz="1800" dirty="0" smtClean="0"/>
              <a:t>and that LTF </a:t>
            </a:r>
            <a:r>
              <a:rPr lang="en-US" sz="1800" dirty="0"/>
              <a:t>size and CP size are jointly signaled using 3 bits.</a:t>
            </a:r>
          </a:p>
          <a:p>
            <a:pPr marL="0" indent="0">
              <a:buNone/>
            </a:pPr>
            <a:endParaRPr lang="en-US" sz="1800" dirty="0"/>
          </a:p>
          <a:p>
            <a:pPr marL="0" indent="0">
              <a:buNone/>
            </a:pPr>
            <a:endParaRPr lang="en-US" sz="1800" dirty="0" smtClean="0"/>
          </a:p>
          <a:p>
            <a:pPr marL="0" indent="0">
              <a:buNone/>
            </a:pPr>
            <a:r>
              <a:rPr lang="en-US" sz="1800" dirty="0" smtClean="0"/>
              <a:t>Yes: 57</a:t>
            </a:r>
          </a:p>
          <a:p>
            <a:pPr marL="0" indent="0">
              <a:buNone/>
            </a:pPr>
            <a:r>
              <a:rPr lang="en-US" sz="1800" dirty="0" smtClean="0"/>
              <a:t>No: 0</a:t>
            </a:r>
          </a:p>
          <a:p>
            <a:pPr marL="0" indent="0">
              <a:buNone/>
            </a:pPr>
            <a:r>
              <a:rPr lang="en-US" sz="1800" dirty="0" smtClean="0"/>
              <a:t>Abs: 15</a:t>
            </a:r>
          </a:p>
          <a:p>
            <a:pPr marL="0" indent="0">
              <a:buNone/>
            </a:pPr>
            <a:r>
              <a:rPr lang="en-US" sz="1800" dirty="0" smtClean="0"/>
              <a:t>SP passes</a:t>
            </a:r>
          </a:p>
          <a:p>
            <a:pPr marL="0" indent="0">
              <a:buNone/>
            </a:pP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213332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#4</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a:t>
            </a:r>
            <a:r>
              <a:rPr lang="en-US" sz="1800" dirty="0"/>
              <a:t>SIGB only has one CP size equal to 0.8uS</a:t>
            </a:r>
          </a:p>
          <a:p>
            <a:pPr marL="0" indent="0">
              <a:buNone/>
            </a:pPr>
            <a:endParaRPr lang="en-US" sz="18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r>
              <a:rPr lang="en-US" sz="1800" dirty="0" smtClean="0"/>
              <a:t>Yes: 61</a:t>
            </a:r>
          </a:p>
          <a:p>
            <a:pPr marL="0" indent="0">
              <a:buNone/>
            </a:pPr>
            <a:r>
              <a:rPr lang="en-US" sz="1800" dirty="0" smtClean="0"/>
              <a:t>No: 0</a:t>
            </a:r>
          </a:p>
          <a:p>
            <a:pPr marL="0" indent="0">
              <a:buNone/>
            </a:pPr>
            <a:r>
              <a:rPr lang="en-US" sz="1800" dirty="0" smtClean="0"/>
              <a:t>Abs: 14</a:t>
            </a:r>
          </a:p>
          <a:p>
            <a:pPr marL="0" indent="0">
              <a:buNone/>
            </a:pPr>
            <a:endParaRPr lang="en-US" sz="1800" dirty="0"/>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59693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6594"/>
            <a:ext cx="7772400" cy="609600"/>
          </a:xfrm>
        </p:spPr>
        <p:txBody>
          <a:bodyPr/>
          <a:lstStyle/>
          <a:p>
            <a:r>
              <a:rPr lang="en-US" sz="2800" dirty="0" smtClean="0"/>
              <a:t>1357r1 Straw poll</a:t>
            </a:r>
            <a:endParaRPr lang="en-US" sz="2800" dirty="0"/>
          </a:p>
        </p:txBody>
      </p:sp>
      <p:sp>
        <p:nvSpPr>
          <p:cNvPr id="3" name="Content Placeholder 2"/>
          <p:cNvSpPr>
            <a:spLocks noGrp="1"/>
          </p:cNvSpPr>
          <p:nvPr>
            <p:ph idx="1"/>
          </p:nvPr>
        </p:nvSpPr>
        <p:spPr>
          <a:xfrm>
            <a:off x="685800" y="1447800"/>
            <a:ext cx="7772400" cy="4800600"/>
          </a:xfrm>
        </p:spPr>
        <p:txBody>
          <a:bodyPr>
            <a:normAutofit fontScale="92500" lnSpcReduction="10000"/>
          </a:bodyPr>
          <a:lstStyle/>
          <a:p>
            <a:r>
              <a:rPr lang="zh-CN" altLang="zh-CN" sz="2400" dirty="0"/>
              <a:t> </a:t>
            </a:r>
            <a:r>
              <a:rPr lang="en-US" altLang="zh-CN" sz="2400" dirty="0" smtClean="0"/>
              <a:t>Do you support to:</a:t>
            </a:r>
          </a:p>
          <a:p>
            <a:pPr lvl="1"/>
            <a:r>
              <a:rPr lang="en-US" altLang="zh-CN" sz="2000" dirty="0" smtClean="0"/>
              <a:t>Allocate 4 </a:t>
            </a:r>
            <a:r>
              <a:rPr lang="en-US" altLang="zh-CN" sz="2000" dirty="0"/>
              <a:t>extra </a:t>
            </a:r>
            <a:r>
              <a:rPr lang="en-US" altLang="zh-CN" sz="2000" dirty="0" smtClean="0"/>
              <a:t>subcarriers, </a:t>
            </a:r>
            <a:r>
              <a:rPr lang="en-US" altLang="zh-CN" sz="2000" dirty="0"/>
              <a:t>two at each edge of each 20MHz sub-channel, for </a:t>
            </a:r>
            <a:r>
              <a:rPr lang="en-US" altLang="zh-CN" sz="2000" dirty="0" smtClean="0"/>
              <a:t>L-SIG</a:t>
            </a:r>
            <a:r>
              <a:rPr lang="en-US" altLang="zh-CN" sz="2000" dirty="0"/>
              <a:t>, </a:t>
            </a:r>
            <a:r>
              <a:rPr lang="en-US" altLang="zh-CN" sz="2000" dirty="0" smtClean="0"/>
              <a:t>RL-SIG</a:t>
            </a:r>
            <a:r>
              <a:rPr lang="en-US" altLang="zh-CN" sz="2000" dirty="0"/>
              <a:t>, </a:t>
            </a:r>
            <a:r>
              <a:rPr lang="en-US" altLang="zh-CN" sz="2000" dirty="0" smtClean="0"/>
              <a:t>HE-SIG-A </a:t>
            </a:r>
            <a:r>
              <a:rPr lang="en-US" altLang="zh-CN" sz="2000" dirty="0"/>
              <a:t>and </a:t>
            </a:r>
            <a:r>
              <a:rPr lang="en-US" altLang="zh-CN" sz="2000" dirty="0" smtClean="0"/>
              <a:t>HE-SIG-B </a:t>
            </a:r>
            <a:r>
              <a:rPr lang="en-US" altLang="zh-CN" sz="2000" dirty="0"/>
              <a:t>fields in 11ax </a:t>
            </a:r>
            <a:r>
              <a:rPr lang="en-US" altLang="zh-CN" sz="2000" dirty="0" smtClean="0"/>
              <a:t>PPDUs.</a:t>
            </a:r>
            <a:endParaRPr lang="en-US" altLang="zh-CN" sz="2000" dirty="0"/>
          </a:p>
          <a:p>
            <a:pPr lvl="2"/>
            <a:r>
              <a:rPr lang="en-US" altLang="zh-CN" sz="1800" dirty="0" smtClean="0"/>
              <a:t>The </a:t>
            </a:r>
            <a:r>
              <a:rPr lang="en-US" altLang="zh-CN" sz="1800" dirty="0"/>
              <a:t>4 </a:t>
            </a:r>
            <a:r>
              <a:rPr lang="en-US" altLang="zh-CN" sz="1800" dirty="0" smtClean="0"/>
              <a:t>subcarriers </a:t>
            </a:r>
            <a:r>
              <a:rPr lang="en-US" altLang="zh-CN" sz="1800" dirty="0"/>
              <a:t>added to the </a:t>
            </a:r>
            <a:r>
              <a:rPr lang="en-US" altLang="zh-CN" sz="1800" dirty="0" smtClean="0"/>
              <a:t>L-SIG </a:t>
            </a:r>
            <a:r>
              <a:rPr lang="en-US" altLang="zh-CN" sz="1800" dirty="0"/>
              <a:t>and </a:t>
            </a:r>
            <a:r>
              <a:rPr lang="en-US" altLang="zh-CN" sz="1800" dirty="0" smtClean="0"/>
              <a:t>RL-SIG </a:t>
            </a:r>
            <a:r>
              <a:rPr lang="en-US" altLang="zh-CN" sz="1800" dirty="0"/>
              <a:t>fields are transmitted with known TBD BPSK constellations (+-1</a:t>
            </a:r>
            <a:r>
              <a:rPr lang="en-US" altLang="zh-CN" sz="1800" dirty="0" smtClean="0"/>
              <a:t>).</a:t>
            </a:r>
          </a:p>
          <a:p>
            <a:pPr lvl="2"/>
            <a:r>
              <a:rPr lang="zh-CN" altLang="zh-CN" sz="1800" dirty="0" smtClean="0"/>
              <a:t> </a:t>
            </a:r>
            <a:r>
              <a:rPr lang="en-US" altLang="zh-CN" sz="1800" dirty="0" smtClean="0"/>
              <a:t>The </a:t>
            </a:r>
            <a:r>
              <a:rPr lang="en-US" altLang="zh-CN" sz="1800" dirty="0"/>
              <a:t>number of data subcarriers </a:t>
            </a:r>
            <a:r>
              <a:rPr lang="en-US" altLang="zh-CN" sz="1800" dirty="0" smtClean="0"/>
              <a:t>in HE-SIG-A </a:t>
            </a:r>
            <a:r>
              <a:rPr lang="en-US" altLang="zh-CN" sz="1800" dirty="0"/>
              <a:t>and </a:t>
            </a:r>
            <a:r>
              <a:rPr lang="en-US" altLang="zh-CN" sz="1800" dirty="0" smtClean="0"/>
              <a:t>HE-SIG-B </a:t>
            </a:r>
            <a:r>
              <a:rPr lang="en-US" altLang="zh-CN" sz="1800" dirty="0"/>
              <a:t>fields are increased by 4 in each 20MHz sub-channel</a:t>
            </a:r>
            <a:r>
              <a:rPr lang="en-US" altLang="zh-CN" sz="1800" dirty="0" smtClean="0"/>
              <a:t>.</a:t>
            </a:r>
          </a:p>
          <a:p>
            <a:pPr lvl="2"/>
            <a:r>
              <a:rPr lang="zh-CN" altLang="zh-CN" sz="1800" dirty="0" smtClean="0"/>
              <a:t> </a:t>
            </a:r>
            <a:r>
              <a:rPr lang="en-US" altLang="zh-CN" sz="1800" dirty="0" smtClean="0"/>
              <a:t>L-SIG</a:t>
            </a:r>
            <a:r>
              <a:rPr lang="en-US" altLang="zh-CN" sz="1800" dirty="0"/>
              <a:t>, </a:t>
            </a:r>
            <a:r>
              <a:rPr lang="en-US" altLang="zh-CN" sz="1800" dirty="0" smtClean="0"/>
              <a:t>RL-SIG</a:t>
            </a:r>
            <a:r>
              <a:rPr lang="en-US" altLang="zh-CN" sz="1800" dirty="0"/>
              <a:t>, </a:t>
            </a:r>
            <a:r>
              <a:rPr lang="en-US" altLang="zh-CN" sz="1800" dirty="0" smtClean="0"/>
              <a:t>HE-SIG-A </a:t>
            </a:r>
            <a:r>
              <a:rPr lang="en-US" altLang="zh-CN" sz="1800" dirty="0"/>
              <a:t>and HE-SIG-B fields are always transmitted with </a:t>
            </a:r>
            <a:r>
              <a:rPr lang="en-US" altLang="zh-CN" sz="1800" dirty="0" smtClean="0"/>
              <a:t>the same </a:t>
            </a:r>
            <a:r>
              <a:rPr lang="en-US" altLang="zh-CN" sz="1800" dirty="0"/>
              <a:t>total power as L-LTF field (in cases when L-LTF is not being boosted</a:t>
            </a:r>
            <a:r>
              <a:rPr lang="en-US" altLang="zh-CN" sz="1800" dirty="0" smtClean="0"/>
              <a:t>).</a:t>
            </a:r>
          </a:p>
          <a:p>
            <a:pPr lvl="2"/>
            <a:endParaRPr lang="en-US" altLang="zh-CN" dirty="0"/>
          </a:p>
          <a:p>
            <a:pPr lvl="1"/>
            <a:r>
              <a:rPr lang="en-US" altLang="zh-CN" sz="2000" dirty="0" smtClean="0"/>
              <a:t>Y: 46</a:t>
            </a:r>
          </a:p>
          <a:p>
            <a:pPr lvl="1"/>
            <a:r>
              <a:rPr lang="en-US" altLang="zh-CN" dirty="0" smtClean="0"/>
              <a:t>N: 0</a:t>
            </a:r>
          </a:p>
          <a:p>
            <a:pPr lvl="1"/>
            <a:r>
              <a:rPr lang="en-US" altLang="zh-CN" sz="2000" dirty="0" smtClean="0"/>
              <a:t>A: 13</a:t>
            </a:r>
          </a:p>
          <a:p>
            <a:pPr lvl="1"/>
            <a:r>
              <a:rPr lang="en-US" altLang="zh-CN" b="1" dirty="0" smtClean="0"/>
              <a:t>SP Passes</a:t>
            </a:r>
            <a:endParaRPr lang="zh-CN" altLang="zh-CN" sz="2000" b="1" dirty="0"/>
          </a:p>
          <a:p>
            <a:endParaRPr lang="en-US" b="0" dirty="0" smtClean="0"/>
          </a:p>
          <a:p>
            <a:pPr lvl="1"/>
            <a:endParaRPr lang="en-US" sz="1800" dirty="0" smtClean="0"/>
          </a:p>
          <a:p>
            <a:pPr lvl="1"/>
            <a:endParaRPr lang="en-US" sz="1600" b="0" dirty="0"/>
          </a:p>
        </p:txBody>
      </p:sp>
      <p:sp>
        <p:nvSpPr>
          <p:cNvPr id="4" name="Slide Number Placeholder 3"/>
          <p:cNvSpPr>
            <a:spLocks noGrp="1"/>
          </p:cNvSpPr>
          <p:nvPr>
            <p:ph type="sldNum" sz="quarter" idx="12"/>
          </p:nvPr>
        </p:nvSpPr>
        <p:spPr>
          <a:xfrm>
            <a:off x="3938813" y="6475413"/>
            <a:ext cx="1266373" cy="184666"/>
          </a:xfrm>
        </p:spPr>
        <p:txBody>
          <a:bodyPr/>
          <a:lstStyle/>
          <a:p>
            <a:pPr>
              <a:defRPr/>
            </a:pPr>
            <a:r>
              <a:rPr lang="en-US" dirty="0" smtClean="0"/>
              <a:t>Slide </a:t>
            </a:r>
            <a:fld id="{3099D1E7-2CFE-4362-BB72-AF97192842EA}" type="slidenum">
              <a:rPr lang="en-US" smtClean="0"/>
              <a:pPr>
                <a:defRPr/>
              </a:pPr>
              <a:t>21</a:t>
            </a:fld>
            <a:endParaRPr lang="en-US" dirty="0"/>
          </a:p>
        </p:txBody>
      </p:sp>
      <p:sp>
        <p:nvSpPr>
          <p:cNvPr id="5" name="Footer Placeholder 4"/>
          <p:cNvSpPr>
            <a:spLocks noGrp="1"/>
          </p:cNvSpPr>
          <p:nvPr>
            <p:ph type="ftr" sz="quarter" idx="4294967295"/>
          </p:nvPr>
        </p:nvSpPr>
        <p:spPr>
          <a:xfrm flipH="1">
            <a:off x="7277488" y="6475413"/>
            <a:ext cx="1266372" cy="184666"/>
          </a:xfrm>
          <a:prstGeom prst="rect">
            <a:avLst/>
          </a:prstGeom>
        </p:spPr>
        <p:txBody>
          <a:bodyPr/>
          <a:lstStyle/>
          <a:p>
            <a:pPr>
              <a:defRPr/>
            </a:pPr>
            <a:r>
              <a:rPr lang="en-US" altLang="ko-KR" dirty="0"/>
              <a:t>Intel, Marvell, et. al</a:t>
            </a:r>
            <a:r>
              <a:rPr lang="en-US" altLang="ko-KR" dirty="0" smtClean="0"/>
              <a:t>.</a:t>
            </a:r>
            <a:endParaRPr lang="en-US" altLang="ko-KR" dirty="0"/>
          </a:p>
        </p:txBody>
      </p:sp>
      <p:sp>
        <p:nvSpPr>
          <p:cNvPr id="6" name="日期占位符 3"/>
          <p:cNvSpPr>
            <a:spLocks noGrp="1"/>
          </p:cNvSpPr>
          <p:nvPr>
            <p:ph type="dt" sz="half" idx="10"/>
          </p:nvPr>
        </p:nvSpPr>
        <p:spPr>
          <a:xfrm>
            <a:off x="696913" y="332601"/>
            <a:ext cx="1581843" cy="276999"/>
          </a:xfrm>
        </p:spPr>
        <p:txBody>
          <a:bodyPr/>
          <a:lstStyle/>
          <a:p>
            <a:pPr>
              <a:defRPr/>
            </a:pPr>
            <a:r>
              <a:rPr lang="en-US" altLang="zh-CN" dirty="0"/>
              <a:t>November, 2015</a:t>
            </a:r>
          </a:p>
        </p:txBody>
      </p:sp>
    </p:spTree>
    <p:extLst>
      <p:ext uri="{BB962C8B-B14F-4D97-AF65-F5344CB8AC3E}">
        <p14:creationId xmlns:p14="http://schemas.microsoft.com/office/powerpoint/2010/main" val="3242067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1372r0 Straw Poll</a:t>
            </a:r>
            <a:endParaRPr lang="en-US" dirty="0"/>
          </a:p>
        </p:txBody>
      </p:sp>
      <p:sp>
        <p:nvSpPr>
          <p:cNvPr id="3" name="Content Placeholder 2"/>
          <p:cNvSpPr>
            <a:spLocks noGrp="1"/>
          </p:cNvSpPr>
          <p:nvPr>
            <p:ph idx="1"/>
          </p:nvPr>
        </p:nvSpPr>
        <p:spPr>
          <a:xfrm>
            <a:off x="685800" y="1371600"/>
            <a:ext cx="7772400" cy="838200"/>
          </a:xfrm>
        </p:spPr>
        <p:txBody>
          <a:bodyPr/>
          <a:lstStyle/>
          <a:p>
            <a:r>
              <a:rPr lang="en-US" dirty="0" smtClean="0"/>
              <a:t>Do you agree to make the following changes </a:t>
            </a:r>
            <a:r>
              <a:rPr lang="en-US" dirty="0" smtClean="0">
                <a:solidFill>
                  <a:srgbClr val="FF0000"/>
                </a:solidFill>
              </a:rPr>
              <a:t>in red,</a:t>
            </a:r>
            <a:r>
              <a:rPr lang="en-US" dirty="0" smtClean="0"/>
              <a:t> on the equations in Section</a:t>
            </a:r>
            <a:r>
              <a:rPr lang="en-US" b="1" dirty="0" smtClean="0"/>
              <a:t> 3.3.5</a:t>
            </a:r>
            <a:r>
              <a:rPr lang="en-US" dirty="0" smtClean="0"/>
              <a:t> of </a:t>
            </a:r>
            <a:r>
              <a:rPr lang="en-US" dirty="0" err="1" smtClean="0"/>
              <a:t>TGax</a:t>
            </a:r>
            <a:r>
              <a:rPr lang="en-US" dirty="0" smtClean="0"/>
              <a:t> SFD?</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en-US" altLang="ko-KR" smtClean="0"/>
              <a:t>Hongyuan Zhang,  Marvell, et. 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mc:AlternateContent xmlns:mc="http://schemas.openxmlformats.org/markup-compatibility/2006" xmlns:a14="http://schemas.microsoft.com/office/drawing/2010/main">
        <mc:Choice Requires="a14">
          <p:sp>
            <p:nvSpPr>
              <p:cNvPr id="7" name="Rectangle 6"/>
              <p:cNvSpPr/>
              <p:nvPr/>
            </p:nvSpPr>
            <p:spPr>
              <a:xfrm>
                <a:off x="2057400" y="2322095"/>
                <a:ext cx="3824765" cy="4441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𝐿𝐸𝑁𝐺𝑇𝐻</m:t>
                      </m:r>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𝑇𝑋𝑇𝐼𝑀𝐸</m:t>
                              </m:r>
                              <m:r>
                                <a:rPr lang="en-US" i="0">
                                  <a:latin typeface="Cambria Math" panose="02040503050406030204" pitchFamily="18" charset="0"/>
                                </a:rPr>
                                <m:t>−20</m:t>
                              </m:r>
                            </m:num>
                            <m:den>
                              <m:r>
                                <a:rPr lang="en-US" i="0">
                                  <a:latin typeface="Cambria Math" panose="02040503050406030204" pitchFamily="18" charset="0"/>
                                </a:rPr>
                                <m:t>4</m:t>
                              </m:r>
                            </m:den>
                          </m:f>
                        </m:e>
                      </m:d>
                      <m:r>
                        <a:rPr lang="en-US" i="0">
                          <a:latin typeface="Cambria Math" panose="02040503050406030204" pitchFamily="18" charset="0"/>
                        </a:rPr>
                        <m:t>×3−3</m:t>
                      </m:r>
                      <m:r>
                        <a:rPr lang="en-US" b="1" i="0" smtClean="0">
                          <a:solidFill>
                            <a:srgbClr val="FF0000"/>
                          </a:solidFill>
                          <a:latin typeface="Cambria Math" panose="02040503050406030204" pitchFamily="18" charset="0"/>
                        </a:rPr>
                        <m:t>−</m:t>
                      </m:r>
                      <m:r>
                        <a:rPr lang="en-US" b="1" i="1">
                          <a:solidFill>
                            <a:srgbClr val="FF0000"/>
                          </a:solidFill>
                          <a:latin typeface="Cambria Math" panose="02040503050406030204" pitchFamily="18" charset="0"/>
                        </a:rPr>
                        <m:t>𝒎</m:t>
                      </m:r>
                      <m:r>
                        <a:rPr lang="en-US" i="0">
                          <a:latin typeface="Cambria Math" panose="02040503050406030204" pitchFamily="18" charset="0"/>
                        </a:rPr>
                        <m:t>,</m:t>
                      </m:r>
                      <m:r>
                        <a:rPr lang="en-US" i="1">
                          <a:latin typeface="Cambria Math" panose="02040503050406030204" pitchFamily="18" charset="0"/>
                        </a:rPr>
                        <m:t>𝑚</m:t>
                      </m:r>
                      <m:r>
                        <a:rPr lang="en-US" i="0">
                          <a:latin typeface="Cambria Math" panose="02040503050406030204" pitchFamily="18" charset="0"/>
                        </a:rPr>
                        <m:t>=1 </m:t>
                      </m:r>
                      <m:r>
                        <m:rPr>
                          <m:sty m:val="p"/>
                        </m:rPr>
                        <a:rPr lang="en-US" i="0">
                          <a:latin typeface="Cambria Math" panose="02040503050406030204" pitchFamily="18" charset="0"/>
                        </a:rPr>
                        <m:t>or</m:t>
                      </m:r>
                      <m:r>
                        <a:rPr lang="en-US" i="0">
                          <a:latin typeface="Cambria Math" panose="02040503050406030204" pitchFamily="18" charset="0"/>
                        </a:rPr>
                        <m:t> 2</m:t>
                      </m:r>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2057400" y="2322095"/>
                <a:ext cx="3824765" cy="444161"/>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2057400" y="3046440"/>
                <a:ext cx="4084451" cy="2832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𝑇𝑋𝑇𝐼𝑀𝐸</m:t>
                      </m:r>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r>
                        <a:rPr lang="en-US" b="0" i="0" smtClean="0">
                          <a:solidFill>
                            <a:srgbClr val="FF0000"/>
                          </a:solidFill>
                          <a:latin typeface="Cambria Math" panose="02040503050406030204" pitchFamily="18" charset="0"/>
                        </a:rPr>
                        <m:t>+</m:t>
                      </m:r>
                      <m:sSub>
                        <m:sSubPr>
                          <m:ctrlPr>
                            <a:rPr lang="en-US" i="1">
                              <a:solidFill>
                                <a:srgbClr val="FF0000"/>
                              </a:solidFill>
                              <a:latin typeface="Cambria Math" panose="02040503050406030204" pitchFamily="18" charset="0"/>
                            </a:rPr>
                          </m:ctrlPr>
                        </m:sSubPr>
                        <m:e>
                          <m:r>
                            <a:rPr lang="en-US" b="0" i="1">
                              <a:solidFill>
                                <a:srgbClr val="FF0000"/>
                              </a:solidFill>
                              <a:latin typeface="Cambria Math" panose="02040503050406030204" pitchFamily="18" charset="0"/>
                            </a:rPr>
                            <m:t>𝑇</m:t>
                          </m:r>
                        </m:e>
                        <m:sub>
                          <m:r>
                            <a:rPr lang="en-US" b="0" i="1">
                              <a:solidFill>
                                <a:srgbClr val="FF0000"/>
                              </a:solidFill>
                              <a:latin typeface="Cambria Math" panose="02040503050406030204" pitchFamily="18" charset="0"/>
                            </a:rPr>
                            <m:t>𝐻𝐸</m:t>
                          </m:r>
                          <m:r>
                            <m:rPr>
                              <m:lit/>
                            </m:rPr>
                            <a:rPr lang="en-US" b="0" i="0">
                              <a:solidFill>
                                <a:srgbClr val="FF0000"/>
                              </a:solidFill>
                              <a:latin typeface="Cambria Math" panose="02040503050406030204" pitchFamily="18" charset="0"/>
                            </a:rPr>
                            <m:t>_</m:t>
                          </m:r>
                          <m:r>
                            <a:rPr lang="en-US" b="0" i="1">
                              <a:solidFill>
                                <a:srgbClr val="FF0000"/>
                              </a:solidFill>
                              <a:latin typeface="Cambria Math" panose="02040503050406030204" pitchFamily="18" charset="0"/>
                            </a:rPr>
                            <m:t>𝑃𝑅𝐸𝐴𝑀𝐵𝐿𝐸</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𝐷𝐴𝑇𝐴</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𝑃𝐸</m:t>
                          </m:r>
                        </m:sub>
                      </m:sSub>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057400" y="3046440"/>
                <a:ext cx="4084451" cy="283219"/>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955615" y="3554181"/>
                <a:ext cx="6778744" cy="59586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𝑆𝑌𝑀</m:t>
                          </m:r>
                        </m:sub>
                      </m:sSub>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𝐿𝐸𝑁𝐺𝑇𝐻</m:t>
                                      </m:r>
                                      <m:r>
                                        <a:rPr lang="en-US" b="0" i="0"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𝑚</m:t>
                                      </m:r>
                                      <m:r>
                                        <a:rPr lang="en-US" i="0">
                                          <a:latin typeface="Cambria Math" panose="02040503050406030204" pitchFamily="18" charset="0"/>
                                        </a:rPr>
                                        <m:t>+3</m:t>
                                      </m:r>
                                    </m:num>
                                    <m:den>
                                      <m:r>
                                        <a:rPr lang="en-US" i="0">
                                          <a:latin typeface="Cambria Math" panose="02040503050406030204" pitchFamily="18" charset="0"/>
                                        </a:rPr>
                                        <m:t>3</m:t>
                                      </m:r>
                                    </m:den>
                                  </m:f>
                                  <m:r>
                                    <a:rPr lang="en-US" i="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e>
                              </m:d>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𝑆𝑌𝑀</m:t>
                                  </m:r>
                                </m:sub>
                              </m:sSub>
                            </m:den>
                          </m:f>
                        </m:e>
                      </m:d>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𝑃𝐸</m:t>
                          </m:r>
                          <m:r>
                            <m:rPr>
                              <m:lit/>
                            </m:rPr>
                            <a:rPr lang="en-US" i="0">
                              <a:latin typeface="Cambria Math" panose="02040503050406030204" pitchFamily="18" charset="0"/>
                            </a:rPr>
                            <m:t>_</m:t>
                          </m:r>
                          <m:r>
                            <a:rPr lang="en-US" b="1" i="1" smtClean="0">
                              <a:solidFill>
                                <a:srgbClr val="FF0000"/>
                              </a:solidFill>
                              <a:latin typeface="Cambria Math" panose="02040503050406030204" pitchFamily="18" charset="0"/>
                            </a:rPr>
                            <m:t>𝑫𝒊𝒔𝒂𝒎</m:t>
                          </m:r>
                          <m:r>
                            <a:rPr lang="en-US" b="1" i="1">
                              <a:solidFill>
                                <a:srgbClr val="FF0000"/>
                              </a:solidFill>
                              <a:latin typeface="Cambria Math" panose="02040503050406030204" pitchFamily="18" charset="0"/>
                            </a:rPr>
                            <m:t>𝒃𝒊𝒈𝒖𝒊𝒕𝒚</m:t>
                          </m:r>
                        </m:sub>
                      </m:sSub>
                    </m:oMath>
                  </m:oMathPara>
                </a14:m>
                <a:endParaRPr lang="en-US" dirty="0"/>
              </a:p>
            </p:txBody>
          </p:sp>
        </mc:Choice>
        <mc:Fallback xmlns="">
          <p:sp>
            <p:nvSpPr>
              <p:cNvPr id="9" name="Rectangle 8"/>
              <p:cNvSpPr>
                <a:spLocks noRot="1" noChangeAspect="1" noMove="1" noResize="1" noEditPoints="1" noAdjustHandles="1" noChangeArrowheads="1" noChangeShapeType="1" noTextEdit="1"/>
              </p:cNvSpPr>
              <p:nvPr/>
            </p:nvSpPr>
            <p:spPr>
              <a:xfrm>
                <a:off x="955615" y="3554181"/>
                <a:ext cx="6778744" cy="595869"/>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1117540" y="4616931"/>
                <a:ext cx="6454895" cy="5713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𝑃𝐸</m:t>
                          </m:r>
                        </m:sub>
                      </m:sSub>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m:t>
                                      </m:r>
                                      <m:r>
                                        <a:rPr lang="en-US" b="0" i="1" smtClean="0">
                                          <a:latin typeface="Cambria Math" panose="02040503050406030204" pitchFamily="18" charset="0"/>
                                        </a:rPr>
                                        <m:t>𝑁𝐺</m:t>
                                      </m:r>
                                      <m:r>
                                        <a:rPr lang="en-US" i="1">
                                          <a:latin typeface="Cambria Math" panose="02040503050406030204" pitchFamily="18" charset="0"/>
                                        </a:rPr>
                                        <m:t>𝑇𝐻</m:t>
                                      </m:r>
                                      <m:r>
                                        <a:rPr lang="en-US" b="0" i="1"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𝑚</m:t>
                                      </m:r>
                                      <m:r>
                                        <a:rPr lang="en-US" i="0">
                                          <a:latin typeface="Cambria Math" panose="02040503050406030204" pitchFamily="18" charset="0"/>
                                        </a:rPr>
                                        <m:t>+3</m:t>
                                      </m:r>
                                    </m:num>
                                    <m:den>
                                      <m:r>
                                        <a:rPr lang="en-US" i="0">
                                          <a:latin typeface="Cambria Math" panose="02040503050406030204" pitchFamily="18" charset="0"/>
                                        </a:rPr>
                                        <m:t>3</m:t>
                                      </m:r>
                                    </m:den>
                                  </m:f>
                                  <m:r>
                                    <a:rPr lang="en-US" i="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e>
                              </m:d>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𝑆𝑌𝑀</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𝑆𝑌𝑀</m:t>
                                  </m:r>
                                </m:sub>
                              </m:sSub>
                            </m:num>
                            <m:den>
                              <m:r>
                                <a:rPr lang="en-US" i="0">
                                  <a:latin typeface="Cambria Math" panose="02040503050406030204" pitchFamily="18" charset="0"/>
                                </a:rPr>
                                <m:t>4</m:t>
                              </m:r>
                            </m:den>
                          </m:f>
                        </m:e>
                      </m:d>
                      <m:r>
                        <a:rPr lang="en-US" i="0">
                          <a:latin typeface="Cambria Math" panose="02040503050406030204" pitchFamily="18" charset="0"/>
                        </a:rPr>
                        <m:t>×4</m:t>
                      </m:r>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1117540" y="4616931"/>
                <a:ext cx="6454895" cy="571310"/>
              </a:xfrm>
              <a:prstGeom prst="rect">
                <a:avLst/>
              </a:prstGeom>
              <a:blipFill rotWithShape="0">
                <a:blip r:embed="rId5"/>
                <a:stretch>
                  <a:fillRect/>
                </a:stretch>
              </a:blipFill>
            </p:spPr>
            <p:txBody>
              <a:bodyPr/>
              <a:lstStyle/>
              <a:p>
                <a:r>
                  <a:rPr lang="en-US">
                    <a:noFill/>
                  </a:rPr>
                  <a:t> </a:t>
                </a:r>
              </a:p>
            </p:txBody>
          </p:sp>
        </mc:Fallback>
      </mc:AlternateContent>
      <p:sp>
        <p:nvSpPr>
          <p:cNvPr id="11" name="TextBox 10"/>
          <p:cNvSpPr txBox="1"/>
          <p:nvPr/>
        </p:nvSpPr>
        <p:spPr>
          <a:xfrm>
            <a:off x="398379" y="5231662"/>
            <a:ext cx="1114472" cy="1200329"/>
          </a:xfrm>
          <a:prstGeom prst="rect">
            <a:avLst/>
          </a:prstGeom>
          <a:noFill/>
        </p:spPr>
        <p:txBody>
          <a:bodyPr wrap="none" rtlCol="0">
            <a:spAutoFit/>
          </a:bodyPr>
          <a:lstStyle/>
          <a:p>
            <a:r>
              <a:rPr lang="en-US" sz="1800" b="1" dirty="0" smtClean="0"/>
              <a:t>Y: 71</a:t>
            </a:r>
          </a:p>
          <a:p>
            <a:r>
              <a:rPr lang="en-US" sz="1800" b="1" dirty="0" smtClean="0"/>
              <a:t>N: 0</a:t>
            </a:r>
          </a:p>
          <a:p>
            <a:r>
              <a:rPr lang="en-US" sz="1800" b="1" dirty="0" smtClean="0"/>
              <a:t>A: 2</a:t>
            </a:r>
          </a:p>
          <a:p>
            <a:r>
              <a:rPr lang="en-US" sz="1800" b="1" dirty="0" smtClean="0"/>
              <a:t>SP passes</a:t>
            </a:r>
            <a:endParaRPr lang="en-US" sz="1800" b="1" dirty="0"/>
          </a:p>
        </p:txBody>
      </p:sp>
    </p:spTree>
    <p:extLst>
      <p:ext uri="{BB962C8B-B14F-4D97-AF65-F5344CB8AC3E}">
        <p14:creationId xmlns:p14="http://schemas.microsoft.com/office/powerpoint/2010/main" val="3770397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1289r1 Straw Poll #1</a:t>
            </a:r>
            <a:endParaRPr lang="en-US" dirty="0"/>
          </a:p>
        </p:txBody>
      </p:sp>
      <p:sp>
        <p:nvSpPr>
          <p:cNvPr id="3" name="Content Placeholder 2"/>
          <p:cNvSpPr>
            <a:spLocks noGrp="1"/>
          </p:cNvSpPr>
          <p:nvPr>
            <p:ph idx="1"/>
          </p:nvPr>
        </p:nvSpPr>
        <p:spPr/>
        <p:txBody>
          <a:bodyPr/>
          <a:lstStyle/>
          <a:p>
            <a:pPr marL="0" indent="0">
              <a:buNone/>
            </a:pPr>
            <a:r>
              <a:rPr lang="en-US" altLang="ja-JP" dirty="0" smtClean="0"/>
              <a:t>Do </a:t>
            </a:r>
            <a:r>
              <a:rPr lang="en-US" altLang="ja-JP" dirty="0"/>
              <a:t>you agree that </a:t>
            </a:r>
            <a:r>
              <a:rPr lang="en-US" altLang="ja-JP" dirty="0" smtClean="0"/>
              <a:t>is desirable </a:t>
            </a:r>
            <a:r>
              <a:rPr lang="en-US" altLang="ja-JP" dirty="0"/>
              <a:t>to achieve the maximum possible gain </a:t>
            </a:r>
            <a:r>
              <a:rPr lang="en-US" altLang="ja-JP" dirty="0" smtClean="0"/>
              <a:t>for 1024-QAM (e.g. make also </a:t>
            </a:r>
            <a:r>
              <a:rPr lang="en-US" altLang="ja-JP" dirty="0"/>
              <a:t>use of </a:t>
            </a:r>
            <a:r>
              <a:rPr lang="en-US" altLang="ja-JP" dirty="0" smtClean="0"/>
              <a:t>non-uniform constellations)?</a:t>
            </a:r>
          </a:p>
          <a:p>
            <a:pPr marL="0" indent="0">
              <a:buNone/>
            </a:pPr>
            <a:endParaRPr lang="de-DE" altLang="ja-JP" dirty="0"/>
          </a:p>
          <a:p>
            <a:r>
              <a:rPr lang="de-DE" altLang="ja-JP" dirty="0" smtClean="0"/>
              <a:t>Y/N/A</a:t>
            </a:r>
            <a:endParaRPr lang="en-US" altLang="ja-JP" dirty="0"/>
          </a:p>
          <a:p>
            <a:pPr marL="0" indent="0">
              <a:buNone/>
            </a:pPr>
            <a:endParaRPr lang="en-US" dirty="0" smtClean="0"/>
          </a:p>
          <a:p>
            <a:pPr marL="0" indent="0">
              <a:buNone/>
            </a:pPr>
            <a:r>
              <a:rPr lang="en-US" dirty="0" smtClean="0"/>
              <a:t>Y: 10</a:t>
            </a:r>
          </a:p>
          <a:p>
            <a:pPr marL="0" indent="0">
              <a:buNone/>
            </a:pPr>
            <a:r>
              <a:rPr lang="en-US" dirty="0" smtClean="0"/>
              <a:t>N: 5</a:t>
            </a:r>
          </a:p>
          <a:p>
            <a:pPr marL="0" indent="0">
              <a:buNone/>
            </a:pPr>
            <a:r>
              <a:rPr lang="en-US" dirty="0" smtClean="0"/>
              <a:t>Abs: many</a:t>
            </a:r>
            <a:endParaRPr lang="en-US" dirty="0"/>
          </a:p>
        </p:txBody>
      </p:sp>
      <p:sp>
        <p:nvSpPr>
          <p:cNvPr id="4" name="Date Placeholder 3"/>
          <p:cNvSpPr>
            <a:spLocks noGrp="1"/>
          </p:cNvSpPr>
          <p:nvPr>
            <p:ph type="dt" sz="half" idx="10"/>
          </p:nvPr>
        </p:nvSpPr>
        <p:spPr/>
        <p:txBody>
          <a:bodyPr/>
          <a:lstStyle/>
          <a:p>
            <a:r>
              <a:rPr lang="en-US" altLang="ja-JP" smtClean="0"/>
              <a:t>November 2015</a:t>
            </a:r>
            <a:endParaRPr lang="en-US" dirty="0"/>
          </a:p>
        </p:txBody>
      </p:sp>
      <p:sp>
        <p:nvSpPr>
          <p:cNvPr id="5" name="Footer Placeholder 4"/>
          <p:cNvSpPr>
            <a:spLocks noGrp="1"/>
          </p:cNvSpPr>
          <p:nvPr>
            <p:ph type="ftr" sz="quarter" idx="4294967295"/>
          </p:nvPr>
        </p:nvSpPr>
        <p:spPr>
          <a:xfrm>
            <a:off x="7089745" y="6475413"/>
            <a:ext cx="1454181" cy="184666"/>
          </a:xfrm>
          <a:prstGeom prst="rect">
            <a:avLst/>
          </a:prstGeom>
        </p:spPr>
        <p:txBody>
          <a:bodyPr/>
          <a:lstStyle/>
          <a:p>
            <a:r>
              <a:rPr lang="en-US" smtClean="0"/>
              <a:t>Thomas Handte, Sony</a:t>
            </a:r>
            <a:endParaRPr lang="en-US" dirty="0"/>
          </a:p>
        </p:txBody>
      </p:sp>
      <p:sp>
        <p:nvSpPr>
          <p:cNvPr id="6" name="Slide Number Placeholder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spTree>
    <p:extLst>
      <p:ext uri="{BB962C8B-B14F-4D97-AF65-F5344CB8AC3E}">
        <p14:creationId xmlns:p14="http://schemas.microsoft.com/office/powerpoint/2010/main" val="2684549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1289r1 Straw </a:t>
            </a:r>
            <a:r>
              <a:rPr lang="en-US" dirty="0" smtClean="0"/>
              <a:t>Poll #2</a:t>
            </a:r>
            <a:endParaRPr lang="en-US" dirty="0"/>
          </a:p>
        </p:txBody>
      </p:sp>
      <p:sp>
        <p:nvSpPr>
          <p:cNvPr id="3" name="Content Placeholder 2"/>
          <p:cNvSpPr>
            <a:spLocks noGrp="1"/>
          </p:cNvSpPr>
          <p:nvPr>
            <p:ph idx="1"/>
          </p:nvPr>
        </p:nvSpPr>
        <p:spPr/>
        <p:txBody>
          <a:bodyPr/>
          <a:lstStyle/>
          <a:p>
            <a:pPr marL="0" indent="0">
              <a:buNone/>
            </a:pPr>
            <a:r>
              <a:rPr lang="en-US" altLang="ja-JP" dirty="0"/>
              <a:t>Do you agree </a:t>
            </a:r>
            <a:r>
              <a:rPr lang="de-DE" altLang="ja-JP" dirty="0" smtClean="0"/>
              <a:t>that n</a:t>
            </a:r>
            <a:r>
              <a:rPr lang="en-US" dirty="0" smtClean="0"/>
              <a:t>on-uniform </a:t>
            </a:r>
            <a:r>
              <a:rPr lang="en-US" dirty="0"/>
              <a:t>constellations shall be used for </a:t>
            </a:r>
            <a:r>
              <a:rPr lang="en-US" dirty="0" smtClean="0"/>
              <a:t>1024-QAM?</a:t>
            </a:r>
            <a:endParaRPr lang="en-US" altLang="ja-JP" dirty="0" smtClean="0"/>
          </a:p>
          <a:p>
            <a:endParaRPr lang="de-DE" dirty="0"/>
          </a:p>
          <a:p>
            <a:r>
              <a:rPr lang="de-DE" dirty="0" smtClean="0"/>
              <a:t>Y/N/A</a:t>
            </a:r>
          </a:p>
          <a:p>
            <a:endParaRPr lang="de-DE" dirty="0"/>
          </a:p>
          <a:p>
            <a:r>
              <a:rPr lang="de-DE" dirty="0" smtClean="0"/>
              <a:t>Y: 10</a:t>
            </a:r>
          </a:p>
          <a:p>
            <a:r>
              <a:rPr lang="de-DE" dirty="0" smtClean="0"/>
              <a:t>N: 9</a:t>
            </a:r>
          </a:p>
          <a:p>
            <a:r>
              <a:rPr lang="de-DE" dirty="0" smtClean="0"/>
              <a:t>Abs: Many</a:t>
            </a:r>
            <a:endParaRPr lang="en-US" dirty="0"/>
          </a:p>
        </p:txBody>
      </p:sp>
      <p:sp>
        <p:nvSpPr>
          <p:cNvPr id="4" name="Date Placeholder 3"/>
          <p:cNvSpPr>
            <a:spLocks noGrp="1"/>
          </p:cNvSpPr>
          <p:nvPr>
            <p:ph type="dt" sz="half" idx="10"/>
          </p:nvPr>
        </p:nvSpPr>
        <p:spPr/>
        <p:txBody>
          <a:bodyPr/>
          <a:lstStyle/>
          <a:p>
            <a:r>
              <a:rPr lang="en-US" altLang="ja-JP" smtClean="0"/>
              <a:t>November 2015</a:t>
            </a:r>
            <a:endParaRPr lang="en-US" dirty="0"/>
          </a:p>
        </p:txBody>
      </p:sp>
      <p:sp>
        <p:nvSpPr>
          <p:cNvPr id="5" name="Footer Placeholder 4"/>
          <p:cNvSpPr>
            <a:spLocks noGrp="1"/>
          </p:cNvSpPr>
          <p:nvPr>
            <p:ph type="ftr" sz="quarter" idx="4294967295"/>
          </p:nvPr>
        </p:nvSpPr>
        <p:spPr>
          <a:xfrm>
            <a:off x="7089745" y="6475413"/>
            <a:ext cx="1454181" cy="184666"/>
          </a:xfrm>
          <a:prstGeom prst="rect">
            <a:avLst/>
          </a:prstGeom>
        </p:spPr>
        <p:txBody>
          <a:bodyPr/>
          <a:lstStyle/>
          <a:p>
            <a:r>
              <a:rPr lang="en-US" smtClean="0"/>
              <a:t>Thomas Handte, Sony</a:t>
            </a:r>
            <a:endParaRPr lang="en-US" dirty="0"/>
          </a:p>
        </p:txBody>
      </p:sp>
      <p:sp>
        <p:nvSpPr>
          <p:cNvPr id="6" name="Slide Number Placeholder 5"/>
          <p:cNvSpPr>
            <a:spLocks noGrp="1"/>
          </p:cNvSpPr>
          <p:nvPr>
            <p:ph type="sldNum" sz="quarter" idx="12"/>
          </p:nvPr>
        </p:nvSpPr>
        <p:spPr/>
        <p:txBody>
          <a:bodyPr/>
          <a:lstStyle/>
          <a:p>
            <a:r>
              <a:rPr lang="en-US" smtClean="0"/>
              <a:t>Slide </a:t>
            </a:r>
            <a:fld id="{2D2062C0-C847-4A13-8FA5-E3D8EB01C832}" type="slidenum">
              <a:rPr lang="en-US" smtClean="0"/>
              <a:pPr/>
              <a:t>24</a:t>
            </a:fld>
            <a:endParaRPr lang="en-US" dirty="0"/>
          </a:p>
        </p:txBody>
      </p:sp>
    </p:spTree>
    <p:extLst>
      <p:ext uri="{BB962C8B-B14F-4D97-AF65-F5344CB8AC3E}">
        <p14:creationId xmlns:p14="http://schemas.microsoft.com/office/powerpoint/2010/main" val="1012037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1310r0 Straw-poll </a:t>
            </a:r>
            <a:endParaRPr lang="en-US" dirty="0"/>
          </a:p>
        </p:txBody>
      </p:sp>
      <p:sp>
        <p:nvSpPr>
          <p:cNvPr id="3" name="Content Placeholder 2"/>
          <p:cNvSpPr>
            <a:spLocks noGrp="1"/>
          </p:cNvSpPr>
          <p:nvPr>
            <p:ph idx="1"/>
          </p:nvPr>
        </p:nvSpPr>
        <p:spPr/>
        <p:txBody>
          <a:bodyPr/>
          <a:lstStyle/>
          <a:p>
            <a:r>
              <a:rPr lang="en-US" dirty="0" smtClean="0"/>
              <a:t>Do you support to add the following text to 11ax SFD?</a:t>
            </a:r>
          </a:p>
          <a:p>
            <a:pPr lvl="1"/>
            <a:r>
              <a:rPr lang="en-US" dirty="0" smtClean="0"/>
              <a:t>2x996RU </a:t>
            </a:r>
            <a:r>
              <a:rPr lang="en-US" dirty="0"/>
              <a:t>employs a segment parser (as in 11ac) between two 996 tones (frequency segments) and the LDPC tone mapper in each 996 tone segment uses </a:t>
            </a:r>
            <a:r>
              <a:rPr lang="en-US" dirty="0" smtClean="0"/>
              <a:t>D</a:t>
            </a:r>
            <a:r>
              <a:rPr lang="en-US" baseline="-25000" dirty="0" smtClean="0"/>
              <a:t>TM</a:t>
            </a:r>
            <a:r>
              <a:rPr lang="en-US" dirty="0" smtClean="0"/>
              <a:t>=20</a:t>
            </a:r>
            <a:endParaRPr lang="en-US" dirty="0"/>
          </a:p>
          <a:p>
            <a:pPr lvl="1"/>
            <a:endParaRPr lang="en-US" dirty="0" smtClean="0"/>
          </a:p>
          <a:p>
            <a:pPr lvl="1"/>
            <a:endParaRPr lang="en-US" dirty="0"/>
          </a:p>
          <a:p>
            <a:r>
              <a:rPr lang="en-US" dirty="0" smtClean="0"/>
              <a:t>Y: 57</a:t>
            </a:r>
          </a:p>
          <a:p>
            <a:r>
              <a:rPr lang="en-US" dirty="0" smtClean="0"/>
              <a:t>N: 0</a:t>
            </a:r>
          </a:p>
          <a:p>
            <a:r>
              <a:rPr lang="en-US" dirty="0" smtClean="0"/>
              <a:t>A: 3</a:t>
            </a:r>
            <a:endParaRPr lang="en-US" dirty="0"/>
          </a:p>
        </p:txBody>
      </p:sp>
      <p:sp>
        <p:nvSpPr>
          <p:cNvPr id="6" name="Footer Placeholder 5"/>
          <p:cNvSpPr>
            <a:spLocks noGrp="1"/>
          </p:cNvSpPr>
          <p:nvPr>
            <p:ph type="ftr" sz="quarter" idx="4294967295"/>
          </p:nvPr>
        </p:nvSpPr>
        <p:spPr>
          <a:xfrm>
            <a:off x="6128585" y="6475413"/>
            <a:ext cx="2415340" cy="184666"/>
          </a:xfrm>
          <a:prstGeom prst="rect">
            <a:avLst/>
          </a:prstGeom>
        </p:spPr>
        <p:txBody>
          <a:bodyPr/>
          <a:lstStyle/>
          <a:p>
            <a:pPr>
              <a:defRPr/>
            </a:pPr>
            <a:r>
              <a:rPr lang="it-IT" smtClean="0"/>
              <a:t>Alice Chen, Bin Tian (Qualcomm)</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9223F9B-178A-44F0-B932-0C4B2167E70B}" type="slidenum">
              <a:rPr lang="en-US" smtClean="0"/>
              <a:pPr>
                <a:defRPr/>
              </a:pPr>
              <a:t>25</a:t>
            </a:fld>
            <a:endParaRPr lang="en-US"/>
          </a:p>
        </p:txBody>
      </p:sp>
      <p:sp>
        <p:nvSpPr>
          <p:cNvPr id="8" name="Date Placeholder 7"/>
          <p:cNvSpPr>
            <a:spLocks noGrp="1"/>
          </p:cNvSpPr>
          <p:nvPr>
            <p:ph type="dt" sz="half" idx="10"/>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24577106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Evening</a:t>
            </a:r>
            <a:endParaRPr lang="en-US" dirty="0"/>
          </a:p>
        </p:txBody>
      </p:sp>
      <p:sp>
        <p:nvSpPr>
          <p:cNvPr id="3" name="Content Placeholder 2"/>
          <p:cNvSpPr>
            <a:spLocks noGrp="1"/>
          </p:cNvSpPr>
          <p:nvPr>
            <p:ph idx="1"/>
          </p:nvPr>
        </p:nvSpPr>
        <p:spPr/>
        <p:txBody>
          <a:bodyPr/>
          <a:lstStyle/>
          <a:p>
            <a:pPr eaLnBrk="1" fontAlgn="b" hangingPunct="1"/>
            <a:r>
              <a:rPr lang="en-CA" b="0" dirty="0"/>
              <a:t>11-15/1305 STBC and Padding Discussions</a:t>
            </a:r>
            <a:endParaRPr lang="en-US" b="0" dirty="0"/>
          </a:p>
          <a:p>
            <a:pPr eaLnBrk="1" fontAlgn="b" hangingPunct="1"/>
            <a:r>
              <a:rPr lang="en-CA" b="0" dirty="0" smtClean="0"/>
              <a:t>11-15/1311 </a:t>
            </a:r>
            <a:r>
              <a:rPr lang="en-CA" b="0" dirty="0"/>
              <a:t>11ax Spectral Mask</a:t>
            </a:r>
          </a:p>
          <a:p>
            <a:pPr eaLnBrk="1" fontAlgn="b" hangingPunct="1"/>
            <a:r>
              <a:rPr lang="en-CA" b="0" dirty="0"/>
              <a:t>11-15/1327 Diversity Mode in OFDMA</a:t>
            </a:r>
            <a:endParaRPr lang="en-US" b="0" dirty="0"/>
          </a:p>
          <a:p>
            <a:pPr eaLnBrk="1" fontAlgn="b" hangingPunct="1"/>
            <a:r>
              <a:rPr lang="en-CA" b="0" dirty="0"/>
              <a:t>11-15/1329 Link Adaptation for HE WLAN</a:t>
            </a:r>
            <a:endParaRPr lang="en-US" b="0" dirty="0"/>
          </a:p>
          <a:p>
            <a:pPr eaLnBrk="1" fontAlgn="b" hangingPunct="1"/>
            <a:r>
              <a:rPr lang="en-CA" b="0" dirty="0"/>
              <a:t>11-15/1331 PHY Padding Capability Signaling</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415644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1305r0 SP</a:t>
            </a:r>
            <a:endParaRPr lang="en-US" dirty="0"/>
          </a:p>
        </p:txBody>
      </p:sp>
      <p:sp>
        <p:nvSpPr>
          <p:cNvPr id="3" name="Content Placeholder 2"/>
          <p:cNvSpPr>
            <a:spLocks noGrp="1"/>
          </p:cNvSpPr>
          <p:nvPr>
            <p:ph idx="1"/>
          </p:nvPr>
        </p:nvSpPr>
        <p:spPr/>
        <p:txBody>
          <a:bodyPr/>
          <a:lstStyle/>
          <a:p>
            <a:pPr marL="347663" indent="-347663"/>
            <a:r>
              <a:rPr lang="en-US" b="0" dirty="0"/>
              <a:t>Do you agree to add the following text in 11ax SFD?</a:t>
            </a:r>
          </a:p>
          <a:p>
            <a:pPr lvl="1"/>
            <a:r>
              <a:rPr lang="en-US" i="1" dirty="0"/>
              <a:t>STBC is an optional feature in 11ax and it is ONLY defined for single spatial stream (</a:t>
            </a:r>
            <a:r>
              <a:rPr lang="en-US" i="1" dirty="0" err="1"/>
              <a:t>Nss</a:t>
            </a:r>
            <a:r>
              <a:rPr lang="en-US" i="1" dirty="0"/>
              <a:t>=1 and </a:t>
            </a:r>
            <a:r>
              <a:rPr lang="en-US" i="1" dirty="0" err="1"/>
              <a:t>Nsts</a:t>
            </a:r>
            <a:r>
              <a:rPr lang="en-US" i="1" dirty="0"/>
              <a:t>=2)</a:t>
            </a:r>
          </a:p>
          <a:p>
            <a:pPr lvl="1"/>
            <a:r>
              <a:rPr lang="en-US" i="1" dirty="0"/>
              <a:t>In a MU PPDU all RUs are either STBC or not STBC.</a:t>
            </a:r>
          </a:p>
          <a:p>
            <a:pPr marL="0" indent="0">
              <a:buNone/>
            </a:pPr>
            <a:endParaRPr lang="en-US" dirty="0" smtClean="0"/>
          </a:p>
          <a:p>
            <a:pPr marL="0" indent="0">
              <a:buNone/>
            </a:pPr>
            <a:endParaRPr lang="en-US" dirty="0"/>
          </a:p>
          <a:p>
            <a:pPr marL="0" indent="0">
              <a:buNone/>
            </a:pPr>
            <a:r>
              <a:rPr lang="en-US" dirty="0" smtClean="0"/>
              <a:t>Y: 46</a:t>
            </a:r>
          </a:p>
          <a:p>
            <a:pPr marL="0" indent="0">
              <a:buNone/>
            </a:pPr>
            <a:r>
              <a:rPr lang="en-US" dirty="0" smtClean="0"/>
              <a:t>N: 0</a:t>
            </a:r>
          </a:p>
          <a:p>
            <a:pPr marL="0" indent="0">
              <a:buNone/>
            </a:pPr>
            <a:r>
              <a:rPr lang="en-US" dirty="0" smtClean="0"/>
              <a:t>A: 12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1934357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1311r0 Straw-poll</a:t>
            </a:r>
            <a:endParaRPr lang="en-US" dirty="0"/>
          </a:p>
        </p:txBody>
      </p:sp>
      <p:sp>
        <p:nvSpPr>
          <p:cNvPr id="3" name="Content Placeholder 2"/>
          <p:cNvSpPr>
            <a:spLocks noGrp="1"/>
          </p:cNvSpPr>
          <p:nvPr>
            <p:ph idx="1"/>
          </p:nvPr>
        </p:nvSpPr>
        <p:spPr>
          <a:xfrm>
            <a:off x="696913" y="1778000"/>
            <a:ext cx="7772400" cy="4267200"/>
          </a:xfrm>
        </p:spPr>
        <p:txBody>
          <a:bodyPr>
            <a:normAutofit fontScale="92500"/>
          </a:bodyPr>
          <a:lstStyle/>
          <a:p>
            <a:r>
              <a:rPr lang="en-US" dirty="0" smtClean="0"/>
              <a:t>Do you support to add the following to 11ax SFD?</a:t>
            </a:r>
          </a:p>
          <a:p>
            <a:pPr marL="0" indent="0">
              <a:buNone/>
            </a:pPr>
            <a:r>
              <a:rPr lang="en-US" dirty="0" smtClean="0"/>
              <a:t>The spectral masks </a:t>
            </a:r>
            <a:r>
              <a:rPr lang="en-US" dirty="0"/>
              <a:t>for 11ax non-OFDMA 20/40/80/160/80+80 MHz </a:t>
            </a:r>
            <a:r>
              <a:rPr lang="en-US" dirty="0" smtClean="0"/>
              <a:t>PPDU are defined as in slides 13-15? </a:t>
            </a:r>
          </a:p>
          <a:p>
            <a:pPr lvl="1"/>
            <a:r>
              <a:rPr lang="en-US" dirty="0" smtClean="0"/>
              <a:t>The </a:t>
            </a:r>
            <a:r>
              <a:rPr lang="en-US" dirty="0"/>
              <a:t>bandwidth of the applied spectrum mask for a (non-OFDMA) PPDU shall be determined by the bandwidth occupied by the pre HE-STF portion of the preamble in this PPDU, regardless of the BSS bandwidth</a:t>
            </a:r>
          </a:p>
          <a:p>
            <a:pPr lvl="1"/>
            <a:r>
              <a:rPr lang="en-US" dirty="0"/>
              <a:t>The spectral mask requirements do not apply to LO leakage </a:t>
            </a:r>
            <a:endParaRPr lang="en-US" dirty="0" smtClean="0"/>
          </a:p>
          <a:p>
            <a:pPr lvl="1"/>
            <a:endParaRPr lang="en-US" dirty="0"/>
          </a:p>
          <a:p>
            <a:pPr lvl="1"/>
            <a:r>
              <a:rPr lang="en-US" dirty="0" smtClean="0"/>
              <a:t>Y: 49</a:t>
            </a:r>
          </a:p>
          <a:p>
            <a:pPr lvl="1"/>
            <a:r>
              <a:rPr lang="en-US" dirty="0" smtClean="0"/>
              <a:t>N: 0</a:t>
            </a:r>
          </a:p>
          <a:p>
            <a:pPr lvl="1"/>
            <a:r>
              <a:rPr lang="en-US" dirty="0" smtClean="0"/>
              <a:t>A: 8</a:t>
            </a:r>
            <a:endParaRPr lang="en-US" dirty="0"/>
          </a:p>
          <a:p>
            <a:pPr marL="0" indent="0">
              <a:buNone/>
            </a:pPr>
            <a:endParaRPr lang="en-US" dirty="0" smtClean="0"/>
          </a:p>
          <a:p>
            <a:pPr marL="457200" lvl="1" indent="0">
              <a:buNone/>
            </a:pPr>
            <a:endParaRPr lang="en-US" dirty="0"/>
          </a:p>
        </p:txBody>
      </p:sp>
      <p:sp>
        <p:nvSpPr>
          <p:cNvPr id="6" name="Date Placeholder 5"/>
          <p:cNvSpPr>
            <a:spLocks noGrp="1"/>
          </p:cNvSpPr>
          <p:nvPr>
            <p:ph type="dt" sz="half" idx="10"/>
          </p:nvPr>
        </p:nvSpPr>
        <p:spPr/>
        <p:txBody>
          <a:bodyPr/>
          <a:lstStyle/>
          <a:p>
            <a:pPr>
              <a:defRPr/>
            </a:pPr>
            <a:r>
              <a:rPr lang="en-US" smtClean="0"/>
              <a:t>November 2015</a:t>
            </a:r>
            <a:endParaRPr lang="en-US" dirty="0"/>
          </a:p>
        </p:txBody>
      </p:sp>
      <p:sp>
        <p:nvSpPr>
          <p:cNvPr id="7" name="Footer Placeholder 6"/>
          <p:cNvSpPr>
            <a:spLocks noGrp="1"/>
          </p:cNvSpPr>
          <p:nvPr>
            <p:ph type="ftr" sz="quarter" idx="4294967295"/>
          </p:nvPr>
        </p:nvSpPr>
        <p:spPr>
          <a:xfrm>
            <a:off x="6128585" y="6475413"/>
            <a:ext cx="2415340" cy="184666"/>
          </a:xfrm>
          <a:prstGeom prst="rect">
            <a:avLst/>
          </a:prstGeom>
        </p:spPr>
        <p:txBody>
          <a:bodyPr/>
          <a:lstStyle/>
          <a:p>
            <a:pPr>
              <a:defRPr/>
            </a:pPr>
            <a:r>
              <a:rPr lang="de-DE" smtClean="0"/>
              <a:t>Lin Yang, Bin Tian (Qualcomm)</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D9223F9B-178A-44F0-B932-0C4B2167E70B}" type="slidenum">
              <a:rPr lang="en-US" smtClean="0"/>
              <a:pPr>
                <a:defRPr/>
              </a:pPr>
              <a:t>28</a:t>
            </a:fld>
            <a:endParaRPr lang="en-US"/>
          </a:p>
        </p:txBody>
      </p:sp>
    </p:spTree>
    <p:extLst>
      <p:ext uri="{BB962C8B-B14F-4D97-AF65-F5344CB8AC3E}">
        <p14:creationId xmlns:p14="http://schemas.microsoft.com/office/powerpoint/2010/main" val="26886838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1327r0 Straw </a:t>
            </a:r>
            <a:r>
              <a:rPr lang="en-US" dirty="0"/>
              <a:t>Poll 1</a:t>
            </a:r>
          </a:p>
        </p:txBody>
      </p:sp>
      <p:sp>
        <p:nvSpPr>
          <p:cNvPr id="3" name="Content Placeholder 2"/>
          <p:cNvSpPr>
            <a:spLocks noGrp="1"/>
          </p:cNvSpPr>
          <p:nvPr>
            <p:ph idx="1"/>
          </p:nvPr>
        </p:nvSpPr>
        <p:spPr/>
        <p:txBody>
          <a:bodyPr/>
          <a:lstStyle/>
          <a:p>
            <a:pPr marL="0" indent="0">
              <a:buNone/>
            </a:pPr>
            <a:r>
              <a:rPr lang="en-US" sz="2000" dirty="0"/>
              <a:t>Do you agree to add the following to the SFD?</a:t>
            </a:r>
          </a:p>
          <a:p>
            <a:pPr>
              <a:buFont typeface="Arial" panose="020B0604020202020204" pitchFamily="34" charset="0"/>
              <a:buChar char="•"/>
            </a:pPr>
            <a:r>
              <a:rPr lang="en-US" sz="2000" dirty="0"/>
              <a:t>Transmission diversity </a:t>
            </a:r>
            <a:r>
              <a:rPr lang="en-US" sz="2000" dirty="0" smtClean="0"/>
              <a:t>mode (i.e. non-continuous transmission) shall </a:t>
            </a:r>
            <a:r>
              <a:rPr lang="en-US" sz="2000" dirty="0"/>
              <a:t>be supported in 11ax. </a:t>
            </a:r>
          </a:p>
          <a:p>
            <a:pPr lvl="1">
              <a:buFont typeface="Arial" panose="020B0604020202020204" pitchFamily="34" charset="0"/>
              <a:buChar char="•"/>
            </a:pPr>
            <a:r>
              <a:rPr lang="en-US" sz="1800" dirty="0"/>
              <a:t>Transmission diversity mode divides a single encoded </a:t>
            </a:r>
            <a:r>
              <a:rPr lang="en-US" sz="1800" dirty="0" smtClean="0"/>
              <a:t>packet in </a:t>
            </a:r>
            <a:r>
              <a:rPr lang="en-US" sz="1800" dirty="0"/>
              <a:t>half and maps to 13 + 13 (26 RU) or 26 + 26 (52 RU) tones, that are spaced apart in frequency</a:t>
            </a:r>
            <a:r>
              <a:rPr lang="en-US" sz="1800" dirty="0" smtClean="0"/>
              <a:t>.</a:t>
            </a:r>
          </a:p>
          <a:p>
            <a:pPr lvl="1">
              <a:buFont typeface="Arial" panose="020B0604020202020204" pitchFamily="34" charset="0"/>
              <a:buChar char="•"/>
            </a:pPr>
            <a:r>
              <a:rPr lang="en-US" sz="1800" dirty="0" smtClean="0"/>
              <a:t>TBD whether only 26 RU, only 52 RU, or both 26 and 52 RU support transmit diversity mode.</a:t>
            </a:r>
            <a:endParaRPr lang="en-US" sz="1800" dirty="0"/>
          </a:p>
          <a:p>
            <a:pPr lvl="1">
              <a:buFont typeface="Arial" panose="020B0604020202020204" pitchFamily="34" charset="0"/>
              <a:buChar char="•"/>
            </a:pPr>
            <a:endParaRPr lang="en-US" sz="1800" dirty="0"/>
          </a:p>
          <a:p>
            <a:pPr>
              <a:buFont typeface="Arial" panose="020B0604020202020204" pitchFamily="34" charset="0"/>
              <a:buChar char="•"/>
            </a:pPr>
            <a:r>
              <a:rPr lang="en-US" sz="2200" dirty="0" smtClean="0"/>
              <a:t>Y: 12</a:t>
            </a:r>
          </a:p>
          <a:p>
            <a:pPr>
              <a:buFont typeface="Arial" panose="020B0604020202020204" pitchFamily="34" charset="0"/>
              <a:buChar char="•"/>
            </a:pPr>
            <a:r>
              <a:rPr lang="en-US" sz="2200" dirty="0" smtClean="0"/>
              <a:t>N: 23</a:t>
            </a:r>
          </a:p>
          <a:p>
            <a:pPr>
              <a:buFont typeface="Arial" panose="020B0604020202020204" pitchFamily="34" charset="0"/>
              <a:buChar char="•"/>
            </a:pPr>
            <a:r>
              <a:rPr lang="en-US" sz="2200" dirty="0" smtClean="0"/>
              <a:t>A: 21</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44562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1329r0 Straw </a:t>
            </a:r>
            <a:r>
              <a:rPr lang="en-US" dirty="0" smtClean="0"/>
              <a:t>Poll #1</a:t>
            </a:r>
            <a:endParaRPr lang="en-US" dirty="0"/>
          </a:p>
        </p:txBody>
      </p:sp>
      <p:sp>
        <p:nvSpPr>
          <p:cNvPr id="3" name="Content Placeholder 2"/>
          <p:cNvSpPr>
            <a:spLocks noGrp="1"/>
          </p:cNvSpPr>
          <p:nvPr>
            <p:ph idx="1"/>
          </p:nvPr>
        </p:nvSpPr>
        <p:spPr/>
        <p:txBody>
          <a:bodyPr/>
          <a:lstStyle/>
          <a:p>
            <a:r>
              <a:rPr lang="en-US" sz="2000" b="0" dirty="0"/>
              <a:t>Do you agree to include the following text to </a:t>
            </a:r>
            <a:r>
              <a:rPr lang="en-US" sz="2000" b="0" dirty="0" err="1"/>
              <a:t>TGax</a:t>
            </a:r>
            <a:r>
              <a:rPr lang="en-US" sz="2000" b="0" dirty="0"/>
              <a:t> SFD:</a:t>
            </a:r>
          </a:p>
          <a:p>
            <a:pPr>
              <a:buFont typeface="Arial" panose="020B0604020202020204" pitchFamily="34" charset="0"/>
              <a:buChar char="•"/>
            </a:pPr>
            <a:r>
              <a:rPr lang="en-US" sz="2200" dirty="0" smtClean="0"/>
              <a:t>HE link adaptation shall define reference payload size for the reported MCS in MFB.</a:t>
            </a:r>
          </a:p>
          <a:p>
            <a:pPr lvl="1">
              <a:buFont typeface="Arial" panose="020B0604020202020204" pitchFamily="34" charset="0"/>
              <a:buChar char="•"/>
            </a:pPr>
            <a:r>
              <a:rPr lang="en-US" sz="1800" dirty="0" smtClean="0"/>
              <a:t>Reference payload size may be dependent on the frames involved in link adaptation or fixed in specification. Details TBD.</a:t>
            </a:r>
          </a:p>
          <a:p>
            <a:endParaRPr lang="en-US" sz="2000" dirty="0" smtClean="0"/>
          </a:p>
          <a:p>
            <a:endParaRPr lang="en-US" sz="2000" dirty="0"/>
          </a:p>
          <a:p>
            <a:pPr>
              <a:buFont typeface="Arial" panose="020B0604020202020204" pitchFamily="34" charset="0"/>
              <a:buChar char="•"/>
            </a:pPr>
            <a:r>
              <a:rPr lang="en-US" sz="2000" dirty="0" smtClean="0"/>
              <a:t>Y: 12</a:t>
            </a:r>
          </a:p>
          <a:p>
            <a:pPr>
              <a:buFont typeface="Arial" panose="020B0604020202020204" pitchFamily="34" charset="0"/>
              <a:buChar char="•"/>
            </a:pPr>
            <a:r>
              <a:rPr lang="en-US" sz="2000" dirty="0" smtClean="0"/>
              <a:t>N: 1</a:t>
            </a:r>
          </a:p>
          <a:p>
            <a:pPr>
              <a:buFont typeface="Arial" panose="020B0604020202020204" pitchFamily="34" charset="0"/>
              <a:buChar char="•"/>
            </a:pPr>
            <a:r>
              <a:rPr lang="en-US" sz="2000" dirty="0" smtClean="0"/>
              <a:t>A: many</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Yujin Noh,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2831425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1329r0 Straw </a:t>
            </a:r>
            <a:r>
              <a:rPr lang="en-US" dirty="0" smtClean="0"/>
              <a:t>Poll #2</a:t>
            </a:r>
            <a:endParaRPr lang="en-US" dirty="0"/>
          </a:p>
        </p:txBody>
      </p:sp>
      <p:sp>
        <p:nvSpPr>
          <p:cNvPr id="3" name="Content Placeholder 2"/>
          <p:cNvSpPr>
            <a:spLocks noGrp="1"/>
          </p:cNvSpPr>
          <p:nvPr>
            <p:ph idx="1"/>
          </p:nvPr>
        </p:nvSpPr>
        <p:spPr/>
        <p:txBody>
          <a:bodyPr/>
          <a:lstStyle/>
          <a:p>
            <a:r>
              <a:rPr lang="en-US" sz="2000" b="0" dirty="0" smtClean="0"/>
              <a:t>Do you agree to include the following text to </a:t>
            </a:r>
            <a:r>
              <a:rPr lang="en-US" sz="2000" b="0" dirty="0" err="1" smtClean="0"/>
              <a:t>TGax</a:t>
            </a:r>
            <a:r>
              <a:rPr lang="en-US" sz="2000" b="0" dirty="0" smtClean="0"/>
              <a:t> SFD:</a:t>
            </a:r>
          </a:p>
          <a:p>
            <a:pPr>
              <a:buFont typeface="Arial" panose="020B0604020202020204" pitchFamily="34" charset="0"/>
              <a:buChar char="•"/>
            </a:pPr>
            <a:r>
              <a:rPr lang="en-US" sz="2000" dirty="0" smtClean="0"/>
              <a:t>HE link adaptation field, which is part of HE variant of HT control field, consists of MFB and TBD subfields. The MFB subfield is composed of NSS and MCS subfield and shown in figure below.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marL="457200" indent="-457200">
              <a:buFont typeface="Arial" panose="020B0604020202020204" pitchFamily="34" charset="0"/>
              <a:buChar char="•"/>
            </a:pPr>
            <a:r>
              <a:rPr lang="en-US" sz="2000" dirty="0"/>
              <a:t>Y: 17</a:t>
            </a:r>
          </a:p>
          <a:p>
            <a:pPr marL="457200" indent="-457200">
              <a:buFont typeface="Arial" panose="020B0604020202020204" pitchFamily="34" charset="0"/>
              <a:buChar char="•"/>
            </a:pPr>
            <a:r>
              <a:rPr lang="en-US" sz="2000" dirty="0"/>
              <a:t>N: 0</a:t>
            </a:r>
          </a:p>
          <a:p>
            <a:pPr marL="457200" indent="-457200">
              <a:buFont typeface="Arial" panose="020B0604020202020204" pitchFamily="34" charset="0"/>
              <a:buChar char="•"/>
            </a:pPr>
            <a:r>
              <a:rPr lang="en-US" sz="2000" dirty="0"/>
              <a:t>A: 37</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Yujin Noh,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grpSp>
        <p:nvGrpSpPr>
          <p:cNvPr id="39" name="Group 38"/>
          <p:cNvGrpSpPr/>
          <p:nvPr/>
        </p:nvGrpSpPr>
        <p:grpSpPr>
          <a:xfrm>
            <a:off x="2895600" y="3657600"/>
            <a:ext cx="3122236" cy="1959896"/>
            <a:chOff x="1373564" y="2473649"/>
            <a:chExt cx="3122236" cy="1959896"/>
          </a:xfrm>
        </p:grpSpPr>
        <p:sp>
          <p:nvSpPr>
            <p:cNvPr id="14" name="Rectangle 13"/>
            <p:cNvSpPr/>
            <p:nvPr/>
          </p:nvSpPr>
          <p:spPr bwMode="auto">
            <a:xfrm>
              <a:off x="1373564" y="3238500"/>
              <a:ext cx="190499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smtClean="0">
                  <a:ln>
                    <a:noFill/>
                  </a:ln>
                  <a:solidFill>
                    <a:schemeClr val="tx1"/>
                  </a:solidFill>
                  <a:effectLst/>
                  <a:latin typeface="Calibri" panose="020F0502020204030204" pitchFamily="34" charset="0"/>
                </a:rPr>
                <a:t>TBD</a:t>
              </a:r>
            </a:p>
          </p:txBody>
        </p:sp>
        <p:sp>
          <p:nvSpPr>
            <p:cNvPr id="15" name="Rectangle 14"/>
            <p:cNvSpPr/>
            <p:nvPr/>
          </p:nvSpPr>
          <p:spPr bwMode="auto">
            <a:xfrm>
              <a:off x="3278564" y="3238736"/>
              <a:ext cx="838200" cy="381000"/>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chemeClr val="tx1"/>
                  </a:solidFill>
                  <a:effectLst/>
                  <a:latin typeface="Calibri" panose="020F0502020204030204" pitchFamily="34" charset="0"/>
                </a:rPr>
                <a:t>MFB</a:t>
              </a:r>
            </a:p>
          </p:txBody>
        </p:sp>
        <p:sp>
          <p:nvSpPr>
            <p:cNvPr id="16" name="Right Brace 15"/>
            <p:cNvSpPr/>
            <p:nvPr/>
          </p:nvSpPr>
          <p:spPr bwMode="auto">
            <a:xfrm rot="16200000">
              <a:off x="2600671" y="1568704"/>
              <a:ext cx="288987" cy="27432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1735075" y="2473649"/>
              <a:ext cx="2053511" cy="307777"/>
            </a:xfrm>
            <a:prstGeom prst="rect">
              <a:avLst/>
            </a:prstGeom>
            <a:noFill/>
          </p:spPr>
          <p:txBody>
            <a:bodyPr wrap="none" rtlCol="0">
              <a:spAutoFit/>
            </a:bodyPr>
            <a:lstStyle/>
            <a:p>
              <a:r>
                <a:rPr lang="en-US" sz="1400" dirty="0" smtClean="0">
                  <a:solidFill>
                    <a:schemeClr val="tx1"/>
                  </a:solidFill>
                  <a:latin typeface="+mn-lt"/>
                </a:rPr>
                <a:t>HE Link Adaptation Field</a:t>
              </a:r>
              <a:endParaRPr lang="en-US" sz="1400" dirty="0">
                <a:solidFill>
                  <a:schemeClr val="tx1"/>
                </a:solidFill>
                <a:latin typeface="+mn-lt"/>
              </a:endParaRPr>
            </a:p>
          </p:txBody>
        </p:sp>
        <p:sp>
          <p:nvSpPr>
            <p:cNvPr id="20" name="Rectangle 19"/>
            <p:cNvSpPr/>
            <p:nvPr/>
          </p:nvSpPr>
          <p:spPr bwMode="auto">
            <a:xfrm>
              <a:off x="3040358" y="4052545"/>
              <a:ext cx="626240" cy="3810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smtClean="0">
                  <a:solidFill>
                    <a:schemeClr val="tx1"/>
                  </a:solidFill>
                  <a:latin typeface="Calibri" panose="020F0502020204030204" pitchFamily="34" charset="0"/>
                </a:rPr>
                <a:t>N</a:t>
              </a:r>
              <a:r>
                <a:rPr lang="en-US" sz="1100" baseline="-25000" dirty="0" smtClean="0">
                  <a:solidFill>
                    <a:schemeClr val="tx1"/>
                  </a:solidFill>
                  <a:latin typeface="Calibri" panose="020F0502020204030204" pitchFamily="34" charset="0"/>
                </a:rPr>
                <a:t>SS</a:t>
              </a:r>
              <a:endParaRPr kumimoji="0" lang="en-US" sz="1100" b="0" i="0" u="none" strike="noStrike" cap="none" normalizeH="0" baseline="-25000" dirty="0" smtClean="0">
                <a:ln>
                  <a:noFill/>
                </a:ln>
                <a:solidFill>
                  <a:schemeClr val="tx1"/>
                </a:solidFill>
                <a:effectLst/>
                <a:latin typeface="Calibri" panose="020F0502020204030204" pitchFamily="34" charset="0"/>
              </a:endParaRPr>
            </a:p>
          </p:txBody>
        </p:sp>
        <p:sp>
          <p:nvSpPr>
            <p:cNvPr id="21" name="Rectangle 20"/>
            <p:cNvSpPr/>
            <p:nvPr/>
          </p:nvSpPr>
          <p:spPr bwMode="auto">
            <a:xfrm>
              <a:off x="3657600" y="4052545"/>
              <a:ext cx="838200" cy="3810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smtClean="0">
                  <a:solidFill>
                    <a:schemeClr val="tx1"/>
                  </a:solidFill>
                  <a:latin typeface="Calibri" panose="020F0502020204030204" pitchFamily="34" charset="0"/>
                </a:rPr>
                <a:t>MCS</a:t>
              </a:r>
              <a:endParaRPr kumimoji="0" lang="en-US" sz="1100" b="0" i="0" u="none" strike="noStrike" cap="none" normalizeH="0" baseline="0" dirty="0" smtClean="0">
                <a:ln>
                  <a:noFill/>
                </a:ln>
                <a:solidFill>
                  <a:schemeClr val="tx1"/>
                </a:solidFill>
                <a:effectLst/>
                <a:latin typeface="Calibri" panose="020F0502020204030204" pitchFamily="34" charset="0"/>
              </a:endParaRPr>
            </a:p>
          </p:txBody>
        </p:sp>
        <p:sp>
          <p:nvSpPr>
            <p:cNvPr id="22" name="TextBox 21"/>
            <p:cNvSpPr txBox="1"/>
            <p:nvPr/>
          </p:nvSpPr>
          <p:spPr>
            <a:xfrm>
              <a:off x="3113383" y="3791585"/>
              <a:ext cx="47641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rPr>
                <a:t>3 bits</a:t>
              </a:r>
              <a:endParaRPr lang="en-US" sz="1000" b="1" dirty="0">
                <a:solidFill>
                  <a:schemeClr val="tx1"/>
                </a:solidFill>
                <a:latin typeface="Calibri" panose="020F0502020204030204" pitchFamily="34" charset="0"/>
              </a:endParaRPr>
            </a:p>
          </p:txBody>
        </p:sp>
        <p:sp>
          <p:nvSpPr>
            <p:cNvPr id="23" name="TextBox 22"/>
            <p:cNvSpPr txBox="1"/>
            <p:nvPr/>
          </p:nvSpPr>
          <p:spPr>
            <a:xfrm>
              <a:off x="3784036" y="3801960"/>
              <a:ext cx="476412" cy="246221"/>
            </a:xfrm>
            <a:prstGeom prst="rect">
              <a:avLst/>
            </a:prstGeom>
            <a:noFill/>
          </p:spPr>
          <p:txBody>
            <a:bodyPr wrap="none" rtlCol="0">
              <a:spAutoFit/>
            </a:bodyPr>
            <a:lstStyle/>
            <a:p>
              <a:r>
                <a:rPr lang="en-US" sz="1000" b="1" dirty="0">
                  <a:solidFill>
                    <a:schemeClr val="tx1"/>
                  </a:solidFill>
                  <a:latin typeface="Calibri" panose="020F0502020204030204" pitchFamily="34" charset="0"/>
                </a:rPr>
                <a:t>4</a:t>
              </a:r>
              <a:r>
                <a:rPr lang="en-US" sz="1000" b="1" dirty="0" smtClean="0">
                  <a:solidFill>
                    <a:schemeClr val="tx1"/>
                  </a:solidFill>
                  <a:latin typeface="Calibri" panose="020F0502020204030204" pitchFamily="34" charset="0"/>
                </a:rPr>
                <a:t> bits</a:t>
              </a:r>
              <a:endParaRPr lang="en-US" sz="1000" b="1" dirty="0">
                <a:solidFill>
                  <a:schemeClr val="tx1"/>
                </a:solidFill>
                <a:latin typeface="Calibri" panose="020F0502020204030204" pitchFamily="34" charset="0"/>
              </a:endParaRPr>
            </a:p>
          </p:txBody>
        </p:sp>
        <p:sp>
          <p:nvSpPr>
            <p:cNvPr id="26" name="TextBox 25"/>
            <p:cNvSpPr txBox="1"/>
            <p:nvPr/>
          </p:nvSpPr>
          <p:spPr>
            <a:xfrm>
              <a:off x="3459458" y="2992279"/>
              <a:ext cx="476412" cy="246221"/>
            </a:xfrm>
            <a:prstGeom prst="rect">
              <a:avLst/>
            </a:prstGeom>
            <a:noFill/>
          </p:spPr>
          <p:txBody>
            <a:bodyPr wrap="none" rtlCol="0">
              <a:spAutoFit/>
            </a:bodyPr>
            <a:lstStyle/>
            <a:p>
              <a:r>
                <a:rPr lang="en-US" sz="1000" b="1" dirty="0">
                  <a:solidFill>
                    <a:schemeClr val="tx1"/>
                  </a:solidFill>
                  <a:latin typeface="Calibri" panose="020F0502020204030204" pitchFamily="34" charset="0"/>
                </a:rPr>
                <a:t>7</a:t>
              </a:r>
              <a:r>
                <a:rPr lang="en-US" sz="1000" b="1" dirty="0" smtClean="0">
                  <a:solidFill>
                    <a:schemeClr val="tx1"/>
                  </a:solidFill>
                  <a:latin typeface="Calibri" panose="020F0502020204030204" pitchFamily="34" charset="0"/>
                </a:rPr>
                <a:t> bits</a:t>
              </a:r>
              <a:endParaRPr lang="en-US" sz="1000" b="1" dirty="0">
                <a:solidFill>
                  <a:schemeClr val="tx1"/>
                </a:solidFill>
                <a:latin typeface="Calibri" panose="020F0502020204030204" pitchFamily="34" charset="0"/>
              </a:endParaRPr>
            </a:p>
          </p:txBody>
        </p:sp>
        <p:sp>
          <p:nvSpPr>
            <p:cNvPr id="33" name="TextBox 32"/>
            <p:cNvSpPr txBox="1"/>
            <p:nvPr/>
          </p:nvSpPr>
          <p:spPr>
            <a:xfrm>
              <a:off x="2038562" y="3008538"/>
              <a:ext cx="62709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rPr>
                <a:t>TBD bits</a:t>
              </a:r>
              <a:endParaRPr lang="en-US" sz="1000" b="1" dirty="0">
                <a:solidFill>
                  <a:schemeClr val="tx1"/>
                </a:solidFill>
                <a:latin typeface="Calibri" panose="020F0502020204030204" pitchFamily="34" charset="0"/>
              </a:endParaRPr>
            </a:p>
          </p:txBody>
        </p:sp>
        <p:cxnSp>
          <p:nvCxnSpPr>
            <p:cNvPr id="35" name="Straight Connector 34"/>
            <p:cNvCxnSpPr/>
            <p:nvPr/>
          </p:nvCxnSpPr>
          <p:spPr bwMode="auto">
            <a:xfrm flipH="1">
              <a:off x="3048000" y="3619500"/>
              <a:ext cx="230563" cy="41830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4103879" y="3619500"/>
              <a:ext cx="391921" cy="42868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0770901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1331r0 </a:t>
            </a:r>
            <a:r>
              <a:rPr lang="en-US" dirty="0" err="1" smtClean="0"/>
              <a:t>Strawpoll</a:t>
            </a:r>
            <a:r>
              <a:rPr lang="en-US" dirty="0" smtClean="0"/>
              <a:t> </a:t>
            </a:r>
            <a:r>
              <a:rPr lang="en-US" dirty="0" smtClean="0"/>
              <a:t>#1</a:t>
            </a:r>
            <a:endParaRPr lang="en-US" dirty="0"/>
          </a:p>
        </p:txBody>
      </p:sp>
      <p:sp>
        <p:nvSpPr>
          <p:cNvPr id="3" name="Content Placeholder 2"/>
          <p:cNvSpPr>
            <a:spLocks noGrp="1"/>
          </p:cNvSpPr>
          <p:nvPr>
            <p:ph idx="1"/>
          </p:nvPr>
        </p:nvSpPr>
        <p:spPr/>
        <p:txBody>
          <a:bodyPr>
            <a:normAutofit fontScale="92500"/>
          </a:bodyPr>
          <a:lstStyle/>
          <a:p>
            <a:r>
              <a:rPr lang="en-US" b="0" dirty="0" smtClean="0"/>
              <a:t>To you agree to added the following text in </a:t>
            </a:r>
            <a:r>
              <a:rPr lang="en-US" dirty="0" smtClean="0">
                <a:solidFill>
                  <a:srgbClr val="FF0000"/>
                </a:solidFill>
              </a:rPr>
              <a:t>SFD</a:t>
            </a:r>
            <a:r>
              <a:rPr lang="en-US" b="0" dirty="0" smtClean="0"/>
              <a:t>:</a:t>
            </a:r>
          </a:p>
          <a:p>
            <a:pPr>
              <a:buFont typeface="Arial" panose="020B0604020202020204" pitchFamily="34" charset="0"/>
              <a:buChar char="•"/>
            </a:pPr>
            <a:r>
              <a:rPr lang="en-GB" dirty="0"/>
              <a:t>HE </a:t>
            </a:r>
            <a:r>
              <a:rPr lang="en-GB" dirty="0" smtClean="0"/>
              <a:t>padding and packet extension capability </a:t>
            </a:r>
            <a:r>
              <a:rPr lang="en-GB" dirty="0"/>
              <a:t>field shall </a:t>
            </a:r>
            <a:r>
              <a:rPr lang="en-GB" dirty="0" smtClean="0"/>
              <a:t>be defined separately for STBC and non-STBC transmissions.</a:t>
            </a:r>
          </a:p>
          <a:p>
            <a:pPr>
              <a:buFont typeface="Arial" panose="020B0604020202020204" pitchFamily="34" charset="0"/>
              <a:buChar char="•"/>
            </a:pPr>
            <a:r>
              <a:rPr lang="en-GB" dirty="0" smtClean="0"/>
              <a:t>HE </a:t>
            </a:r>
            <a:r>
              <a:rPr lang="en-GB" dirty="0"/>
              <a:t>padding and packet extension </a:t>
            </a:r>
            <a:r>
              <a:rPr lang="en-GB" dirty="0" smtClean="0"/>
              <a:t>capability field content for STBC transmission is limited to </a:t>
            </a:r>
            <a:r>
              <a:rPr lang="en-GB" dirty="0" err="1" smtClean="0"/>
              <a:t>Nss</a:t>
            </a:r>
            <a:r>
              <a:rPr lang="en-GB" dirty="0" smtClean="0"/>
              <a:t> = 1.</a:t>
            </a:r>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a:buFont typeface="Arial" panose="020B0604020202020204" pitchFamily="34" charset="0"/>
              <a:buChar char="•"/>
            </a:pPr>
            <a:r>
              <a:rPr lang="en-GB" dirty="0" smtClean="0"/>
              <a:t>Y: 12</a:t>
            </a:r>
          </a:p>
          <a:p>
            <a:pPr>
              <a:buFont typeface="Arial" panose="020B0604020202020204" pitchFamily="34" charset="0"/>
              <a:buChar char="•"/>
            </a:pPr>
            <a:r>
              <a:rPr lang="en-GB" dirty="0" smtClean="0"/>
              <a:t>N: 28</a:t>
            </a:r>
          </a:p>
          <a:p>
            <a:pPr>
              <a:buFont typeface="Arial" panose="020B0604020202020204" pitchFamily="34" charset="0"/>
              <a:buChar char="•"/>
            </a:pPr>
            <a:r>
              <a:rPr lang="en-GB" dirty="0" smtClean="0"/>
              <a:t>A: 16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Daewon Lee,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39398479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1331r0 </a:t>
            </a:r>
            <a:r>
              <a:rPr lang="en-US" dirty="0" err="1" smtClean="0"/>
              <a:t>Strawpoll</a:t>
            </a:r>
            <a:r>
              <a:rPr lang="en-US" dirty="0" smtClean="0"/>
              <a:t> </a:t>
            </a:r>
            <a:r>
              <a:rPr lang="en-US" dirty="0" smtClean="0"/>
              <a:t>#2</a:t>
            </a:r>
            <a:endParaRPr lang="en-US" dirty="0"/>
          </a:p>
        </p:txBody>
      </p:sp>
      <p:sp>
        <p:nvSpPr>
          <p:cNvPr id="3" name="Content Placeholder 2"/>
          <p:cNvSpPr>
            <a:spLocks noGrp="1"/>
          </p:cNvSpPr>
          <p:nvPr>
            <p:ph idx="1"/>
          </p:nvPr>
        </p:nvSpPr>
        <p:spPr/>
        <p:txBody>
          <a:bodyPr>
            <a:normAutofit lnSpcReduction="10000"/>
          </a:bodyPr>
          <a:lstStyle/>
          <a:p>
            <a:r>
              <a:rPr lang="en-US" sz="2000" b="0" dirty="0"/>
              <a:t>D</a:t>
            </a:r>
            <a:r>
              <a:rPr lang="en-US" sz="2000" b="0" dirty="0" smtClean="0"/>
              <a:t>o you agree to the following concept:</a:t>
            </a:r>
          </a:p>
          <a:p>
            <a:pPr>
              <a:buFont typeface="Arial" panose="020B0604020202020204" pitchFamily="34" charset="0"/>
              <a:buChar char="•"/>
            </a:pPr>
            <a:r>
              <a:rPr lang="en-US" sz="2000" dirty="0" smtClean="0"/>
              <a:t>Maximum T</a:t>
            </a:r>
            <a:r>
              <a:rPr lang="en-US" sz="2000" baseline="-25000" dirty="0" smtClean="0"/>
              <a:t>PE</a:t>
            </a:r>
            <a:r>
              <a:rPr lang="en-US" sz="2000" dirty="0" smtClean="0"/>
              <a:t> of 0us, 8us, or 16us is determined by number of </a:t>
            </a:r>
            <a:r>
              <a:rPr lang="en-US" sz="2000" dirty="0" err="1" smtClean="0"/>
              <a:t>codewords</a:t>
            </a:r>
            <a:r>
              <a:rPr lang="en-US" sz="2000" dirty="0" smtClean="0"/>
              <a:t> in the last two OFDM symbols (denoted as </a:t>
            </a:r>
            <a:r>
              <a:rPr lang="en-US" sz="2000" dirty="0" err="1" smtClean="0"/>
              <a:t>N</a:t>
            </a:r>
            <a:r>
              <a:rPr lang="en-US" sz="2000" baseline="-25000" dirty="0" err="1" smtClean="0"/>
              <a:t>CW,left</a:t>
            </a:r>
            <a:r>
              <a:rPr lang="en-US" sz="2000" dirty="0" smtClean="0"/>
              <a:t>) containing information payload.</a:t>
            </a:r>
          </a:p>
          <a:p>
            <a:pPr>
              <a:buFont typeface="Arial" panose="020B0604020202020204" pitchFamily="34" charset="0"/>
              <a:buChar char="•"/>
            </a:pPr>
            <a:r>
              <a:rPr lang="en-US" sz="2000" dirty="0" smtClean="0"/>
              <a:t>Maximum T</a:t>
            </a:r>
            <a:r>
              <a:rPr lang="en-US" sz="2000" baseline="-25000" dirty="0" smtClean="0"/>
              <a:t>PE</a:t>
            </a:r>
            <a:r>
              <a:rPr lang="en-US" sz="2000" dirty="0" smtClean="0"/>
              <a:t> capability can be signaled using two threshold values threshold8 and threshold16, which determine the </a:t>
            </a:r>
            <a:r>
              <a:rPr lang="en-US" sz="2000" dirty="0" err="1"/>
              <a:t>N</a:t>
            </a:r>
            <a:r>
              <a:rPr lang="en-US" sz="2000" baseline="-25000" dirty="0" err="1"/>
              <a:t>CW,left</a:t>
            </a:r>
            <a:r>
              <a:rPr lang="en-US" sz="2000" baseline="-25000" dirty="0"/>
              <a:t> </a:t>
            </a:r>
            <a:r>
              <a:rPr lang="en-US" sz="2000" dirty="0" smtClean="0"/>
              <a:t>threshold for using max T</a:t>
            </a:r>
            <a:r>
              <a:rPr lang="en-US" sz="2000" baseline="-25000" dirty="0" smtClean="0"/>
              <a:t>PE</a:t>
            </a:r>
            <a:r>
              <a:rPr lang="en-US" sz="2000" dirty="0" smtClean="0"/>
              <a:t> of 8us or 16us, respectively. The threshold value will be common for all BW and N</a:t>
            </a:r>
            <a:r>
              <a:rPr lang="en-US" sz="2000" baseline="-25000" dirty="0" smtClean="0"/>
              <a:t>SS</a:t>
            </a:r>
            <a:r>
              <a:rPr lang="en-US" sz="2000" dirty="0" smtClean="0"/>
              <a:t>.</a:t>
            </a:r>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Y</a:t>
            </a:r>
            <a:r>
              <a:rPr lang="en-US" sz="2000" dirty="0" smtClean="0"/>
              <a:t>:12</a:t>
            </a:r>
          </a:p>
          <a:p>
            <a:pPr>
              <a:buFont typeface="Arial" panose="020B0604020202020204" pitchFamily="34" charset="0"/>
              <a:buChar char="•"/>
            </a:pPr>
            <a:r>
              <a:rPr lang="en-US" sz="2000" dirty="0" smtClean="0"/>
              <a:t>N:26</a:t>
            </a:r>
          </a:p>
          <a:p>
            <a:pPr>
              <a:buFont typeface="Arial" panose="020B0604020202020204" pitchFamily="34" charset="0"/>
              <a:buChar char="•"/>
            </a:pPr>
            <a:r>
              <a:rPr lang="en-US" sz="2000" dirty="0" smtClean="0"/>
              <a:t>A:13</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Daewon Lee,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40904849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752645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PM2</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90423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25006</TotalTime>
  <Words>2238</Words>
  <Application>Microsoft Office PowerPoint</Application>
  <PresentationFormat>On-screen Show (4:3)</PresentationFormat>
  <Paragraphs>479</Paragraphs>
  <Slides>35</Slides>
  <Notes>11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7" baseType="lpstr">
      <vt:lpstr>Monotype Sorts</vt:lpstr>
      <vt:lpstr>MS Gothic</vt:lpstr>
      <vt:lpstr>MS PGothic</vt:lpstr>
      <vt:lpstr>MS PGothic</vt:lpstr>
      <vt:lpstr>Arial</vt:lpstr>
      <vt:lpstr>Arial Black</vt:lpstr>
      <vt:lpstr>Calibri</vt:lpstr>
      <vt:lpstr>Cambria Math</vt:lpstr>
      <vt:lpstr>Helvetica</vt:lpstr>
      <vt:lpstr>Times New Roman</vt:lpstr>
      <vt:lpstr>802-11-Submission</vt:lpstr>
      <vt:lpstr>Document</vt:lpstr>
      <vt:lpstr>TGax PHY Ad Hoc Nov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Tuesday AM2</vt:lpstr>
      <vt:lpstr>1309r1 SP#1</vt:lpstr>
      <vt:lpstr>1309r1 SP#2</vt:lpstr>
      <vt:lpstr>1353r0 SP #1</vt:lpstr>
      <vt:lpstr>1353r0 SP #2</vt:lpstr>
      <vt:lpstr>1353r0 SP #3</vt:lpstr>
      <vt:lpstr>1353r0 SP #4</vt:lpstr>
      <vt:lpstr>1357r1 Straw poll</vt:lpstr>
      <vt:lpstr>1372r0 Straw Poll</vt:lpstr>
      <vt:lpstr>1289r1 Straw Poll #1</vt:lpstr>
      <vt:lpstr>1289r1 Straw Poll #2</vt:lpstr>
      <vt:lpstr>1310r0 Straw-poll </vt:lpstr>
      <vt:lpstr>Tuesday Evening</vt:lpstr>
      <vt:lpstr>1305r0 SP</vt:lpstr>
      <vt:lpstr>1311r0 Straw-poll</vt:lpstr>
      <vt:lpstr>1327r0 Straw Poll 1</vt:lpstr>
      <vt:lpstr>1329r0 Straw Poll #1</vt:lpstr>
      <vt:lpstr>1329r0 Straw Poll #2</vt:lpstr>
      <vt:lpstr>1331r0 Strawpoll #1</vt:lpstr>
      <vt:lpstr>1331r0 Strawpoll #2</vt:lpstr>
      <vt:lpstr>Wednesday PM1</vt:lpstr>
      <vt:lpstr>Wednesday PM2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1441</cp:revision>
  <cp:lastPrinted>1998-02-10T13:28:06Z</cp:lastPrinted>
  <dcterms:created xsi:type="dcterms:W3CDTF">2007-04-17T18:10:23Z</dcterms:created>
  <dcterms:modified xsi:type="dcterms:W3CDTF">2015-11-11T03:47:40Z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