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256" r:id="rId3"/>
    <p:sldId id="257" r:id="rId4"/>
    <p:sldId id="262" r:id="rId5"/>
    <p:sldId id="266" r:id="rId6"/>
    <p:sldId id="269" r:id="rId7"/>
    <p:sldId id="267" r:id="rId8"/>
    <p:sldId id="270" r:id="rId9"/>
    <p:sldId id="268" r:id="rId10"/>
    <p:sldId id="272" r:id="rId11"/>
    <p:sldId id="275" r:id="rId12"/>
    <p:sldId id="276" r:id="rId13"/>
    <p:sldId id="271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03" d="100"/>
          <a:sy n="103" d="100"/>
        </p:scale>
        <p:origin x="354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Minseok OH, Kyonggi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Minseok OH, Kyonggi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Minseok OH, Kyonggi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Minseok OH, Kyonggi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Minseok OH, Kyonggi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Minseok OH, Kyonggi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59CAA-6C9F-4F61-A786-DF593A3295AF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2A6AD-B2FE-4F37-BCCB-FBCD45468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65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59CAA-6C9F-4F61-A786-DF593A3295AF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2A6AD-B2FE-4F37-BCCB-FBCD45468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744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59CAA-6C9F-4F61-A786-DF593A3295AF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2A6AD-B2FE-4F37-BCCB-FBCD45468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089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59CAA-6C9F-4F61-A786-DF593A3295AF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2A6AD-B2FE-4F37-BCCB-FBCD45468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843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59CAA-6C9F-4F61-A786-DF593A3295AF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2A6AD-B2FE-4F37-BCCB-FBCD45468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498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59CAA-6C9F-4F61-A786-DF593A3295AF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2A6AD-B2FE-4F37-BCCB-FBCD45468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229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59CAA-6C9F-4F61-A786-DF593A3295AF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2A6AD-B2FE-4F37-BCCB-FBCD45468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8601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59CAA-6C9F-4F61-A786-DF593A3295AF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2A6AD-B2FE-4F37-BCCB-FBCD45468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973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59CAA-6C9F-4F61-A786-DF593A3295AF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2A6AD-B2FE-4F37-BCCB-FBCD45468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3682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59CAA-6C9F-4F61-A786-DF593A3295AF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2A6AD-B2FE-4F37-BCCB-FBCD45468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227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Minseok OH, </a:t>
            </a:r>
            <a:r>
              <a:rPr lang="en-GB" dirty="0" err="1" smtClean="0"/>
              <a:t>Kyonggi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59CAA-6C9F-4F61-A786-DF593A3295AF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2A6AD-B2FE-4F37-BCCB-FBCD45468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1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Minseok OH, </a:t>
            </a:r>
            <a:r>
              <a:rPr lang="en-GB" dirty="0" err="1" smtClean="0"/>
              <a:t>Kyonggi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Minseok OH, Kyonggi University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Minseok OH, Kyonggi University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Minseok OH, Kyonggi University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Minseok OH, Kyonggi University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Minseok OH, Kyonggi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Minseok OH, Kyonggi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Minseok OH, Kyonggi University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802.11-15/1383r0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59CAA-6C9F-4F61-A786-DF593A3295AF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2A6AD-B2FE-4F37-BCCB-FBCD45468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453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7.png"/><Relationship Id="rId7" Type="http://schemas.openxmlformats.org/officeDocument/2006/relationships/image" Target="../media/image12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gif"/><Relationship Id="rId5" Type="http://schemas.openxmlformats.org/officeDocument/2006/relationships/image" Target="../media/image10.jpeg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6.jpeg"/><Relationship Id="rId4" Type="http://schemas.openxmlformats.org/officeDocument/2006/relationships/image" Target="../media/image14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Minseok OH, </a:t>
            </a:r>
            <a:r>
              <a:rPr lang="en-GB" dirty="0" err="1"/>
              <a:t>Kyonggi</a:t>
            </a:r>
            <a:r>
              <a:rPr lang="en-GB" dirty="0"/>
              <a:t> University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Long range low power Use Cases for Indoor &amp; Outdoor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67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2015-11-09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1302273"/>
              </p:ext>
            </p:extLst>
          </p:nvPr>
        </p:nvGraphicFramePr>
        <p:xfrm>
          <a:off x="514350" y="2282825"/>
          <a:ext cx="8047038" cy="303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Document" r:id="rId5" imgW="8247628" imgH="3106186" progId="Word.Document.8">
                  <p:embed/>
                </p:oleObj>
              </mc:Choice>
              <mc:Fallback>
                <p:oleObj name="Document" r:id="rId5" imgW="8247628" imgH="31061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2825"/>
                        <a:ext cx="8047038" cy="3030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chip maker monitors the vibration pattern from various facilities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Use the collected data to predict possible failures of the facilities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Reduces downtime of manufacturing process and improves the yield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for manufacturing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Minseok OH, Kyonggi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126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Requirements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stable data rate must be maintained even in multipath environment due to the dense and interfering facilities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number of sensors connected to the LRLP AP at the same time must be large enough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To extend the coverage, an LRLP AP may be connected to another LRLP AP (</a:t>
            </a:r>
            <a:r>
              <a:rPr lang="en-US" dirty="0" err="1" smtClean="0"/>
              <a:t>multihop</a:t>
            </a:r>
            <a:r>
              <a:rPr lang="en-US" dirty="0" smtClean="0"/>
              <a:t>) and adaptive route selection between a server and sensors for </a:t>
            </a:r>
            <a:r>
              <a:rPr lang="en-US" dirty="0" err="1" smtClean="0"/>
              <a:t>multihop</a:t>
            </a:r>
            <a:r>
              <a:rPr lang="en-US" dirty="0" smtClean="0"/>
              <a:t> environment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connection between sensors and an analysis server must be secure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Fast wakeup time on sensor devices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Lightweight and low-power authentication scheme for sensors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for manufacturing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Minseok OH, Kyonggi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9642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</a:t>
            </a:r>
            <a:r>
              <a:rPr lang="en-US" dirty="0"/>
              <a:t>home </a:t>
            </a:r>
            <a:r>
              <a:rPr lang="en-US" dirty="0" smtClean="0"/>
              <a:t>theater use case, pairing </a:t>
            </a:r>
            <a:r>
              <a:rPr lang="en-US" dirty="0" smtClean="0">
                <a:solidFill>
                  <a:srgbClr val="FF0000"/>
                </a:solidFill>
              </a:rPr>
              <a:t>between LRLP STAs</a:t>
            </a:r>
            <a:r>
              <a:rPr lang="en-US" dirty="0" smtClean="0"/>
              <a:t> is performed through LRLP AP by a mobile device </a:t>
            </a:r>
            <a:r>
              <a:rPr lang="en-US" dirty="0" smtClean="0">
                <a:solidFill>
                  <a:srgbClr val="FF0000"/>
                </a:solidFill>
              </a:rPr>
              <a:t>(an LRLP STA in the same indoor) </a:t>
            </a:r>
            <a:r>
              <a:rPr lang="en-US" dirty="0" smtClean="0"/>
              <a:t>for direct connection between A/V devices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</a:t>
            </a:r>
            <a:r>
              <a:rPr lang="en-US" dirty="0"/>
              <a:t>home </a:t>
            </a:r>
            <a:r>
              <a:rPr lang="en-US" dirty="0" smtClean="0"/>
              <a:t>security use case, fast wakeup and secure reconnection </a:t>
            </a:r>
            <a:r>
              <a:rPr lang="en-US" dirty="0" smtClean="0">
                <a:solidFill>
                  <a:srgbClr val="FF0000"/>
                </a:solidFill>
              </a:rPr>
              <a:t>for LRLP STAs </a:t>
            </a:r>
            <a:r>
              <a:rPr lang="en-US" dirty="0" smtClean="0"/>
              <a:t>are required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</a:t>
            </a:r>
            <a:r>
              <a:rPr lang="en-US" dirty="0"/>
              <a:t>indoor device </a:t>
            </a:r>
            <a:r>
              <a:rPr lang="en-US" dirty="0" smtClean="0"/>
              <a:t>control use case, a mobile device can control the indoor devices </a:t>
            </a:r>
            <a:r>
              <a:rPr lang="en-US" dirty="0" smtClean="0">
                <a:solidFill>
                  <a:srgbClr val="FF0000"/>
                </a:solidFill>
              </a:rPr>
              <a:t>collocated with LRLP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For manufacturing house, the connection should not be </a:t>
            </a:r>
            <a:r>
              <a:rPr lang="en-US" dirty="0" smtClean="0">
                <a:solidFill>
                  <a:srgbClr val="FF0000"/>
                </a:solidFill>
              </a:rPr>
              <a:t>interfered</a:t>
            </a:r>
            <a:r>
              <a:rPr lang="en-US" dirty="0" smtClean="0">
                <a:solidFill>
                  <a:schemeClr val="tx1"/>
                </a:solidFill>
              </a:rPr>
              <a:t> by the manufacturing facilities, </a:t>
            </a:r>
            <a:r>
              <a:rPr lang="en-US" dirty="0" err="1" smtClean="0">
                <a:solidFill>
                  <a:srgbClr val="FF0000"/>
                </a:solidFill>
              </a:rPr>
              <a:t>multihop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is supported, and </a:t>
            </a:r>
            <a:r>
              <a:rPr lang="en-US" dirty="0" smtClean="0">
                <a:solidFill>
                  <a:srgbClr val="FF0000"/>
                </a:solidFill>
              </a:rPr>
              <a:t>authentication is light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Minseok OH, Kyonggi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382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Minseok OH, </a:t>
            </a:r>
            <a:r>
              <a:rPr lang="en-GB" dirty="0" err="1"/>
              <a:t>Kyonggi</a:t>
            </a:r>
            <a:r>
              <a:rPr lang="en-GB" dirty="0"/>
              <a:t>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IoT</a:t>
            </a:r>
            <a:r>
              <a:rPr lang="en-US" dirty="0"/>
              <a:t> is expected to be one of the most significant drivers of growth in technology markets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 </a:t>
            </a:r>
            <a:r>
              <a:rPr lang="en-US" dirty="0" smtClean="0"/>
              <a:t>community has </a:t>
            </a:r>
            <a:r>
              <a:rPr lang="en-US" dirty="0"/>
              <a:t>not seriously considered supporting </a:t>
            </a:r>
            <a:r>
              <a:rPr lang="en-US" dirty="0" err="1"/>
              <a:t>IoT</a:t>
            </a:r>
            <a:r>
              <a:rPr lang="en-US" dirty="0"/>
              <a:t> applications so </a:t>
            </a:r>
            <a:r>
              <a:rPr lang="en-US" dirty="0" smtClean="0"/>
              <a:t>far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presentation, we list various </a:t>
            </a:r>
            <a:r>
              <a:rPr lang="en-US" dirty="0" err="1" smtClean="0"/>
              <a:t>IoT</a:t>
            </a:r>
            <a:r>
              <a:rPr lang="en-US" dirty="0" smtClean="0"/>
              <a:t> use cases for indoor/outdoor and requirements for them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90000" tIns="46800" rIns="90000" bIns="46800"/>
          <a:lstStyle/>
          <a:p>
            <a:r>
              <a:rPr lang="en-US" dirty="0" smtClean="0"/>
              <a:t>Characteristics for </a:t>
            </a:r>
            <a:r>
              <a:rPr lang="en-US" dirty="0" err="1" smtClean="0"/>
              <a:t>IoT</a:t>
            </a:r>
            <a:r>
              <a:rPr lang="en-US" dirty="0" smtClean="0"/>
              <a:t> Devices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Minseok OH, </a:t>
            </a:r>
            <a:r>
              <a:rPr lang="en-GB" dirty="0" err="1"/>
              <a:t>Kyonggi</a:t>
            </a:r>
            <a:r>
              <a:rPr lang="en-GB" dirty="0"/>
              <a:t>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293096"/>
              </p:ext>
            </p:extLst>
          </p:nvPr>
        </p:nvGraphicFramePr>
        <p:xfrm>
          <a:off x="498475" y="1477094"/>
          <a:ext cx="7654925" cy="36525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08703"/>
                <a:gridCol w="1305280"/>
                <a:gridCol w="1626342"/>
                <a:gridCol w="1752600"/>
                <a:gridCol w="762000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Has data input and output?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Radio</a:t>
                      </a:r>
                      <a:r>
                        <a:rPr lang="en-US" sz="1400" baseline="0" dirty="0" smtClean="0">
                          <a:effectLst/>
                        </a:rPr>
                        <a:t> Trans. Tech.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(</a:t>
                      </a:r>
                      <a:r>
                        <a:rPr lang="en-US" sz="1400" dirty="0" smtClean="0">
                          <a:effectLst/>
                        </a:rPr>
                        <a:t>WLAN/WPAN)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Data Speed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Power Limited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Central Controller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I, O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L, 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W.-Control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Set-top Box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I, O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L, 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W-UHD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Home Theater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I, O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L, 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W-UHD</a:t>
                      </a:r>
                      <a:r>
                        <a:rPr lang="en-US" sz="1400" dirty="0">
                          <a:effectLst/>
                        </a:rPr>
                        <a:t>, W-Audio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Display, TV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L, 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W-UHD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Speaker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W-Audio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Door, Window Sensor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W.-Control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Gas Sensor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W.-Control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Smoke Sensor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W.-Control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Gas Valve </a:t>
                      </a:r>
                      <a:r>
                        <a:rPr lang="en-US" sz="1400" dirty="0" smtClean="0">
                          <a:effectLst/>
                        </a:rPr>
                        <a:t>Sensor/Controller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I, 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W.-Control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Heater/Air</a:t>
                      </a:r>
                      <a:r>
                        <a:rPr lang="en-US" sz="1400" baseline="0" dirty="0" smtClean="0">
                          <a:effectLst/>
                        </a:rPr>
                        <a:t> conditioner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I, 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L, 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W.-Control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Home Appliances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I, 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L, 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W-Data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Surveillance Camera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I, 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L, 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W-Video, </a:t>
                      </a:r>
                      <a:r>
                        <a:rPr lang="en-US" sz="1400" dirty="0" smtClean="0">
                          <a:effectLst/>
                        </a:rPr>
                        <a:t>W.-Control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Printer/Scanner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I, 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L, 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W-Data, </a:t>
                      </a:r>
                      <a:r>
                        <a:rPr lang="en-US" sz="1400" dirty="0" smtClean="0">
                          <a:effectLst/>
                        </a:rPr>
                        <a:t>W-Control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02111" y="5124304"/>
            <a:ext cx="384079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Wireless UHD</a:t>
            </a:r>
            <a:r>
              <a:rPr lang="en-US" sz="1600" dirty="0">
                <a:solidFill>
                  <a:schemeClr val="tx1"/>
                </a:solidFill>
              </a:rPr>
              <a:t>: 10’s </a:t>
            </a:r>
            <a:r>
              <a:rPr lang="en-US" sz="1600" dirty="0" err="1">
                <a:solidFill>
                  <a:schemeClr val="tx1"/>
                </a:solidFill>
              </a:rPr>
              <a:t>Gbps</a:t>
            </a:r>
            <a:r>
              <a:rPr lang="en-US" sz="1600" dirty="0">
                <a:solidFill>
                  <a:schemeClr val="tx1"/>
                </a:solidFill>
              </a:rPr>
              <a:t>, Low latency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Wireless Video</a:t>
            </a:r>
            <a:r>
              <a:rPr lang="en-US" sz="1600" dirty="0">
                <a:solidFill>
                  <a:schemeClr val="tx1"/>
                </a:solidFill>
              </a:rPr>
              <a:t>: 10-100Mbps, Low latency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Wireless Audio</a:t>
            </a:r>
            <a:r>
              <a:rPr lang="en-US" sz="1600" dirty="0">
                <a:solidFill>
                  <a:schemeClr val="tx1"/>
                </a:solidFill>
              </a:rPr>
              <a:t>: Below 1Mbps, Low latency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Wireless Data</a:t>
            </a:r>
            <a:r>
              <a:rPr lang="en-US" sz="1600" dirty="0">
                <a:solidFill>
                  <a:schemeClr val="tx1"/>
                </a:solidFill>
              </a:rPr>
              <a:t>: Below 10Mbps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Wireless Control</a:t>
            </a:r>
            <a:r>
              <a:rPr lang="en-US" sz="1600" dirty="0">
                <a:solidFill>
                  <a:schemeClr val="tx1"/>
                </a:solidFill>
              </a:rPr>
              <a:t>: Below </a:t>
            </a:r>
            <a:r>
              <a:rPr lang="en-US" sz="1600" dirty="0" smtClean="0">
                <a:solidFill>
                  <a:schemeClr val="tx1"/>
                </a:solidFill>
              </a:rPr>
              <a:t>1Mbps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Home theater devices </a:t>
            </a:r>
            <a:r>
              <a:rPr lang="en-US" dirty="0"/>
              <a:t>are associated with the LRLP AP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for home </a:t>
            </a:r>
            <a:r>
              <a:rPr lang="en-US" dirty="0" smtClean="0"/>
              <a:t>theater (</a:t>
            </a:r>
            <a:r>
              <a:rPr lang="en-US" dirty="0"/>
              <a:t>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Minseok OH, Kyonggi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2809" y="4295383"/>
            <a:ext cx="811398" cy="609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46791" y="4444076"/>
            <a:ext cx="11576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Home theater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4742" y="4269463"/>
            <a:ext cx="1162320" cy="116232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932906" y="4696735"/>
            <a:ext cx="8338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Speakers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0083" y="5366313"/>
            <a:ext cx="944667" cy="68960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743365" y="5557227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TV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4207" y="3175771"/>
            <a:ext cx="1234376" cy="605346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558334" y="3324555"/>
            <a:ext cx="10021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Set top box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>
            <a:stCxn id="16" idx="2"/>
            <a:endCxn id="70" idx="2"/>
          </p:cNvCxnSpPr>
          <p:nvPr/>
        </p:nvCxnSpPr>
        <p:spPr bwMode="auto">
          <a:xfrm flipV="1">
            <a:off x="3151395" y="3766829"/>
            <a:ext cx="2254093" cy="14288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76" name="Group 75"/>
          <p:cNvGrpSpPr/>
          <p:nvPr/>
        </p:nvGrpSpPr>
        <p:grpSpPr>
          <a:xfrm>
            <a:off x="6385443" y="5535437"/>
            <a:ext cx="2250600" cy="593527"/>
            <a:chOff x="7393910" y="3978473"/>
            <a:chExt cx="2250600" cy="593527"/>
          </a:xfrm>
        </p:grpSpPr>
        <p:cxnSp>
          <p:nvCxnSpPr>
            <p:cNvPr id="21" name="Straight Connector 20"/>
            <p:cNvCxnSpPr/>
            <p:nvPr/>
          </p:nvCxnSpPr>
          <p:spPr bwMode="auto">
            <a:xfrm>
              <a:off x="7393910" y="4142958"/>
              <a:ext cx="700803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8222582" y="3978473"/>
              <a:ext cx="14219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LRLP for control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23" name="Straight Connector 22"/>
            <p:cNvCxnSpPr/>
            <p:nvPr/>
          </p:nvCxnSpPr>
          <p:spPr bwMode="auto">
            <a:xfrm flipH="1">
              <a:off x="7393910" y="4418111"/>
              <a:ext cx="700803" cy="2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" name="TextBox 23"/>
            <p:cNvSpPr txBox="1"/>
            <p:nvPr/>
          </p:nvSpPr>
          <p:spPr>
            <a:xfrm>
              <a:off x="8214530" y="4264223"/>
              <a:ext cx="4844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data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6" name="Straight Connector 25"/>
          <p:cNvCxnSpPr>
            <a:stCxn id="70" idx="2"/>
            <a:endCxn id="10" idx="1"/>
          </p:cNvCxnSpPr>
          <p:nvPr/>
        </p:nvCxnSpPr>
        <p:spPr bwMode="auto">
          <a:xfrm>
            <a:off x="5405488" y="3766829"/>
            <a:ext cx="369254" cy="1083794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stCxn id="70" idx="2"/>
            <a:endCxn id="12" idx="0"/>
          </p:cNvCxnSpPr>
          <p:nvPr/>
        </p:nvCxnSpPr>
        <p:spPr bwMode="auto">
          <a:xfrm flipH="1">
            <a:off x="4272417" y="3766829"/>
            <a:ext cx="1133071" cy="1599484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70" idx="2"/>
            <a:endCxn id="7" idx="3"/>
          </p:cNvCxnSpPr>
          <p:nvPr/>
        </p:nvCxnSpPr>
        <p:spPr bwMode="auto">
          <a:xfrm flipH="1">
            <a:off x="2534207" y="3766829"/>
            <a:ext cx="2871281" cy="833354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66" name="Picture 6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057" y="3101732"/>
            <a:ext cx="647499" cy="1259519"/>
          </a:xfrm>
          <a:prstGeom prst="rect">
            <a:avLst/>
          </a:prstGeom>
        </p:spPr>
      </p:pic>
      <p:sp>
        <p:nvSpPr>
          <p:cNvPr id="67" name="TextBox 66"/>
          <p:cNvSpPr txBox="1"/>
          <p:nvPr/>
        </p:nvSpPr>
        <p:spPr>
          <a:xfrm>
            <a:off x="7839556" y="3182208"/>
            <a:ext cx="11408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Controller (indoor mobile device)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70" name="Picture 6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366" y="2895600"/>
            <a:ext cx="810243" cy="871229"/>
          </a:xfrm>
          <a:prstGeom prst="rect">
            <a:avLst/>
          </a:prstGeom>
        </p:spPr>
      </p:pic>
      <p:cxnSp>
        <p:nvCxnSpPr>
          <p:cNvPr id="77" name="Straight Connector 76"/>
          <p:cNvCxnSpPr>
            <a:stCxn id="70" idx="2"/>
            <a:endCxn id="66" idx="1"/>
          </p:cNvCxnSpPr>
          <p:nvPr/>
        </p:nvCxnSpPr>
        <p:spPr bwMode="auto">
          <a:xfrm flipV="1">
            <a:off x="5405488" y="3731492"/>
            <a:ext cx="1786569" cy="3533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TextBox 79"/>
          <p:cNvSpPr txBox="1"/>
          <p:nvPr/>
        </p:nvSpPr>
        <p:spPr>
          <a:xfrm>
            <a:off x="4131278" y="3249982"/>
            <a:ext cx="8798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LRLP AP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83" name="Straight Connector 82"/>
          <p:cNvCxnSpPr>
            <a:stCxn id="16" idx="2"/>
            <a:endCxn id="7" idx="3"/>
          </p:cNvCxnSpPr>
          <p:nvPr/>
        </p:nvCxnSpPr>
        <p:spPr bwMode="auto">
          <a:xfrm flipH="1">
            <a:off x="2534207" y="3781117"/>
            <a:ext cx="617188" cy="819066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/>
          <p:cNvCxnSpPr>
            <a:stCxn id="12" idx="0"/>
            <a:endCxn id="7" idx="3"/>
          </p:cNvCxnSpPr>
          <p:nvPr/>
        </p:nvCxnSpPr>
        <p:spPr bwMode="auto">
          <a:xfrm flipH="1" flipV="1">
            <a:off x="2534207" y="4600183"/>
            <a:ext cx="1738210" cy="76613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Connector 89"/>
          <p:cNvCxnSpPr>
            <a:stCxn id="10" idx="1"/>
            <a:endCxn id="7" idx="3"/>
          </p:cNvCxnSpPr>
          <p:nvPr/>
        </p:nvCxnSpPr>
        <p:spPr bwMode="auto">
          <a:xfrm flipH="1" flipV="1">
            <a:off x="2534207" y="4600183"/>
            <a:ext cx="3240535" cy="25044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824670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central controller </a:t>
            </a:r>
            <a:r>
              <a:rPr lang="en-US" dirty="0" smtClean="0"/>
              <a:t>is most likely a </a:t>
            </a:r>
            <a:r>
              <a:rPr lang="en-US" dirty="0"/>
              <a:t>mobile device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Pairing is performed </a:t>
            </a:r>
            <a:r>
              <a:rPr lang="en-US" dirty="0" smtClean="0"/>
              <a:t>through an </a:t>
            </a:r>
            <a:r>
              <a:rPr lang="en-US" dirty="0"/>
              <a:t>LRLP AP </a:t>
            </a:r>
            <a:r>
              <a:rPr lang="en-US" dirty="0" smtClean="0"/>
              <a:t>by </a:t>
            </a:r>
            <a:r>
              <a:rPr lang="en-US" dirty="0"/>
              <a:t>the central </a:t>
            </a:r>
            <a:r>
              <a:rPr lang="en-US" dirty="0" smtClean="0"/>
              <a:t>controller (mobile device)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After connection setup, either Wi-Fi Direct or Bluetooth may be used for user data </a:t>
            </a:r>
            <a:r>
              <a:rPr lang="en-US" dirty="0" smtClean="0"/>
              <a:t>transfer between non-AP STAs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for home </a:t>
            </a:r>
            <a:r>
              <a:rPr lang="en-US" dirty="0"/>
              <a:t>theater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Minseok OH, Kyonggi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28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5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3195" y="2838898"/>
            <a:ext cx="587373" cy="1069575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Door/window sensor, Gas sensor, Smoke detector, home appliances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for home security (1)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Minseok OH, Kyonggi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914091" y="4446941"/>
            <a:ext cx="796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Window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932906" y="4696735"/>
            <a:ext cx="13067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Smoke detector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87087" y="5537896"/>
            <a:ext cx="9701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Gas sensor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216900" y="3030787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Door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36" name="Straight Connector 35"/>
          <p:cNvCxnSpPr>
            <a:stCxn id="53" idx="3"/>
            <a:endCxn id="47" idx="2"/>
          </p:cNvCxnSpPr>
          <p:nvPr/>
        </p:nvCxnSpPr>
        <p:spPr bwMode="auto">
          <a:xfrm>
            <a:off x="3280568" y="3373686"/>
            <a:ext cx="2124920" cy="393143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7" name="Group 36"/>
          <p:cNvGrpSpPr/>
          <p:nvPr/>
        </p:nvGrpSpPr>
        <p:grpSpPr>
          <a:xfrm>
            <a:off x="6335608" y="5396256"/>
            <a:ext cx="2250600" cy="307777"/>
            <a:chOff x="7393910" y="3978473"/>
            <a:chExt cx="2250600" cy="307777"/>
          </a:xfrm>
        </p:grpSpPr>
        <p:cxnSp>
          <p:nvCxnSpPr>
            <p:cNvPr id="38" name="Straight Connector 37"/>
            <p:cNvCxnSpPr/>
            <p:nvPr/>
          </p:nvCxnSpPr>
          <p:spPr bwMode="auto">
            <a:xfrm>
              <a:off x="7393910" y="4142958"/>
              <a:ext cx="700803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9" name="TextBox 38"/>
            <p:cNvSpPr txBox="1"/>
            <p:nvPr/>
          </p:nvSpPr>
          <p:spPr>
            <a:xfrm>
              <a:off x="8222582" y="3978473"/>
              <a:ext cx="14219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LRLP for control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42" name="Straight Connector 41"/>
          <p:cNvCxnSpPr>
            <a:stCxn id="47" idx="2"/>
            <a:endCxn id="63" idx="1"/>
          </p:cNvCxnSpPr>
          <p:nvPr/>
        </p:nvCxnSpPr>
        <p:spPr bwMode="auto">
          <a:xfrm>
            <a:off x="5405488" y="3766829"/>
            <a:ext cx="478582" cy="1135383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stCxn id="47" idx="2"/>
            <a:endCxn id="60" idx="0"/>
          </p:cNvCxnSpPr>
          <p:nvPr/>
        </p:nvCxnSpPr>
        <p:spPr bwMode="auto">
          <a:xfrm flipH="1">
            <a:off x="4938189" y="3766829"/>
            <a:ext cx="467299" cy="1515041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>
            <a:stCxn id="47" idx="2"/>
            <a:endCxn id="55" idx="3"/>
          </p:cNvCxnSpPr>
          <p:nvPr/>
        </p:nvCxnSpPr>
        <p:spPr bwMode="auto">
          <a:xfrm flipH="1">
            <a:off x="2571735" y="3766829"/>
            <a:ext cx="2833753" cy="83400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47" name="Picture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366" y="2895600"/>
            <a:ext cx="810243" cy="871229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4131278" y="3249982"/>
            <a:ext cx="8798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LRLP AP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55" name="Picture 5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5501" y="4122839"/>
            <a:ext cx="896234" cy="955983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3704" y="5281870"/>
            <a:ext cx="1088970" cy="1088970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070" y="4534015"/>
            <a:ext cx="963564" cy="736394"/>
          </a:xfrm>
          <a:prstGeom prst="rect">
            <a:avLst/>
          </a:prstGeom>
        </p:spPr>
      </p:pic>
      <p:sp>
        <p:nvSpPr>
          <p:cNvPr id="65" name="TextBox 64"/>
          <p:cNvSpPr txBox="1"/>
          <p:nvPr/>
        </p:nvSpPr>
        <p:spPr>
          <a:xfrm>
            <a:off x="1820345" y="5484678"/>
            <a:ext cx="14285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Home appliances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66" name="Straight Connector 65"/>
          <p:cNvCxnSpPr>
            <a:stCxn id="47" idx="2"/>
            <a:endCxn id="67" idx="0"/>
          </p:cNvCxnSpPr>
          <p:nvPr/>
        </p:nvCxnSpPr>
        <p:spPr bwMode="auto">
          <a:xfrm flipH="1">
            <a:off x="3628687" y="3766829"/>
            <a:ext cx="1776801" cy="1325501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67" name="Picture 6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333" y="5092330"/>
            <a:ext cx="790707" cy="1345685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057" y="3101732"/>
            <a:ext cx="647499" cy="1259519"/>
          </a:xfrm>
          <a:prstGeom prst="rect">
            <a:avLst/>
          </a:prstGeom>
        </p:spPr>
      </p:pic>
      <p:cxnSp>
        <p:nvCxnSpPr>
          <p:cNvPr id="73" name="Straight Connector 72"/>
          <p:cNvCxnSpPr>
            <a:stCxn id="47" idx="2"/>
            <a:endCxn id="72" idx="1"/>
          </p:cNvCxnSpPr>
          <p:nvPr/>
        </p:nvCxnSpPr>
        <p:spPr bwMode="auto">
          <a:xfrm flipV="1">
            <a:off x="5405488" y="3731492"/>
            <a:ext cx="1786569" cy="3533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5" name="TextBox 74"/>
          <p:cNvSpPr txBox="1"/>
          <p:nvPr/>
        </p:nvSpPr>
        <p:spPr>
          <a:xfrm>
            <a:off x="7839556" y="3473994"/>
            <a:ext cx="11977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Outdoor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mobile device</a:t>
            </a:r>
            <a:endParaRPr lang="en-US" sz="1400" dirty="0">
              <a:solidFill>
                <a:schemeClr val="tx1"/>
              </a:solidFill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6333896" y="5762460"/>
            <a:ext cx="3053961" cy="523220"/>
            <a:chOff x="7393910" y="3978473"/>
            <a:chExt cx="3053961" cy="523220"/>
          </a:xfrm>
        </p:grpSpPr>
        <p:cxnSp>
          <p:nvCxnSpPr>
            <p:cNvPr id="32" name="Straight Connector 31"/>
            <p:cNvCxnSpPr/>
            <p:nvPr/>
          </p:nvCxnSpPr>
          <p:spPr bwMode="auto">
            <a:xfrm>
              <a:off x="7393910" y="4142958"/>
              <a:ext cx="700803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4" name="TextBox 33"/>
            <p:cNvSpPr txBox="1"/>
            <p:nvPr/>
          </p:nvSpPr>
          <p:spPr>
            <a:xfrm>
              <a:off x="8222582" y="3978473"/>
              <a:ext cx="222528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 smtClean="0">
                  <a:solidFill>
                    <a:schemeClr val="tx1"/>
                  </a:solidFill>
                </a:rPr>
                <a:t>mobile+cable</a:t>
              </a:r>
              <a:r>
                <a:rPr lang="en-US" sz="1400" dirty="0" smtClean="0">
                  <a:solidFill>
                    <a:schemeClr val="tx1"/>
                  </a:solidFill>
                </a:rPr>
                <a:t> modem/</a:t>
              </a:r>
              <a:r>
                <a:rPr lang="en-US" sz="1400" dirty="0" err="1" smtClean="0">
                  <a:solidFill>
                    <a:schemeClr val="tx1"/>
                  </a:solidFill>
                </a:rPr>
                <a:t>xDSL</a:t>
              </a:r>
              <a:endParaRPr lang="en-US" sz="1400" dirty="0" smtClean="0">
                <a:solidFill>
                  <a:schemeClr val="tx1"/>
                </a:solidFill>
              </a:endParaRPr>
            </a:p>
            <a:p>
              <a:r>
                <a:rPr lang="en-US" sz="1400" dirty="0" smtClean="0">
                  <a:solidFill>
                    <a:schemeClr val="tx1"/>
                  </a:solidFill>
                </a:rPr>
                <a:t> for control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53638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Any abnormal state sends an alarm to the mobile device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Requirements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Fast wakeup time: From </a:t>
            </a:r>
            <a:r>
              <a:rPr lang="en-US" dirty="0"/>
              <a:t>a dormant state, the communication must be reestablished </a:t>
            </a:r>
            <a:r>
              <a:rPr lang="en-US" dirty="0" smtClean="0"/>
              <a:t>quickly through bypassing </a:t>
            </a:r>
            <a:r>
              <a:rPr lang="en-US" dirty="0"/>
              <a:t>login procedure, pairing, DHCP,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Reconnection procedure must be </a:t>
            </a:r>
            <a:r>
              <a:rPr lang="en-US" dirty="0" smtClean="0"/>
              <a:t>secure as well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for home security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Minseok OH, Kyonggi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4067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Gas value </a:t>
            </a:r>
            <a:r>
              <a:rPr lang="en-US" dirty="0" smtClean="0"/>
              <a:t>controller, Heater/AC, Home appliances, Surveillance cameras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for indoor device control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Minseok OH, Kyonggi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1627836" y="4591487"/>
            <a:ext cx="6639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Heater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A/C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21836" y="3136794"/>
            <a:ext cx="8996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Gas valve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controller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24" idx="3"/>
            <a:endCxn id="19" idx="2"/>
          </p:cNvCxnSpPr>
          <p:nvPr/>
        </p:nvCxnSpPr>
        <p:spPr bwMode="auto">
          <a:xfrm>
            <a:off x="3028929" y="3398405"/>
            <a:ext cx="2376559" cy="368424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3" name="Group 12"/>
          <p:cNvGrpSpPr/>
          <p:nvPr/>
        </p:nvGrpSpPr>
        <p:grpSpPr>
          <a:xfrm>
            <a:off x="6167024" y="5275394"/>
            <a:ext cx="1521490" cy="307777"/>
            <a:chOff x="7393910" y="3978473"/>
            <a:chExt cx="1521490" cy="307777"/>
          </a:xfrm>
        </p:grpSpPr>
        <p:cxnSp>
          <p:nvCxnSpPr>
            <p:cNvPr id="14" name="Straight Connector 13"/>
            <p:cNvCxnSpPr/>
            <p:nvPr/>
          </p:nvCxnSpPr>
          <p:spPr bwMode="auto">
            <a:xfrm>
              <a:off x="7393910" y="4142958"/>
              <a:ext cx="700803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8222582" y="3978473"/>
              <a:ext cx="69281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control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8" name="Straight Connector 17"/>
          <p:cNvCxnSpPr>
            <a:stCxn id="19" idx="2"/>
            <a:endCxn id="26" idx="3"/>
          </p:cNvCxnSpPr>
          <p:nvPr/>
        </p:nvCxnSpPr>
        <p:spPr bwMode="auto">
          <a:xfrm flipH="1">
            <a:off x="3356074" y="3766829"/>
            <a:ext cx="2049414" cy="1086269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366" y="2895600"/>
            <a:ext cx="810243" cy="871229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4131278" y="3249982"/>
            <a:ext cx="8798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LRLP AP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6182" y="2787031"/>
            <a:ext cx="1222747" cy="1222747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4375490"/>
            <a:ext cx="917674" cy="955215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057" y="3101732"/>
            <a:ext cx="647499" cy="1259519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7839556" y="3182960"/>
            <a:ext cx="9220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Controller (outdoor</a:t>
            </a:r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mobile </a:t>
            </a:r>
            <a:r>
              <a:rPr lang="en-US" sz="1400" dirty="0" smtClean="0">
                <a:solidFill>
                  <a:schemeClr val="tx1"/>
                </a:solidFill>
              </a:rPr>
              <a:t>device)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30" name="Straight Connector 29"/>
          <p:cNvCxnSpPr>
            <a:stCxn id="19" idx="2"/>
            <a:endCxn id="28" idx="1"/>
          </p:cNvCxnSpPr>
          <p:nvPr/>
        </p:nvCxnSpPr>
        <p:spPr bwMode="auto">
          <a:xfrm flipV="1">
            <a:off x="5405488" y="3731492"/>
            <a:ext cx="1786569" cy="3533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35" name="Picture 3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472" y="5036987"/>
            <a:ext cx="1006137" cy="1340879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3340446" y="5553537"/>
            <a:ext cx="14639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Washing machine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37" name="Straight Connector 36"/>
          <p:cNvCxnSpPr>
            <a:stCxn id="19" idx="2"/>
            <a:endCxn id="35" idx="0"/>
          </p:cNvCxnSpPr>
          <p:nvPr/>
        </p:nvCxnSpPr>
        <p:spPr bwMode="auto">
          <a:xfrm flipH="1">
            <a:off x="5307541" y="3766829"/>
            <a:ext cx="97947" cy="1270158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5" name="Group 24"/>
          <p:cNvGrpSpPr/>
          <p:nvPr/>
        </p:nvGrpSpPr>
        <p:grpSpPr>
          <a:xfrm>
            <a:off x="6172200" y="5581955"/>
            <a:ext cx="2865961" cy="523220"/>
            <a:chOff x="7393910" y="3978473"/>
            <a:chExt cx="2865961" cy="523220"/>
          </a:xfrm>
        </p:grpSpPr>
        <p:cxnSp>
          <p:nvCxnSpPr>
            <p:cNvPr id="27" name="Straight Connector 26"/>
            <p:cNvCxnSpPr/>
            <p:nvPr/>
          </p:nvCxnSpPr>
          <p:spPr bwMode="auto">
            <a:xfrm>
              <a:off x="7393910" y="4142958"/>
              <a:ext cx="700803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TextBox 30"/>
            <p:cNvSpPr txBox="1"/>
            <p:nvPr/>
          </p:nvSpPr>
          <p:spPr>
            <a:xfrm>
              <a:off x="8222582" y="3978473"/>
              <a:ext cx="203728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 smtClean="0">
                  <a:solidFill>
                    <a:schemeClr val="tx1"/>
                  </a:solidFill>
                </a:rPr>
                <a:t>LTE+cable</a:t>
              </a:r>
              <a:r>
                <a:rPr lang="en-US" sz="1400" dirty="0" smtClean="0">
                  <a:solidFill>
                    <a:schemeClr val="tx1"/>
                  </a:solidFill>
                </a:rPr>
                <a:t> modem/</a:t>
              </a:r>
              <a:r>
                <a:rPr lang="en-US" sz="1400" dirty="0" err="1" smtClean="0">
                  <a:solidFill>
                    <a:schemeClr val="tx1"/>
                  </a:solidFill>
                </a:rPr>
                <a:t>xDSL</a:t>
              </a:r>
              <a:endParaRPr lang="en-US" sz="1400" dirty="0" smtClean="0">
                <a:solidFill>
                  <a:schemeClr val="tx1"/>
                </a:solidFill>
              </a:endParaRPr>
            </a:p>
            <a:p>
              <a:r>
                <a:rPr lang="en-US" sz="1400" dirty="0" smtClean="0">
                  <a:solidFill>
                    <a:schemeClr val="tx1"/>
                  </a:solidFill>
                </a:rPr>
                <a:t> for control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81516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Data collection from sensors in a manufacturing house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chip maker is an example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for manufacturing (1)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Minseok OH, Kyonggi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323" y="3279590"/>
            <a:ext cx="937412" cy="77805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27359" y="3452432"/>
            <a:ext cx="906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Vibration sensor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323" y="4320486"/>
            <a:ext cx="937412" cy="77805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27359" y="4493328"/>
            <a:ext cx="906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Vibration sensor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1634323" y="5334000"/>
            <a:ext cx="118277" cy="11288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1634322" y="5713412"/>
            <a:ext cx="118277" cy="11288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640496" y="6094412"/>
            <a:ext cx="118277" cy="11288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9386" y="3540037"/>
            <a:ext cx="810243" cy="871229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971998" y="3108491"/>
            <a:ext cx="8798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LRLP AP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7" name="Straight Connector 16"/>
          <p:cNvCxnSpPr>
            <a:stCxn id="14" idx="1"/>
            <a:endCxn id="9" idx="3"/>
          </p:cNvCxnSpPr>
          <p:nvPr/>
        </p:nvCxnSpPr>
        <p:spPr bwMode="auto">
          <a:xfrm flipH="1">
            <a:off x="2571735" y="3975652"/>
            <a:ext cx="1697651" cy="73386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14" idx="1"/>
            <a:endCxn id="7" idx="3"/>
          </p:cNvCxnSpPr>
          <p:nvPr/>
        </p:nvCxnSpPr>
        <p:spPr bwMode="auto">
          <a:xfrm flipH="1" flipV="1">
            <a:off x="2571735" y="3668616"/>
            <a:ext cx="1697651" cy="307036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>
            <a:stCxn id="14" idx="1"/>
          </p:cNvCxnSpPr>
          <p:nvPr/>
        </p:nvCxnSpPr>
        <p:spPr bwMode="auto">
          <a:xfrm flipH="1">
            <a:off x="2582847" y="3975652"/>
            <a:ext cx="1686539" cy="155883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6" name="Group 25"/>
          <p:cNvGrpSpPr/>
          <p:nvPr/>
        </p:nvGrpSpPr>
        <p:grpSpPr>
          <a:xfrm>
            <a:off x="6167024" y="5275394"/>
            <a:ext cx="2542346" cy="307777"/>
            <a:chOff x="7393910" y="3978473"/>
            <a:chExt cx="2542346" cy="307777"/>
          </a:xfrm>
        </p:grpSpPr>
        <p:cxnSp>
          <p:nvCxnSpPr>
            <p:cNvPr id="27" name="Straight Connector 26"/>
            <p:cNvCxnSpPr/>
            <p:nvPr/>
          </p:nvCxnSpPr>
          <p:spPr bwMode="auto">
            <a:xfrm>
              <a:off x="7393910" y="4142958"/>
              <a:ext cx="700803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8" name="TextBox 27"/>
            <p:cNvSpPr txBox="1"/>
            <p:nvPr/>
          </p:nvSpPr>
          <p:spPr>
            <a:xfrm>
              <a:off x="8222582" y="3978473"/>
              <a:ext cx="171367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LRLP data collection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6172200" y="5581955"/>
            <a:ext cx="2928158" cy="307777"/>
            <a:chOff x="7393910" y="3978473"/>
            <a:chExt cx="2928158" cy="307777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7393910" y="4142958"/>
              <a:ext cx="700803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TextBox 30"/>
            <p:cNvSpPr txBox="1"/>
            <p:nvPr/>
          </p:nvSpPr>
          <p:spPr>
            <a:xfrm>
              <a:off x="8222582" y="3978473"/>
              <a:ext cx="209948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Wired/wireless connection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32" name="Picture 3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0455" y="3279590"/>
            <a:ext cx="1040688" cy="1377673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7746288" y="3668616"/>
            <a:ext cx="9069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Data analysis server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34" name="Straight Connector 33"/>
          <p:cNvCxnSpPr>
            <a:stCxn id="14" idx="3"/>
            <a:endCxn id="32" idx="1"/>
          </p:cNvCxnSpPr>
          <p:nvPr/>
        </p:nvCxnSpPr>
        <p:spPr bwMode="auto">
          <a:xfrm flipV="1">
            <a:off x="5079629" y="3968427"/>
            <a:ext cx="1640826" cy="7225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744831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2329</TotalTime>
  <Words>863</Words>
  <Application>Microsoft Office PowerPoint</Application>
  <PresentationFormat>On-screen Show (4:3)</PresentationFormat>
  <Paragraphs>203</Paragraphs>
  <Slides>12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 Unicode MS</vt:lpstr>
      <vt:lpstr>MS Gothic</vt:lpstr>
      <vt:lpstr>맑은 고딕</vt:lpstr>
      <vt:lpstr>Arial</vt:lpstr>
      <vt:lpstr>Calibri</vt:lpstr>
      <vt:lpstr>Calibri Light</vt:lpstr>
      <vt:lpstr>Times New Roman</vt:lpstr>
      <vt:lpstr>Office Theme</vt:lpstr>
      <vt:lpstr>Custom Design</vt:lpstr>
      <vt:lpstr>Document</vt:lpstr>
      <vt:lpstr>Long range low power Use Cases for Indoor &amp; Outdoor</vt:lpstr>
      <vt:lpstr>Abstract</vt:lpstr>
      <vt:lpstr>Characteristics for IoT Devices</vt:lpstr>
      <vt:lpstr>Use case for home theater (1)</vt:lpstr>
      <vt:lpstr>Use case for home theater (2)</vt:lpstr>
      <vt:lpstr>Use case for home security (1)</vt:lpstr>
      <vt:lpstr>Use case for home security (2)</vt:lpstr>
      <vt:lpstr>Use case for indoor device control</vt:lpstr>
      <vt:lpstr>Use case for manufacturing (1)</vt:lpstr>
      <vt:lpstr>Use case for manufacturing (2)</vt:lpstr>
      <vt:lpstr>Use case for manufacturing (3)</vt:lpstr>
      <vt:lpstr>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Minseok Oh</dc:creator>
  <cp:lastModifiedBy>Minseok Oh</cp:lastModifiedBy>
  <cp:revision>69</cp:revision>
  <cp:lastPrinted>1601-01-01T00:00:00Z</cp:lastPrinted>
  <dcterms:created xsi:type="dcterms:W3CDTF">2015-09-10T07:22:33Z</dcterms:created>
  <dcterms:modified xsi:type="dcterms:W3CDTF">2015-11-09T15:15:53Z</dcterms:modified>
</cp:coreProperties>
</file>