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393" r:id="rId3"/>
    <p:sldId id="324" r:id="rId4"/>
    <p:sldId id="352" r:id="rId5"/>
    <p:sldId id="317" r:id="rId6"/>
    <p:sldId id="318" r:id="rId7"/>
    <p:sldId id="319" r:id="rId8"/>
    <p:sldId id="320" r:id="rId9"/>
    <p:sldId id="321" r:id="rId10"/>
    <p:sldId id="322" r:id="rId11"/>
    <p:sldId id="441" r:id="rId12"/>
    <p:sldId id="433" r:id="rId13"/>
    <p:sldId id="440" r:id="rId14"/>
    <p:sldId id="442" r:id="rId15"/>
    <p:sldId id="443" r:id="rId16"/>
    <p:sldId id="444" r:id="rId17"/>
    <p:sldId id="445" r:id="rId18"/>
    <p:sldId id="446" r:id="rId19"/>
    <p:sldId id="447" r:id="rId20"/>
    <p:sldId id="448" r:id="rId21"/>
    <p:sldId id="449" r:id="rId22"/>
    <p:sldId id="450" r:id="rId23"/>
    <p:sldId id="451" r:id="rId24"/>
    <p:sldId id="452" r:id="rId25"/>
    <p:sldId id="453" r:id="rId26"/>
    <p:sldId id="454" r:id="rId27"/>
    <p:sldId id="455" r:id="rId28"/>
    <p:sldId id="456" r:id="rId29"/>
    <p:sldId id="457" r:id="rId30"/>
    <p:sldId id="458" r:id="rId31"/>
    <p:sldId id="459"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195"/>
    <p:restoredTop sz="95280"/>
  </p:normalViewPr>
  <p:slideViewPr>
    <p:cSldViewPr>
      <p:cViewPr varScale="1">
        <p:scale>
          <a:sx n="85" d="100"/>
          <a:sy n="85" d="100"/>
        </p:scale>
        <p:origin x="1016"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29105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idx="10"/>
          </p:nvPr>
        </p:nvSpPr>
        <p:spPr>
          <a:xfrm>
            <a:off x="5640388" y="96838"/>
            <a:ext cx="639762" cy="211137"/>
          </a:xfrm>
          <a:prstGeom prst="rect">
            <a:avLst/>
          </a:prstGeom>
        </p:spPr>
        <p:txBody>
          <a:bodyPr/>
          <a:lstStyle/>
          <a:p>
            <a:r>
              <a:rPr lang="en-US" smtClean="0"/>
              <a:t>doc.: IEEE 802.11-15/1341r1</a:t>
            </a:r>
            <a:endParaRPr lang="en-US"/>
          </a:p>
        </p:txBody>
      </p:sp>
      <p:sp>
        <p:nvSpPr>
          <p:cNvPr id="5" name="日付プレースホルダー 4"/>
          <p:cNvSpPr>
            <a:spLocks noGrp="1"/>
          </p:cNvSpPr>
          <p:nvPr>
            <p:ph type="dt" idx="11"/>
          </p:nvPr>
        </p:nvSpPr>
        <p:spPr>
          <a:xfrm>
            <a:off x="654050" y="96838"/>
            <a:ext cx="825500" cy="211137"/>
          </a:xfrm>
          <a:prstGeom prst="rect">
            <a:avLst/>
          </a:prstGeom>
        </p:spPr>
        <p:txBody>
          <a:bodyPr/>
          <a:lstStyle/>
          <a:p>
            <a:r>
              <a:rPr lang="en-US" altLang="ja-JP" smtClean="0"/>
              <a:t>November 2015</a:t>
            </a:r>
            <a:endParaRPr lang="en-US"/>
          </a:p>
        </p:txBody>
      </p:sp>
      <p:sp>
        <p:nvSpPr>
          <p:cNvPr id="6" name="フッター プレースホルダー 5"/>
          <p:cNvSpPr>
            <a:spLocks noGrp="1"/>
          </p:cNvSpPr>
          <p:nvPr>
            <p:ph type="ftr" idx="12"/>
          </p:nvPr>
        </p:nvSpPr>
        <p:spPr/>
        <p:txBody>
          <a:bodyPr/>
          <a:lstStyle/>
          <a:p>
            <a:r>
              <a:rPr lang="en-US" smtClean="0"/>
              <a:t>Tomoko Adachi, Toshiba</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42672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06" y="332601"/>
            <a:ext cx="339849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802.11-15/1382r3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Nov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2015-11-09</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153" name="Document" r:id="rId4" imgW="8325067" imgH="2780258" progId="Word.Document.8">
                  <p:embed/>
                </p:oleObj>
              </mc:Choice>
              <mc:Fallback>
                <p:oleObj name="Document" r:id="rId4" imgW="8325067" imgH="2780258" progId="Word.Document.8">
                  <p:embed/>
                  <p:pic>
                    <p:nvPicPr>
                      <p:cNvPr id="0" name="Object 11"/>
                      <p:cNvPicPr>
                        <a:picLocks noChangeAspect="1" noChangeArrowheads="1"/>
                      </p:cNvPicPr>
                      <p:nvPr/>
                    </p:nvPicPr>
                    <p:blipFill>
                      <a:blip r:embed="rId5"/>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8" name="Title 1"/>
          <p:cNvSpPr txBox="1">
            <a:spLocks/>
          </p:cNvSpPr>
          <p:nvPr/>
        </p:nvSpPr>
        <p:spPr bwMode="auto">
          <a:xfrm>
            <a:off x="685800" y="58674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en-US" sz="2400" kern="0" dirty="0" smtClean="0"/>
              <a:t>Red = low priority queue</a:t>
            </a:r>
          </a:p>
        </p:txBody>
      </p:sp>
      <p:graphicFrame>
        <p:nvGraphicFramePr>
          <p:cNvPr id="9" name="Table 8"/>
          <p:cNvGraphicFramePr>
            <a:graphicFrameLocks noGrp="1"/>
          </p:cNvGraphicFramePr>
          <p:nvPr>
            <p:extLst>
              <p:ext uri="{D42A27DB-BD31-4B8C-83A1-F6EECF244321}">
                <p14:modId xmlns:p14="http://schemas.microsoft.com/office/powerpoint/2010/main" val="24833740"/>
              </p:ext>
            </p:extLst>
          </p:nvPr>
        </p:nvGraphicFramePr>
        <p:xfrm>
          <a:off x="228600" y="1524000"/>
          <a:ext cx="8077200" cy="4548234"/>
        </p:xfrm>
        <a:graphic>
          <a:graphicData uri="http://schemas.openxmlformats.org/drawingml/2006/table">
            <a:tbl>
              <a:tblPr/>
              <a:tblGrid>
                <a:gridCol w="806904"/>
                <a:gridCol w="4749056"/>
                <a:gridCol w="1173680"/>
                <a:gridCol w="673780"/>
                <a:gridCol w="673780"/>
              </a:tblGrid>
              <a:tr h="213360">
                <a:tc>
                  <a:txBody>
                    <a:bodyPr/>
                    <a:lstStyle/>
                    <a:p>
                      <a:pPr algn="ctr" fontAlgn="b"/>
                      <a:r>
                        <a:rPr lang="en-CA" sz="12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smtClean="0">
                          <a:solidFill>
                            <a:srgbClr val="FFFFFF"/>
                          </a:solidFill>
                          <a:latin typeface="Calibri"/>
                        </a:rPr>
                        <a:t>#SPs</a:t>
                      </a:r>
                      <a:endParaRPr lang="en-CA" sz="12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smtClean="0">
                          <a:solidFill>
                            <a:srgbClr val="000000"/>
                          </a:solidFill>
                          <a:latin typeface="Calibri"/>
                        </a:rPr>
                        <a:t>Ack</a:t>
                      </a:r>
                      <a:r>
                        <a:rPr lang="en-CA" sz="1200" b="0" i="0" u="none" strike="noStrike" dirty="0" smtClean="0">
                          <a:solidFill>
                            <a:srgbClr val="000000"/>
                          </a:solidFill>
                          <a:latin typeface="Calibri"/>
                        </a:rPr>
                        <a:t> theme </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B050"/>
                          </a:solidFill>
                          <a:latin typeface="Calibri"/>
                        </a:rPr>
                        <a:t>11-15/1278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HE MU Acknowledgment Procedure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B050"/>
                          </a:solidFill>
                          <a:latin typeface="Calibri"/>
                        </a:rPr>
                        <a:t>Yongho</a:t>
                      </a:r>
                      <a:r>
                        <a:rPr lang="en-CA" sz="1200" b="0" i="0" u="none" strike="noStrike" dirty="0">
                          <a:solidFill>
                            <a:srgbClr val="00B050"/>
                          </a:solidFill>
                          <a:latin typeface="Calibri"/>
                        </a:rPr>
                        <a:t> </a:t>
                      </a:r>
                      <a:r>
                        <a:rPr lang="en-CA" sz="1200" b="0" i="0" u="none" strike="noStrike" dirty="0" err="1">
                          <a:solidFill>
                            <a:srgbClr val="00B050"/>
                          </a:solidFill>
                          <a:latin typeface="Calibri"/>
                        </a:rPr>
                        <a:t>Seok</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4 (1)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B050"/>
                          </a:solidFill>
                          <a:latin typeface="Calibri"/>
                        </a:rPr>
                        <a:t>11-15/1330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A method of transmitting Multi-STA Block frame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Jeongki</a:t>
                      </a:r>
                      <a:r>
                        <a:rPr lang="en-CA" sz="1200" b="0" i="0" u="none" strike="noStrike" dirty="0">
                          <a:solidFill>
                            <a:srgbClr val="00B050"/>
                          </a:solidFill>
                          <a:latin typeface="Calibri"/>
                        </a:rPr>
                        <a:t> Kim</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11-15/1346</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Ack</a:t>
                      </a:r>
                      <a:r>
                        <a:rPr lang="en-CA" sz="1200" b="0" i="0" u="none" strike="noStrike" dirty="0">
                          <a:solidFill>
                            <a:srgbClr val="00B050"/>
                          </a:solidFill>
                          <a:latin typeface="Calibri"/>
                        </a:rPr>
                        <a:t> Policy for UL MU </a:t>
                      </a:r>
                      <a:r>
                        <a:rPr lang="en-CA" sz="1200" b="0" i="0" u="none" strike="noStrike" dirty="0" err="1">
                          <a:solidFill>
                            <a:srgbClr val="00B050"/>
                          </a:solidFill>
                          <a:latin typeface="Calibri"/>
                        </a:rPr>
                        <a:t>Ack</a:t>
                      </a:r>
                      <a:r>
                        <a:rPr lang="en-CA" sz="1200" b="0" i="0" u="none" strike="noStrike" dirty="0">
                          <a:solidFill>
                            <a:srgbClr val="00B050"/>
                          </a:solidFill>
                          <a:latin typeface="Calibri"/>
                        </a:rPr>
                        <a:t> transmission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Kiseon</a:t>
                      </a:r>
                      <a:r>
                        <a:rPr lang="en-CA" sz="1200" b="0" i="0" u="none" strike="noStrike" dirty="0">
                          <a:solidFill>
                            <a:srgbClr val="00B050"/>
                          </a:solidFill>
                          <a:latin typeface="Calibri"/>
                        </a:rPr>
                        <a:t> </a:t>
                      </a:r>
                      <a:r>
                        <a:rPr lang="en-CA" sz="1200" b="0" i="0" u="none" strike="noStrike" dirty="0" err="1">
                          <a:solidFill>
                            <a:srgbClr val="00B050"/>
                          </a:solidFill>
                          <a:latin typeface="Calibri"/>
                        </a:rPr>
                        <a:t>Ryu</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2 (1)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11-15/1351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Rate MCS Selection Rules for M-BA and DL OFDMA BA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Liwen Chu</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endParaRPr lang="en-US" dirty="0"/>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0000"/>
                          </a:solidFill>
                          <a:latin typeface="Calibri"/>
                        </a:rPr>
                        <a:t>Trigger theme</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11-15/1319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B050"/>
                          </a:solidFill>
                          <a:latin typeface="Calibri"/>
                        </a:rPr>
                        <a:t>Scheduled </a:t>
                      </a:r>
                      <a:r>
                        <a:rPr lang="en-CA" sz="1200" b="0" i="0" u="none" strike="noStrike" dirty="0">
                          <a:solidFill>
                            <a:srgbClr val="00B050"/>
                          </a:solidFill>
                          <a:latin typeface="Calibri"/>
                        </a:rPr>
                        <a:t>Trigger frames-Follow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Alfred </a:t>
                      </a:r>
                      <a:r>
                        <a:rPr lang="en-CA" sz="1200" b="0" i="0" u="none" strike="noStrike" dirty="0" err="1">
                          <a:solidFill>
                            <a:srgbClr val="00B050"/>
                          </a:solidFill>
                          <a:latin typeface="Calibri"/>
                        </a:rPr>
                        <a:t>Asterjadhi</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3</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11-15/1344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Trigger Frame Format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Simone Merlin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3</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B050"/>
                          </a:solidFill>
                          <a:latin typeface="Calibri"/>
                        </a:rPr>
                        <a:t>11-15/1345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Trigger type specific information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Kiseon</a:t>
                      </a:r>
                      <a:r>
                        <a:rPr lang="en-CA" sz="1200" b="0" i="0" u="none" strike="noStrike" dirty="0">
                          <a:solidFill>
                            <a:srgbClr val="00B050"/>
                          </a:solidFill>
                          <a:latin typeface="Calibri"/>
                        </a:rPr>
                        <a:t> </a:t>
                      </a:r>
                      <a:r>
                        <a:rPr lang="en-CA" sz="1200" b="0" i="0" u="none" strike="noStrike" dirty="0" err="1">
                          <a:solidFill>
                            <a:srgbClr val="00B050"/>
                          </a:solidFill>
                          <a:latin typeface="Calibri"/>
                        </a:rPr>
                        <a:t>Ryu</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smtClean="0">
                          <a:solidFill>
                            <a:srgbClr val="00B050"/>
                          </a:solidFill>
                          <a:latin typeface="Calibri"/>
                        </a:rPr>
                        <a:t>11-15/1389</a:t>
                      </a:r>
                      <a:endParaRPr lang="en-CA" sz="1200" b="0" i="0" u="none" strike="noStrike" dirty="0">
                        <a:solidFill>
                          <a:srgbClr val="00B05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B050"/>
                          </a:solidFill>
                          <a:latin typeface="Calibri"/>
                        </a:rPr>
                        <a:t>TA Address field in Trigger</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smtClean="0">
                          <a:solidFill>
                            <a:srgbClr val="00B050"/>
                          </a:solidFill>
                          <a:latin typeface="Calibri"/>
                        </a:rPr>
                        <a:t>Kaiying</a:t>
                      </a:r>
                      <a:r>
                        <a:rPr lang="en-CA" sz="1200" b="0" i="0" u="none" strike="noStrike" dirty="0" smtClean="0">
                          <a:solidFill>
                            <a:srgbClr val="00B050"/>
                          </a:solidFill>
                          <a:latin typeface="Calibri"/>
                        </a:rPr>
                        <a:t> Lv</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MAC</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smtClean="0">
                          <a:solidFill>
                            <a:srgbClr val="000000"/>
                          </a:solidFill>
                          <a:latin typeface="Calibri"/>
                        </a:rPr>
                        <a:t>Misc</a:t>
                      </a:r>
                      <a:r>
                        <a:rPr lang="en-CA" sz="1200" b="0" i="0" u="none" strike="noStrike" dirty="0" smtClean="0">
                          <a:solidFill>
                            <a:srgbClr val="000000"/>
                          </a:solidFill>
                          <a:latin typeface="Calibri"/>
                        </a:rPr>
                        <a:t> theme</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11-15/1265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RTSCTS for UL DL OFDMA Control</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Jiseon</a:t>
                      </a:r>
                      <a:r>
                        <a:rPr lang="en-CA" sz="1200" b="0" i="0" u="none" strike="noStrike" dirty="0">
                          <a:solidFill>
                            <a:srgbClr val="00B050"/>
                          </a:solidFill>
                          <a:latin typeface="Calibri"/>
                        </a:rPr>
                        <a:t> Lee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11-15/1300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DL MU transmission sequence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Young </a:t>
                      </a:r>
                      <a:r>
                        <a:rPr lang="en-CA" sz="1200" b="0" i="0" u="none" strike="noStrike" dirty="0" err="1">
                          <a:solidFill>
                            <a:srgbClr val="00B050"/>
                          </a:solidFill>
                          <a:latin typeface="Calibri"/>
                        </a:rPr>
                        <a:t>Hoon</a:t>
                      </a:r>
                      <a:r>
                        <a:rPr lang="en-CA" sz="1200" b="0" i="0" u="none" strike="noStrike" dirty="0">
                          <a:solidFill>
                            <a:srgbClr val="00B050"/>
                          </a:solidFill>
                          <a:latin typeface="Calibri"/>
                        </a:rPr>
                        <a:t> Kwon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11-15/1318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Fragmentation for MU frames-Follow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B050"/>
                          </a:solidFill>
                          <a:latin typeface="Calibri"/>
                        </a:rPr>
                        <a:t>Alfred Asterjadhi</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FF0000"/>
                          </a:solidFill>
                          <a:latin typeface="Calibri"/>
                        </a:rPr>
                        <a:t>11-15/1341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FF0000"/>
                          </a:solidFill>
                          <a:latin typeface="Calibri"/>
                        </a:rPr>
                        <a:t>Reception Status of Frames Transmitted  in Random Access </a:t>
                      </a:r>
                      <a:r>
                        <a:rPr lang="en-CA" sz="1200" b="0" i="0" u="none" strike="noStrike" dirty="0" err="1">
                          <a:solidFill>
                            <a:srgbClr val="FF0000"/>
                          </a:solidFill>
                          <a:latin typeface="Calibri"/>
                        </a:rPr>
                        <a:t>Rus</a:t>
                      </a:r>
                      <a:endParaRPr lang="en-CA" sz="1200" b="0" i="0" u="none" strike="noStrike" dirty="0">
                        <a:solidFill>
                          <a:srgbClr val="FF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FF0000"/>
                          </a:solidFill>
                          <a:latin typeface="Calibri"/>
                        </a:rPr>
                        <a:t>Tomoko Adachi</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a:solidFill>
                            <a:srgbClr val="FF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FF0000"/>
                          </a:solidFill>
                          <a:latin typeface="Calibri"/>
                        </a:rPr>
                        <a:t>2</a:t>
                      </a:r>
                      <a:endParaRPr lang="en-CA" sz="1200" b="0" i="0" u="none" strike="noStrike" dirty="0">
                        <a:solidFill>
                          <a:srgbClr val="FF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B050"/>
                          </a:solidFill>
                          <a:latin typeface="Calibri"/>
                        </a:rPr>
                        <a:t>11-15/1352</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B050"/>
                          </a:solidFill>
                          <a:latin typeface="Calibri"/>
                        </a:rPr>
                        <a:t>broadcast STAID in HE SIG B</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B050"/>
                          </a:solidFill>
                          <a:latin typeface="Calibri"/>
                        </a:rPr>
                        <a:t>Liwen</a:t>
                      </a:r>
                      <a:r>
                        <a:rPr lang="en-CA" sz="1200" b="0" i="0" u="none" strike="noStrike" dirty="0">
                          <a:solidFill>
                            <a:srgbClr val="00B050"/>
                          </a:solidFill>
                          <a:latin typeface="Calibri"/>
                        </a:rPr>
                        <a:t> Chu</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B050"/>
                          </a:solidFill>
                          <a:latin typeface="Calibri"/>
                        </a:rPr>
                        <a:t>11-15/1355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B050"/>
                          </a:solidFill>
                          <a:latin typeface="Calibri"/>
                        </a:rPr>
                        <a:t>Considerations for TDLS transmission in 11ax</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B050"/>
                          </a:solidFill>
                          <a:latin typeface="Calibri"/>
                        </a:rPr>
                        <a:t>Yingpei</a:t>
                      </a:r>
                      <a:r>
                        <a:rPr lang="en-CA" sz="1200" b="0" i="0" u="none" strike="noStrike" dirty="0">
                          <a:solidFill>
                            <a:srgbClr val="00B050"/>
                          </a:solidFill>
                          <a:latin typeface="Calibri"/>
                        </a:rPr>
                        <a:t> 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a:solidFill>
                            <a:srgbClr val="00B05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B050"/>
                          </a:solidFill>
                          <a:latin typeface="Calibri"/>
                        </a:rPr>
                        <a:t>1</a:t>
                      </a:r>
                      <a:endParaRPr lang="en-CA" sz="1200" b="0" i="0" u="none" strike="noStrike" dirty="0">
                        <a:solidFill>
                          <a:srgbClr val="00B05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11-15/1359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System Performance Evaluation of 802.11ae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Yu Wang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777489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1066800"/>
          </a:xfrm>
        </p:spPr>
        <p:txBody>
          <a:bodyPr/>
          <a:lstStyle/>
          <a:p>
            <a:r>
              <a:rPr lang="en-US" altLang="ko-KR" dirty="0" smtClean="0"/>
              <a:t>Straw Poll </a:t>
            </a:r>
            <a:r>
              <a:rPr lang="en-US" altLang="ko-KR" dirty="0"/>
              <a:t>1</a:t>
            </a:r>
            <a:br>
              <a:rPr lang="en-US" altLang="ko-KR" dirty="0"/>
            </a:br>
            <a:r>
              <a:rPr lang="en-US" altLang="ko-KR" sz="2400" dirty="0"/>
              <a:t> </a:t>
            </a:r>
            <a:r>
              <a:rPr lang="en-US" altLang="ko-KR" sz="2400" dirty="0" smtClean="0"/>
              <a:t>(</a:t>
            </a:r>
            <a:r>
              <a:rPr lang="en-US" altLang="ko-KR" sz="2000" dirty="0" smtClean="0"/>
              <a:t>11-15-1278-01-00ax-he-mu-acknowledgment-procedure)</a:t>
            </a:r>
            <a:endParaRPr lang="ko-KR" altLang="en-US" sz="2400" dirty="0"/>
          </a:p>
        </p:txBody>
      </p:sp>
      <p:sp>
        <p:nvSpPr>
          <p:cNvPr id="3" name="내용 개체 틀 2"/>
          <p:cNvSpPr>
            <a:spLocks noGrp="1"/>
          </p:cNvSpPr>
          <p:nvPr>
            <p:ph idx="1"/>
          </p:nvPr>
        </p:nvSpPr>
        <p:spPr/>
        <p:txBody>
          <a:bodyPr/>
          <a:lstStyle/>
          <a:p>
            <a:r>
              <a:rPr lang="en-US" altLang="ko-KR" sz="1800" dirty="0"/>
              <a:t>Do you agree to add the </a:t>
            </a:r>
            <a:r>
              <a:rPr lang="en-US" altLang="ko-KR" sz="1800" dirty="0" err="1"/>
              <a:t>TGax</a:t>
            </a:r>
            <a:r>
              <a:rPr lang="en-US" altLang="ko-KR" sz="1800" dirty="0"/>
              <a:t> </a:t>
            </a:r>
            <a:r>
              <a:rPr lang="en-US" altLang="ko-KR" sz="1800" dirty="0" smtClean="0"/>
              <a:t>SFD: </a:t>
            </a:r>
            <a:endParaRPr lang="en-US" altLang="ko-KR" sz="1800" dirty="0"/>
          </a:p>
          <a:p>
            <a:pPr lvl="1"/>
            <a:r>
              <a:rPr lang="en-GB" altLang="ko-KR" sz="1600" dirty="0"/>
              <a:t>4.2 DL MU </a:t>
            </a:r>
            <a:r>
              <a:rPr lang="en-GB" altLang="ko-KR" sz="1600" dirty="0" smtClean="0"/>
              <a:t>operation</a:t>
            </a:r>
            <a:br>
              <a:rPr lang="en-GB" altLang="ko-KR" sz="1600" dirty="0" smtClean="0"/>
            </a:br>
            <a:r>
              <a:rPr lang="en-US" altLang="ko-KR" sz="1600" dirty="0" err="1" smtClean="0"/>
              <a:t>Ack</a:t>
            </a:r>
            <a:r>
              <a:rPr lang="en-US" altLang="ko-KR" sz="1600" dirty="0" smtClean="0"/>
              <a:t> </a:t>
            </a:r>
            <a:r>
              <a:rPr lang="en-US" altLang="ko-KR" sz="1600" dirty="0"/>
              <a:t>Policy field </a:t>
            </a:r>
            <a:r>
              <a:rPr lang="en-US" altLang="ko-KR" sz="1600" dirty="0" smtClean="0"/>
              <a:t>set to 01 (Trigger </a:t>
            </a:r>
            <a:r>
              <a:rPr lang="en-US" altLang="ko-KR" sz="1600" dirty="0"/>
              <a:t>based </a:t>
            </a:r>
            <a:r>
              <a:rPr lang="en-US" altLang="ko-KR" sz="1600" dirty="0" smtClean="0"/>
              <a:t>UL MU </a:t>
            </a:r>
            <a:r>
              <a:rPr lang="en-US" altLang="ko-KR" sz="1600" dirty="0" err="1" smtClean="0"/>
              <a:t>Ack</a:t>
            </a:r>
            <a:r>
              <a:rPr lang="en-US" altLang="ko-KR" sz="1600" dirty="0" smtClean="0"/>
              <a:t>) has the following normative behavior for an HE STA:</a:t>
            </a:r>
            <a:br>
              <a:rPr lang="en-US" altLang="ko-KR" sz="1600" dirty="0" smtClean="0"/>
            </a:br>
            <a:r>
              <a:rPr lang="en-US" altLang="ko-KR" sz="1600" dirty="0" err="1" smtClean="0"/>
              <a:t>i</a:t>
            </a:r>
            <a:r>
              <a:rPr lang="en-US" altLang="ko-KR" sz="1600" dirty="0"/>
              <a:t>) The addressed recipient that receives the </a:t>
            </a:r>
            <a:r>
              <a:rPr lang="en-US" altLang="ko-KR" sz="1600" dirty="0" smtClean="0"/>
              <a:t>trigger information, within a DL MU PPDU returns </a:t>
            </a:r>
            <a:r>
              <a:rPr lang="en-US" altLang="ko-KR" sz="1600" dirty="0"/>
              <a:t>an </a:t>
            </a:r>
            <a:r>
              <a:rPr lang="en-US" altLang="ko-KR" sz="1600" dirty="0" smtClean="0"/>
              <a:t>immediate </a:t>
            </a:r>
            <a:r>
              <a:rPr lang="en-US" altLang="ko-KR" sz="1600" dirty="0" err="1" smtClean="0"/>
              <a:t>Ack</a:t>
            </a:r>
            <a:r>
              <a:rPr lang="en-US" altLang="ko-KR" sz="1600" dirty="0" smtClean="0"/>
              <a:t>/</a:t>
            </a:r>
            <a:r>
              <a:rPr lang="en-US" altLang="ko-KR" sz="1600" dirty="0" err="1" smtClean="0"/>
              <a:t>BlockAck</a:t>
            </a:r>
            <a:r>
              <a:rPr lang="en-US" altLang="ko-KR" sz="1600" dirty="0" smtClean="0"/>
              <a:t> response, </a:t>
            </a:r>
            <a:r>
              <a:rPr lang="en-US" altLang="ko-KR" sz="1600" dirty="0"/>
              <a:t>either individually or as part of an A-MPDU </a:t>
            </a:r>
            <a:r>
              <a:rPr lang="en-US" altLang="ko-KR" sz="1600" dirty="0" smtClean="0"/>
              <a:t>after </a:t>
            </a:r>
            <a:r>
              <a:rPr lang="en-US" altLang="ko-KR" sz="1600" dirty="0"/>
              <a:t>the PPDU carrying the frame, according to </a:t>
            </a:r>
            <a:r>
              <a:rPr lang="en-US" altLang="ko-KR" sz="1600" dirty="0" smtClean="0"/>
              <a:t>the </a:t>
            </a:r>
            <a:r>
              <a:rPr lang="en-US" altLang="ko-KR" sz="1600" dirty="0"/>
              <a:t>t</a:t>
            </a:r>
            <a:r>
              <a:rPr lang="en-US" altLang="ko-KR" sz="1600" dirty="0" smtClean="0"/>
              <a:t>rigger information carried in the same DL MU PPDU</a:t>
            </a:r>
            <a:r>
              <a:rPr lang="en-US" altLang="ko-KR" sz="1600" dirty="0"/>
              <a:t/>
            </a:r>
            <a:br>
              <a:rPr lang="en-US" altLang="ko-KR" sz="1600" dirty="0"/>
            </a:br>
            <a:r>
              <a:rPr lang="en-US" altLang="ko-KR" sz="1600" dirty="0"/>
              <a:t>ii) The addressed recipient that does </a:t>
            </a:r>
            <a:r>
              <a:rPr lang="en-US" altLang="ko-KR" sz="1600" dirty="0" smtClean="0"/>
              <a:t>receive no valid trigger information takes </a:t>
            </a:r>
            <a:r>
              <a:rPr lang="en-US" altLang="ko-KR" sz="1600" dirty="0"/>
              <a:t>no action upon the receipt of the </a:t>
            </a:r>
            <a:r>
              <a:rPr lang="en-US" altLang="ko-KR" sz="1600" dirty="0" smtClean="0"/>
              <a:t>frame, </a:t>
            </a:r>
            <a:r>
              <a:rPr lang="en-US" altLang="ko-KR" sz="1600" dirty="0"/>
              <a:t>except for recording the </a:t>
            </a:r>
            <a:r>
              <a:rPr lang="en-US" altLang="ko-KR" sz="1600" dirty="0" smtClean="0"/>
              <a:t>state (if necessary)</a:t>
            </a:r>
            <a:br>
              <a:rPr lang="en-US" altLang="ko-KR" sz="1600" dirty="0" smtClean="0"/>
            </a:br>
            <a:endParaRPr lang="en-US" altLang="ko-KR" sz="1600" dirty="0" smtClean="0"/>
          </a:p>
          <a:p>
            <a:pPr marL="457200" lvl="1" indent="0">
              <a:buNone/>
            </a:pPr>
            <a:endParaRPr lang="en-US" altLang="ko-KR" sz="1600" dirty="0" smtClean="0"/>
          </a:p>
          <a:p>
            <a:pPr marL="457200" lvl="1" indent="0">
              <a:buNone/>
            </a:pPr>
            <a:r>
              <a:rPr lang="en-US" altLang="ko-KR" sz="1800" b="1" dirty="0" smtClean="0"/>
              <a:t>Results: </a:t>
            </a:r>
            <a:r>
              <a:rPr lang="en-US" altLang="ko-KR" sz="1800" b="1" dirty="0" smtClean="0">
                <a:solidFill>
                  <a:srgbClr val="00B050"/>
                </a:solidFill>
              </a:rPr>
              <a:t>Y/N/A: 32/0/9 </a:t>
            </a:r>
            <a:r>
              <a:rPr lang="en-US" altLang="ko-KR" sz="1800" b="1" dirty="0" err="1" smtClean="0">
                <a:solidFill>
                  <a:srgbClr val="00B050"/>
                </a:solidFill>
              </a:rPr>
              <a:t>Strawpoll</a:t>
            </a:r>
            <a:r>
              <a:rPr lang="en-US" altLang="ko-KR" sz="1800" b="1" dirty="0" smtClean="0">
                <a:solidFill>
                  <a:srgbClr val="00B050"/>
                </a:solidFill>
              </a:rPr>
              <a:t> passes</a:t>
            </a:r>
            <a:endParaRPr lang="en-GB" altLang="ko-KR" sz="1800" b="1" dirty="0">
              <a:solidFill>
                <a:srgbClr val="00B050"/>
              </a:solidFill>
            </a:endParaRPr>
          </a:p>
        </p:txBody>
      </p:sp>
      <p:sp>
        <p:nvSpPr>
          <p:cNvPr id="4" name="날짜 개체 틀 3"/>
          <p:cNvSpPr>
            <a:spLocks noGrp="1"/>
          </p:cNvSpPr>
          <p:nvPr>
            <p:ph type="dt" sz="half" idx="10"/>
          </p:nvPr>
        </p:nvSpPr>
        <p:spPr>
          <a:xfrm>
            <a:off x="696913" y="332601"/>
            <a:ext cx="1579600" cy="276999"/>
          </a:xfrm>
        </p:spPr>
        <p:txBody>
          <a:bodyPr/>
          <a:lstStyle/>
          <a:p>
            <a:pPr>
              <a:defRPr/>
            </a:pPr>
            <a:r>
              <a:rPr lang="en-US" altLang="ko-KR" dirty="0"/>
              <a:t>November 2015</a:t>
            </a:r>
          </a:p>
        </p:txBody>
      </p:sp>
      <p:sp>
        <p:nvSpPr>
          <p:cNvPr id="5" name="바닥글 개체 틀 4"/>
          <p:cNvSpPr>
            <a:spLocks noGrp="1"/>
          </p:cNvSpPr>
          <p:nvPr>
            <p:ph type="ftr" sz="quarter" idx="11"/>
          </p:nvPr>
        </p:nvSpPr>
        <p:spPr/>
        <p:txBody>
          <a:bodyPr/>
          <a:lstStyle/>
          <a:p>
            <a:pPr>
              <a:defRPr/>
            </a:pPr>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884626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62000"/>
          </a:xfrm>
        </p:spPr>
        <p:txBody>
          <a:bodyPr/>
          <a:lstStyle/>
          <a:p>
            <a:r>
              <a:rPr lang="en-US" altLang="ko-KR" dirty="0" smtClean="0">
                <a:solidFill>
                  <a:schemeClr val="tx1"/>
                </a:solidFill>
              </a:rPr>
              <a:t>Straw Poll </a:t>
            </a:r>
            <a:r>
              <a:rPr lang="en-US" altLang="ko-KR" dirty="0">
                <a:solidFill>
                  <a:schemeClr val="tx1"/>
                </a:solidFill>
              </a:rPr>
              <a:t>2</a:t>
            </a:r>
            <a:br>
              <a:rPr lang="en-US" altLang="ko-KR" dirty="0">
                <a:solidFill>
                  <a:schemeClr val="tx1"/>
                </a:solidFill>
              </a:rPr>
            </a:br>
            <a:r>
              <a:rPr lang="en-US" altLang="ko-KR" sz="2000" dirty="0" smtClean="0">
                <a:solidFill>
                  <a:schemeClr val="tx1"/>
                </a:solidFill>
              </a:rPr>
              <a:t>(11-15-1346-02-00ax-ack-policy-for-ul-mu-ack-transmission)</a:t>
            </a:r>
            <a:endParaRPr lang="ko-KR" altLang="en-US" sz="2000" dirty="0">
              <a:solidFill>
                <a:schemeClr val="tx1"/>
              </a:solidFill>
            </a:endParaRPr>
          </a:p>
        </p:txBody>
      </p:sp>
      <p:sp>
        <p:nvSpPr>
          <p:cNvPr id="3" name="내용 개체 틀 2"/>
          <p:cNvSpPr>
            <a:spLocks noGrp="1"/>
          </p:cNvSpPr>
          <p:nvPr>
            <p:ph idx="1"/>
          </p:nvPr>
        </p:nvSpPr>
        <p:spPr>
          <a:xfrm>
            <a:off x="762000" y="1524000"/>
            <a:ext cx="7772400" cy="4114800"/>
          </a:xfrm>
        </p:spPr>
        <p:txBody>
          <a:bodyPr/>
          <a:lstStyle/>
          <a:p>
            <a:r>
              <a:rPr lang="en-US" altLang="ko-KR" sz="2000" dirty="0" smtClean="0"/>
              <a:t>Do you agree to add to the spec framework document?</a:t>
            </a:r>
          </a:p>
          <a:p>
            <a:pPr lvl="1"/>
            <a:r>
              <a:rPr lang="en-US" altLang="ko-KR" sz="1400" dirty="0" err="1"/>
              <a:t>Ack</a:t>
            </a:r>
            <a:r>
              <a:rPr lang="en-US" altLang="ko-KR" sz="1400" dirty="0"/>
              <a:t> Policy field in a frame soliciting an immediate response is set to 00 (Normal </a:t>
            </a:r>
            <a:r>
              <a:rPr lang="en-US" altLang="ko-KR" sz="1400" dirty="0" err="1"/>
              <a:t>Ack</a:t>
            </a:r>
            <a:r>
              <a:rPr lang="en-US" altLang="ko-KR" sz="1400" dirty="0"/>
              <a:t> or Implicit Block </a:t>
            </a:r>
            <a:r>
              <a:rPr lang="en-US" altLang="ko-KR" sz="1400" dirty="0" err="1"/>
              <a:t>Ack</a:t>
            </a:r>
            <a:r>
              <a:rPr lang="en-US" altLang="ko-KR" sz="1400" dirty="0"/>
              <a:t> Request ) if the immediate response is carried in SU PPDU, or it is set to 01 (Trigger based UL MU </a:t>
            </a:r>
            <a:r>
              <a:rPr lang="en-US" altLang="ko-KR" sz="1400" dirty="0" err="1"/>
              <a:t>Ack</a:t>
            </a:r>
            <a:r>
              <a:rPr lang="en-US" altLang="ko-KR" sz="1400" dirty="0"/>
              <a:t>) if the immediate response is carried in MU </a:t>
            </a:r>
            <a:r>
              <a:rPr lang="en-US" altLang="ko-KR" sz="1400" dirty="0" smtClean="0"/>
              <a:t>PPDU.</a:t>
            </a:r>
          </a:p>
          <a:p>
            <a:pPr lvl="1"/>
            <a:endParaRPr lang="en-US" altLang="ko-KR" sz="1400" dirty="0"/>
          </a:p>
          <a:p>
            <a:pPr lvl="1"/>
            <a:endParaRPr lang="en-US" altLang="ko-KR" sz="1400" dirty="0" smtClean="0"/>
          </a:p>
          <a:p>
            <a:pPr lvl="1"/>
            <a:endParaRPr lang="en-US" altLang="ko-KR" sz="1400" dirty="0" smtClean="0"/>
          </a:p>
          <a:p>
            <a:endParaRPr lang="en-US" altLang="ko-KR" sz="2000" dirty="0"/>
          </a:p>
          <a:p>
            <a:endParaRPr lang="en-US" altLang="ko-KR" sz="2000" dirty="0" smtClean="0"/>
          </a:p>
          <a:p>
            <a:endParaRPr lang="en-US" altLang="ko-KR" sz="2000" dirty="0" smtClean="0"/>
          </a:p>
          <a:p>
            <a:endParaRPr lang="en-US" altLang="ko-KR" sz="2000" dirty="0"/>
          </a:p>
          <a:p>
            <a:endParaRPr lang="en-US" altLang="ko-KR" sz="2000" dirty="0" smtClean="0"/>
          </a:p>
          <a:p>
            <a:endParaRPr lang="en-US" altLang="ko-KR" sz="2000" dirty="0"/>
          </a:p>
          <a:p>
            <a:pPr marL="0" lvl="1" indent="0">
              <a:buNone/>
            </a:pPr>
            <a:endParaRPr lang="en-US" altLang="ko-KR" sz="1800" b="1" dirty="0" smtClean="0"/>
          </a:p>
          <a:p>
            <a:pPr marL="0" lvl="1" indent="0">
              <a:buNone/>
            </a:pPr>
            <a:endParaRPr lang="en-US" altLang="ko-KR" sz="1200" b="1" dirty="0" smtClean="0"/>
          </a:p>
          <a:p>
            <a:pPr marL="0" lvl="1" indent="0">
              <a:buNone/>
            </a:pPr>
            <a:r>
              <a:rPr lang="en-US" altLang="ko-KR" sz="1800" b="1" dirty="0" smtClean="0"/>
              <a:t>Results</a:t>
            </a:r>
            <a:r>
              <a:rPr lang="en-US" altLang="ko-KR" sz="1800" b="1" dirty="0"/>
              <a:t>: </a:t>
            </a:r>
            <a:r>
              <a:rPr lang="en-US" altLang="ko-KR" sz="1800" b="1" dirty="0">
                <a:solidFill>
                  <a:srgbClr val="00B050"/>
                </a:solidFill>
              </a:rPr>
              <a:t>Y/N/A: </a:t>
            </a:r>
            <a:r>
              <a:rPr lang="en-US" altLang="ko-KR" sz="1800" b="1" dirty="0" smtClean="0">
                <a:solidFill>
                  <a:srgbClr val="00B050"/>
                </a:solidFill>
              </a:rPr>
              <a:t>42/0/18 </a:t>
            </a:r>
            <a:r>
              <a:rPr lang="en-US" altLang="ko-KR" sz="1800" b="1" dirty="0" err="1" smtClean="0">
                <a:solidFill>
                  <a:srgbClr val="00B050"/>
                </a:solidFill>
              </a:rPr>
              <a:t>Strawpoll</a:t>
            </a:r>
            <a:r>
              <a:rPr lang="en-US" altLang="ko-KR" sz="1800" b="1" dirty="0" smtClean="0">
                <a:solidFill>
                  <a:srgbClr val="00B050"/>
                </a:solidFill>
              </a:rPr>
              <a:t> passes</a:t>
            </a:r>
            <a:endParaRPr lang="en-GB" altLang="ko-KR" sz="1800" b="1" dirty="0">
              <a:solidFill>
                <a:srgbClr val="00B050"/>
              </a:solidFill>
            </a:endParaRPr>
          </a:p>
          <a:p>
            <a:pPr marL="0" indent="0">
              <a:buNone/>
            </a:pPr>
            <a:endParaRPr lang="en-US" altLang="ko-KR" sz="2000" dirty="0" smtClean="0"/>
          </a:p>
        </p:txBody>
      </p:sp>
      <p:sp>
        <p:nvSpPr>
          <p:cNvPr id="4" name="슬라이드 번호 개체 틀 3"/>
          <p:cNvSpPr>
            <a:spLocks noGrp="1"/>
          </p:cNvSpPr>
          <p:nvPr>
            <p:ph type="sldNum" sz="quarter" idx="11"/>
          </p:nvPr>
        </p:nvSpPr>
        <p:spPr>
          <a:xfrm>
            <a:off x="4358076" y="6475413"/>
            <a:ext cx="504049" cy="184666"/>
          </a:xfrm>
        </p:spPr>
        <p:txBody>
          <a:bodyPr/>
          <a:lstStyle/>
          <a:p>
            <a:pPr>
              <a:defRPr/>
            </a:pPr>
            <a:r>
              <a:rPr lang="en-US" smtClean="0"/>
              <a:t>Slide </a:t>
            </a:r>
            <a:fld id="{3099D1E7-2CFE-4362-BB72-AF97192842EA}" type="slidenum">
              <a:rPr lang="en-US" smtClean="0"/>
              <a:pPr>
                <a:defRPr/>
              </a:pPr>
              <a:t>15</a:t>
            </a:fld>
            <a:endParaRPr lang="en-US" dirty="0"/>
          </a:p>
        </p:txBody>
      </p:sp>
      <p:sp>
        <p:nvSpPr>
          <p:cNvPr id="5"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LG Electronics</a:t>
            </a:r>
            <a:endParaRPr lang="en-US" dirty="0"/>
          </a:p>
        </p:txBody>
      </p:sp>
      <p:graphicFrame>
        <p:nvGraphicFramePr>
          <p:cNvPr id="6" name="표 5"/>
          <p:cNvGraphicFramePr>
            <a:graphicFrameLocks noGrp="1"/>
          </p:cNvGraphicFramePr>
          <p:nvPr>
            <p:extLst>
              <p:ext uri="{D42A27DB-BD31-4B8C-83A1-F6EECF244321}">
                <p14:modId xmlns:p14="http://schemas.microsoft.com/office/powerpoint/2010/main" val="1537072859"/>
              </p:ext>
            </p:extLst>
          </p:nvPr>
        </p:nvGraphicFramePr>
        <p:xfrm>
          <a:off x="827584" y="2651760"/>
          <a:ext cx="7776863" cy="3291840"/>
        </p:xfrm>
        <a:graphic>
          <a:graphicData uri="http://schemas.openxmlformats.org/drawingml/2006/table">
            <a:tbl>
              <a:tblPr/>
              <a:tblGrid>
                <a:gridCol w="952268"/>
                <a:gridCol w="991948"/>
                <a:gridCol w="5832647"/>
              </a:tblGrid>
              <a:tr h="136558">
                <a:tc gridSpan="2">
                  <a:txBody>
                    <a:bodyPr/>
                    <a:lstStyle/>
                    <a:p>
                      <a:pPr algn="l" latinLnBrk="1">
                        <a:lnSpc>
                          <a:spcPct val="100000"/>
                        </a:lnSpc>
                        <a:spcAft>
                          <a:spcPts val="0"/>
                        </a:spcAft>
                      </a:pPr>
                      <a:r>
                        <a:rPr lang="en-US" sz="1200" b="1" dirty="0">
                          <a:latin typeface="Arial" pitchFamily="34" charset="0"/>
                          <a:ea typeface="맑은 고딕"/>
                          <a:cs typeface="Arial" pitchFamily="34" charset="0"/>
                        </a:rPr>
                        <a:t>Bits in </a:t>
                      </a:r>
                      <a:r>
                        <a:rPr lang="en-US" sz="1200" b="1" dirty="0" err="1">
                          <a:latin typeface="Arial" pitchFamily="34" charset="0"/>
                          <a:ea typeface="맑은 고딕"/>
                          <a:cs typeface="Arial" pitchFamily="34" charset="0"/>
                        </a:rPr>
                        <a:t>QoS</a:t>
                      </a:r>
                      <a:r>
                        <a:rPr lang="en-US" sz="1200" b="1" dirty="0">
                          <a:latin typeface="Arial" pitchFamily="34" charset="0"/>
                          <a:ea typeface="맑은 고딕"/>
                          <a:cs typeface="Arial" pitchFamily="34" charset="0"/>
                        </a:rPr>
                        <a:t> Control field</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rowSpan="2">
                  <a:txBody>
                    <a:bodyPr/>
                    <a:lstStyle/>
                    <a:p>
                      <a:pPr algn="l" latinLnBrk="1">
                        <a:lnSpc>
                          <a:spcPct val="100000"/>
                        </a:lnSpc>
                        <a:spcAft>
                          <a:spcPts val="0"/>
                        </a:spcAft>
                      </a:pPr>
                      <a:r>
                        <a:rPr lang="en-US" sz="1200" b="1" dirty="0">
                          <a:latin typeface="Arial" pitchFamily="34" charset="0"/>
                          <a:ea typeface="맑은 고딕"/>
                          <a:cs typeface="Arial" pitchFamily="34" charset="0"/>
                        </a:rPr>
                        <a:t>Meaning</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558">
                <a:tc>
                  <a:txBody>
                    <a:bodyPr/>
                    <a:lstStyle/>
                    <a:p>
                      <a:pPr algn="l" latinLnBrk="1">
                        <a:lnSpc>
                          <a:spcPct val="100000"/>
                        </a:lnSpc>
                        <a:spcAft>
                          <a:spcPts val="0"/>
                        </a:spcAft>
                      </a:pPr>
                      <a:r>
                        <a:rPr lang="en-US" sz="1200" b="1">
                          <a:latin typeface="Arial" pitchFamily="34" charset="0"/>
                          <a:ea typeface="맑은 고딕"/>
                          <a:cs typeface="Arial" pitchFamily="34" charset="0"/>
                        </a:rPr>
                        <a:t>Bit 5</a:t>
                      </a:r>
                      <a:endParaRPr lang="ko-KR" sz="120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00000"/>
                        </a:lnSpc>
                        <a:spcAft>
                          <a:spcPts val="0"/>
                        </a:spcAft>
                      </a:pPr>
                      <a:r>
                        <a:rPr lang="en-US" sz="1200" b="1" dirty="0">
                          <a:latin typeface="Arial" pitchFamily="34" charset="0"/>
                          <a:ea typeface="맑은 고딕"/>
                          <a:cs typeface="Arial" pitchFamily="34" charset="0"/>
                        </a:rPr>
                        <a:t>Bit 6</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643189">
                <a:tc>
                  <a:txBody>
                    <a:bodyPr/>
                    <a:lstStyle/>
                    <a:p>
                      <a:pPr algn="l" latinLnBrk="1">
                        <a:lnSpc>
                          <a:spcPct val="100000"/>
                        </a:lnSpc>
                        <a:spcAft>
                          <a:spcPts val="0"/>
                        </a:spcAft>
                      </a:pPr>
                      <a:r>
                        <a:rPr lang="en-US" sz="1200" dirty="0">
                          <a:latin typeface="Arial" pitchFamily="34" charset="0"/>
                          <a:ea typeface="맑은 고딕"/>
                          <a:cs typeface="Arial" pitchFamily="34" charset="0"/>
                        </a:rPr>
                        <a:t>0</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00000"/>
                        </a:lnSpc>
                        <a:spcAft>
                          <a:spcPts val="0"/>
                        </a:spcAft>
                      </a:pPr>
                      <a:r>
                        <a:rPr lang="en-US" sz="1200" dirty="0">
                          <a:latin typeface="Arial" pitchFamily="34" charset="0"/>
                          <a:ea typeface="맑은 고딕"/>
                          <a:cs typeface="Arial" pitchFamily="34" charset="0"/>
                        </a:rPr>
                        <a:t>1</a:t>
                      </a: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latinLnBrk="1">
                        <a:lnSpc>
                          <a:spcPct val="100000"/>
                        </a:lnSpc>
                        <a:spcAft>
                          <a:spcPts val="0"/>
                        </a:spcAft>
                      </a:pPr>
                      <a:r>
                        <a:rPr lang="en-US" sz="1200" u="none" dirty="0" smtClean="0">
                          <a:latin typeface="Arial" pitchFamily="34" charset="0"/>
                          <a:ea typeface="맑은 고딕"/>
                          <a:cs typeface="Arial" pitchFamily="34" charset="0"/>
                        </a:rPr>
                        <a:t>No explicit acknowledgment or PSMP </a:t>
                      </a:r>
                      <a:r>
                        <a:rPr lang="en-US" sz="1200" u="none" dirty="0" err="1" smtClean="0">
                          <a:latin typeface="Arial" pitchFamily="34" charset="0"/>
                          <a:ea typeface="맑은 고딕"/>
                          <a:cs typeface="Arial" pitchFamily="34" charset="0"/>
                        </a:rPr>
                        <a:t>Ack</a:t>
                      </a:r>
                      <a:r>
                        <a:rPr lang="en-US" sz="1200" u="none" dirty="0" smtClean="0">
                          <a:latin typeface="Arial" pitchFamily="34" charset="0"/>
                          <a:ea typeface="맑은 고딕"/>
                          <a:cs typeface="Arial" pitchFamily="34" charset="0"/>
                        </a:rPr>
                        <a:t> </a:t>
                      </a:r>
                      <a:r>
                        <a:rPr lang="en-US" altLang="ko-KR" sz="1200" u="sng" dirty="0" smtClean="0">
                          <a:latin typeface="Arial" pitchFamily="34" charset="0"/>
                          <a:ea typeface="맑은 고딕"/>
                          <a:cs typeface="Arial" pitchFamily="34" charset="0"/>
                        </a:rPr>
                        <a:t>or</a:t>
                      </a:r>
                      <a:r>
                        <a:rPr lang="ko-KR" altLang="en-US" sz="1200" u="sng" dirty="0" smtClean="0">
                          <a:latin typeface="Arial" pitchFamily="34" charset="0"/>
                          <a:ea typeface="맑은 고딕"/>
                          <a:cs typeface="Arial" pitchFamily="34" charset="0"/>
                        </a:rPr>
                        <a:t> </a:t>
                      </a:r>
                      <a:r>
                        <a:rPr lang="en-US" altLang="ko-KR" sz="1200" u="sng" dirty="0" smtClean="0">
                          <a:latin typeface="Arial" pitchFamily="34" charset="0"/>
                          <a:ea typeface="맑은 고딕"/>
                          <a:cs typeface="Arial" pitchFamily="34" charset="0"/>
                        </a:rPr>
                        <a:t>Trigger based UL MU Ack</a:t>
                      </a:r>
                      <a:r>
                        <a:rPr lang="en-US" sz="1200" u="none" dirty="0" smtClean="0">
                          <a:latin typeface="Arial" pitchFamily="34" charset="0"/>
                          <a:ea typeface="맑은 고딕"/>
                          <a:cs typeface="Arial" pitchFamily="34" charset="0"/>
                        </a:rPr>
                        <a:t>.</a:t>
                      </a:r>
                    </a:p>
                    <a:p>
                      <a:pPr algn="l" latinLnBrk="1">
                        <a:lnSpc>
                          <a:spcPct val="100000"/>
                        </a:lnSpc>
                        <a:spcAft>
                          <a:spcPts val="0"/>
                        </a:spcAft>
                      </a:pPr>
                      <a:endParaRPr lang="en-US" sz="1200" u="none" dirty="0" smtClean="0">
                        <a:latin typeface="Arial" pitchFamily="34" charset="0"/>
                        <a:ea typeface="맑은 고딕"/>
                        <a:cs typeface="Arial" pitchFamily="34" charset="0"/>
                      </a:endParaRPr>
                    </a:p>
                    <a:p>
                      <a:pPr algn="l" latinLnBrk="1">
                        <a:lnSpc>
                          <a:spcPct val="100000"/>
                        </a:lnSpc>
                        <a:spcAft>
                          <a:spcPts val="0"/>
                        </a:spcAft>
                      </a:pPr>
                      <a:r>
                        <a:rPr lang="en-US" sz="1200" u="none" dirty="0" smtClean="0">
                          <a:latin typeface="Arial" pitchFamily="34" charset="0"/>
                          <a:ea typeface="맑은 고딕"/>
                          <a:cs typeface="Arial" pitchFamily="34" charset="0"/>
                        </a:rPr>
                        <a:t>When bit 6 of the Frame Control field (see 8.2.4.1.3 (Type and Subtype fields)) is set</a:t>
                      </a:r>
                    </a:p>
                    <a:p>
                      <a:pPr algn="l" latinLnBrk="1">
                        <a:lnSpc>
                          <a:spcPct val="100000"/>
                        </a:lnSpc>
                        <a:spcAft>
                          <a:spcPts val="0"/>
                        </a:spcAft>
                      </a:pPr>
                      <a:r>
                        <a:rPr lang="en-US" sz="1200" u="none" dirty="0" smtClean="0">
                          <a:latin typeface="Arial" pitchFamily="34" charset="0"/>
                          <a:ea typeface="맑은 고딕"/>
                          <a:cs typeface="Arial" pitchFamily="34" charset="0"/>
                        </a:rPr>
                        <a:t>to 1:</a:t>
                      </a:r>
                    </a:p>
                    <a:p>
                      <a:pPr algn="l" latinLnBrk="1">
                        <a:lnSpc>
                          <a:spcPct val="100000"/>
                        </a:lnSpc>
                        <a:spcAft>
                          <a:spcPts val="0"/>
                        </a:spcAft>
                      </a:pPr>
                      <a:r>
                        <a:rPr lang="en-US" sz="1200" u="none" dirty="0" smtClean="0">
                          <a:latin typeface="Arial" pitchFamily="34" charset="0"/>
                          <a:ea typeface="맑은 고딕"/>
                          <a:cs typeface="Arial" pitchFamily="34" charset="0"/>
                        </a:rPr>
                        <a:t>…</a:t>
                      </a:r>
                    </a:p>
                    <a:p>
                      <a:pPr algn="l" latinLnBrk="1">
                        <a:lnSpc>
                          <a:spcPct val="100000"/>
                        </a:lnSpc>
                        <a:spcAft>
                          <a:spcPts val="0"/>
                        </a:spcAft>
                      </a:pPr>
                      <a:r>
                        <a:rPr lang="en-US" sz="1200" u="none" dirty="0" smtClean="0">
                          <a:latin typeface="Arial" pitchFamily="34" charset="0"/>
                          <a:ea typeface="맑은 고딕"/>
                          <a:cs typeface="Arial" pitchFamily="34" charset="0"/>
                        </a:rPr>
                        <a:t>When bit 6 of the Frame Control field (see 8.2.4.1.3 (Type and Subtype fields)) is set</a:t>
                      </a:r>
                    </a:p>
                    <a:p>
                      <a:pPr algn="l" latinLnBrk="1">
                        <a:lnSpc>
                          <a:spcPct val="100000"/>
                        </a:lnSpc>
                        <a:spcAft>
                          <a:spcPts val="0"/>
                        </a:spcAft>
                      </a:pPr>
                      <a:r>
                        <a:rPr lang="en-US" sz="1200" u="none" dirty="0" smtClean="0">
                          <a:latin typeface="Arial" pitchFamily="34" charset="0"/>
                          <a:ea typeface="맑은 고딕"/>
                          <a:cs typeface="Arial" pitchFamily="34" charset="0"/>
                        </a:rPr>
                        <a:t>to 0:</a:t>
                      </a:r>
                    </a:p>
                    <a:p>
                      <a:pPr algn="l" latinLnBrk="1">
                        <a:lnSpc>
                          <a:spcPct val="100000"/>
                        </a:lnSpc>
                        <a:spcAft>
                          <a:spcPts val="0"/>
                        </a:spcAft>
                      </a:pPr>
                      <a:r>
                        <a:rPr lang="en-US" sz="1200" u="none" dirty="0" smtClean="0">
                          <a:latin typeface="Arial" pitchFamily="34" charset="0"/>
                          <a:ea typeface="맑은 고딕"/>
                          <a:cs typeface="Arial" pitchFamily="34" charset="0"/>
                        </a:rPr>
                        <a:t>The acknowledgment for a frame indicating PSMP </a:t>
                      </a:r>
                      <a:r>
                        <a:rPr lang="en-US" sz="1200" u="none" dirty="0" err="1" smtClean="0">
                          <a:latin typeface="Arial" pitchFamily="34" charset="0"/>
                          <a:ea typeface="맑은 고딕"/>
                          <a:cs typeface="Arial" pitchFamily="34" charset="0"/>
                        </a:rPr>
                        <a:t>Ack</a:t>
                      </a:r>
                      <a:r>
                        <a:rPr lang="en-US" sz="1200" u="none" dirty="0" smtClean="0">
                          <a:latin typeface="Arial" pitchFamily="34" charset="0"/>
                          <a:ea typeface="맑은 고딕"/>
                          <a:cs typeface="Arial" pitchFamily="34" charset="0"/>
                        </a:rPr>
                        <a:t> when it appears in a PSMP</a:t>
                      </a:r>
                    </a:p>
                    <a:p>
                      <a:pPr algn="l" latinLnBrk="1">
                        <a:lnSpc>
                          <a:spcPct val="100000"/>
                        </a:lnSpc>
                        <a:spcAft>
                          <a:spcPts val="0"/>
                        </a:spcAft>
                      </a:pPr>
                      <a:r>
                        <a:rPr lang="en-US" sz="1200" u="none" dirty="0" smtClean="0">
                          <a:latin typeface="Arial" pitchFamily="34" charset="0"/>
                          <a:ea typeface="맑은 고딕"/>
                          <a:cs typeface="Arial" pitchFamily="34" charset="0"/>
                        </a:rPr>
                        <a:t>downlink transmission time (PSMP-DTT) is to be received in a later PSMP uplink</a:t>
                      </a:r>
                    </a:p>
                    <a:p>
                      <a:pPr algn="l" latinLnBrk="1">
                        <a:lnSpc>
                          <a:spcPct val="100000"/>
                        </a:lnSpc>
                        <a:spcAft>
                          <a:spcPts val="0"/>
                        </a:spcAft>
                      </a:pPr>
                      <a:r>
                        <a:rPr lang="en-US" sz="1200" u="none" dirty="0" smtClean="0">
                          <a:latin typeface="Arial" pitchFamily="34" charset="0"/>
                          <a:ea typeface="맑은 고딕"/>
                          <a:cs typeface="Arial" pitchFamily="34" charset="0"/>
                        </a:rPr>
                        <a:t>transmission time (PSMP-UTT).</a:t>
                      </a:r>
                    </a:p>
                    <a:p>
                      <a:pPr algn="l" latinLnBrk="1">
                        <a:lnSpc>
                          <a:spcPct val="100000"/>
                        </a:lnSpc>
                        <a:spcAft>
                          <a:spcPts val="0"/>
                        </a:spcAft>
                      </a:pPr>
                      <a:r>
                        <a:rPr lang="en-US" sz="1200" u="none" dirty="0" smtClean="0">
                          <a:latin typeface="Arial" pitchFamily="34" charset="0"/>
                          <a:ea typeface="맑은 고딕"/>
                          <a:cs typeface="Arial" pitchFamily="34" charset="0"/>
                        </a:rPr>
                        <a:t>…</a:t>
                      </a:r>
                    </a:p>
                    <a:p>
                      <a:pPr algn="l" fontAlgn="auto" latinLnBrk="0">
                        <a:lnSpc>
                          <a:spcPct val="100000"/>
                        </a:lnSpc>
                        <a:spcAft>
                          <a:spcPts val="0"/>
                        </a:spcAft>
                      </a:pPr>
                      <a:endParaRPr lang="en-US" altLang="ko-KR" sz="1200" u="sng" dirty="0" smtClean="0">
                        <a:latin typeface="Arial" pitchFamily="34" charset="0"/>
                        <a:ea typeface="맑은 고딕"/>
                        <a:cs typeface="Arial" pitchFamily="34"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ko-KR" sz="1200" u="sng" baseline="0" dirty="0" smtClean="0">
                          <a:latin typeface="Arial" pitchFamily="34" charset="0"/>
                          <a:ea typeface="맑은 고딕"/>
                          <a:cs typeface="Arial" pitchFamily="34" charset="0"/>
                        </a:rPr>
                        <a:t>If the DL PPDU is HE MU PPDU, the addressed recipient returns an </a:t>
                      </a:r>
                      <a:r>
                        <a:rPr lang="en-US" altLang="ko-KR" sz="1200" u="sng" baseline="0" dirty="0" err="1" smtClean="0">
                          <a:latin typeface="Arial" pitchFamily="34" charset="0"/>
                          <a:ea typeface="맑은 고딕"/>
                          <a:cs typeface="Arial" pitchFamily="34" charset="0"/>
                        </a:rPr>
                        <a:t>Ack</a:t>
                      </a:r>
                      <a:r>
                        <a:rPr lang="en-US" altLang="ko-KR" sz="1200" u="sng" baseline="0" dirty="0" smtClean="0">
                          <a:latin typeface="Arial" pitchFamily="34" charset="0"/>
                          <a:ea typeface="맑은 고딕"/>
                          <a:cs typeface="Arial" pitchFamily="34" charset="0"/>
                        </a:rPr>
                        <a:t>/BA in MU format as an immediate response to a DL MU PPDU.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ko-KR" sz="1200" u="sng" dirty="0" smtClean="0">
                        <a:latin typeface="Arial" pitchFamily="34" charset="0"/>
                        <a:ea typeface="맑은 고딕"/>
                        <a:cs typeface="Arial" pitchFamily="34" charset="0"/>
                      </a:endParaRPr>
                    </a:p>
                    <a:p>
                      <a:pPr algn="l" fontAlgn="auto" latinLnBrk="0">
                        <a:lnSpc>
                          <a:spcPct val="100000"/>
                        </a:lnSpc>
                        <a:spcAft>
                          <a:spcPts val="0"/>
                        </a:spcAft>
                      </a:pPr>
                      <a:endParaRPr lang="ko-KR" sz="1200" dirty="0">
                        <a:latin typeface="Arial" pitchFamily="34" charset="0"/>
                        <a:ea typeface="굴림"/>
                        <a:cs typeface="Arial" pitchFamily="34" charset="0"/>
                      </a:endParaRPr>
                    </a:p>
                  </a:txBody>
                  <a:tcPr marL="32084" marR="320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69021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a:t>
            </a:r>
            <a:r>
              <a:rPr lang="en-US" altLang="ko-KR" dirty="0"/>
              <a:t>Poll 3</a:t>
            </a:r>
            <a:br>
              <a:rPr lang="en-US" altLang="ko-KR" dirty="0"/>
            </a:br>
            <a:r>
              <a:rPr lang="en-US" altLang="ko-KR" sz="2000" dirty="0" smtClean="0"/>
              <a:t>(11-15-1330-00-00ax-a-method-of-transmitting-multi-sta-block-frame)</a:t>
            </a:r>
            <a:br>
              <a:rPr lang="en-US" altLang="ko-KR" sz="2000" dirty="0" smtClean="0"/>
            </a:br>
            <a:endParaRPr lang="ko-KR" altLang="en-US" sz="2000" dirty="0"/>
          </a:p>
        </p:txBody>
      </p:sp>
      <p:sp>
        <p:nvSpPr>
          <p:cNvPr id="3" name="내용 개체 틀 2"/>
          <p:cNvSpPr>
            <a:spLocks noGrp="1"/>
          </p:cNvSpPr>
          <p:nvPr>
            <p:ph idx="1"/>
          </p:nvPr>
        </p:nvSpPr>
        <p:spPr/>
        <p:txBody>
          <a:bodyPr/>
          <a:lstStyle/>
          <a:p>
            <a:r>
              <a:rPr lang="en-US" altLang="ko-KR" dirty="0" smtClean="0"/>
              <a:t>Do you agree to add to SFD?</a:t>
            </a:r>
          </a:p>
          <a:p>
            <a:pPr lvl="1"/>
            <a:r>
              <a:rPr lang="en-US" altLang="ko-KR" dirty="0" smtClean="0"/>
              <a:t>The spec shall allow DL OFDMA transmission of Multi-STA Block ACK frame in response to UL MU PPDUs </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altLang="ko-KR" dirty="0"/>
          </a:p>
          <a:p>
            <a:pPr marL="457200" lvl="1" indent="0">
              <a:buNone/>
            </a:pPr>
            <a:endParaRPr lang="en-US" altLang="ko-KR" dirty="0" smtClean="0"/>
          </a:p>
          <a:p>
            <a:pPr marL="0" lvl="1" indent="0">
              <a:buNone/>
            </a:pPr>
            <a:r>
              <a:rPr lang="en-US" altLang="ko-KR" b="1" dirty="0" smtClean="0"/>
              <a:t>Results: </a:t>
            </a:r>
            <a:r>
              <a:rPr lang="en-US" altLang="ko-KR" b="1" dirty="0" smtClean="0">
                <a:solidFill>
                  <a:srgbClr val="00B050"/>
                </a:solidFill>
              </a:rPr>
              <a:t>Y/N/A</a:t>
            </a:r>
            <a:r>
              <a:rPr lang="en-US" altLang="ko-KR" b="1" dirty="0">
                <a:solidFill>
                  <a:srgbClr val="00B050"/>
                </a:solidFill>
              </a:rPr>
              <a:t>: </a:t>
            </a:r>
            <a:r>
              <a:rPr lang="en-US" altLang="ko-KR" b="1" dirty="0" smtClean="0">
                <a:solidFill>
                  <a:srgbClr val="00B050"/>
                </a:solidFill>
              </a:rPr>
              <a:t>24/0/31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lvl="1"/>
            <a:endParaRPr lang="en-US" altLang="ko-KR" sz="24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16</a:t>
            </a:fld>
            <a:endParaRPr lang="en-US" altLang="ko-KR"/>
          </a:p>
        </p:txBody>
      </p:sp>
      <p:sp>
        <p:nvSpPr>
          <p:cNvPr id="6" name="날짜 개체 틀 5"/>
          <p:cNvSpPr>
            <a:spLocks noGrp="1"/>
          </p:cNvSpPr>
          <p:nvPr>
            <p:ph type="dt" sz="half" idx="12"/>
          </p:nvPr>
        </p:nvSpPr>
        <p:spPr/>
        <p:txBody>
          <a:bodyPr/>
          <a:lstStyle/>
          <a:p>
            <a:pPr>
              <a:defRPr/>
            </a:pPr>
            <a:r>
              <a:rPr lang="en-US" altLang="ko-KR" smtClean="0"/>
              <a:t>November 2015</a:t>
            </a:r>
            <a:endParaRPr lang="en-US" dirty="0"/>
          </a:p>
        </p:txBody>
      </p:sp>
    </p:spTree>
    <p:extLst>
      <p:ext uri="{BB962C8B-B14F-4D97-AF65-F5344CB8AC3E}">
        <p14:creationId xmlns:p14="http://schemas.microsoft.com/office/powerpoint/2010/main" val="264284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Straw Poll 4</a:t>
            </a:r>
            <a:r>
              <a:rPr lang="en-US" dirty="0"/>
              <a:t/>
            </a:r>
            <a:br>
              <a:rPr lang="en-US" dirty="0"/>
            </a:br>
            <a:r>
              <a:rPr lang="en-US" dirty="0"/>
              <a:t> </a:t>
            </a:r>
            <a:r>
              <a:rPr lang="en-US" sz="1800" dirty="0" smtClean="0"/>
              <a:t>(11-15-1351-00-00ax-rate-mcs-selection-rules-for-m-ba-and-dl-ofdma-ba)</a:t>
            </a:r>
            <a:endParaRPr lang="en-US" sz="1800" dirty="0"/>
          </a:p>
        </p:txBody>
      </p:sp>
      <p:sp>
        <p:nvSpPr>
          <p:cNvPr id="3" name="Content Placeholder 2"/>
          <p:cNvSpPr>
            <a:spLocks noGrp="1"/>
          </p:cNvSpPr>
          <p:nvPr>
            <p:ph idx="1"/>
          </p:nvPr>
        </p:nvSpPr>
        <p:spPr>
          <a:xfrm>
            <a:off x="0" y="2062165"/>
            <a:ext cx="9144000" cy="4719635"/>
          </a:xfrm>
        </p:spPr>
        <p:txBody>
          <a:bodyPr/>
          <a:lstStyle/>
          <a:p>
            <a:pPr marL="0" indent="0">
              <a:buNone/>
            </a:pPr>
            <a:r>
              <a:rPr lang="en-US" sz="1800" dirty="0" smtClean="0"/>
              <a:t>Do you agree to add the following rate/MCS selection rules of DL acknowledgement for UL MU to the SFD?</a:t>
            </a:r>
          </a:p>
          <a:p>
            <a:r>
              <a:rPr lang="en-US" sz="1800" dirty="0" smtClean="0"/>
              <a:t>When an AP selects rate, MCS, NSS of M-BA or OFDMA BA that acknowledges the UL OFDMA, the AP may ignore the MCS, NSS of UL OFDMA PPDU that elicits the DL acknowledgement.</a:t>
            </a:r>
          </a:p>
          <a:p>
            <a:r>
              <a:rPr lang="en-US" sz="1800" dirty="0" smtClean="0"/>
              <a:t>The AP shall transmit the M-BA using one of rate, MCS, NSS that all of the acknowledgement receivers support.</a:t>
            </a:r>
          </a:p>
          <a:p>
            <a:pPr lvl="1"/>
            <a:endParaRPr lang="en-US" sz="1800" dirty="0" smtClean="0"/>
          </a:p>
          <a:p>
            <a:pPr lvl="1"/>
            <a:endParaRPr lang="en-US" sz="1800" dirty="0"/>
          </a:p>
          <a:p>
            <a:pPr lvl="1"/>
            <a:endParaRPr lang="en-US" sz="1800" dirty="0" smtClean="0"/>
          </a:p>
          <a:p>
            <a:pPr marL="457200" lvl="1" indent="0">
              <a:buNone/>
            </a:pPr>
            <a:r>
              <a:rPr lang="en-US" altLang="ko-KR" sz="1800" b="1" dirty="0"/>
              <a:t>Results: </a:t>
            </a:r>
            <a:r>
              <a:rPr lang="en-US" altLang="ko-KR" sz="1800" b="1" dirty="0">
                <a:solidFill>
                  <a:srgbClr val="00B050"/>
                </a:solidFill>
              </a:rPr>
              <a:t>Y/N/A: </a:t>
            </a:r>
            <a:r>
              <a:rPr lang="en-US" altLang="ko-KR" sz="1800" b="1" dirty="0" smtClean="0">
                <a:solidFill>
                  <a:srgbClr val="00B050"/>
                </a:solidFill>
              </a:rPr>
              <a:t>34/1/25 </a:t>
            </a:r>
            <a:r>
              <a:rPr lang="en-US" altLang="ko-KR" sz="1800" b="1" dirty="0" err="1">
                <a:solidFill>
                  <a:srgbClr val="00B050"/>
                </a:solidFill>
              </a:rPr>
              <a:t>Strawpoll</a:t>
            </a:r>
            <a:r>
              <a:rPr lang="en-US" altLang="ko-KR" sz="1800" b="1" dirty="0">
                <a:solidFill>
                  <a:srgbClr val="00B050"/>
                </a:solidFill>
              </a:rPr>
              <a:t> passes</a:t>
            </a:r>
            <a:endParaRPr lang="en-GB" altLang="ko-KR" sz="1800" b="1" dirty="0">
              <a:solidFill>
                <a:srgbClr val="00B050"/>
              </a:solidFill>
            </a:endParaRPr>
          </a:p>
          <a:p>
            <a:pPr lvl="1"/>
            <a:endParaRPr lang="en-US" sz="1800" dirty="0" smtClean="0"/>
          </a:p>
          <a:p>
            <a:endParaRPr lang="en-US" sz="2200" dirty="0" smtClean="0"/>
          </a:p>
          <a:p>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17</a:t>
            </a:fld>
            <a:endParaRPr lang="en-US" dirty="0"/>
          </a:p>
        </p:txBody>
      </p:sp>
      <p:sp>
        <p:nvSpPr>
          <p:cNvPr id="6" name="Rectangle 5"/>
          <p:cNvSpPr>
            <a:spLocks noGrp="1" noChangeArrowheads="1"/>
          </p:cNvSpPr>
          <p:nvPr>
            <p:ph type="ftr" sz="quarter" idx="11"/>
          </p:nvPr>
        </p:nvSpPr>
        <p:spPr>
          <a:xfrm>
            <a:off x="6660397" y="6475413"/>
            <a:ext cx="167193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extLst>
      <p:ext uri="{BB962C8B-B14F-4D97-AF65-F5344CB8AC3E}">
        <p14:creationId xmlns:p14="http://schemas.microsoft.com/office/powerpoint/2010/main" val="1689929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a:t>Poll 5</a:t>
            </a:r>
            <a:br>
              <a:rPr lang="en-US" dirty="0"/>
            </a:br>
            <a:r>
              <a:rPr lang="en-US" sz="2000" dirty="0" smtClean="0"/>
              <a:t>(11-15-1300-00-00ax-dl-mu-transmission-sequence)</a:t>
            </a:r>
            <a:endParaRPr lang="en-US" sz="2000" dirty="0"/>
          </a:p>
        </p:txBody>
      </p:sp>
      <p:sp>
        <p:nvSpPr>
          <p:cNvPr id="3" name="Content Placeholder 2"/>
          <p:cNvSpPr>
            <a:spLocks noGrp="1"/>
          </p:cNvSpPr>
          <p:nvPr>
            <p:ph idx="1"/>
          </p:nvPr>
        </p:nvSpPr>
        <p:spPr/>
        <p:txBody>
          <a:bodyPr>
            <a:normAutofit/>
          </a:bodyPr>
          <a:lstStyle/>
          <a:p>
            <a:r>
              <a:rPr lang="en-US" dirty="0"/>
              <a:t>Do you agree to add to the TG Specification Framework:</a:t>
            </a:r>
          </a:p>
          <a:p>
            <a:pPr lvl="1"/>
            <a:r>
              <a:rPr lang="en-US" dirty="0"/>
              <a:t>4.y.z When an AP initiates a DL MU </a:t>
            </a:r>
            <a:r>
              <a:rPr lang="en-US" dirty="0" smtClean="0"/>
              <a:t>transmission soliciting more than one immediate response frames, </a:t>
            </a:r>
            <a:r>
              <a:rPr lang="en-US" dirty="0"/>
              <a:t>the DL MU transmission is successful if the AP receives </a:t>
            </a:r>
            <a:r>
              <a:rPr lang="en-US" dirty="0" smtClean="0"/>
              <a:t>the response frame correctly </a:t>
            </a:r>
            <a:r>
              <a:rPr lang="en-US" dirty="0"/>
              <a:t>from at least one STA indicated by any trigger </a:t>
            </a:r>
            <a:r>
              <a:rPr lang="en-US" dirty="0" smtClean="0"/>
              <a:t>information in </a:t>
            </a:r>
            <a:r>
              <a:rPr lang="en-US" dirty="0"/>
              <a:t>the DL MU transmission</a:t>
            </a:r>
            <a:r>
              <a:rPr lang="en-US" dirty="0" smtClean="0"/>
              <a:t>.</a:t>
            </a:r>
          </a:p>
          <a:p>
            <a:pPr lvl="1"/>
            <a:endParaRPr lang="en-US" dirty="0"/>
          </a:p>
          <a:p>
            <a:pPr marL="457200" lvl="1" indent="0">
              <a:buNone/>
            </a:pPr>
            <a:endParaRPr lang="en-US" altLang="ko-KR" dirty="0"/>
          </a:p>
          <a:p>
            <a:pPr marL="457200" lvl="1" indent="0">
              <a:buNone/>
            </a:pPr>
            <a:r>
              <a:rPr lang="en-US" altLang="ko-KR" b="1" dirty="0" smtClean="0"/>
              <a:t>Results</a:t>
            </a:r>
            <a:r>
              <a:rPr lang="en-US" altLang="ko-KR" b="1" dirty="0"/>
              <a:t>: </a:t>
            </a:r>
            <a:r>
              <a:rPr lang="en-US" altLang="ko-KR" b="1" dirty="0">
                <a:solidFill>
                  <a:srgbClr val="00B050"/>
                </a:solidFill>
              </a:rPr>
              <a:t>Y/N/A: </a:t>
            </a:r>
            <a:r>
              <a:rPr lang="en-US" altLang="ko-KR" b="1" dirty="0" smtClean="0">
                <a:solidFill>
                  <a:srgbClr val="00B050"/>
                </a:solidFill>
              </a:rPr>
              <a:t>23/0/26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lvl="1"/>
            <a:endParaRPr lang="en-US" dirty="0"/>
          </a:p>
          <a:p>
            <a:pPr lvl="1"/>
            <a:endParaRPr lang="en-US" dirty="0" smtClean="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Date Placeholder 5"/>
          <p:cNvSpPr>
            <a:spLocks noGrp="1"/>
          </p:cNvSpPr>
          <p:nvPr>
            <p:ph type="dt" sz="half" idx="4294967295"/>
          </p:nvPr>
        </p:nvSpPr>
        <p:spPr>
          <a:xfrm>
            <a:off x="696913" y="332601"/>
            <a:ext cx="1579600" cy="276999"/>
          </a:xfrm>
          <a:prstGeom prst="rect">
            <a:avLst/>
          </a:prstGeom>
        </p:spPr>
        <p:txBody>
          <a:bodyPr/>
          <a:lstStyle/>
          <a:p>
            <a:pPr>
              <a:defRPr/>
            </a:pPr>
            <a:r>
              <a:rPr lang="en-US" dirty="0"/>
              <a:t>November 2015</a:t>
            </a:r>
          </a:p>
        </p:txBody>
      </p:sp>
    </p:spTree>
    <p:extLst>
      <p:ext uri="{BB962C8B-B14F-4D97-AF65-F5344CB8AC3E}">
        <p14:creationId xmlns:p14="http://schemas.microsoft.com/office/powerpoint/2010/main" val="165606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a:t>6</a:t>
            </a:r>
            <a:br>
              <a:rPr lang="en-US" dirty="0"/>
            </a:br>
            <a:r>
              <a:rPr lang="en-US" sz="2000" dirty="0" smtClean="0"/>
              <a:t>(11-15-1318-00-00ax-fragmentation-for-mu-frames-follow-up)</a:t>
            </a:r>
            <a:endParaRPr lang="en-US" sz="2000" dirty="0"/>
          </a:p>
        </p:txBody>
      </p:sp>
      <p:sp>
        <p:nvSpPr>
          <p:cNvPr id="3" name="Content Placeholder 2"/>
          <p:cNvSpPr>
            <a:spLocks noGrp="1"/>
          </p:cNvSpPr>
          <p:nvPr>
            <p:ph idx="1"/>
          </p:nvPr>
        </p:nvSpPr>
        <p:spPr/>
        <p:txBody>
          <a:bodyPr/>
          <a:lstStyle/>
          <a:p>
            <a:r>
              <a:rPr lang="en-US" sz="2000" dirty="0" smtClean="0"/>
              <a:t>Do you support to add to the 11ax SFD:</a:t>
            </a:r>
          </a:p>
          <a:p>
            <a:pPr lvl="1"/>
            <a:r>
              <a:rPr lang="en-US" sz="1800" dirty="0"/>
              <a:t>The 11ax fragmentation negotiation shall allow the following fragmentation types (levels) to be indicated:</a:t>
            </a:r>
          </a:p>
          <a:p>
            <a:pPr lvl="2"/>
            <a:r>
              <a:rPr lang="en-US" sz="1600" dirty="0"/>
              <a:t>Level 0: No support for fragments</a:t>
            </a:r>
          </a:p>
          <a:p>
            <a:pPr lvl="2"/>
            <a:r>
              <a:rPr lang="en-US" sz="1600" dirty="0"/>
              <a:t>Level 1: Support for a fragment in a “VHT” single MPDU only</a:t>
            </a:r>
          </a:p>
          <a:p>
            <a:pPr lvl="2"/>
            <a:r>
              <a:rPr lang="en-US" sz="1600" dirty="0"/>
              <a:t>Level 2: Support for up to one fragment per MSDU in an A-MPDU</a:t>
            </a:r>
          </a:p>
          <a:p>
            <a:pPr lvl="2"/>
            <a:r>
              <a:rPr lang="en-US" sz="1600" dirty="0"/>
              <a:t>Level 3: Support for multiple fragments of an MSDU per </a:t>
            </a:r>
            <a:r>
              <a:rPr lang="en-US" sz="1600" dirty="0" smtClean="0"/>
              <a:t>A-MPDU</a:t>
            </a:r>
          </a:p>
          <a:p>
            <a:pPr lvl="2"/>
            <a:endParaRPr lang="en-US" altLang="ko-KR" b="1" dirty="0" smtClean="0"/>
          </a:p>
          <a:p>
            <a:pPr marL="857250" lvl="2" indent="0">
              <a:buNone/>
            </a:pPr>
            <a:endParaRPr lang="en-US" altLang="ko-KR" b="1" dirty="0" smtClean="0"/>
          </a:p>
          <a:p>
            <a:pPr marL="857250" lvl="2" indent="0">
              <a:buNone/>
            </a:pPr>
            <a:endParaRPr lang="en-US" altLang="ko-KR" b="1" dirty="0" smtClean="0"/>
          </a:p>
          <a:p>
            <a:pPr marL="857250" lvl="2" indent="0">
              <a:buNone/>
            </a:pPr>
            <a:r>
              <a:rPr lang="en-US" altLang="ko-KR" b="1" dirty="0" smtClean="0"/>
              <a:t>Results</a:t>
            </a:r>
            <a:r>
              <a:rPr lang="en-US" altLang="ko-KR" b="1" dirty="0"/>
              <a:t>: </a:t>
            </a:r>
            <a:r>
              <a:rPr lang="en-US" altLang="ko-KR" b="1" dirty="0">
                <a:solidFill>
                  <a:srgbClr val="00B050"/>
                </a:solidFill>
              </a:rPr>
              <a:t>Y/N/A: </a:t>
            </a:r>
            <a:r>
              <a:rPr lang="en-US" altLang="ko-KR" b="1" dirty="0" smtClean="0">
                <a:solidFill>
                  <a:srgbClr val="00B050"/>
                </a:solidFill>
              </a:rPr>
              <a:t>42/1/15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lvl="2"/>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A. Asterjadhi (Qualcomm), et. al.,</a:t>
            </a:r>
            <a:endParaRPr lang="en-US" dirty="0"/>
          </a:p>
        </p:txBody>
      </p:sp>
    </p:spTree>
    <p:extLst>
      <p:ext uri="{BB962C8B-B14F-4D97-AF65-F5344CB8AC3E}">
        <p14:creationId xmlns:p14="http://schemas.microsoft.com/office/powerpoint/2010/main" val="1291842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a:t>7-1</a:t>
            </a:r>
            <a:br>
              <a:rPr lang="en-US" dirty="0"/>
            </a:br>
            <a:r>
              <a:rPr lang="en-US" sz="2000" dirty="0" smtClean="0"/>
              <a:t>(11-15-1319-00-00ax-scheduled-trigger-frames-follow-up)</a:t>
            </a:r>
            <a:endParaRPr lang="en-US" sz="2000" dirty="0"/>
          </a:p>
        </p:txBody>
      </p:sp>
      <p:sp>
        <p:nvSpPr>
          <p:cNvPr id="3" name="Content Placeholder 2"/>
          <p:cNvSpPr>
            <a:spLocks noGrp="1"/>
          </p:cNvSpPr>
          <p:nvPr>
            <p:ph idx="1"/>
          </p:nvPr>
        </p:nvSpPr>
        <p:spPr/>
        <p:txBody>
          <a:bodyPr/>
          <a:lstStyle/>
          <a:p>
            <a:r>
              <a:rPr lang="en-US" dirty="0" smtClean="0"/>
              <a:t>Do you support </a:t>
            </a:r>
            <a:r>
              <a:rPr lang="en-US" dirty="0"/>
              <a:t>to add to the </a:t>
            </a:r>
            <a:r>
              <a:rPr lang="en-US" dirty="0" smtClean="0"/>
              <a:t>11ax SFD</a:t>
            </a:r>
            <a:r>
              <a:rPr lang="en-US" dirty="0"/>
              <a:t>:</a:t>
            </a:r>
          </a:p>
          <a:p>
            <a:pPr lvl="1"/>
            <a:r>
              <a:rPr lang="en-US" dirty="0"/>
              <a:t>The TWT Flow Identifier field in the TWT IE included in the Beacon frame specifies the different types of flows allowed during the TWT </a:t>
            </a:r>
            <a:r>
              <a:rPr lang="en-US" dirty="0" smtClean="0"/>
              <a:t>SP</a:t>
            </a:r>
          </a:p>
          <a:p>
            <a:pPr lvl="1"/>
            <a:endParaRPr lang="en-US" dirty="0"/>
          </a:p>
          <a:p>
            <a:pPr lvl="1"/>
            <a:endParaRPr lang="en-US" dirty="0" smtClean="0"/>
          </a:p>
          <a:p>
            <a:pPr lvl="1"/>
            <a:endParaRPr lang="en-US" dirty="0"/>
          </a:p>
          <a:p>
            <a:pPr marL="457200" lvl="1" indent="0">
              <a:buNone/>
            </a:pPr>
            <a:r>
              <a:rPr lang="en-US" altLang="ko-KR" b="1" dirty="0"/>
              <a:t>Results: </a:t>
            </a:r>
            <a:r>
              <a:rPr lang="en-US" altLang="ko-KR" b="1" dirty="0">
                <a:solidFill>
                  <a:srgbClr val="00B050"/>
                </a:solidFill>
              </a:rPr>
              <a:t>Y/N/A: </a:t>
            </a:r>
            <a:r>
              <a:rPr lang="en-US" altLang="ko-KR" b="1" dirty="0" smtClean="0">
                <a:solidFill>
                  <a:srgbClr val="00B050"/>
                </a:solidFill>
              </a:rPr>
              <a:t>34/0/19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marL="457200" lvl="1" indent="0">
              <a:buNone/>
            </a:pP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A. Asterjadhi (Qualcomm), et. al.,</a:t>
            </a:r>
            <a:endParaRPr lang="en-US" dirty="0"/>
          </a:p>
        </p:txBody>
      </p:sp>
    </p:spTree>
    <p:extLst>
      <p:ext uri="{BB962C8B-B14F-4D97-AF65-F5344CB8AC3E}">
        <p14:creationId xmlns:p14="http://schemas.microsoft.com/office/powerpoint/2010/main" val="22916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a:t>7-2</a:t>
            </a:r>
            <a:br>
              <a:rPr lang="en-US" dirty="0"/>
            </a:br>
            <a:r>
              <a:rPr lang="en-US" dirty="0"/>
              <a:t> </a:t>
            </a:r>
            <a:r>
              <a:rPr lang="en-US" sz="2000" dirty="0"/>
              <a:t>(11-15-1319-00-00ax-scheduled-trigger-frames-follow-up)</a:t>
            </a:r>
            <a:endParaRPr lang="en-US" sz="2000" dirty="0"/>
          </a:p>
        </p:txBody>
      </p:sp>
      <p:sp>
        <p:nvSpPr>
          <p:cNvPr id="3" name="Content Placeholder 2"/>
          <p:cNvSpPr>
            <a:spLocks noGrp="1"/>
          </p:cNvSpPr>
          <p:nvPr>
            <p:ph idx="1"/>
          </p:nvPr>
        </p:nvSpPr>
        <p:spPr/>
        <p:txBody>
          <a:bodyPr/>
          <a:lstStyle/>
          <a:p>
            <a:r>
              <a:rPr lang="en-US" dirty="0" smtClean="0"/>
              <a:t>Do you support to add </a:t>
            </a:r>
            <a:r>
              <a:rPr lang="en-US" dirty="0"/>
              <a:t>to the SFD:</a:t>
            </a:r>
          </a:p>
          <a:p>
            <a:pPr lvl="1"/>
            <a:r>
              <a:rPr lang="en-US" dirty="0"/>
              <a:t>Multiple TWTs can be indicated in the TWT IE in the Beacon frame by allowing multiple TWT parameter sets in the same TWT </a:t>
            </a:r>
            <a:r>
              <a:rPr lang="en-US" dirty="0" smtClean="0"/>
              <a:t>IE</a:t>
            </a:r>
          </a:p>
          <a:p>
            <a:pPr lvl="1"/>
            <a:endParaRPr lang="en-US" dirty="0"/>
          </a:p>
          <a:p>
            <a:pPr lvl="1"/>
            <a:endParaRPr lang="en-US" dirty="0" smtClean="0"/>
          </a:p>
          <a:p>
            <a:pPr lvl="1"/>
            <a:endParaRPr lang="en-US" dirty="0"/>
          </a:p>
          <a:p>
            <a:pPr marL="457200" lvl="1" indent="0">
              <a:buNone/>
            </a:pPr>
            <a:r>
              <a:rPr lang="en-US" altLang="ko-KR" b="1" dirty="0"/>
              <a:t>Results: </a:t>
            </a:r>
            <a:r>
              <a:rPr lang="en-US" altLang="ko-KR" b="1" dirty="0">
                <a:solidFill>
                  <a:srgbClr val="00B050"/>
                </a:solidFill>
              </a:rPr>
              <a:t>Y/N/A: </a:t>
            </a:r>
            <a:r>
              <a:rPr lang="en-US" altLang="ko-KR" b="1" dirty="0" smtClean="0">
                <a:solidFill>
                  <a:srgbClr val="00B050"/>
                </a:solidFill>
              </a:rPr>
              <a:t>23/0/17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lvl="1"/>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A. Asterjadhi (Qualcomm), et. al.,</a:t>
            </a:r>
            <a:endParaRPr lang="en-US" dirty="0"/>
          </a:p>
        </p:txBody>
      </p:sp>
    </p:spTree>
    <p:extLst>
      <p:ext uri="{BB962C8B-B14F-4D97-AF65-F5344CB8AC3E}">
        <p14:creationId xmlns:p14="http://schemas.microsoft.com/office/powerpoint/2010/main" val="1091880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a:t>7-3</a:t>
            </a:r>
            <a:br>
              <a:rPr lang="en-US" dirty="0"/>
            </a:br>
            <a:r>
              <a:rPr lang="en-US" dirty="0"/>
              <a:t> </a:t>
            </a:r>
            <a:r>
              <a:rPr lang="en-US" sz="2000" dirty="0"/>
              <a:t>(11-15-1319-00-00ax-scheduled-trigger-frames-follow-up)</a:t>
            </a:r>
            <a:endParaRPr lang="en-US" sz="2000" dirty="0"/>
          </a:p>
        </p:txBody>
      </p:sp>
      <p:sp>
        <p:nvSpPr>
          <p:cNvPr id="3" name="Content Placeholder 2"/>
          <p:cNvSpPr>
            <a:spLocks noGrp="1"/>
          </p:cNvSpPr>
          <p:nvPr>
            <p:ph idx="1"/>
          </p:nvPr>
        </p:nvSpPr>
        <p:spPr/>
        <p:txBody>
          <a:bodyPr/>
          <a:lstStyle/>
          <a:p>
            <a:r>
              <a:rPr lang="en-US" dirty="0" smtClean="0"/>
              <a:t>Do you support to amend </a:t>
            </a:r>
            <a:r>
              <a:rPr lang="en-US" dirty="0"/>
              <a:t>the existing text in the </a:t>
            </a:r>
            <a:r>
              <a:rPr lang="en-US" dirty="0" smtClean="0"/>
              <a:t>11ax SFD </a:t>
            </a:r>
            <a:r>
              <a:rPr lang="en-US" dirty="0"/>
              <a:t>as follows:</a:t>
            </a:r>
          </a:p>
          <a:p>
            <a:pPr lvl="1"/>
            <a:r>
              <a:rPr lang="en-GB" dirty="0"/>
              <a:t>The spec shall indicate cascaded sequence of Trigger frames </a:t>
            </a:r>
            <a:r>
              <a:rPr lang="en-GB" strike="sngStrike" dirty="0"/>
              <a:t>for random access </a:t>
            </a:r>
            <a:r>
              <a:rPr lang="en-GB" dirty="0"/>
              <a:t>by  using a bit in the Trigger frame</a:t>
            </a:r>
            <a:r>
              <a:rPr lang="en-GB" dirty="0" smtClean="0"/>
              <a:t>.</a:t>
            </a:r>
          </a:p>
          <a:p>
            <a:pPr lvl="1"/>
            <a:endParaRPr lang="en-GB" dirty="0"/>
          </a:p>
          <a:p>
            <a:pPr lvl="1"/>
            <a:endParaRPr lang="en-GB" dirty="0" smtClean="0"/>
          </a:p>
          <a:p>
            <a:pPr lvl="1"/>
            <a:endParaRPr lang="en-GB" dirty="0"/>
          </a:p>
          <a:p>
            <a:pPr marL="457200" lvl="1" indent="0">
              <a:buNone/>
            </a:pPr>
            <a:r>
              <a:rPr lang="en-US" altLang="ko-KR" b="1" dirty="0"/>
              <a:t>Results: </a:t>
            </a:r>
            <a:r>
              <a:rPr lang="en-US" altLang="ko-KR" b="1" dirty="0">
                <a:solidFill>
                  <a:srgbClr val="00B050"/>
                </a:solidFill>
              </a:rPr>
              <a:t>Y/N/A: </a:t>
            </a:r>
            <a:r>
              <a:rPr lang="en-US" altLang="ko-KR" b="1" dirty="0" smtClean="0">
                <a:solidFill>
                  <a:srgbClr val="00B050"/>
                </a:solidFill>
              </a:rPr>
              <a:t>36/0/14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lvl="1"/>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A. Asterjadhi (Qualcomm), et. al.,</a:t>
            </a:r>
            <a:endParaRPr lang="en-US" dirty="0"/>
          </a:p>
        </p:txBody>
      </p:sp>
    </p:spTree>
    <p:extLst>
      <p:ext uri="{BB962C8B-B14F-4D97-AF65-F5344CB8AC3E}">
        <p14:creationId xmlns:p14="http://schemas.microsoft.com/office/powerpoint/2010/main" val="318383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Straw </a:t>
            </a:r>
            <a:r>
              <a:rPr lang="en-US" dirty="0"/>
              <a:t>Poll 8-1</a:t>
            </a:r>
            <a:br>
              <a:rPr lang="en-US" dirty="0"/>
            </a:br>
            <a:r>
              <a:rPr lang="en-US" sz="2000" dirty="0"/>
              <a:t> </a:t>
            </a:r>
            <a:r>
              <a:rPr lang="en-US" sz="2000" dirty="0" smtClean="0"/>
              <a:t>(11-15-1344-01-00ax-trigger-frame-content) </a:t>
            </a:r>
            <a:endParaRPr lang="en-US" sz="2000" dirty="0"/>
          </a:p>
        </p:txBody>
      </p:sp>
      <p:sp>
        <p:nvSpPr>
          <p:cNvPr id="3" name="Content Placeholder 2"/>
          <p:cNvSpPr>
            <a:spLocks noGrp="1"/>
          </p:cNvSpPr>
          <p:nvPr>
            <p:ph idx="1"/>
          </p:nvPr>
        </p:nvSpPr>
        <p:spPr>
          <a:xfrm>
            <a:off x="469570" y="1632059"/>
            <a:ext cx="8384144" cy="4387741"/>
          </a:xfrm>
        </p:spPr>
        <p:txBody>
          <a:bodyPr/>
          <a:lstStyle/>
          <a:p>
            <a:pPr marL="0" indent="0">
              <a:buNone/>
            </a:pPr>
            <a:r>
              <a:rPr lang="en-US" sz="1800" dirty="0" smtClean="0"/>
              <a:t>Do you support to add to the SFD</a:t>
            </a:r>
          </a:p>
          <a:p>
            <a:pPr marL="0" indent="0">
              <a:buNone/>
            </a:pPr>
            <a:r>
              <a:rPr lang="en-US" sz="1800" dirty="0" smtClean="0"/>
              <a:t>The </a:t>
            </a:r>
            <a:r>
              <a:rPr lang="en-US" sz="1800" dirty="0"/>
              <a:t>Trigger Frame includes the following subfields:</a:t>
            </a:r>
          </a:p>
          <a:p>
            <a:r>
              <a:rPr lang="en-US" sz="1800" dirty="0"/>
              <a:t>Subfields of the Common Info field:</a:t>
            </a:r>
          </a:p>
          <a:p>
            <a:pPr lvl="1"/>
            <a:r>
              <a:rPr lang="en-US" sz="1600" dirty="0" smtClean="0"/>
              <a:t>Length </a:t>
            </a:r>
            <a:r>
              <a:rPr lang="en-US" sz="1600" dirty="0"/>
              <a:t>[12 bits]</a:t>
            </a:r>
          </a:p>
          <a:p>
            <a:pPr lvl="2"/>
            <a:r>
              <a:rPr lang="en-US" sz="1400" dirty="0" smtClean="0"/>
              <a:t>Value </a:t>
            </a:r>
            <a:r>
              <a:rPr lang="en-US" sz="1400" dirty="0"/>
              <a:t>of the L-SIG Length of the UL MU PPDU </a:t>
            </a:r>
          </a:p>
          <a:p>
            <a:pPr lvl="2"/>
            <a:r>
              <a:rPr lang="en-US" sz="1400" dirty="0" smtClean="0"/>
              <a:t>A </a:t>
            </a:r>
            <a:r>
              <a:rPr lang="en-US" sz="1400" dirty="0"/>
              <a:t>responding STA will copy this value in its L-SIG length field, hence the encoding shall be same as defined for the L-SIG Length of the UL MU PPDU</a:t>
            </a:r>
          </a:p>
          <a:p>
            <a:pPr lvl="1"/>
            <a:r>
              <a:rPr lang="en-US" sz="1600" dirty="0" smtClean="0"/>
              <a:t>Info </a:t>
            </a:r>
            <a:r>
              <a:rPr lang="en-US" sz="1600" dirty="0"/>
              <a:t>bits content of the SIG-A of the response UL MU PPDU [# of bits TBD]</a:t>
            </a:r>
          </a:p>
          <a:p>
            <a:pPr lvl="2"/>
            <a:r>
              <a:rPr lang="en-US" sz="1400" dirty="0" smtClean="0"/>
              <a:t>May </a:t>
            </a:r>
            <a:r>
              <a:rPr lang="en-US" sz="1400" dirty="0"/>
              <a:t>Exclude the bits that may be implicitly already known by all responding STAs, if </a:t>
            </a:r>
            <a:r>
              <a:rPr lang="en-US" sz="1400" dirty="0" smtClean="0"/>
              <a:t>any TBD</a:t>
            </a:r>
            <a:endParaRPr lang="en-US" sz="1400" dirty="0"/>
          </a:p>
          <a:p>
            <a:pPr lvl="1"/>
            <a:r>
              <a:rPr lang="en-US" sz="1600" dirty="0" smtClean="0"/>
              <a:t>CP </a:t>
            </a:r>
            <a:r>
              <a:rPr lang="en-US" sz="1600" dirty="0"/>
              <a:t>+ HE LTF type [TBD # of bits</a:t>
            </a:r>
            <a:r>
              <a:rPr lang="en-US" sz="1600" dirty="0" smtClean="0"/>
              <a:t>]</a:t>
            </a:r>
            <a:endParaRPr lang="en-US" sz="1600" dirty="0"/>
          </a:p>
          <a:p>
            <a:pPr lvl="1"/>
            <a:r>
              <a:rPr lang="en-US" sz="1600" dirty="0" smtClean="0"/>
              <a:t>Allowed </a:t>
            </a:r>
            <a:r>
              <a:rPr lang="en-US" sz="1600" dirty="0"/>
              <a:t>response type / trigger type [# of bits </a:t>
            </a:r>
            <a:r>
              <a:rPr lang="en-US" sz="1600" dirty="0" smtClean="0"/>
              <a:t>TBD]</a:t>
            </a:r>
          </a:p>
          <a:p>
            <a:pPr lvl="2"/>
            <a:r>
              <a:rPr lang="en-US" sz="1400" dirty="0" smtClean="0"/>
              <a:t>Types TBD</a:t>
            </a:r>
            <a:endParaRPr lang="en-US" sz="1400" dirty="0"/>
          </a:p>
          <a:p>
            <a:endParaRPr lang="en-US" sz="1800" dirty="0" smtClean="0"/>
          </a:p>
          <a:p>
            <a:pPr marL="0" lvl="1" indent="0">
              <a:buNone/>
            </a:pPr>
            <a:r>
              <a:rPr lang="en-US" altLang="ko-KR" b="1" dirty="0"/>
              <a:t>Results: </a:t>
            </a:r>
            <a:r>
              <a:rPr lang="en-US" altLang="ko-KR" b="1" dirty="0">
                <a:solidFill>
                  <a:srgbClr val="00B050"/>
                </a:solidFill>
              </a:rPr>
              <a:t>Y/N/A: </a:t>
            </a:r>
            <a:r>
              <a:rPr lang="en-US" altLang="ko-KR" b="1" dirty="0" smtClean="0">
                <a:solidFill>
                  <a:srgbClr val="00B050"/>
                </a:solidFill>
              </a:rPr>
              <a:t>43/0/8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endParaRPr lang="en-US" sz="1800" dirty="0"/>
          </a:p>
          <a:p>
            <a:pPr marL="0" indent="0">
              <a:buNone/>
            </a:pPr>
            <a:endParaRPr lang="en-US" sz="1800" dirty="0"/>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23</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it-IT" smtClean="0"/>
              <a:t>S. Merlin, Qualcomm</a:t>
            </a:r>
            <a:endParaRPr lang="en-US" dirty="0"/>
          </a:p>
        </p:txBody>
      </p:sp>
    </p:spTree>
    <p:extLst>
      <p:ext uri="{BB962C8B-B14F-4D97-AF65-F5344CB8AC3E}">
        <p14:creationId xmlns:p14="http://schemas.microsoft.com/office/powerpoint/2010/main" val="19572096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Straw </a:t>
            </a:r>
            <a:r>
              <a:rPr lang="en-US" dirty="0"/>
              <a:t>Poll 8-2</a:t>
            </a:r>
            <a:br>
              <a:rPr lang="en-US" dirty="0"/>
            </a:br>
            <a:r>
              <a:rPr lang="en-US" dirty="0"/>
              <a:t> </a:t>
            </a:r>
            <a:r>
              <a:rPr lang="en-US" sz="2000" dirty="0" smtClean="0"/>
              <a:t>(11-15-1344-01-00ax-trigger-frame-content) </a:t>
            </a:r>
            <a:endParaRPr lang="en-US" sz="2000" dirty="0"/>
          </a:p>
        </p:txBody>
      </p:sp>
      <p:sp>
        <p:nvSpPr>
          <p:cNvPr id="3" name="Content Placeholder 2"/>
          <p:cNvSpPr>
            <a:spLocks noGrp="1"/>
          </p:cNvSpPr>
          <p:nvPr>
            <p:ph idx="1"/>
          </p:nvPr>
        </p:nvSpPr>
        <p:spPr>
          <a:xfrm>
            <a:off x="469570" y="1676400"/>
            <a:ext cx="8116290" cy="4602701"/>
          </a:xfrm>
        </p:spPr>
        <p:txBody>
          <a:bodyPr/>
          <a:lstStyle/>
          <a:p>
            <a:pPr marL="0" indent="0">
              <a:buNone/>
            </a:pPr>
            <a:r>
              <a:rPr lang="en-US" sz="1800" dirty="0" smtClean="0"/>
              <a:t>Do you support to add to the SFD</a:t>
            </a:r>
          </a:p>
          <a:p>
            <a:pPr marL="0" indent="0">
              <a:buNone/>
            </a:pPr>
            <a:r>
              <a:rPr lang="en-US" sz="1800" dirty="0" smtClean="0"/>
              <a:t>The </a:t>
            </a:r>
            <a:r>
              <a:rPr lang="en-US" sz="1800" dirty="0"/>
              <a:t>Trigger Frame includes the following subfields:</a:t>
            </a:r>
          </a:p>
          <a:p>
            <a:r>
              <a:rPr lang="en-US" sz="1800" dirty="0" smtClean="0"/>
              <a:t>Subfields of the Per-User Info field</a:t>
            </a:r>
          </a:p>
          <a:p>
            <a:pPr lvl="1"/>
            <a:r>
              <a:rPr lang="en-US" sz="1600" dirty="0" smtClean="0"/>
              <a:t>MCS [4 bits]</a:t>
            </a:r>
          </a:p>
          <a:p>
            <a:pPr lvl="1"/>
            <a:r>
              <a:rPr lang="en-US" sz="1600" dirty="0" smtClean="0"/>
              <a:t>Coding type [# bits TBD]</a:t>
            </a:r>
          </a:p>
          <a:p>
            <a:pPr lvl="1"/>
            <a:r>
              <a:rPr lang="en-US" sz="1600" dirty="0" smtClean="0"/>
              <a:t>RU allocation information [# bits TBD]</a:t>
            </a:r>
          </a:p>
          <a:p>
            <a:pPr lvl="1"/>
            <a:r>
              <a:rPr lang="en-US" sz="1600" dirty="0" smtClean="0"/>
              <a:t>SS allocation [# bits TBD]</a:t>
            </a:r>
          </a:p>
          <a:p>
            <a:pPr lvl="1"/>
            <a:r>
              <a:rPr lang="en-US" sz="1600" dirty="0" smtClean="0"/>
              <a:t>DCM [1 bit] </a:t>
            </a:r>
          </a:p>
          <a:p>
            <a:pPr lvl="1"/>
            <a:r>
              <a:rPr lang="en-US" sz="1600" dirty="0"/>
              <a:t>U</a:t>
            </a:r>
            <a:r>
              <a:rPr lang="en-US" sz="1600" dirty="0" smtClean="0"/>
              <a:t>ser identifier field [12 bits]</a:t>
            </a:r>
          </a:p>
          <a:p>
            <a:pPr lvl="2"/>
            <a:r>
              <a:rPr lang="en-US" sz="1400" dirty="0" smtClean="0"/>
              <a:t>AID for STAs associated with AP; TBD for unassociated STAs </a:t>
            </a:r>
          </a:p>
          <a:p>
            <a:endParaRPr lang="en-US" sz="1800" dirty="0"/>
          </a:p>
          <a:p>
            <a:endParaRPr lang="en-US" sz="1800" dirty="0" smtClean="0"/>
          </a:p>
          <a:p>
            <a:pPr marL="0" lvl="1" indent="0">
              <a:buNone/>
            </a:pPr>
            <a:r>
              <a:rPr lang="en-US" altLang="ko-KR" b="1" dirty="0"/>
              <a:t>Results: </a:t>
            </a:r>
            <a:r>
              <a:rPr lang="en-US" altLang="ko-KR" b="1" dirty="0">
                <a:solidFill>
                  <a:srgbClr val="00B050"/>
                </a:solidFill>
              </a:rPr>
              <a:t>Y/N/A: </a:t>
            </a:r>
            <a:r>
              <a:rPr lang="en-US" altLang="ko-KR" b="1" dirty="0" smtClean="0">
                <a:solidFill>
                  <a:srgbClr val="00B050"/>
                </a:solidFill>
              </a:rPr>
              <a:t>44/0/15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24</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it-IT" smtClean="0"/>
              <a:t>S. Merlin, Qualcomm</a:t>
            </a:r>
            <a:endParaRPr lang="en-US" dirty="0"/>
          </a:p>
        </p:txBody>
      </p:sp>
    </p:spTree>
    <p:extLst>
      <p:ext uri="{BB962C8B-B14F-4D97-AF65-F5344CB8AC3E}">
        <p14:creationId xmlns:p14="http://schemas.microsoft.com/office/powerpoint/2010/main" val="11812572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a:t>8-3</a:t>
            </a:r>
            <a:br>
              <a:rPr lang="en-US" dirty="0"/>
            </a:br>
            <a:r>
              <a:rPr lang="en-US" sz="2000" dirty="0"/>
              <a:t> </a:t>
            </a:r>
            <a:r>
              <a:rPr lang="en-US" sz="2000" dirty="0" smtClean="0"/>
              <a:t>(11-15-1344-01-00ax-trigger-frame-content)</a:t>
            </a:r>
            <a:endParaRPr lang="en-US" sz="2000" dirty="0"/>
          </a:p>
        </p:txBody>
      </p:sp>
      <p:sp>
        <p:nvSpPr>
          <p:cNvPr id="3" name="Content Placeholder 2"/>
          <p:cNvSpPr>
            <a:spLocks noGrp="1"/>
          </p:cNvSpPr>
          <p:nvPr>
            <p:ph idx="1"/>
          </p:nvPr>
        </p:nvSpPr>
        <p:spPr/>
        <p:txBody>
          <a:bodyPr/>
          <a:lstStyle/>
          <a:p>
            <a:r>
              <a:rPr lang="en-US" dirty="0"/>
              <a:t>Do you support to add to the </a:t>
            </a:r>
            <a:r>
              <a:rPr lang="en-US" dirty="0" smtClean="0"/>
              <a:t>SFD:</a:t>
            </a:r>
          </a:p>
          <a:p>
            <a:pPr lvl="1"/>
            <a:r>
              <a:rPr lang="en-US" dirty="0" smtClean="0"/>
              <a:t>Trigger </a:t>
            </a:r>
            <a:r>
              <a:rPr lang="en-US" dirty="0"/>
              <a:t>frame is a new subtype of the control type as indicated in the FC B4 to B7 with the subtype not equal to 6</a:t>
            </a:r>
            <a:r>
              <a:rPr lang="en-US" dirty="0" smtClean="0"/>
              <a:t>.</a:t>
            </a:r>
          </a:p>
          <a:p>
            <a:pPr lvl="1"/>
            <a:endParaRPr lang="en-US" dirty="0"/>
          </a:p>
          <a:p>
            <a:pPr lvl="1"/>
            <a:endParaRPr lang="en-US" dirty="0" smtClean="0"/>
          </a:p>
          <a:p>
            <a:pPr marL="457200" lvl="1" indent="0">
              <a:buNone/>
            </a:pPr>
            <a:endParaRPr lang="en-US" altLang="ko-KR" dirty="0" smtClean="0"/>
          </a:p>
          <a:p>
            <a:pPr marL="457200" lvl="1" indent="0">
              <a:buNone/>
            </a:pPr>
            <a:r>
              <a:rPr lang="en-US" altLang="ko-KR" b="1" dirty="0" smtClean="0"/>
              <a:t>Results</a:t>
            </a:r>
            <a:r>
              <a:rPr lang="en-US" altLang="ko-KR" b="1" dirty="0"/>
              <a:t>: </a:t>
            </a:r>
            <a:r>
              <a:rPr lang="en-US" altLang="ko-KR" b="1" dirty="0">
                <a:solidFill>
                  <a:srgbClr val="00B050"/>
                </a:solidFill>
              </a:rPr>
              <a:t>Y/N/A: </a:t>
            </a:r>
            <a:r>
              <a:rPr lang="en-US" altLang="ko-KR" b="1" dirty="0" smtClean="0">
                <a:solidFill>
                  <a:srgbClr val="00B050"/>
                </a:solidFill>
              </a:rPr>
              <a:t>46/0/14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lvl="1"/>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25</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it-IT" smtClean="0"/>
              <a:t>S. Merlin, Qualcomm</a:t>
            </a:r>
            <a:endParaRPr lang="en-US" dirty="0"/>
          </a:p>
        </p:txBody>
      </p:sp>
    </p:spTree>
    <p:extLst>
      <p:ext uri="{BB962C8B-B14F-4D97-AF65-F5344CB8AC3E}">
        <p14:creationId xmlns:p14="http://schemas.microsoft.com/office/powerpoint/2010/main" val="14862869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Straw </a:t>
            </a:r>
            <a:r>
              <a:rPr lang="en-US" altLang="ko-KR" dirty="0">
                <a:solidFill>
                  <a:schemeClr val="tx1"/>
                </a:solidFill>
              </a:rPr>
              <a:t>P</a:t>
            </a:r>
            <a:r>
              <a:rPr lang="en-US" altLang="ko-KR" dirty="0">
                <a:solidFill>
                  <a:schemeClr val="tx1"/>
                </a:solidFill>
              </a:rPr>
              <a:t>oll 9</a:t>
            </a:r>
            <a:br>
              <a:rPr lang="en-US" altLang="ko-KR" dirty="0">
                <a:solidFill>
                  <a:schemeClr val="tx1"/>
                </a:solidFill>
              </a:rPr>
            </a:br>
            <a:r>
              <a:rPr lang="en-US" altLang="ko-KR" sz="2000" dirty="0" smtClean="0">
                <a:solidFill>
                  <a:schemeClr val="tx1"/>
                </a:solidFill>
              </a:rPr>
              <a:t>(11-15-1345-01-00ax-trigger-type-specific-information)</a:t>
            </a:r>
            <a:endParaRPr lang="ko-KR" altLang="en-US" sz="2000" dirty="0">
              <a:solidFill>
                <a:schemeClr val="tx1"/>
              </a:solidFill>
            </a:endParaRPr>
          </a:p>
        </p:txBody>
      </p:sp>
      <p:sp>
        <p:nvSpPr>
          <p:cNvPr id="3" name="내용 개체 틀 2"/>
          <p:cNvSpPr>
            <a:spLocks noGrp="1"/>
          </p:cNvSpPr>
          <p:nvPr>
            <p:ph idx="1"/>
          </p:nvPr>
        </p:nvSpPr>
        <p:spPr/>
        <p:txBody>
          <a:bodyPr/>
          <a:lstStyle/>
          <a:p>
            <a:r>
              <a:rPr lang="en-US" altLang="ko-KR" dirty="0" smtClean="0"/>
              <a:t>Do you agree to add to the spec framework document?</a:t>
            </a:r>
          </a:p>
          <a:p>
            <a:pPr lvl="1"/>
            <a:r>
              <a:rPr lang="en-US" altLang="ko-KR" dirty="0" smtClean="0"/>
              <a:t>The </a:t>
            </a:r>
            <a:r>
              <a:rPr lang="en-US" altLang="ko-KR" dirty="0"/>
              <a:t>spec shall define optional type-specific Common Info and optional type-specific Per User Info of Trigger frame. The locations of type-specific Common Info and type-specific Per User Info are TBD.</a:t>
            </a:r>
            <a:endParaRPr lang="ko-KR" altLang="ko-KR" dirty="0"/>
          </a:p>
          <a:p>
            <a:endParaRPr lang="en-US" altLang="ko-KR" dirty="0" smtClean="0"/>
          </a:p>
          <a:p>
            <a:endParaRPr lang="en-US" altLang="ko-KR" dirty="0"/>
          </a:p>
          <a:p>
            <a:pPr marL="0" lvl="1" indent="0">
              <a:buNone/>
            </a:pPr>
            <a:r>
              <a:rPr lang="en-US" altLang="ko-KR" b="1" dirty="0"/>
              <a:t>Results: </a:t>
            </a:r>
            <a:r>
              <a:rPr lang="en-US" altLang="ko-KR" b="1" dirty="0">
                <a:solidFill>
                  <a:srgbClr val="00B050"/>
                </a:solidFill>
              </a:rPr>
              <a:t>Y/N/A: </a:t>
            </a:r>
            <a:r>
              <a:rPr lang="en-US" altLang="ko-KR" b="1" dirty="0" smtClean="0">
                <a:solidFill>
                  <a:srgbClr val="00B050"/>
                </a:solidFill>
              </a:rPr>
              <a:t>23/0/18 </a:t>
            </a:r>
            <a:r>
              <a:rPr lang="en-US" altLang="ko-KR" b="1" dirty="0" err="1">
                <a:solidFill>
                  <a:srgbClr val="00B050"/>
                </a:solidFill>
              </a:rPr>
              <a:t>Strawpoll</a:t>
            </a:r>
            <a:r>
              <a:rPr lang="en-US" altLang="ko-KR" b="1" dirty="0">
                <a:solidFill>
                  <a:srgbClr val="00B050"/>
                </a:solidFill>
              </a:rPr>
              <a:t> passes</a:t>
            </a:r>
            <a:endParaRPr lang="en-GB" altLang="ko-KR" b="1" dirty="0">
              <a:solidFill>
                <a:srgbClr val="00B050"/>
              </a:solidFill>
            </a:endParaRPr>
          </a:p>
          <a:p>
            <a:pPr marL="0" indent="0">
              <a:buNone/>
            </a:pPr>
            <a:endParaRPr lang="en-US" altLang="ko-KR" dirty="0" smtClean="0"/>
          </a:p>
        </p:txBody>
      </p:sp>
      <p:sp>
        <p:nvSpPr>
          <p:cNvPr id="4" name="슬라이드 번호 개체 틀 3"/>
          <p:cNvSpPr>
            <a:spLocks noGrp="1"/>
          </p:cNvSpPr>
          <p:nvPr>
            <p:ph type="sldNum" sz="quarter" idx="11"/>
          </p:nvPr>
        </p:nvSpPr>
        <p:spPr>
          <a:xfrm>
            <a:off x="4358076" y="6475413"/>
            <a:ext cx="504049" cy="184666"/>
          </a:xfrm>
        </p:spPr>
        <p:txBody>
          <a:bodyPr/>
          <a:lstStyle/>
          <a:p>
            <a:pPr>
              <a:defRPr/>
            </a:pPr>
            <a:r>
              <a:rPr lang="en-US" smtClean="0"/>
              <a:t>Slide </a:t>
            </a:r>
            <a:fld id="{3099D1E7-2CFE-4362-BB72-AF97192842EA}" type="slidenum">
              <a:rPr lang="en-US" smtClean="0"/>
              <a:pPr>
                <a:defRPr/>
              </a:pPr>
              <a:t>26</a:t>
            </a:fld>
            <a:endParaRPr lang="en-US" dirty="0"/>
          </a:p>
        </p:txBody>
      </p:sp>
      <p:sp>
        <p:nvSpPr>
          <p:cNvPr id="5" name="바닥글 개체 틀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LG Electronics</a:t>
            </a:r>
            <a:endParaRPr lang="en-US" dirty="0"/>
          </a:p>
        </p:txBody>
      </p:sp>
    </p:spTree>
    <p:extLst>
      <p:ext uri="{BB962C8B-B14F-4D97-AF65-F5344CB8AC3E}">
        <p14:creationId xmlns:p14="http://schemas.microsoft.com/office/powerpoint/2010/main" val="20421786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Straw Poll </a:t>
            </a:r>
            <a:r>
              <a:rPr lang="en-US" dirty="0" smtClean="0"/>
              <a:t>10</a:t>
            </a:r>
            <a:br>
              <a:rPr lang="en-US" dirty="0" smtClean="0"/>
            </a:br>
            <a:r>
              <a:rPr lang="en-US" sz="2000" dirty="0"/>
              <a:t>(</a:t>
            </a:r>
            <a:r>
              <a:rPr lang="en-US" sz="2000" dirty="0" smtClean="0"/>
              <a:t>11-15-1389-00-00ax-ta-address-field-in-trigger-frame)</a:t>
            </a:r>
            <a:endParaRPr lang="en-US" sz="2000" dirty="0"/>
          </a:p>
        </p:txBody>
      </p:sp>
      <p:sp>
        <p:nvSpPr>
          <p:cNvPr id="3" name="Content Placeholder 2"/>
          <p:cNvSpPr>
            <a:spLocks noGrp="1"/>
          </p:cNvSpPr>
          <p:nvPr>
            <p:ph idx="1"/>
          </p:nvPr>
        </p:nvSpPr>
        <p:spPr>
          <a:xfrm>
            <a:off x="490582" y="2133600"/>
            <a:ext cx="8272418" cy="4114800"/>
          </a:xfrm>
        </p:spPr>
        <p:txBody>
          <a:bodyPr/>
          <a:lstStyle/>
          <a:p>
            <a:pPr marL="0" indent="0">
              <a:buNone/>
            </a:pPr>
            <a:r>
              <a:rPr lang="en-US" sz="1800" dirty="0" smtClean="0"/>
              <a:t>Do you agree to add the following to the SFD?</a:t>
            </a:r>
          </a:p>
          <a:p>
            <a:r>
              <a:rPr lang="en-US" altLang="zh-CN" sz="1800" dirty="0" smtClean="0"/>
              <a:t>A trigger frame that addresses STAs in multiple BSSs corresponding to a multiple BSS set shall use a common address TBD in the A2 </a:t>
            </a:r>
            <a:r>
              <a:rPr lang="en-US" altLang="zh-CN" sz="1800" dirty="0" smtClean="0"/>
              <a:t>field</a:t>
            </a:r>
          </a:p>
          <a:p>
            <a:endParaRPr lang="en-US" sz="1800" dirty="0"/>
          </a:p>
          <a:p>
            <a:endParaRPr lang="en-US" sz="1800" dirty="0" smtClean="0"/>
          </a:p>
          <a:p>
            <a:pPr marL="0" lvl="1" indent="0">
              <a:buNone/>
            </a:pPr>
            <a:endParaRPr lang="en-US" altLang="ko-KR" b="1" dirty="0" smtClean="0"/>
          </a:p>
          <a:p>
            <a:pPr marL="0" lvl="1" indent="0">
              <a:buNone/>
            </a:pPr>
            <a:endParaRPr lang="en-US" altLang="ko-KR" b="1" dirty="0"/>
          </a:p>
          <a:p>
            <a:pPr marL="0" lvl="1" indent="0">
              <a:buNone/>
            </a:pPr>
            <a:r>
              <a:rPr lang="en-US" altLang="ko-KR" b="1" dirty="0" smtClean="0"/>
              <a:t>Results</a:t>
            </a:r>
            <a:r>
              <a:rPr lang="en-US" altLang="ko-KR" b="1" dirty="0"/>
              <a:t>: </a:t>
            </a:r>
            <a:r>
              <a:rPr lang="en-US" altLang="ko-KR" b="1" dirty="0" smtClean="0">
                <a:solidFill>
                  <a:srgbClr val="00B050"/>
                </a:solidFill>
              </a:rPr>
              <a:t>Y/N/A: 39/1/17 </a:t>
            </a:r>
            <a:r>
              <a:rPr lang="en-US" altLang="ko-KR" b="1" dirty="0" err="1" smtClean="0">
                <a:solidFill>
                  <a:srgbClr val="00B050"/>
                </a:solidFill>
              </a:rPr>
              <a:t>Strawpoll</a:t>
            </a:r>
            <a:r>
              <a:rPr lang="en-US" altLang="ko-KR" b="1" dirty="0" smtClean="0">
                <a:solidFill>
                  <a:srgbClr val="00B050"/>
                </a:solidFill>
              </a:rPr>
              <a:t> </a:t>
            </a:r>
            <a:r>
              <a:rPr lang="en-US" altLang="ko-KR" b="1" dirty="0">
                <a:solidFill>
                  <a:srgbClr val="00B050"/>
                </a:solidFill>
              </a:rPr>
              <a:t>passes</a:t>
            </a:r>
            <a:endParaRPr lang="en-GB" altLang="ko-KR" b="1" dirty="0">
              <a:solidFill>
                <a:srgbClr val="00B050"/>
              </a:solidFill>
            </a:endParaRPr>
          </a:p>
          <a:p>
            <a:endParaRPr lang="en-US" sz="1800" dirty="0"/>
          </a:p>
          <a:p>
            <a:pPr marL="0" indent="0">
              <a:buNone/>
            </a:pPr>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27</a:t>
            </a:fld>
            <a:endParaRPr lang="en-US" dirty="0"/>
          </a:p>
        </p:txBody>
      </p:sp>
      <p:sp>
        <p:nvSpPr>
          <p:cNvPr id="6" name="Rectangle 5"/>
          <p:cNvSpPr>
            <a:spLocks noGrp="1" noChangeArrowheads="1"/>
          </p:cNvSpPr>
          <p:nvPr>
            <p:ph type="ftr" sz="quarter" idx="11"/>
          </p:nvPr>
        </p:nvSpPr>
        <p:spPr>
          <a:xfrm>
            <a:off x="7848600" y="6477000"/>
            <a:ext cx="662041" cy="184666"/>
          </a:xfrm>
          <a:ln/>
        </p:spPr>
        <p:txBody>
          <a:bodyPr/>
          <a:lstStyle>
            <a:lvl1pPr>
              <a:defRPr>
                <a:solidFill>
                  <a:schemeClr val="tx1"/>
                </a:solidFill>
              </a:defRPr>
            </a:lvl1pPr>
          </a:lstStyle>
          <a:p>
            <a:pPr>
              <a:defRPr/>
            </a:pPr>
            <a:r>
              <a:rPr lang="en-US" altLang="ko-KR" dirty="0" smtClean="0"/>
              <a:t>ZTE et. al.</a:t>
            </a:r>
            <a:endParaRPr lang="en-US" altLang="ko-KR" dirty="0"/>
          </a:p>
        </p:txBody>
      </p:sp>
    </p:spTree>
    <p:extLst>
      <p:ext uri="{BB962C8B-B14F-4D97-AF65-F5344CB8AC3E}">
        <p14:creationId xmlns:p14="http://schemas.microsoft.com/office/powerpoint/2010/main" val="13659825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a:t>
            </a:r>
            <a:r>
              <a:rPr lang="en-US" altLang="ja-JP" dirty="0"/>
              <a:t>11-1</a:t>
            </a:r>
            <a:br>
              <a:rPr lang="en-US" altLang="ja-JP" dirty="0"/>
            </a:br>
            <a:r>
              <a:rPr lang="en-US" altLang="ja-JP" sz="2000" dirty="0" smtClean="0"/>
              <a:t>(11-15-1341-01-00ax-reception-status-of-frames-transmitted-in-random-access-rus)</a:t>
            </a:r>
            <a:endParaRPr kumimoji="1" lang="ja-JP" altLang="en-US" sz="2000"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Do you think we should leave the possibility of using a TF as a DL response frame in substitution of a M-BA/ACK in UL-OFDMA random access sequence</a:t>
            </a:r>
            <a:r>
              <a:rPr lang="en-US" altLang="ja-JP" dirty="0" smtClean="0"/>
              <a:t>?</a:t>
            </a:r>
          </a:p>
          <a:p>
            <a:pPr>
              <a:buFont typeface="Arial" pitchFamily="34" charset="0"/>
              <a:buChar char="•"/>
            </a:pPr>
            <a:endParaRPr lang="en-US" altLang="ja-JP" dirty="0"/>
          </a:p>
          <a:p>
            <a:pPr>
              <a:buFont typeface="Arial" pitchFamily="34" charset="0"/>
              <a:buChar char="•"/>
            </a:pPr>
            <a:endParaRPr lang="en-US" altLang="ja-JP" dirty="0" smtClean="0"/>
          </a:p>
          <a:p>
            <a:pPr marL="0" lvl="1" indent="0">
              <a:buNone/>
            </a:pPr>
            <a:r>
              <a:rPr lang="en-US" altLang="ko-KR" b="1" dirty="0"/>
              <a:t>Results: Y/N/A: </a:t>
            </a:r>
            <a:r>
              <a:rPr lang="en-US" altLang="ko-KR" b="1" dirty="0" smtClean="0"/>
              <a:t>7/13/26</a:t>
            </a:r>
            <a:endParaRPr lang="en-GB" altLang="ko-KR" b="1" dirty="0"/>
          </a:p>
          <a:p>
            <a:pPr marL="0" indent="0">
              <a:buNone/>
            </a:pPr>
            <a:endParaRPr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4294967295"/>
          </p:nvPr>
        </p:nvSpPr>
        <p:spPr>
          <a:xfrm>
            <a:off x="5357818" y="6475413"/>
            <a:ext cx="3184520" cy="180975"/>
          </a:xfrm>
          <a:prstGeom prst="rect">
            <a:avLst/>
          </a:prstGeom>
        </p:spPr>
        <p:txBody>
          <a:bodyPr/>
          <a:lstStyle/>
          <a:p>
            <a:r>
              <a:rPr lang="en-GB" smtClean="0"/>
              <a:t>Tomoko Adachi, Toshiba</a:t>
            </a:r>
            <a:endParaRPr lang="en-GB" dirty="0"/>
          </a:p>
        </p:txBody>
      </p:sp>
      <p:sp>
        <p:nvSpPr>
          <p:cNvPr id="6" name="日付プレースホルダー 5"/>
          <p:cNvSpPr>
            <a:spLocks noGrp="1"/>
          </p:cNvSpPr>
          <p:nvPr>
            <p:ph type="dt" idx="4294967295"/>
          </p:nvPr>
        </p:nvSpPr>
        <p:spPr>
          <a:xfrm>
            <a:off x="696912" y="333375"/>
            <a:ext cx="1874823" cy="273050"/>
          </a:xfrm>
          <a:prstGeom prst="rect">
            <a:avLst/>
          </a:prstGeom>
        </p:spPr>
        <p:txBody>
          <a:bodyPr/>
          <a:lstStyle/>
          <a:p>
            <a:r>
              <a:rPr lang="en-US" altLang="ja-JP" smtClean="0"/>
              <a:t>November 2015</a:t>
            </a:r>
            <a:endParaRPr lang="en-GB" dirty="0"/>
          </a:p>
        </p:txBody>
      </p:sp>
    </p:spTree>
    <p:extLst>
      <p:ext uri="{BB962C8B-B14F-4D97-AF65-F5344CB8AC3E}">
        <p14:creationId xmlns:p14="http://schemas.microsoft.com/office/powerpoint/2010/main" val="1101023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 </a:t>
            </a:r>
            <a:r>
              <a:rPr lang="en-US" altLang="ja-JP" dirty="0"/>
              <a:t>11-2</a:t>
            </a:r>
            <a:br>
              <a:rPr lang="en-US" altLang="ja-JP" dirty="0"/>
            </a:br>
            <a:r>
              <a:rPr lang="en-US" altLang="ja-JP" sz="2000" dirty="0" smtClean="0"/>
              <a:t>(11-15-1341-01-00ax-reception-status-of-frames-transmitted-in-random-access-rus)</a:t>
            </a:r>
            <a:endParaRPr kumimoji="1" lang="ja-JP" altLang="en-US" sz="2000"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smtClean="0"/>
              <a:t>Do you think fairness will be an issue among STAs that transmitted after the same TF-R, when failed STAs increase their CWOs while there are successful STAs not changing their CWOs</a:t>
            </a:r>
            <a:r>
              <a:rPr lang="en-US" altLang="ja-JP" dirty="0" smtClean="0"/>
              <a:t>?</a:t>
            </a:r>
          </a:p>
          <a:p>
            <a:pPr>
              <a:buFont typeface="Arial" pitchFamily="34" charset="0"/>
              <a:buChar char="•"/>
            </a:pPr>
            <a:endParaRPr lang="en-US" altLang="ja-JP" dirty="0"/>
          </a:p>
          <a:p>
            <a:pPr marL="342900" lvl="1" indent="-342900">
              <a:buFont typeface="Arial" pitchFamily="34" charset="0"/>
              <a:buChar char="•"/>
            </a:pPr>
            <a:r>
              <a:rPr lang="en-US" altLang="ko-KR" b="1" dirty="0"/>
              <a:t>Results: Y/N/A: </a:t>
            </a:r>
            <a:r>
              <a:rPr lang="en-US" altLang="ko-KR" b="1" dirty="0" smtClean="0"/>
              <a:t>10/3/35</a:t>
            </a:r>
            <a:endParaRPr lang="en-GB" altLang="ko-KR" b="1" dirty="0"/>
          </a:p>
          <a:p>
            <a:pPr>
              <a:buFont typeface="Arial" pitchFamily="34" charset="0"/>
              <a:buChar char="•"/>
            </a:pPr>
            <a:endParaRPr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4294967295"/>
          </p:nvPr>
        </p:nvSpPr>
        <p:spPr>
          <a:xfrm>
            <a:off x="5357818" y="6475413"/>
            <a:ext cx="3184520" cy="180975"/>
          </a:xfrm>
          <a:prstGeom prst="rect">
            <a:avLst/>
          </a:prstGeom>
        </p:spPr>
        <p:txBody>
          <a:bodyPr/>
          <a:lstStyle/>
          <a:p>
            <a:r>
              <a:rPr lang="en-GB" smtClean="0"/>
              <a:t>Tomoko Adachi, Toshiba</a:t>
            </a:r>
            <a:endParaRPr lang="en-GB" dirty="0"/>
          </a:p>
        </p:txBody>
      </p:sp>
      <p:sp>
        <p:nvSpPr>
          <p:cNvPr id="6" name="日付プレースホルダー 5"/>
          <p:cNvSpPr>
            <a:spLocks noGrp="1"/>
          </p:cNvSpPr>
          <p:nvPr>
            <p:ph type="dt" idx="4294967295"/>
          </p:nvPr>
        </p:nvSpPr>
        <p:spPr>
          <a:xfrm>
            <a:off x="696912" y="333375"/>
            <a:ext cx="1874823" cy="273050"/>
          </a:xfrm>
          <a:prstGeom prst="rect">
            <a:avLst/>
          </a:prstGeom>
        </p:spPr>
        <p:txBody>
          <a:bodyPr/>
          <a:lstStyle/>
          <a:p>
            <a:r>
              <a:rPr lang="en-US" altLang="ja-JP" smtClean="0"/>
              <a:t>November 2015</a:t>
            </a:r>
            <a:endParaRPr lang="en-GB" dirty="0"/>
          </a:p>
        </p:txBody>
      </p:sp>
    </p:spTree>
    <p:extLst>
      <p:ext uri="{BB962C8B-B14F-4D97-AF65-F5344CB8AC3E}">
        <p14:creationId xmlns:p14="http://schemas.microsoft.com/office/powerpoint/2010/main" val="897634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Currently Tue AM2 and Tue PM3</a:t>
            </a:r>
          </a:p>
          <a:p>
            <a:r>
              <a:rPr lang="en-US" altLang="en-US" sz="2000" dirty="0" smtClean="0"/>
              <a:t>Approve previous ad hoc session and telecon minutes </a:t>
            </a:r>
          </a:p>
          <a:p>
            <a:pPr marL="57150" indent="0">
              <a:buNone/>
            </a:pPr>
            <a:r>
              <a:rPr lang="en-US" altLang="en-US" sz="2000" dirty="0"/>
              <a:t>	</a:t>
            </a:r>
            <a:r>
              <a:rPr lang="en-US" altLang="en-US" sz="2000" dirty="0" smtClean="0"/>
              <a:t>// Typically </a:t>
            </a:r>
            <a:r>
              <a:rPr lang="en-US" altLang="en-US" sz="2000" dirty="0" err="1" smtClean="0"/>
              <a:t>TGaxFull</a:t>
            </a:r>
            <a:endParaRPr lang="en-US" altLang="en-US" sz="2000" dirty="0" smtClean="0"/>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Straw Poll </a:t>
            </a:r>
            <a:r>
              <a:rPr lang="en-US" dirty="0" smtClean="0"/>
              <a:t>12</a:t>
            </a:r>
            <a:br>
              <a:rPr lang="en-US" dirty="0" smtClean="0"/>
            </a:br>
            <a:r>
              <a:rPr lang="en-US" sz="2000" dirty="0"/>
              <a:t>(</a:t>
            </a:r>
            <a:r>
              <a:rPr lang="en-US" sz="2000" dirty="0" smtClean="0"/>
              <a:t>11-15-1352-00-00ax-broadcast-staid-in-he-sig-b)</a:t>
            </a:r>
            <a:endParaRPr lang="en-US" sz="2000" dirty="0"/>
          </a:p>
        </p:txBody>
      </p:sp>
      <p:sp>
        <p:nvSpPr>
          <p:cNvPr id="3" name="Content Placeholder 2"/>
          <p:cNvSpPr>
            <a:spLocks noGrp="1"/>
          </p:cNvSpPr>
          <p:nvPr>
            <p:ph idx="1"/>
          </p:nvPr>
        </p:nvSpPr>
        <p:spPr>
          <a:xfrm>
            <a:off x="490582" y="1905000"/>
            <a:ext cx="8272418" cy="4114800"/>
          </a:xfrm>
        </p:spPr>
        <p:txBody>
          <a:bodyPr/>
          <a:lstStyle/>
          <a:p>
            <a:pPr marL="0" indent="0">
              <a:buNone/>
            </a:pPr>
            <a:r>
              <a:rPr lang="en-US" sz="1800" dirty="0" smtClean="0"/>
              <a:t>Do you agree to add the following to the SFD?</a:t>
            </a:r>
          </a:p>
          <a:p>
            <a:r>
              <a:rPr lang="en-US" sz="1800" dirty="0" smtClean="0"/>
              <a:t>The STAID field that identifies the RU allocation in HE SIG-B for broadcast traffic in DL OFDMA PPDU shall be defined as following:</a:t>
            </a:r>
          </a:p>
          <a:p>
            <a:pPr lvl="1"/>
            <a:r>
              <a:rPr lang="en-US" sz="1800" dirty="0" smtClean="0"/>
              <a:t>1, For single BSS AP, the STAID for Broadcast will be 0; </a:t>
            </a:r>
            <a:br>
              <a:rPr lang="en-US" sz="1800" dirty="0" smtClean="0"/>
            </a:br>
            <a:r>
              <a:rPr lang="en-US" sz="1800" dirty="0" smtClean="0"/>
              <a:t>2, For Multiple BSS AP, the STAID for Broadcast to a specific BSS will follow the group addressed AID assignment</a:t>
            </a:r>
            <a:r>
              <a:rPr lang="en-US" sz="1800" dirty="0" smtClean="0">
                <a:solidFill>
                  <a:srgbClr val="FF0000"/>
                </a:solidFill>
              </a:rPr>
              <a:t> </a:t>
            </a:r>
            <a:r>
              <a:rPr lang="en-US" altLang="zh-CN" sz="1800" dirty="0" smtClean="0"/>
              <a:t>in the TIM according to the existing Multi-BSSID TIM operation</a:t>
            </a:r>
            <a:r>
              <a:rPr lang="en-US" sz="1800" dirty="0" smtClean="0"/>
              <a:t>; </a:t>
            </a:r>
            <a:br>
              <a:rPr lang="en-US" sz="1800" dirty="0" smtClean="0"/>
            </a:br>
            <a:r>
              <a:rPr lang="en-US" sz="1800" dirty="0" smtClean="0"/>
              <a:t>3, For Multiple BSS AP, the STAID for Broadcast to all BSSs of the AP will have a special STAID value reserved. </a:t>
            </a:r>
            <a:endParaRPr lang="en-US" sz="1800" dirty="0" smtClean="0"/>
          </a:p>
          <a:p>
            <a:pPr lvl="1"/>
            <a:endParaRPr lang="en-US" sz="1800" dirty="0"/>
          </a:p>
          <a:p>
            <a:pPr marL="457200" lvl="1" indent="0">
              <a:buNone/>
            </a:pPr>
            <a:r>
              <a:rPr lang="en-US" altLang="ko-KR" sz="1800" b="1" dirty="0"/>
              <a:t>Results: </a:t>
            </a:r>
            <a:r>
              <a:rPr lang="en-US" altLang="ko-KR" sz="1800" b="1" dirty="0">
                <a:solidFill>
                  <a:srgbClr val="00B050"/>
                </a:solidFill>
              </a:rPr>
              <a:t>Y/N/A: </a:t>
            </a:r>
            <a:r>
              <a:rPr lang="en-US" altLang="ko-KR" sz="1800" b="1" dirty="0" smtClean="0">
                <a:solidFill>
                  <a:srgbClr val="00B050"/>
                </a:solidFill>
              </a:rPr>
              <a:t>40/1/12 </a:t>
            </a:r>
            <a:r>
              <a:rPr lang="en-US" altLang="ko-KR" sz="1800" b="1" dirty="0" err="1">
                <a:solidFill>
                  <a:srgbClr val="00B050"/>
                </a:solidFill>
              </a:rPr>
              <a:t>Strawpoll</a:t>
            </a:r>
            <a:r>
              <a:rPr lang="en-US" altLang="ko-KR" sz="1800" b="1" dirty="0">
                <a:solidFill>
                  <a:srgbClr val="00B050"/>
                </a:solidFill>
              </a:rPr>
              <a:t> passes</a:t>
            </a:r>
            <a:endParaRPr lang="en-GB" altLang="ko-KR" sz="1800" b="1" dirty="0">
              <a:solidFill>
                <a:srgbClr val="00B050"/>
              </a:solidFill>
            </a:endParaRPr>
          </a:p>
          <a:p>
            <a:pPr marL="457200" lvl="1" indent="0">
              <a:buNone/>
            </a:pPr>
            <a:endParaRPr lang="en-US" sz="1800" dirty="0" smtClean="0"/>
          </a:p>
          <a:p>
            <a:pPr marL="457200" lvl="1" indent="0">
              <a:buNone/>
            </a:pPr>
            <a:r>
              <a:rPr lang="en-US" sz="1800" dirty="0" smtClean="0"/>
              <a:t> </a:t>
            </a:r>
          </a:p>
          <a:p>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30</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r>
              <a:rPr lang="fr-FR" dirty="0" smtClean="0"/>
              <a:t>Marvell, ZTE, et al.</a:t>
            </a:r>
            <a:endParaRPr lang="en-US" dirty="0"/>
          </a:p>
        </p:txBody>
      </p:sp>
    </p:spTree>
    <p:extLst>
      <p:ext uri="{BB962C8B-B14F-4D97-AF65-F5344CB8AC3E}">
        <p14:creationId xmlns:p14="http://schemas.microsoft.com/office/powerpoint/2010/main" val="15549045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a:t>
            </a:r>
            <a:r>
              <a:rPr lang="en-US" altLang="zh-CN" dirty="0" smtClean="0"/>
              <a:t>Poll 13</a:t>
            </a:r>
            <a:br>
              <a:rPr lang="en-US" altLang="zh-CN" dirty="0" smtClean="0"/>
            </a:br>
            <a:r>
              <a:rPr lang="en-US" altLang="zh-CN" sz="2000" dirty="0"/>
              <a:t>(</a:t>
            </a:r>
            <a:r>
              <a:rPr lang="en-US" altLang="zh-CN" sz="2000" dirty="0" smtClean="0"/>
              <a:t>11-15-1355-00-00ax-considerations-for-tdls-transmission-in-11ax)</a:t>
            </a:r>
            <a:endParaRPr lang="zh-CN" altLang="en-US" sz="2000" dirty="0"/>
          </a:p>
        </p:txBody>
      </p:sp>
      <p:sp>
        <p:nvSpPr>
          <p:cNvPr id="3" name="内容占位符 2"/>
          <p:cNvSpPr>
            <a:spLocks noGrp="1"/>
          </p:cNvSpPr>
          <p:nvPr>
            <p:ph idx="1"/>
          </p:nvPr>
        </p:nvSpPr>
        <p:spPr>
          <a:xfrm>
            <a:off x="685800" y="1981200"/>
            <a:ext cx="7772400" cy="4191000"/>
          </a:xfrm>
        </p:spPr>
        <p:txBody>
          <a:bodyPr/>
          <a:lstStyle/>
          <a:p>
            <a:pPr lvl="0" eaLnBrk="1" hangingPunct="1"/>
            <a:r>
              <a:rPr lang="en-US" altLang="zh-CN" dirty="0" smtClean="0">
                <a:solidFill>
                  <a:srgbClr val="000000"/>
                </a:solidFill>
              </a:rPr>
              <a:t>Do you support to change the following words in SFD:</a:t>
            </a:r>
          </a:p>
          <a:p>
            <a:pPr lvl="1" eaLnBrk="1" hangingPunct="1"/>
            <a:r>
              <a:rPr lang="en-US" altLang="zh-CN" dirty="0" smtClean="0">
                <a:solidFill>
                  <a:srgbClr val="000000"/>
                </a:solidFill>
              </a:rPr>
              <a:t>An UL/DL Flag field is present in the HE-SIG-A field of an HE SU PPDU. The UL/DL Flag field indicates whether the frame is UL or DL. </a:t>
            </a:r>
          </a:p>
          <a:p>
            <a:pPr lvl="2" eaLnBrk="1" hangingPunct="1"/>
            <a:r>
              <a:rPr lang="en-GB" altLang="zh-CN" strike="sngStrike" dirty="0" smtClean="0">
                <a:solidFill>
                  <a:srgbClr val="000000"/>
                </a:solidFill>
              </a:rPr>
              <a:t>The value of this field for TDLS is TBD.</a:t>
            </a:r>
            <a:endParaRPr lang="en-US" altLang="zh-CN" strike="sngStrike" dirty="0" smtClean="0">
              <a:solidFill>
                <a:srgbClr val="000000"/>
              </a:solidFill>
            </a:endParaRPr>
          </a:p>
          <a:p>
            <a:pPr lvl="2" eaLnBrk="1" hangingPunct="1"/>
            <a:r>
              <a:rPr lang="en-US" altLang="zh-CN" u="sng" dirty="0" smtClean="0">
                <a:solidFill>
                  <a:srgbClr val="000000"/>
                </a:solidFill>
              </a:rPr>
              <a:t>The value of this field for TDLS is configured as DL. </a:t>
            </a:r>
          </a:p>
          <a:p>
            <a:pPr lvl="2" eaLnBrk="1" hangingPunct="1">
              <a:buNone/>
            </a:pPr>
            <a:r>
              <a:rPr lang="en-US" altLang="zh-CN" dirty="0" smtClean="0">
                <a:solidFill>
                  <a:srgbClr val="000000"/>
                </a:solidFill>
              </a:rPr>
              <a:t>    </a:t>
            </a:r>
            <a:r>
              <a:rPr lang="en-US" altLang="zh-CN" u="sng" dirty="0" smtClean="0">
                <a:solidFill>
                  <a:srgbClr val="000000"/>
                </a:solidFill>
              </a:rPr>
              <a:t>Note: The TDLS peer can identify the TDLS frame by To DS and From DS fields in the MAC header of the 11ax MPDU.</a:t>
            </a:r>
            <a:endParaRPr lang="en-GB" altLang="zh-CN" u="sng" dirty="0" smtClean="0">
              <a:solidFill>
                <a:srgbClr val="000000"/>
              </a:solidFill>
            </a:endParaRPr>
          </a:p>
          <a:p>
            <a:pPr lvl="1" eaLnBrk="1" hangingPunct="1"/>
            <a:endParaRPr lang="en-GB" altLang="zh-CN" dirty="0" smtClean="0">
              <a:solidFill>
                <a:srgbClr val="000000"/>
              </a:solidFill>
            </a:endParaRPr>
          </a:p>
          <a:p>
            <a:pPr lvl="1" eaLnBrk="1" hangingPunct="1"/>
            <a:endParaRPr lang="en-US" altLang="zh-CN" dirty="0" smtClean="0">
              <a:solidFill>
                <a:srgbClr val="000000"/>
              </a:solidFill>
            </a:endParaRPr>
          </a:p>
          <a:p>
            <a:pPr marL="457200" lvl="1" indent="0">
              <a:buNone/>
            </a:pPr>
            <a:r>
              <a:rPr lang="en-US" altLang="ko-KR" sz="1800" b="1" dirty="0"/>
              <a:t>Results: </a:t>
            </a:r>
            <a:r>
              <a:rPr lang="en-US" altLang="ko-KR" sz="1800" b="1" dirty="0">
                <a:solidFill>
                  <a:srgbClr val="00B050"/>
                </a:solidFill>
              </a:rPr>
              <a:t>Y/N/A: </a:t>
            </a:r>
            <a:r>
              <a:rPr lang="en-US" altLang="ko-KR" sz="1800" b="1" dirty="0" smtClean="0">
                <a:solidFill>
                  <a:srgbClr val="00B050"/>
                </a:solidFill>
              </a:rPr>
              <a:t>40/0/9 </a:t>
            </a:r>
            <a:r>
              <a:rPr lang="en-US" altLang="ko-KR" sz="1800" b="1" dirty="0" err="1">
                <a:solidFill>
                  <a:srgbClr val="00B050"/>
                </a:solidFill>
              </a:rPr>
              <a:t>Strawpoll</a:t>
            </a:r>
            <a:r>
              <a:rPr lang="en-US" altLang="ko-KR" sz="1800" b="1" dirty="0">
                <a:solidFill>
                  <a:srgbClr val="00B050"/>
                </a:solidFill>
              </a:rPr>
              <a:t> passes</a:t>
            </a:r>
            <a:endParaRPr lang="en-GB" altLang="ko-KR" sz="1800" b="1" dirty="0">
              <a:solidFill>
                <a:srgbClr val="00B050"/>
              </a:solidFill>
            </a:endParaRP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31</a:t>
            </a:fld>
            <a:endParaRPr lang="en-US" dirty="0"/>
          </a:p>
        </p:txBody>
      </p:sp>
      <p:sp>
        <p:nvSpPr>
          <p:cNvPr id="5" name="页脚占位符 4"/>
          <p:cNvSpPr>
            <a:spLocks noGrp="1"/>
          </p:cNvSpPr>
          <p:nvPr>
            <p:ph type="ftr" sz="quarter" idx="4294967295"/>
          </p:nvPr>
        </p:nvSpPr>
        <p:spPr>
          <a:xfrm flipH="1">
            <a:off x="5791199" y="6475413"/>
            <a:ext cx="2752661" cy="182562"/>
          </a:xfrm>
          <a:prstGeom prst="rect">
            <a:avLst/>
          </a:prstGeom>
        </p:spPr>
        <p:txBody>
          <a:bodyPr/>
          <a:lstStyle/>
          <a:p>
            <a:pPr>
              <a:defRPr/>
            </a:pPr>
            <a:r>
              <a:rPr lang="en-US" smtClean="0"/>
              <a:t>Yingpei Lin, Huawei Technologies</a:t>
            </a:r>
            <a:endParaRPr lang="en-US" dirty="0"/>
          </a:p>
        </p:txBody>
      </p:sp>
      <p:sp>
        <p:nvSpPr>
          <p:cNvPr id="6" name="日期占位符 5"/>
          <p:cNvSpPr>
            <a:spLocks noGrp="1"/>
          </p:cNvSpPr>
          <p:nvPr>
            <p:ph type="dt" sz="half" idx="4294967295"/>
          </p:nvPr>
        </p:nvSpPr>
        <p:spPr>
          <a:xfrm>
            <a:off x="696913" y="334189"/>
            <a:ext cx="916918" cy="276999"/>
          </a:xfrm>
          <a:prstGeom prst="rect">
            <a:avLst/>
          </a:prstGeom>
        </p:spPr>
        <p:txBody>
          <a:bodyPr/>
          <a:lstStyle/>
          <a:p>
            <a:pPr>
              <a:defRPr/>
            </a:pPr>
            <a:r>
              <a:rPr lang="en-US" altLang="zh-CN" smtClean="0"/>
              <a:t>Nov 2015</a:t>
            </a:r>
            <a:endParaRPr lang="en-US" dirty="0"/>
          </a:p>
        </p:txBody>
      </p:sp>
    </p:spTree>
    <p:extLst>
      <p:ext uri="{BB962C8B-B14F-4D97-AF65-F5344CB8AC3E}">
        <p14:creationId xmlns:p14="http://schemas.microsoft.com/office/powerpoint/2010/main" val="1800216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25638</TotalTime>
  <Words>2624</Words>
  <Application>Microsoft Macintosh PowerPoint</Application>
  <PresentationFormat>On-screen Show (4:3)</PresentationFormat>
  <Paragraphs>471</Paragraphs>
  <Slides>31</Slides>
  <Notes>14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3" baseType="lpstr">
      <vt:lpstr>Arial Black</vt:lpstr>
      <vt:lpstr>Calibri</vt:lpstr>
      <vt:lpstr>Helvetica</vt:lpstr>
      <vt:lpstr>Monotype Sorts</vt:lpstr>
      <vt:lpstr>MS PGothic</vt:lpstr>
      <vt:lpstr>ＭＳ Ｐゴシック</vt:lpstr>
      <vt:lpstr>Times New Roman</vt:lpstr>
      <vt:lpstr>굴림</vt:lpstr>
      <vt:lpstr>맑은 고딕</vt:lpstr>
      <vt:lpstr>Arial</vt:lpstr>
      <vt:lpstr>802-11-Submission</vt:lpstr>
      <vt:lpstr>Document</vt:lpstr>
      <vt:lpstr>TGax MAC ad hoc  Nov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Straw Poll 1  (11-15-1278-01-00ax-he-mu-acknowledgment-procedure)</vt:lpstr>
      <vt:lpstr>Straw Poll 2 (11-15-1346-02-00ax-ack-policy-for-ul-mu-ack-transmission)</vt:lpstr>
      <vt:lpstr>Straw Poll 3 (11-15-1330-00-00ax-a-method-of-transmitting-multi-sta-block-frame) </vt:lpstr>
      <vt:lpstr>Straw Poll 4  (11-15-1351-00-00ax-rate-mcs-selection-rules-for-m-ba-and-dl-ofdma-ba)</vt:lpstr>
      <vt:lpstr>Straw Poll 5 (11-15-1300-00-00ax-dl-mu-transmission-sequence)</vt:lpstr>
      <vt:lpstr>Straw Poll 6 (11-15-1318-00-00ax-fragmentation-for-mu-frames-follow-up)</vt:lpstr>
      <vt:lpstr>Straw Poll 7-1 (11-15-1319-00-00ax-scheduled-trigger-frames-follow-up)</vt:lpstr>
      <vt:lpstr>Straw Poll 7-2  (11-15-1319-00-00ax-scheduled-trigger-frames-follow-up)</vt:lpstr>
      <vt:lpstr>Straw Poll 7-3  (11-15-1319-00-00ax-scheduled-trigger-frames-follow-up)</vt:lpstr>
      <vt:lpstr>Straw Poll 8-1  (11-15-1344-01-00ax-trigger-frame-content) </vt:lpstr>
      <vt:lpstr>Straw Poll 8-2  (11-15-1344-01-00ax-trigger-frame-content) </vt:lpstr>
      <vt:lpstr>Straw Poll 8-3  (11-15-1344-01-00ax-trigger-frame-content)</vt:lpstr>
      <vt:lpstr>Straw Poll 9 (11-15-1345-01-00ax-trigger-type-specific-information)</vt:lpstr>
      <vt:lpstr>Straw Poll 10 (11-15-1389-00-00ax-ta-address-field-in-trigger-frame)</vt:lpstr>
      <vt:lpstr>Straw Poll 11-1 (11-15-1341-01-00ax-reception-status-of-frames-transmitted-in-random-access-rus)</vt:lpstr>
      <vt:lpstr>Straw Poll 11-2 (11-15-1341-01-00ax-reception-status-of-frames-transmitted-in-random-access-rus)</vt:lpstr>
      <vt:lpstr>Straw Poll 12 (11-15-1352-00-00ax-broadcast-staid-in-he-sig-b)</vt:lpstr>
      <vt:lpstr>Straw Poll 13 (11-15-1355-00-00ax-considerations-for-tdls-transmission-in-11ax)</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Microsoft Office User</cp:lastModifiedBy>
  <cp:revision>1449</cp:revision>
  <cp:lastPrinted>1998-02-10T13:28:06Z</cp:lastPrinted>
  <dcterms:created xsi:type="dcterms:W3CDTF">2007-04-17T18:10:23Z</dcterms:created>
  <dcterms:modified xsi:type="dcterms:W3CDTF">2015-11-11T13:50:52Z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