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93" r:id="rId3"/>
    <p:sldId id="324" r:id="rId4"/>
    <p:sldId id="352" r:id="rId5"/>
    <p:sldId id="317" r:id="rId6"/>
    <p:sldId id="318" r:id="rId7"/>
    <p:sldId id="319" r:id="rId8"/>
    <p:sldId id="320" r:id="rId9"/>
    <p:sldId id="321" r:id="rId10"/>
    <p:sldId id="322" r:id="rId11"/>
    <p:sldId id="441" r:id="rId12"/>
    <p:sldId id="433" r:id="rId13"/>
    <p:sldId id="440" r:id="rId14"/>
    <p:sldId id="442" r:id="rId15"/>
    <p:sldId id="443" r:id="rId16"/>
    <p:sldId id="444" r:id="rId17"/>
    <p:sldId id="445" r:id="rId18"/>
    <p:sldId id="446" r:id="rId19"/>
    <p:sldId id="44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10"/>
    <p:restoredTop sz="94808"/>
  </p:normalViewPr>
  <p:slideViewPr>
    <p:cSldViewPr>
      <p:cViewPr varScale="1">
        <p:scale>
          <a:sx n="113" d="100"/>
          <a:sy n="113" d="100"/>
        </p:scale>
        <p:origin x="608"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29105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Nov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2015-11-09</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131"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graphicFrame>
        <p:nvGraphicFramePr>
          <p:cNvPr id="9" name="Table 8"/>
          <p:cNvGraphicFramePr>
            <a:graphicFrameLocks noGrp="1"/>
          </p:cNvGraphicFramePr>
          <p:nvPr>
            <p:extLst>
              <p:ext uri="{D42A27DB-BD31-4B8C-83A1-F6EECF244321}">
                <p14:modId xmlns:p14="http://schemas.microsoft.com/office/powerpoint/2010/main" val="1224712124"/>
              </p:ext>
            </p:extLst>
          </p:nvPr>
        </p:nvGraphicFramePr>
        <p:xfrm>
          <a:off x="228600" y="1524000"/>
          <a:ext cx="8077200" cy="4548234"/>
        </p:xfrm>
        <a:graphic>
          <a:graphicData uri="http://schemas.openxmlformats.org/drawingml/2006/table">
            <a:tbl>
              <a:tblPr/>
              <a:tblGrid>
                <a:gridCol w="806904"/>
                <a:gridCol w="4749056"/>
                <a:gridCol w="1173680"/>
                <a:gridCol w="673780"/>
                <a:gridCol w="673780"/>
              </a:tblGrid>
              <a:tr h="213360">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smtClean="0">
                          <a:solidFill>
                            <a:srgbClr val="000000"/>
                          </a:solidFill>
                          <a:latin typeface="Calibri"/>
                        </a:rPr>
                        <a:t>Ack</a:t>
                      </a:r>
                      <a:r>
                        <a:rPr lang="en-CA" sz="1200" b="0" i="0" u="none" strike="noStrike" dirty="0" smtClean="0">
                          <a:solidFill>
                            <a:srgbClr val="000000"/>
                          </a:solidFill>
                          <a:latin typeface="Calibri"/>
                        </a:rPr>
                        <a:t> theme </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11-15/1278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HE MU Acknowledgment Procedure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B050"/>
                          </a:solidFill>
                          <a:latin typeface="Calibri"/>
                        </a:rPr>
                        <a:t>Yongho</a:t>
                      </a:r>
                      <a:r>
                        <a:rPr lang="en-CA" sz="1200" b="0" i="0" u="none" strike="noStrike" dirty="0">
                          <a:solidFill>
                            <a:srgbClr val="00B050"/>
                          </a:solidFill>
                          <a:latin typeface="Calibri"/>
                        </a:rPr>
                        <a:t> </a:t>
                      </a:r>
                      <a:r>
                        <a:rPr lang="en-CA" sz="1200" b="0" i="0" u="none" strike="noStrike" dirty="0" err="1">
                          <a:solidFill>
                            <a:srgbClr val="00B050"/>
                          </a:solidFill>
                          <a:latin typeface="Calibri"/>
                        </a:rPr>
                        <a:t>Seok</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4 (1)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11-15/1330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 method of transmitting Multi-STA Block frame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Jeongki</a:t>
                      </a:r>
                      <a:r>
                        <a:rPr lang="en-CA" sz="1200" b="0" i="0" u="none" strike="noStrike" dirty="0">
                          <a:solidFill>
                            <a:srgbClr val="00B050"/>
                          </a:solidFill>
                          <a:latin typeface="Calibri"/>
                        </a:rPr>
                        <a:t> Kim</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11-15/1346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Ack</a:t>
                      </a:r>
                      <a:r>
                        <a:rPr lang="en-CA" sz="1200" b="0" i="0" u="none" strike="noStrike" dirty="0">
                          <a:solidFill>
                            <a:srgbClr val="00B050"/>
                          </a:solidFill>
                          <a:latin typeface="Calibri"/>
                        </a:rPr>
                        <a:t> Policy for UL MU </a:t>
                      </a:r>
                      <a:r>
                        <a:rPr lang="en-CA" sz="1200" b="0" i="0" u="none" strike="noStrike" dirty="0" err="1">
                          <a:solidFill>
                            <a:srgbClr val="00B050"/>
                          </a:solidFill>
                          <a:latin typeface="Calibri"/>
                        </a:rPr>
                        <a:t>Ack</a:t>
                      </a:r>
                      <a:r>
                        <a:rPr lang="en-CA" sz="1200" b="0" i="0" u="none" strike="noStrike" dirty="0">
                          <a:solidFill>
                            <a:srgbClr val="00B050"/>
                          </a:solidFill>
                          <a:latin typeface="Calibri"/>
                        </a:rPr>
                        <a:t> transmission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Kiseon</a:t>
                      </a:r>
                      <a:r>
                        <a:rPr lang="en-CA" sz="1200" b="0" i="0" u="none" strike="noStrike" dirty="0">
                          <a:solidFill>
                            <a:srgbClr val="00B050"/>
                          </a:solidFill>
                          <a:latin typeface="Calibri"/>
                        </a:rPr>
                        <a:t> </a:t>
                      </a:r>
                      <a:r>
                        <a:rPr lang="en-CA" sz="1200" b="0" i="0" u="none" strike="noStrike" dirty="0" err="1">
                          <a:solidFill>
                            <a:srgbClr val="00B050"/>
                          </a:solidFill>
                          <a:latin typeface="Calibri"/>
                        </a:rPr>
                        <a:t>Ryu</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 (1)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11-15/1351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Rate MCS Selection Rules for M-BA and DL OFDMA BA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Liwen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endParaRPr lang="en-US" dirty="0"/>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Trigger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11-15/1319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Scheduled </a:t>
                      </a:r>
                      <a:r>
                        <a:rPr lang="en-CA" sz="1200" b="0" i="0" u="none" strike="noStrike" dirty="0">
                          <a:solidFill>
                            <a:srgbClr val="000000"/>
                          </a:solidFill>
                          <a:latin typeface="Calibri"/>
                        </a:rPr>
                        <a:t>Trigger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Alfred </a:t>
                      </a:r>
                      <a:r>
                        <a:rPr lang="en-CA" sz="1200" b="0" i="0" u="none" strike="noStrike" dirty="0" err="1">
                          <a:solidFill>
                            <a:srgbClr val="000000"/>
                          </a:solidFill>
                          <a:latin typeface="Calibri"/>
                        </a:rPr>
                        <a:t>Asterjadhi</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3</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Trigger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Simone Merlin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3</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11-15/1345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Trigger type specific information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Kiseon</a:t>
                      </a:r>
                      <a:r>
                        <a:rPr lang="en-CA" sz="1200" b="0" i="0" u="none" strike="noStrike" dirty="0">
                          <a:solidFill>
                            <a:srgbClr val="000000"/>
                          </a:solidFill>
                          <a:latin typeface="Calibri"/>
                        </a:rPr>
                        <a:t> </a:t>
                      </a:r>
                      <a:r>
                        <a:rPr lang="en-CA" sz="1200" b="0" i="0" u="none" strike="noStrike" dirty="0" err="1">
                          <a:solidFill>
                            <a:srgbClr val="000000"/>
                          </a:solidFill>
                          <a:latin typeface="Calibri"/>
                        </a:rPr>
                        <a:t>Ryu</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smtClean="0">
                          <a:solidFill>
                            <a:schemeClr val="tx1"/>
                          </a:solidFill>
                          <a:latin typeface="Calibri"/>
                        </a:rPr>
                        <a:t>11-15/1389</a:t>
                      </a:r>
                      <a:endParaRPr lang="en-CA" sz="1200" b="0" i="0" u="none" strike="noStrike" dirty="0">
                        <a:solidFill>
                          <a:schemeClr val="tx1"/>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chemeClr val="tx1"/>
                          </a:solidFill>
                          <a:latin typeface="Calibri"/>
                        </a:rPr>
                        <a:t>TA Address field in Trigger</a:t>
                      </a:r>
                      <a:endParaRPr lang="en-CA" sz="1200" b="0" i="0" u="none" strike="noStrike" dirty="0">
                        <a:solidFill>
                          <a:schemeClr val="tx1"/>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chemeClr val="tx1"/>
                          </a:solidFill>
                          <a:latin typeface="Calibri"/>
                        </a:rPr>
                        <a:t>Kaiying</a:t>
                      </a:r>
                      <a:r>
                        <a:rPr lang="en-CA" sz="1200" b="0" i="0" u="none" strike="noStrike" dirty="0" smtClean="0">
                          <a:solidFill>
                            <a:schemeClr val="tx1"/>
                          </a:solidFill>
                          <a:latin typeface="Calibri"/>
                        </a:rPr>
                        <a:t> Lv</a:t>
                      </a:r>
                      <a:endParaRPr lang="en-CA" sz="1200" b="0" i="0" u="none" strike="noStrike" dirty="0">
                        <a:solidFill>
                          <a:schemeClr val="tx1"/>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chemeClr val="tx1"/>
                          </a:solidFill>
                          <a:latin typeface="Calibri"/>
                        </a:rPr>
                        <a:t>MAC</a:t>
                      </a:r>
                      <a:endParaRPr lang="en-CA" sz="1200" b="0" i="0" u="none" strike="noStrike" dirty="0">
                        <a:solidFill>
                          <a:schemeClr val="tx1"/>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000000"/>
                          </a:solidFill>
                          <a:latin typeface="Calibri"/>
                        </a:rPr>
                        <a:t>Misc</a:t>
                      </a:r>
                      <a:r>
                        <a:rPr lang="en-CA" sz="1200" b="0" i="0" u="none" strike="noStrike" dirty="0" smtClean="0">
                          <a:solidFill>
                            <a:srgbClr val="000000"/>
                          </a:solidFill>
                          <a:latin typeface="Calibri"/>
                        </a:rPr>
                        <a:t>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11-15/1265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RTSCTS for UL DL OFDMA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Jiseon</a:t>
                      </a:r>
                      <a:r>
                        <a:rPr lang="en-CA" sz="1200" b="0" i="0" u="none" strike="noStrike" dirty="0">
                          <a:solidFill>
                            <a:srgbClr val="00B050"/>
                          </a:solidFill>
                          <a:latin typeface="Calibri"/>
                        </a:rPr>
                        <a:t> Lee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11-15/1300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DL MU transmission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Young </a:t>
                      </a:r>
                      <a:r>
                        <a:rPr lang="en-CA" sz="1200" b="0" i="0" u="none" strike="noStrike" dirty="0" err="1">
                          <a:solidFill>
                            <a:srgbClr val="00B050"/>
                          </a:solidFill>
                          <a:latin typeface="Calibri"/>
                        </a:rPr>
                        <a:t>Hoon</a:t>
                      </a:r>
                      <a:r>
                        <a:rPr lang="en-CA" sz="1200" b="0" i="0" u="none" strike="noStrike" dirty="0">
                          <a:solidFill>
                            <a:srgbClr val="00B050"/>
                          </a:solidFill>
                          <a:latin typeface="Calibri"/>
                        </a:rPr>
                        <a:t> Kwon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11-15/1318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Fragmentation for MU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Alfred Asterjadhi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Reception Status of Frames Transmitted  in Random Access </a:t>
                      </a:r>
                      <a:r>
                        <a:rPr lang="en-CA" sz="1200" b="0" i="0" u="none" strike="noStrike" dirty="0" err="1">
                          <a:solidFill>
                            <a:srgbClr val="000000"/>
                          </a:solidFill>
                          <a:latin typeface="Calibri"/>
                        </a:rPr>
                        <a:t>Rus</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Tomoko Adachi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broadcast STAID in HE SIG B</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Liwen</a:t>
                      </a:r>
                      <a:r>
                        <a:rPr lang="en-CA" sz="1200" b="0" i="0" u="none" strike="noStrike" dirty="0">
                          <a:solidFill>
                            <a:srgbClr val="000000"/>
                          </a:solidFill>
                          <a:latin typeface="Calibri"/>
                        </a:rPr>
                        <a:t>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11-15/1355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Considerations for TDLS transmission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Yingpei</a:t>
                      </a:r>
                      <a:r>
                        <a:rPr lang="en-CA" sz="1200" b="0" i="0" u="none" strike="noStrike" dirty="0">
                          <a:solidFill>
                            <a:srgbClr val="000000"/>
                          </a:solidFill>
                          <a:latin typeface="Calibri"/>
                        </a:rPr>
                        <a:t>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System Performance Evaluation of 802.11ae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Yu Wang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7748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en-US" altLang="ko-KR" dirty="0" smtClean="0"/>
              <a:t>Straw Poll </a:t>
            </a:r>
            <a:r>
              <a:rPr lang="en-US" altLang="ko-KR" dirty="0"/>
              <a:t>1</a:t>
            </a:r>
            <a:br>
              <a:rPr lang="en-US" altLang="ko-KR" dirty="0"/>
            </a:br>
            <a:r>
              <a:rPr lang="en-US" altLang="ko-KR" sz="2400" dirty="0"/>
              <a:t> </a:t>
            </a:r>
            <a:r>
              <a:rPr lang="en-US" altLang="ko-KR" sz="2400" dirty="0" smtClean="0"/>
              <a:t>(</a:t>
            </a:r>
            <a:r>
              <a:rPr lang="en-US" altLang="ko-KR" sz="2000" dirty="0" smtClean="0"/>
              <a:t>11-15-1278-01-00ax-he-mu-acknowledgment-procedure)</a:t>
            </a:r>
            <a:endParaRPr lang="ko-KR" altLang="en-US" sz="2400" dirty="0"/>
          </a:p>
        </p:txBody>
      </p:sp>
      <p:sp>
        <p:nvSpPr>
          <p:cNvPr id="3" name="내용 개체 틀 2"/>
          <p:cNvSpPr>
            <a:spLocks noGrp="1"/>
          </p:cNvSpPr>
          <p:nvPr>
            <p:ph idx="1"/>
          </p:nvPr>
        </p:nvSpPr>
        <p:spPr/>
        <p:txBody>
          <a:bodyPr/>
          <a:lstStyle/>
          <a:p>
            <a:r>
              <a:rPr lang="en-US" altLang="ko-KR" sz="1800" dirty="0"/>
              <a:t>Do you agree to add the </a:t>
            </a:r>
            <a:r>
              <a:rPr lang="en-US" altLang="ko-KR" sz="1800" dirty="0" err="1"/>
              <a:t>TGax</a:t>
            </a:r>
            <a:r>
              <a:rPr lang="en-US" altLang="ko-KR" sz="1800" dirty="0"/>
              <a:t> </a:t>
            </a:r>
            <a:r>
              <a:rPr lang="en-US" altLang="ko-KR" sz="1800" dirty="0" smtClean="0"/>
              <a:t>SFD: </a:t>
            </a:r>
            <a:endParaRPr lang="en-US" altLang="ko-KR" sz="1800" dirty="0"/>
          </a:p>
          <a:p>
            <a:pPr lvl="1"/>
            <a:r>
              <a:rPr lang="en-GB" altLang="ko-KR" sz="1600" dirty="0"/>
              <a:t>4.2 DL MU </a:t>
            </a:r>
            <a:r>
              <a:rPr lang="en-GB" altLang="ko-KR" sz="1600" dirty="0" smtClean="0"/>
              <a:t>operation</a:t>
            </a:r>
            <a:br>
              <a:rPr lang="en-GB" altLang="ko-KR" sz="1600" dirty="0" smtClean="0"/>
            </a:br>
            <a:r>
              <a:rPr lang="en-US" altLang="ko-KR" sz="1600" dirty="0" err="1" smtClean="0"/>
              <a:t>Ack</a:t>
            </a:r>
            <a:r>
              <a:rPr lang="en-US" altLang="ko-KR" sz="1600" dirty="0" smtClean="0"/>
              <a:t> </a:t>
            </a:r>
            <a:r>
              <a:rPr lang="en-US" altLang="ko-KR" sz="1600" dirty="0"/>
              <a:t>Policy field </a:t>
            </a:r>
            <a:r>
              <a:rPr lang="en-US" altLang="ko-KR" sz="1600" dirty="0" smtClean="0"/>
              <a:t>set to 01 (Trigger </a:t>
            </a:r>
            <a:r>
              <a:rPr lang="en-US" altLang="ko-KR" sz="1600" dirty="0"/>
              <a:t>based </a:t>
            </a:r>
            <a:r>
              <a:rPr lang="en-US" altLang="ko-KR" sz="1600" dirty="0" smtClean="0"/>
              <a:t>UL MU </a:t>
            </a:r>
            <a:r>
              <a:rPr lang="en-US" altLang="ko-KR" sz="1600" dirty="0" err="1" smtClean="0"/>
              <a:t>Ack</a:t>
            </a:r>
            <a:r>
              <a:rPr lang="en-US" altLang="ko-KR" sz="1600" dirty="0" smtClean="0"/>
              <a:t>) has the following normative behavior for an HE STA:</a:t>
            </a:r>
            <a:br>
              <a:rPr lang="en-US" altLang="ko-KR" sz="1600" dirty="0" smtClean="0"/>
            </a:br>
            <a:r>
              <a:rPr lang="en-US" altLang="ko-KR" sz="1600" dirty="0" err="1" smtClean="0"/>
              <a:t>i</a:t>
            </a:r>
            <a:r>
              <a:rPr lang="en-US" altLang="ko-KR" sz="1600" dirty="0"/>
              <a:t>) The addressed recipient that receives the </a:t>
            </a:r>
            <a:r>
              <a:rPr lang="en-US" altLang="ko-KR" sz="1600" dirty="0" smtClean="0"/>
              <a:t>trigger information, within a DL MU PPDU returns </a:t>
            </a:r>
            <a:r>
              <a:rPr lang="en-US" altLang="ko-KR" sz="1600" dirty="0"/>
              <a:t>an </a:t>
            </a:r>
            <a:r>
              <a:rPr lang="en-US" altLang="ko-KR" sz="1600" dirty="0" smtClean="0"/>
              <a:t>immediate </a:t>
            </a:r>
            <a:r>
              <a:rPr lang="en-US" altLang="ko-KR" sz="1600" dirty="0" err="1" smtClean="0"/>
              <a:t>Ack</a:t>
            </a:r>
            <a:r>
              <a:rPr lang="en-US" altLang="ko-KR" sz="1600" dirty="0" smtClean="0"/>
              <a:t>/</a:t>
            </a:r>
            <a:r>
              <a:rPr lang="en-US" altLang="ko-KR" sz="1600" dirty="0" err="1" smtClean="0"/>
              <a:t>BlockAck</a:t>
            </a:r>
            <a:r>
              <a:rPr lang="en-US" altLang="ko-KR" sz="1600" dirty="0" smtClean="0"/>
              <a:t> response, </a:t>
            </a:r>
            <a:r>
              <a:rPr lang="en-US" altLang="ko-KR" sz="1600" dirty="0"/>
              <a:t>either individually or as part of an A-MPDU </a:t>
            </a:r>
            <a:r>
              <a:rPr lang="en-US" altLang="ko-KR" sz="1600" dirty="0" smtClean="0"/>
              <a:t>after </a:t>
            </a:r>
            <a:r>
              <a:rPr lang="en-US" altLang="ko-KR" sz="1600" dirty="0"/>
              <a:t>the PPDU carrying the frame, according to </a:t>
            </a:r>
            <a:r>
              <a:rPr lang="en-US" altLang="ko-KR" sz="1600" dirty="0" smtClean="0"/>
              <a:t>the </a:t>
            </a:r>
            <a:r>
              <a:rPr lang="en-US" altLang="ko-KR" sz="1600" dirty="0"/>
              <a:t>t</a:t>
            </a:r>
            <a:r>
              <a:rPr lang="en-US" altLang="ko-KR" sz="1600" dirty="0" smtClean="0"/>
              <a:t>rigger information carried in the same DL MU PPDU</a:t>
            </a:r>
            <a:r>
              <a:rPr lang="en-US" altLang="ko-KR" sz="1600" dirty="0"/>
              <a:t/>
            </a:r>
            <a:br>
              <a:rPr lang="en-US" altLang="ko-KR" sz="1600" dirty="0"/>
            </a:br>
            <a:r>
              <a:rPr lang="en-US" altLang="ko-KR" sz="1600" dirty="0"/>
              <a:t>ii) The addressed recipient that does </a:t>
            </a:r>
            <a:r>
              <a:rPr lang="en-US" altLang="ko-KR" sz="1600" dirty="0" smtClean="0"/>
              <a:t>receive no valid trigger information takes </a:t>
            </a:r>
            <a:r>
              <a:rPr lang="en-US" altLang="ko-KR" sz="1600" dirty="0"/>
              <a:t>no action upon the receipt of the </a:t>
            </a:r>
            <a:r>
              <a:rPr lang="en-US" altLang="ko-KR" sz="1600" dirty="0" smtClean="0"/>
              <a:t>frame, </a:t>
            </a:r>
            <a:r>
              <a:rPr lang="en-US" altLang="ko-KR" sz="1600" dirty="0"/>
              <a:t>except for recording the </a:t>
            </a:r>
            <a:r>
              <a:rPr lang="en-US" altLang="ko-KR" sz="1600" dirty="0" smtClean="0"/>
              <a:t>state (if necessary)</a:t>
            </a:r>
            <a:br>
              <a:rPr lang="en-US" altLang="ko-KR" sz="1600" dirty="0" smtClean="0"/>
            </a:br>
            <a:endParaRPr lang="en-US" altLang="ko-KR" sz="1600" dirty="0" smtClean="0"/>
          </a:p>
          <a:p>
            <a:pPr marL="457200" lvl="1" indent="0">
              <a:buNone/>
            </a:pPr>
            <a:endParaRPr lang="en-US" altLang="ko-KR" sz="1600" dirty="0" smtClean="0"/>
          </a:p>
          <a:p>
            <a:pPr marL="457200" lvl="1" indent="0">
              <a:buNone/>
            </a:pPr>
            <a:r>
              <a:rPr lang="en-US" altLang="ko-KR" sz="1800" b="1" dirty="0" smtClean="0"/>
              <a:t>Results: </a:t>
            </a:r>
            <a:r>
              <a:rPr lang="en-US" altLang="ko-KR" sz="1800" b="1" dirty="0" smtClean="0">
                <a:solidFill>
                  <a:srgbClr val="00B050"/>
                </a:solidFill>
              </a:rPr>
              <a:t>Y/N/A: 32/0/9 </a:t>
            </a:r>
            <a:r>
              <a:rPr lang="en-US" altLang="ko-KR" sz="1800" b="1" dirty="0" err="1" smtClean="0">
                <a:solidFill>
                  <a:srgbClr val="00B050"/>
                </a:solidFill>
              </a:rPr>
              <a:t>Strawpoll</a:t>
            </a:r>
            <a:r>
              <a:rPr lang="en-US" altLang="ko-KR" sz="1800" b="1" dirty="0" smtClean="0">
                <a:solidFill>
                  <a:srgbClr val="00B050"/>
                </a:solidFill>
              </a:rPr>
              <a:t> passes</a:t>
            </a:r>
            <a:endParaRPr lang="en-GB" altLang="ko-KR" sz="1800" b="1" dirty="0">
              <a:solidFill>
                <a:srgbClr val="00B050"/>
              </a:solidFill>
            </a:endParaRPr>
          </a:p>
        </p:txBody>
      </p:sp>
      <p:sp>
        <p:nvSpPr>
          <p:cNvPr id="4" name="날짜 개체 틀 3"/>
          <p:cNvSpPr>
            <a:spLocks noGrp="1"/>
          </p:cNvSpPr>
          <p:nvPr>
            <p:ph type="dt" sz="half" idx="10"/>
          </p:nvPr>
        </p:nvSpPr>
        <p:spPr>
          <a:xfrm>
            <a:off x="696913" y="332601"/>
            <a:ext cx="1579600" cy="276999"/>
          </a:xfrm>
        </p:spPr>
        <p:txBody>
          <a:bodyPr/>
          <a:lstStyle/>
          <a:p>
            <a:pPr>
              <a:defRPr/>
            </a:pPr>
            <a:r>
              <a:rPr lang="en-US" altLang="ko-KR" dirty="0"/>
              <a:t>November 2015</a:t>
            </a:r>
          </a:p>
        </p:txBody>
      </p:sp>
      <p:sp>
        <p:nvSpPr>
          <p:cNvPr id="5" name="바닥글 개체 틀 4"/>
          <p:cNvSpPr>
            <a:spLocks noGrp="1"/>
          </p:cNvSpPr>
          <p:nvPr>
            <p:ph type="ftr" sz="quarter" idx="11"/>
          </p:nvPr>
        </p:nvSpPr>
        <p:spPr/>
        <p:txBody>
          <a:bodyPr/>
          <a:lstStyle/>
          <a:p>
            <a:pPr>
              <a:defRPr/>
            </a:pPr>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884626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62000"/>
          </a:xfrm>
        </p:spPr>
        <p:txBody>
          <a:bodyPr/>
          <a:lstStyle/>
          <a:p>
            <a:r>
              <a:rPr lang="en-US" altLang="ko-KR" dirty="0" smtClean="0">
                <a:solidFill>
                  <a:schemeClr val="tx1"/>
                </a:solidFill>
              </a:rPr>
              <a:t>Straw </a:t>
            </a:r>
            <a:r>
              <a:rPr lang="en-US" altLang="ko-KR" dirty="0" smtClean="0">
                <a:solidFill>
                  <a:schemeClr val="tx1"/>
                </a:solidFill>
              </a:rPr>
              <a:t>Poll </a:t>
            </a:r>
            <a:r>
              <a:rPr lang="en-US" altLang="ko-KR" dirty="0">
                <a:solidFill>
                  <a:schemeClr val="tx1"/>
                </a:solidFill>
              </a:rPr>
              <a:t>2</a:t>
            </a:r>
            <a:br>
              <a:rPr lang="en-US" altLang="ko-KR" dirty="0">
                <a:solidFill>
                  <a:schemeClr val="tx1"/>
                </a:solidFill>
              </a:rPr>
            </a:br>
            <a:r>
              <a:rPr lang="en-US" altLang="ko-KR" sz="2000" dirty="0" smtClean="0">
                <a:solidFill>
                  <a:schemeClr val="tx1"/>
                </a:solidFill>
              </a:rPr>
              <a:t>(11-15-1346-02-00ax-ack-policy-for-ul-mu-ack-transmission)</a:t>
            </a:r>
            <a:endParaRPr lang="ko-KR" altLang="en-US" sz="2000" dirty="0">
              <a:solidFill>
                <a:schemeClr val="tx1"/>
              </a:solidFill>
            </a:endParaRPr>
          </a:p>
        </p:txBody>
      </p:sp>
      <p:sp>
        <p:nvSpPr>
          <p:cNvPr id="3" name="내용 개체 틀 2"/>
          <p:cNvSpPr>
            <a:spLocks noGrp="1"/>
          </p:cNvSpPr>
          <p:nvPr>
            <p:ph idx="1"/>
          </p:nvPr>
        </p:nvSpPr>
        <p:spPr>
          <a:xfrm>
            <a:off x="762000" y="1524000"/>
            <a:ext cx="7772400" cy="4114800"/>
          </a:xfrm>
        </p:spPr>
        <p:txBody>
          <a:bodyPr/>
          <a:lstStyle/>
          <a:p>
            <a:r>
              <a:rPr lang="en-US" altLang="ko-KR" sz="2000" dirty="0" smtClean="0"/>
              <a:t>Do you agree to add to the spec framework document?</a:t>
            </a:r>
          </a:p>
          <a:p>
            <a:pPr lvl="1"/>
            <a:r>
              <a:rPr lang="en-US" altLang="ko-KR" sz="1400" dirty="0" err="1"/>
              <a:t>Ack</a:t>
            </a:r>
            <a:r>
              <a:rPr lang="en-US" altLang="ko-KR" sz="1400" dirty="0"/>
              <a:t> Policy field in a frame soliciting an immediate response is set to 00 (Normal </a:t>
            </a:r>
            <a:r>
              <a:rPr lang="en-US" altLang="ko-KR" sz="1400" dirty="0" err="1"/>
              <a:t>Ack</a:t>
            </a:r>
            <a:r>
              <a:rPr lang="en-US" altLang="ko-KR" sz="1400" dirty="0"/>
              <a:t> or Implicit Block </a:t>
            </a:r>
            <a:r>
              <a:rPr lang="en-US" altLang="ko-KR" sz="1400" dirty="0" err="1"/>
              <a:t>Ack</a:t>
            </a:r>
            <a:r>
              <a:rPr lang="en-US" altLang="ko-KR" sz="1400" dirty="0"/>
              <a:t> Request ) if the immediate response is carried in SU PPDU, or it is set to 01 (Trigger based UL MU </a:t>
            </a:r>
            <a:r>
              <a:rPr lang="en-US" altLang="ko-KR" sz="1400" dirty="0" err="1"/>
              <a:t>Ack</a:t>
            </a:r>
            <a:r>
              <a:rPr lang="en-US" altLang="ko-KR" sz="1400" dirty="0"/>
              <a:t>) if the immediate response is carried in MU </a:t>
            </a:r>
            <a:r>
              <a:rPr lang="en-US" altLang="ko-KR" sz="1400" dirty="0" smtClean="0"/>
              <a:t>PPDU.</a:t>
            </a:r>
          </a:p>
          <a:p>
            <a:pPr lvl="1"/>
            <a:endParaRPr lang="en-US" altLang="ko-KR" sz="1400" dirty="0"/>
          </a:p>
          <a:p>
            <a:pPr lvl="1"/>
            <a:endParaRPr lang="en-US" altLang="ko-KR" sz="1400" dirty="0" smtClean="0"/>
          </a:p>
          <a:p>
            <a:pPr lvl="1"/>
            <a:endParaRPr lang="en-US" altLang="ko-KR" sz="1400" dirty="0" smtClean="0"/>
          </a:p>
          <a:p>
            <a:endParaRPr lang="en-US" altLang="ko-KR" sz="2000" dirty="0"/>
          </a:p>
          <a:p>
            <a:endParaRPr lang="en-US" altLang="ko-KR" sz="2000" dirty="0" smtClean="0"/>
          </a:p>
          <a:p>
            <a:endParaRPr lang="en-US" altLang="ko-KR" sz="2000" dirty="0" smtClean="0"/>
          </a:p>
          <a:p>
            <a:endParaRPr lang="en-US" altLang="ko-KR" sz="2000" dirty="0"/>
          </a:p>
          <a:p>
            <a:endParaRPr lang="en-US" altLang="ko-KR" sz="2000" dirty="0" smtClean="0"/>
          </a:p>
          <a:p>
            <a:endParaRPr lang="en-US" altLang="ko-KR" sz="2000" dirty="0"/>
          </a:p>
          <a:p>
            <a:pPr marL="0" lvl="1" indent="0">
              <a:buNone/>
            </a:pPr>
            <a:endParaRPr lang="en-US" altLang="ko-KR" sz="1800" b="1" dirty="0" smtClean="0"/>
          </a:p>
          <a:p>
            <a:pPr marL="0" lvl="1" indent="0">
              <a:buNone/>
            </a:pPr>
            <a:endParaRPr lang="en-US" altLang="ko-KR" sz="1200" b="1" dirty="0" smtClean="0"/>
          </a:p>
          <a:p>
            <a:pPr marL="0" lvl="1" indent="0">
              <a:buNone/>
            </a:pPr>
            <a:r>
              <a:rPr lang="en-US" altLang="ko-KR" sz="1800" b="1" dirty="0" smtClean="0"/>
              <a:t>Results</a:t>
            </a:r>
            <a:r>
              <a:rPr lang="en-US" altLang="ko-KR" sz="1800" b="1" dirty="0"/>
              <a:t>: </a:t>
            </a:r>
            <a:r>
              <a:rPr lang="en-US" altLang="ko-KR" sz="1800" b="1" dirty="0">
                <a:solidFill>
                  <a:srgbClr val="00B050"/>
                </a:solidFill>
              </a:rPr>
              <a:t>Y/N/A: </a:t>
            </a:r>
            <a:r>
              <a:rPr lang="en-US" altLang="ko-KR" sz="1800" b="1" dirty="0" smtClean="0">
                <a:solidFill>
                  <a:srgbClr val="00B050"/>
                </a:solidFill>
              </a:rPr>
              <a:t>42/0/18 </a:t>
            </a:r>
            <a:r>
              <a:rPr lang="en-US" altLang="ko-KR" sz="1800" b="1" dirty="0" err="1" smtClean="0">
                <a:solidFill>
                  <a:srgbClr val="00B050"/>
                </a:solidFill>
              </a:rPr>
              <a:t>Strawpoll</a:t>
            </a:r>
            <a:r>
              <a:rPr lang="en-US" altLang="ko-KR" sz="1800" b="1" dirty="0" smtClean="0">
                <a:solidFill>
                  <a:srgbClr val="00B050"/>
                </a:solidFill>
              </a:rPr>
              <a:t> passes</a:t>
            </a:r>
            <a:endParaRPr lang="en-GB" altLang="ko-KR" sz="1800" b="1" dirty="0">
              <a:solidFill>
                <a:srgbClr val="00B050"/>
              </a:solidFill>
            </a:endParaRPr>
          </a:p>
          <a:p>
            <a:pPr marL="0" indent="0">
              <a:buNone/>
            </a:pPr>
            <a:endParaRPr lang="en-US" altLang="ko-KR" sz="2000" dirty="0" smtClean="0"/>
          </a:p>
        </p:txBody>
      </p:sp>
      <p:sp>
        <p:nvSpPr>
          <p:cNvPr id="4" name="슬라이드 번호 개체 틀 3"/>
          <p:cNvSpPr>
            <a:spLocks noGrp="1"/>
          </p:cNvSpPr>
          <p:nvPr>
            <p:ph type="sldNum" sz="quarter" idx="11"/>
          </p:nvPr>
        </p:nvSpPr>
        <p:spPr>
          <a:xfrm>
            <a:off x="4358076" y="6475413"/>
            <a:ext cx="504049" cy="184666"/>
          </a:xfrm>
        </p:spPr>
        <p:txBody>
          <a:bodyPr/>
          <a:lstStyle/>
          <a:p>
            <a:pPr>
              <a:defRPr/>
            </a:pPr>
            <a:r>
              <a:rPr lang="en-US" smtClean="0"/>
              <a:t>Slide </a:t>
            </a:r>
            <a:fld id="{3099D1E7-2CFE-4362-BB72-AF97192842EA}" type="slidenum">
              <a:rPr lang="en-US" smtClean="0"/>
              <a:pPr>
                <a:defRPr/>
              </a:pPr>
              <a:t>15</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graphicFrame>
        <p:nvGraphicFramePr>
          <p:cNvPr id="6" name="표 5"/>
          <p:cNvGraphicFramePr>
            <a:graphicFrameLocks noGrp="1"/>
          </p:cNvGraphicFramePr>
          <p:nvPr>
            <p:extLst>
              <p:ext uri="{D42A27DB-BD31-4B8C-83A1-F6EECF244321}">
                <p14:modId xmlns:p14="http://schemas.microsoft.com/office/powerpoint/2010/main" val="1537072859"/>
              </p:ext>
            </p:extLst>
          </p:nvPr>
        </p:nvGraphicFramePr>
        <p:xfrm>
          <a:off x="827584" y="2651760"/>
          <a:ext cx="7776863" cy="3291840"/>
        </p:xfrm>
        <a:graphic>
          <a:graphicData uri="http://schemas.openxmlformats.org/drawingml/2006/table">
            <a:tbl>
              <a:tblPr/>
              <a:tblGrid>
                <a:gridCol w="952268"/>
                <a:gridCol w="991948"/>
                <a:gridCol w="5832647"/>
              </a:tblGrid>
              <a:tr h="136558">
                <a:tc gridSpan="2">
                  <a:txBody>
                    <a:bodyPr/>
                    <a:lstStyle/>
                    <a:p>
                      <a:pPr algn="l" latinLnBrk="1">
                        <a:lnSpc>
                          <a:spcPct val="100000"/>
                        </a:lnSpc>
                        <a:spcAft>
                          <a:spcPts val="0"/>
                        </a:spcAft>
                      </a:pPr>
                      <a:r>
                        <a:rPr lang="en-US" sz="1200" b="1" dirty="0">
                          <a:latin typeface="Arial" pitchFamily="34" charset="0"/>
                          <a:ea typeface="맑은 고딕"/>
                          <a:cs typeface="Arial" pitchFamily="34" charset="0"/>
                        </a:rPr>
                        <a:t>Bits in </a:t>
                      </a:r>
                      <a:r>
                        <a:rPr lang="en-US" sz="1200" b="1" dirty="0" err="1">
                          <a:latin typeface="Arial" pitchFamily="34" charset="0"/>
                          <a:ea typeface="맑은 고딕"/>
                          <a:cs typeface="Arial" pitchFamily="34" charset="0"/>
                        </a:rPr>
                        <a:t>QoS</a:t>
                      </a:r>
                      <a:r>
                        <a:rPr lang="en-US" sz="1200" b="1" dirty="0">
                          <a:latin typeface="Arial" pitchFamily="34" charset="0"/>
                          <a:ea typeface="맑은 고딕"/>
                          <a:cs typeface="Arial" pitchFamily="34" charset="0"/>
                        </a:rPr>
                        <a:t> Control field</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rowSpan="2">
                  <a:txBody>
                    <a:bodyPr/>
                    <a:lstStyle/>
                    <a:p>
                      <a:pPr algn="l" latinLnBrk="1">
                        <a:lnSpc>
                          <a:spcPct val="100000"/>
                        </a:lnSpc>
                        <a:spcAft>
                          <a:spcPts val="0"/>
                        </a:spcAft>
                      </a:pPr>
                      <a:r>
                        <a:rPr lang="en-US" sz="1200" b="1" dirty="0">
                          <a:latin typeface="Arial" pitchFamily="34" charset="0"/>
                          <a:ea typeface="맑은 고딕"/>
                          <a:cs typeface="Arial" pitchFamily="34" charset="0"/>
                        </a:rPr>
                        <a:t>Meaning</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558">
                <a:tc>
                  <a:txBody>
                    <a:bodyPr/>
                    <a:lstStyle/>
                    <a:p>
                      <a:pPr algn="l" latinLnBrk="1">
                        <a:lnSpc>
                          <a:spcPct val="100000"/>
                        </a:lnSpc>
                        <a:spcAft>
                          <a:spcPts val="0"/>
                        </a:spcAft>
                      </a:pPr>
                      <a:r>
                        <a:rPr lang="en-US" sz="1200" b="1">
                          <a:latin typeface="Arial" pitchFamily="34" charset="0"/>
                          <a:ea typeface="맑은 고딕"/>
                          <a:cs typeface="Arial" pitchFamily="34" charset="0"/>
                        </a:rPr>
                        <a:t>Bit 5</a:t>
                      </a:r>
                      <a:endParaRPr lang="ko-KR" sz="120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b="1" dirty="0">
                          <a:latin typeface="Arial" pitchFamily="34" charset="0"/>
                          <a:ea typeface="맑은 고딕"/>
                          <a:cs typeface="Arial" pitchFamily="34" charset="0"/>
                        </a:rPr>
                        <a:t>Bit 6</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643189">
                <a:tc>
                  <a:txBody>
                    <a:bodyPr/>
                    <a:lstStyle/>
                    <a:p>
                      <a:pPr algn="l" latinLnBrk="1">
                        <a:lnSpc>
                          <a:spcPct val="100000"/>
                        </a:lnSpc>
                        <a:spcAft>
                          <a:spcPts val="0"/>
                        </a:spcAft>
                      </a:pPr>
                      <a:r>
                        <a:rPr lang="en-US" sz="1200" dirty="0">
                          <a:latin typeface="Arial" pitchFamily="34" charset="0"/>
                          <a:ea typeface="맑은 고딕"/>
                          <a:cs typeface="Arial" pitchFamily="34" charset="0"/>
                        </a:rPr>
                        <a:t>0</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dirty="0">
                          <a:latin typeface="Arial" pitchFamily="34" charset="0"/>
                          <a:ea typeface="맑은 고딕"/>
                          <a:cs typeface="Arial" pitchFamily="34" charset="0"/>
                        </a:rPr>
                        <a:t>1</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u="none" dirty="0" smtClean="0">
                          <a:latin typeface="Arial" pitchFamily="34" charset="0"/>
                          <a:ea typeface="맑은 고딕"/>
                          <a:cs typeface="Arial" pitchFamily="34" charset="0"/>
                        </a:rPr>
                        <a:t>No explicit acknowledgment or PSMP </a:t>
                      </a:r>
                      <a:r>
                        <a:rPr lang="en-US" sz="1200" u="none" dirty="0" err="1" smtClean="0">
                          <a:latin typeface="Arial" pitchFamily="34" charset="0"/>
                          <a:ea typeface="맑은 고딕"/>
                          <a:cs typeface="Arial" pitchFamily="34" charset="0"/>
                        </a:rPr>
                        <a:t>Ack</a:t>
                      </a:r>
                      <a:r>
                        <a:rPr lang="en-US" sz="1200" u="none" dirty="0" smtClean="0">
                          <a:latin typeface="Arial" pitchFamily="34" charset="0"/>
                          <a:ea typeface="맑은 고딕"/>
                          <a:cs typeface="Arial" pitchFamily="34" charset="0"/>
                        </a:rPr>
                        <a:t> </a:t>
                      </a:r>
                      <a:r>
                        <a:rPr lang="en-US" altLang="ko-KR" sz="1200" u="sng" dirty="0" smtClean="0">
                          <a:latin typeface="Arial" pitchFamily="34" charset="0"/>
                          <a:ea typeface="맑은 고딕"/>
                          <a:cs typeface="Arial" pitchFamily="34" charset="0"/>
                        </a:rPr>
                        <a:t>or</a:t>
                      </a:r>
                      <a:r>
                        <a:rPr lang="ko-KR" altLang="en-US" sz="1200" u="sng" dirty="0" smtClean="0">
                          <a:latin typeface="Arial" pitchFamily="34" charset="0"/>
                          <a:ea typeface="맑은 고딕"/>
                          <a:cs typeface="Arial" pitchFamily="34" charset="0"/>
                        </a:rPr>
                        <a:t> </a:t>
                      </a:r>
                      <a:r>
                        <a:rPr lang="en-US" altLang="ko-KR" sz="1200" u="sng" dirty="0" smtClean="0">
                          <a:latin typeface="Arial" pitchFamily="34" charset="0"/>
                          <a:ea typeface="맑은 고딕"/>
                          <a:cs typeface="Arial" pitchFamily="34" charset="0"/>
                        </a:rPr>
                        <a:t>Trigger based UL MU Ack</a:t>
                      </a:r>
                      <a:r>
                        <a:rPr lang="en-US" sz="1200" u="none" dirty="0" smtClean="0">
                          <a:latin typeface="Arial" pitchFamily="34" charset="0"/>
                          <a:ea typeface="맑은 고딕"/>
                          <a:cs typeface="Arial" pitchFamily="34" charset="0"/>
                        </a:rPr>
                        <a:t>.</a:t>
                      </a:r>
                    </a:p>
                    <a:p>
                      <a:pPr algn="l" latinLnBrk="1">
                        <a:lnSpc>
                          <a:spcPct val="100000"/>
                        </a:lnSpc>
                        <a:spcAft>
                          <a:spcPts val="0"/>
                        </a:spcAft>
                      </a:pPr>
                      <a:endParaRPr lang="en-US" sz="1200" u="none" dirty="0" smtClean="0">
                        <a:latin typeface="Arial" pitchFamily="34" charset="0"/>
                        <a:ea typeface="맑은 고딕"/>
                        <a:cs typeface="Arial" pitchFamily="34" charset="0"/>
                      </a:endParaRPr>
                    </a:p>
                    <a:p>
                      <a:pPr algn="l" latinLnBrk="1">
                        <a:lnSpc>
                          <a:spcPct val="100000"/>
                        </a:lnSpc>
                        <a:spcAft>
                          <a:spcPts val="0"/>
                        </a:spcAft>
                      </a:pPr>
                      <a:r>
                        <a:rPr lang="en-US" sz="1200" u="none" dirty="0" smtClean="0">
                          <a:latin typeface="Arial" pitchFamily="34" charset="0"/>
                          <a:ea typeface="맑은 고딕"/>
                          <a:cs typeface="Arial" pitchFamily="34" charset="0"/>
                        </a:rPr>
                        <a:t>When bit 6 of the Frame Control field (see 8.2.4.1.3 (Type and Subtype fields)) is set</a:t>
                      </a:r>
                    </a:p>
                    <a:p>
                      <a:pPr algn="l" latinLnBrk="1">
                        <a:lnSpc>
                          <a:spcPct val="100000"/>
                        </a:lnSpc>
                        <a:spcAft>
                          <a:spcPts val="0"/>
                        </a:spcAft>
                      </a:pPr>
                      <a:r>
                        <a:rPr lang="en-US" sz="1200" u="none" dirty="0" smtClean="0">
                          <a:latin typeface="Arial" pitchFamily="34" charset="0"/>
                          <a:ea typeface="맑은 고딕"/>
                          <a:cs typeface="Arial" pitchFamily="34" charset="0"/>
                        </a:rPr>
                        <a:t>to 1:</a:t>
                      </a:r>
                    </a:p>
                    <a:p>
                      <a:pPr algn="l" latinLnBrk="1">
                        <a:lnSpc>
                          <a:spcPct val="100000"/>
                        </a:lnSpc>
                        <a:spcAft>
                          <a:spcPts val="0"/>
                        </a:spcAft>
                      </a:pPr>
                      <a:r>
                        <a:rPr lang="en-US" sz="1200" u="none" dirty="0" smtClean="0">
                          <a:latin typeface="Arial" pitchFamily="34" charset="0"/>
                          <a:ea typeface="맑은 고딕"/>
                          <a:cs typeface="Arial" pitchFamily="34" charset="0"/>
                        </a:rPr>
                        <a:t>…</a:t>
                      </a:r>
                    </a:p>
                    <a:p>
                      <a:pPr algn="l" latinLnBrk="1">
                        <a:lnSpc>
                          <a:spcPct val="100000"/>
                        </a:lnSpc>
                        <a:spcAft>
                          <a:spcPts val="0"/>
                        </a:spcAft>
                      </a:pPr>
                      <a:r>
                        <a:rPr lang="en-US" sz="1200" u="none" dirty="0" smtClean="0">
                          <a:latin typeface="Arial" pitchFamily="34" charset="0"/>
                          <a:ea typeface="맑은 고딕"/>
                          <a:cs typeface="Arial" pitchFamily="34" charset="0"/>
                        </a:rPr>
                        <a:t>When bit 6 of the Frame Control field (see 8.2.4.1.3 (Type and Subtype fields)) is set</a:t>
                      </a:r>
                    </a:p>
                    <a:p>
                      <a:pPr algn="l" latinLnBrk="1">
                        <a:lnSpc>
                          <a:spcPct val="100000"/>
                        </a:lnSpc>
                        <a:spcAft>
                          <a:spcPts val="0"/>
                        </a:spcAft>
                      </a:pPr>
                      <a:r>
                        <a:rPr lang="en-US" sz="1200" u="none" dirty="0" smtClean="0">
                          <a:latin typeface="Arial" pitchFamily="34" charset="0"/>
                          <a:ea typeface="맑은 고딕"/>
                          <a:cs typeface="Arial" pitchFamily="34" charset="0"/>
                        </a:rPr>
                        <a:t>to 0:</a:t>
                      </a:r>
                    </a:p>
                    <a:p>
                      <a:pPr algn="l" latinLnBrk="1">
                        <a:lnSpc>
                          <a:spcPct val="100000"/>
                        </a:lnSpc>
                        <a:spcAft>
                          <a:spcPts val="0"/>
                        </a:spcAft>
                      </a:pPr>
                      <a:r>
                        <a:rPr lang="en-US" sz="1200" u="none" dirty="0" smtClean="0">
                          <a:latin typeface="Arial" pitchFamily="34" charset="0"/>
                          <a:ea typeface="맑은 고딕"/>
                          <a:cs typeface="Arial" pitchFamily="34" charset="0"/>
                        </a:rPr>
                        <a:t>The acknowledgment for a frame indicating PSMP </a:t>
                      </a:r>
                      <a:r>
                        <a:rPr lang="en-US" sz="1200" u="none" dirty="0" err="1" smtClean="0">
                          <a:latin typeface="Arial" pitchFamily="34" charset="0"/>
                          <a:ea typeface="맑은 고딕"/>
                          <a:cs typeface="Arial" pitchFamily="34" charset="0"/>
                        </a:rPr>
                        <a:t>Ack</a:t>
                      </a:r>
                      <a:r>
                        <a:rPr lang="en-US" sz="1200" u="none" dirty="0" smtClean="0">
                          <a:latin typeface="Arial" pitchFamily="34" charset="0"/>
                          <a:ea typeface="맑은 고딕"/>
                          <a:cs typeface="Arial" pitchFamily="34" charset="0"/>
                        </a:rPr>
                        <a:t> when it appears in a PSMP</a:t>
                      </a:r>
                    </a:p>
                    <a:p>
                      <a:pPr algn="l" latinLnBrk="1">
                        <a:lnSpc>
                          <a:spcPct val="100000"/>
                        </a:lnSpc>
                        <a:spcAft>
                          <a:spcPts val="0"/>
                        </a:spcAft>
                      </a:pPr>
                      <a:r>
                        <a:rPr lang="en-US" sz="1200" u="none" dirty="0" smtClean="0">
                          <a:latin typeface="Arial" pitchFamily="34" charset="0"/>
                          <a:ea typeface="맑은 고딕"/>
                          <a:cs typeface="Arial" pitchFamily="34" charset="0"/>
                        </a:rPr>
                        <a:t>downlink transmission time (PSMP-DTT) is to be received in a later PSMP uplink</a:t>
                      </a:r>
                    </a:p>
                    <a:p>
                      <a:pPr algn="l" latinLnBrk="1">
                        <a:lnSpc>
                          <a:spcPct val="100000"/>
                        </a:lnSpc>
                        <a:spcAft>
                          <a:spcPts val="0"/>
                        </a:spcAft>
                      </a:pPr>
                      <a:r>
                        <a:rPr lang="en-US" sz="1200" u="none" dirty="0" smtClean="0">
                          <a:latin typeface="Arial" pitchFamily="34" charset="0"/>
                          <a:ea typeface="맑은 고딕"/>
                          <a:cs typeface="Arial" pitchFamily="34" charset="0"/>
                        </a:rPr>
                        <a:t>transmission time (PSMP-UTT).</a:t>
                      </a:r>
                    </a:p>
                    <a:p>
                      <a:pPr algn="l" latinLnBrk="1">
                        <a:lnSpc>
                          <a:spcPct val="100000"/>
                        </a:lnSpc>
                        <a:spcAft>
                          <a:spcPts val="0"/>
                        </a:spcAft>
                      </a:pPr>
                      <a:r>
                        <a:rPr lang="en-US" sz="1200" u="none" dirty="0" smtClean="0">
                          <a:latin typeface="Arial" pitchFamily="34" charset="0"/>
                          <a:ea typeface="맑은 고딕"/>
                          <a:cs typeface="Arial" pitchFamily="34" charset="0"/>
                        </a:rPr>
                        <a:t>…</a:t>
                      </a:r>
                    </a:p>
                    <a:p>
                      <a:pPr algn="l" fontAlgn="auto" latinLnBrk="0">
                        <a:lnSpc>
                          <a:spcPct val="100000"/>
                        </a:lnSpc>
                        <a:spcAft>
                          <a:spcPts val="0"/>
                        </a:spcAft>
                      </a:pPr>
                      <a:endParaRPr lang="en-US" altLang="ko-KR" sz="1200" u="sng" dirty="0" smtClean="0">
                        <a:latin typeface="Arial" pitchFamily="34" charset="0"/>
                        <a:ea typeface="맑은 고딕"/>
                        <a:cs typeface="Arial"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ko-KR" sz="1200" u="sng" baseline="0" dirty="0" smtClean="0">
                          <a:latin typeface="Arial" pitchFamily="34" charset="0"/>
                          <a:ea typeface="맑은 고딕"/>
                          <a:cs typeface="Arial" pitchFamily="34" charset="0"/>
                        </a:rPr>
                        <a:t>If the DL PPDU is HE MU PPDU, the addressed recipient returns an </a:t>
                      </a:r>
                      <a:r>
                        <a:rPr lang="en-US" altLang="ko-KR" sz="1200" u="sng" baseline="0" dirty="0" err="1" smtClean="0">
                          <a:latin typeface="Arial" pitchFamily="34" charset="0"/>
                          <a:ea typeface="맑은 고딕"/>
                          <a:cs typeface="Arial" pitchFamily="34" charset="0"/>
                        </a:rPr>
                        <a:t>Ack</a:t>
                      </a:r>
                      <a:r>
                        <a:rPr lang="en-US" altLang="ko-KR" sz="1200" u="sng" baseline="0" dirty="0" smtClean="0">
                          <a:latin typeface="Arial" pitchFamily="34" charset="0"/>
                          <a:ea typeface="맑은 고딕"/>
                          <a:cs typeface="Arial" pitchFamily="34" charset="0"/>
                        </a:rPr>
                        <a:t>/BA in MU format as an immediate response to a DL MU PPDU.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ko-KR" sz="1200" u="sng" dirty="0" smtClean="0">
                        <a:latin typeface="Arial" pitchFamily="34" charset="0"/>
                        <a:ea typeface="맑은 고딕"/>
                        <a:cs typeface="Arial" pitchFamily="34" charset="0"/>
                      </a:endParaRPr>
                    </a:p>
                    <a:p>
                      <a:pPr algn="l" fontAlgn="auto" latinLnBrk="0">
                        <a:lnSpc>
                          <a:spcPct val="100000"/>
                        </a:lnSpc>
                        <a:spcAft>
                          <a:spcPts val="0"/>
                        </a:spcAft>
                      </a:pP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9021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a:t>Poll 3</a:t>
            </a:r>
            <a:br>
              <a:rPr lang="en-US" altLang="ko-KR" dirty="0"/>
            </a:br>
            <a:r>
              <a:rPr lang="en-US" altLang="ko-KR" sz="2000" dirty="0" smtClean="0"/>
              <a:t>(11-15-1330-00-00ax-a-method-of-transmitting-multi-sta-block-frame)</a:t>
            </a:r>
            <a:r>
              <a:rPr lang="en-US" altLang="ko-KR" sz="2000" dirty="0" smtClean="0"/>
              <a:t/>
            </a:r>
            <a:br>
              <a:rPr lang="en-US" altLang="ko-KR" sz="2000" dirty="0" smtClean="0"/>
            </a:br>
            <a:endParaRPr lang="ko-KR" altLang="en-US" sz="2000" dirty="0"/>
          </a:p>
        </p:txBody>
      </p:sp>
      <p:sp>
        <p:nvSpPr>
          <p:cNvPr id="3" name="내용 개체 틀 2"/>
          <p:cNvSpPr>
            <a:spLocks noGrp="1"/>
          </p:cNvSpPr>
          <p:nvPr>
            <p:ph idx="1"/>
          </p:nvPr>
        </p:nvSpPr>
        <p:spPr/>
        <p:txBody>
          <a:bodyPr/>
          <a:lstStyle/>
          <a:p>
            <a:r>
              <a:rPr lang="en-US" altLang="ko-KR" dirty="0" smtClean="0"/>
              <a:t>Do you agree to add to SFD?</a:t>
            </a:r>
          </a:p>
          <a:p>
            <a:pPr lvl="1"/>
            <a:r>
              <a:rPr lang="en-US" altLang="ko-KR" dirty="0" smtClean="0"/>
              <a:t>The spec shall allow DL OFDMA transmission of Multi-STA Block ACK </a:t>
            </a:r>
            <a:r>
              <a:rPr lang="en-US" altLang="ko-KR" dirty="0" smtClean="0"/>
              <a:t>frame </a:t>
            </a:r>
            <a:r>
              <a:rPr lang="en-US" altLang="ko-KR" dirty="0" smtClean="0"/>
              <a:t>in response to UL MU PPDUs </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endParaRPr lang="en-US" altLang="ko-KR" dirty="0" smtClean="0"/>
          </a:p>
          <a:p>
            <a:pPr marL="0" lvl="1" indent="0">
              <a:buNone/>
            </a:pPr>
            <a:r>
              <a:rPr lang="en-US" altLang="ko-KR" b="1" dirty="0" smtClean="0"/>
              <a:t>Results: </a:t>
            </a:r>
            <a:r>
              <a:rPr lang="en-US" altLang="ko-KR" b="1" dirty="0" smtClean="0">
                <a:solidFill>
                  <a:srgbClr val="00B050"/>
                </a:solidFill>
              </a:rPr>
              <a:t>Y/N/A</a:t>
            </a:r>
            <a:r>
              <a:rPr lang="en-US" altLang="ko-KR" b="1" dirty="0">
                <a:solidFill>
                  <a:srgbClr val="00B050"/>
                </a:solidFill>
              </a:rPr>
              <a:t>: </a:t>
            </a:r>
            <a:r>
              <a:rPr lang="en-US" altLang="ko-KR" b="1" dirty="0" smtClean="0">
                <a:solidFill>
                  <a:srgbClr val="00B050"/>
                </a:solidFill>
              </a:rPr>
              <a:t>24/0/31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altLang="ko-KR" sz="2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November 2015</a:t>
            </a:r>
            <a:endParaRPr lang="en-US" dirty="0"/>
          </a:p>
        </p:txBody>
      </p:sp>
    </p:spTree>
    <p:extLst>
      <p:ext uri="{BB962C8B-B14F-4D97-AF65-F5344CB8AC3E}">
        <p14:creationId xmlns:p14="http://schemas.microsoft.com/office/powerpoint/2010/main" val="264284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a:t>
            </a:r>
            <a:r>
              <a:rPr lang="en-US" dirty="0" smtClean="0"/>
              <a:t>4</a:t>
            </a:r>
            <a:r>
              <a:rPr lang="en-US" dirty="0"/>
              <a:t/>
            </a:r>
            <a:br>
              <a:rPr lang="en-US" dirty="0"/>
            </a:br>
            <a:r>
              <a:rPr lang="en-US" dirty="0"/>
              <a:t> </a:t>
            </a:r>
            <a:r>
              <a:rPr lang="en-US" sz="1800" dirty="0" smtClean="0"/>
              <a:t>(11-15-1351-00-00ax-rate-mcs-selection-rules-for-m-ba-and-dl-ofdma-ba)</a:t>
            </a:r>
            <a:endParaRPr lang="en-US" sz="1800" dirty="0"/>
          </a:p>
        </p:txBody>
      </p:sp>
      <p:sp>
        <p:nvSpPr>
          <p:cNvPr id="3" name="Content Placeholder 2"/>
          <p:cNvSpPr>
            <a:spLocks noGrp="1"/>
          </p:cNvSpPr>
          <p:nvPr>
            <p:ph idx="1"/>
          </p:nvPr>
        </p:nvSpPr>
        <p:spPr>
          <a:xfrm>
            <a:off x="0" y="2062165"/>
            <a:ext cx="9144000" cy="4719635"/>
          </a:xfrm>
        </p:spPr>
        <p:txBody>
          <a:bodyPr/>
          <a:lstStyle/>
          <a:p>
            <a:pPr marL="0" indent="0">
              <a:buNone/>
            </a:pPr>
            <a:r>
              <a:rPr lang="en-US" sz="1800" dirty="0" smtClean="0"/>
              <a:t>Do you agree to add the following rate/MCS selection rules of DL acknowledgement for UL MU to the SFD?</a:t>
            </a:r>
          </a:p>
          <a:p>
            <a:r>
              <a:rPr lang="en-US" sz="1800" dirty="0" smtClean="0"/>
              <a:t>When an AP selects rate, MCS, NSS of M-BA or OFDMA BA that acknowledges the UL OFDMA, the AP may ignore the MCS, NSS of UL OFDMA PPDU that elicits the DL acknowledgement.</a:t>
            </a:r>
          </a:p>
          <a:p>
            <a:r>
              <a:rPr lang="en-US" sz="1800" dirty="0" smtClean="0"/>
              <a:t>The AP shall transmit the M-BA using one of rate, MCS, NSS that all of the acknowledgement receivers support.</a:t>
            </a:r>
          </a:p>
          <a:p>
            <a:pPr lvl="1"/>
            <a:endParaRPr lang="en-US" sz="1800" dirty="0" smtClean="0"/>
          </a:p>
          <a:p>
            <a:pPr lvl="1"/>
            <a:endParaRPr lang="en-US" sz="1800" dirty="0"/>
          </a:p>
          <a:p>
            <a:pPr lvl="1"/>
            <a:endParaRPr lang="en-US" sz="1800" dirty="0" smtClean="0"/>
          </a:p>
          <a:p>
            <a:pPr marL="457200" lvl="1" indent="0">
              <a:buNone/>
            </a:pPr>
            <a:r>
              <a:rPr lang="en-US" altLang="ko-KR" sz="1800" b="1" dirty="0"/>
              <a:t>Results: </a:t>
            </a:r>
            <a:r>
              <a:rPr lang="en-US" altLang="ko-KR" sz="1800" b="1" dirty="0">
                <a:solidFill>
                  <a:srgbClr val="00B050"/>
                </a:solidFill>
              </a:rPr>
              <a:t>Y/N/A: </a:t>
            </a:r>
            <a:r>
              <a:rPr lang="en-US" altLang="ko-KR" sz="1800" b="1" dirty="0" smtClean="0">
                <a:solidFill>
                  <a:srgbClr val="00B050"/>
                </a:solidFill>
              </a:rPr>
              <a:t>34/1/25 </a:t>
            </a:r>
            <a:r>
              <a:rPr lang="en-US" altLang="ko-KR" sz="1800" b="1" dirty="0" err="1">
                <a:solidFill>
                  <a:srgbClr val="00B050"/>
                </a:solidFill>
              </a:rPr>
              <a:t>Strawpoll</a:t>
            </a:r>
            <a:r>
              <a:rPr lang="en-US" altLang="ko-KR" sz="1800" b="1" dirty="0">
                <a:solidFill>
                  <a:srgbClr val="00B050"/>
                </a:solidFill>
              </a:rPr>
              <a:t> passes</a:t>
            </a:r>
            <a:endParaRPr lang="en-GB" altLang="ko-KR" sz="1800" b="1" dirty="0">
              <a:solidFill>
                <a:srgbClr val="00B050"/>
              </a:solidFill>
            </a:endParaRPr>
          </a:p>
          <a:p>
            <a:pPr lvl="1"/>
            <a:endParaRPr lang="en-US" sz="1800" dirty="0" smtClean="0"/>
          </a:p>
          <a:p>
            <a:endParaRPr lang="en-US" sz="2200" dirty="0" smtClean="0"/>
          </a:p>
          <a:p>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6" name="Rectangle 5"/>
          <p:cNvSpPr>
            <a:spLocks noGrp="1" noChangeArrowheads="1"/>
          </p:cNvSpPr>
          <p:nvPr>
            <p:ph type="ftr" sz="quarter" idx="11"/>
          </p:nvPr>
        </p:nvSpPr>
        <p:spPr>
          <a:xfrm>
            <a:off x="6660397" y="6475413"/>
            <a:ext cx="167193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extLst>
      <p:ext uri="{BB962C8B-B14F-4D97-AF65-F5344CB8AC3E}">
        <p14:creationId xmlns:p14="http://schemas.microsoft.com/office/powerpoint/2010/main" val="1689929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a:t>Poll 5</a:t>
            </a:r>
            <a:br>
              <a:rPr lang="en-US" dirty="0"/>
            </a:br>
            <a:r>
              <a:rPr lang="en-US" sz="2000" dirty="0" smtClean="0"/>
              <a:t>(11-15-1300-00-00ax-dl-mu-transmission-sequence)</a:t>
            </a:r>
            <a:endParaRPr lang="en-US" sz="2000" dirty="0"/>
          </a:p>
        </p:txBody>
      </p:sp>
      <p:sp>
        <p:nvSpPr>
          <p:cNvPr id="3" name="Content Placeholder 2"/>
          <p:cNvSpPr>
            <a:spLocks noGrp="1"/>
          </p:cNvSpPr>
          <p:nvPr>
            <p:ph idx="1"/>
          </p:nvPr>
        </p:nvSpPr>
        <p:spPr/>
        <p:txBody>
          <a:bodyPr>
            <a:normAutofit/>
          </a:bodyPr>
          <a:lstStyle/>
          <a:p>
            <a:r>
              <a:rPr lang="en-US" dirty="0"/>
              <a:t>Do you agree to add to the TG Specification Framework:</a:t>
            </a:r>
          </a:p>
          <a:p>
            <a:pPr lvl="1"/>
            <a:r>
              <a:rPr lang="en-US" dirty="0"/>
              <a:t>4.y.z When an AP initiates a DL MU </a:t>
            </a:r>
            <a:r>
              <a:rPr lang="en-US" dirty="0" smtClean="0"/>
              <a:t>transmission soliciting more than one immediate response frames, </a:t>
            </a:r>
            <a:r>
              <a:rPr lang="en-US" dirty="0"/>
              <a:t>the DL MU transmission is successful if the AP receives </a:t>
            </a:r>
            <a:r>
              <a:rPr lang="en-US" dirty="0" smtClean="0"/>
              <a:t>the response frame correctly </a:t>
            </a:r>
            <a:r>
              <a:rPr lang="en-US" dirty="0"/>
              <a:t>from at least one STA indicated by any trigger </a:t>
            </a:r>
            <a:r>
              <a:rPr lang="en-US" dirty="0" smtClean="0"/>
              <a:t>information in </a:t>
            </a:r>
            <a:r>
              <a:rPr lang="en-US" dirty="0"/>
              <a:t>the DL MU transmission</a:t>
            </a:r>
            <a:r>
              <a:rPr lang="en-US" dirty="0" smtClean="0"/>
              <a:t>.</a:t>
            </a:r>
          </a:p>
          <a:p>
            <a:pPr lvl="1"/>
            <a:endParaRPr lang="en-US" dirty="0"/>
          </a:p>
          <a:p>
            <a:pPr marL="457200" lvl="1" indent="0">
              <a:buNone/>
            </a:pPr>
            <a:endParaRPr lang="en-US" altLang="ko-KR" dirty="0"/>
          </a:p>
          <a:p>
            <a:pPr marL="457200" lvl="1" indent="0">
              <a:buNone/>
            </a:pPr>
            <a:r>
              <a:rPr lang="en-US" altLang="ko-KR" b="1" dirty="0" smtClean="0"/>
              <a:t>Results</a:t>
            </a:r>
            <a:r>
              <a:rPr lang="en-US" altLang="ko-KR" b="1" dirty="0"/>
              <a:t>: </a:t>
            </a:r>
            <a:r>
              <a:rPr lang="en-US" altLang="ko-KR" b="1" dirty="0">
                <a:solidFill>
                  <a:srgbClr val="00B050"/>
                </a:solidFill>
              </a:rPr>
              <a:t>Y/N/A: </a:t>
            </a:r>
            <a:r>
              <a:rPr lang="en-US" altLang="ko-KR" b="1" dirty="0" smtClean="0">
                <a:solidFill>
                  <a:srgbClr val="00B050"/>
                </a:solidFill>
              </a:rPr>
              <a:t>23/0/26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dirty="0"/>
          </a:p>
          <a:p>
            <a:pPr lvl="1"/>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Date Placeholder 5"/>
          <p:cNvSpPr>
            <a:spLocks noGrp="1"/>
          </p:cNvSpPr>
          <p:nvPr>
            <p:ph type="dt" sz="half" idx="4294967295"/>
          </p:nvPr>
        </p:nvSpPr>
        <p:spPr>
          <a:xfrm>
            <a:off x="696913" y="332601"/>
            <a:ext cx="1579600" cy="276999"/>
          </a:xfrm>
          <a:prstGeom prst="rect">
            <a:avLst/>
          </a:prstGeom>
        </p:spPr>
        <p:txBody>
          <a:bodyPr/>
          <a:lstStyle/>
          <a:p>
            <a:pPr>
              <a:defRPr/>
            </a:pPr>
            <a:r>
              <a:rPr lang="en-US" dirty="0"/>
              <a:t>November 2015</a:t>
            </a:r>
          </a:p>
        </p:txBody>
      </p:sp>
    </p:spTree>
    <p:extLst>
      <p:ext uri="{BB962C8B-B14F-4D97-AF65-F5344CB8AC3E}">
        <p14:creationId xmlns:p14="http://schemas.microsoft.com/office/powerpoint/2010/main" val="16560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6</a:t>
            </a:r>
            <a:br>
              <a:rPr lang="en-US" dirty="0"/>
            </a:br>
            <a:r>
              <a:rPr lang="en-US" sz="2000" dirty="0" smtClean="0"/>
              <a:t>(11-15-1318-00-00ax-fragmentation-for-mu-frames-follow-up)</a:t>
            </a:r>
            <a:endParaRPr lang="en-US" sz="2000" dirty="0"/>
          </a:p>
        </p:txBody>
      </p:sp>
      <p:sp>
        <p:nvSpPr>
          <p:cNvPr id="3" name="Content Placeholder 2"/>
          <p:cNvSpPr>
            <a:spLocks noGrp="1"/>
          </p:cNvSpPr>
          <p:nvPr>
            <p:ph idx="1"/>
          </p:nvPr>
        </p:nvSpPr>
        <p:spPr/>
        <p:txBody>
          <a:bodyPr/>
          <a:lstStyle/>
          <a:p>
            <a:r>
              <a:rPr lang="en-US" sz="2000" dirty="0" smtClean="0"/>
              <a:t>Do you support to add to the 11ax SFD:</a:t>
            </a:r>
          </a:p>
          <a:p>
            <a:pPr lvl="1"/>
            <a:r>
              <a:rPr lang="en-US" sz="1800" dirty="0"/>
              <a:t>The 11ax fragmentation negotiation shall allow the following fragmentation types (levels) to be indicated:</a:t>
            </a:r>
          </a:p>
          <a:p>
            <a:pPr lvl="2"/>
            <a:r>
              <a:rPr lang="en-US" sz="1600" dirty="0"/>
              <a:t>Level 0: No support for fragments</a:t>
            </a:r>
          </a:p>
          <a:p>
            <a:pPr lvl="2"/>
            <a:r>
              <a:rPr lang="en-US" sz="1600" dirty="0"/>
              <a:t>Level 1: Support for a fragment in a “VHT” single MPDU only</a:t>
            </a:r>
          </a:p>
          <a:p>
            <a:pPr lvl="2"/>
            <a:r>
              <a:rPr lang="en-US" sz="1600" dirty="0"/>
              <a:t>Level 2: Support for up to one fragment per MSDU in an A-MPDU</a:t>
            </a:r>
          </a:p>
          <a:p>
            <a:pPr lvl="2"/>
            <a:r>
              <a:rPr lang="en-US" sz="1600" dirty="0"/>
              <a:t>Level 3: Support for multiple fragments of an MSDU per </a:t>
            </a:r>
            <a:r>
              <a:rPr lang="en-US" sz="1600" dirty="0" smtClean="0"/>
              <a:t>A-MPDU</a:t>
            </a:r>
          </a:p>
          <a:p>
            <a:pPr lvl="2"/>
            <a:endParaRPr lang="en-US" altLang="ko-KR" b="1" dirty="0" smtClean="0"/>
          </a:p>
          <a:p>
            <a:pPr marL="857250" lvl="2" indent="0">
              <a:buNone/>
            </a:pPr>
            <a:endParaRPr lang="en-US" altLang="ko-KR" b="1" dirty="0" smtClean="0"/>
          </a:p>
          <a:p>
            <a:pPr marL="857250" lvl="2" indent="0">
              <a:buNone/>
            </a:pPr>
            <a:endParaRPr lang="en-US" altLang="ko-KR" b="1" dirty="0" smtClean="0"/>
          </a:p>
          <a:p>
            <a:pPr marL="857250" lvl="2" indent="0">
              <a:buNone/>
            </a:pPr>
            <a:r>
              <a:rPr lang="en-US" altLang="ko-KR" b="1" dirty="0" smtClean="0"/>
              <a:t>Results</a:t>
            </a:r>
            <a:r>
              <a:rPr lang="en-US" altLang="ko-KR" b="1" dirty="0"/>
              <a:t>: </a:t>
            </a:r>
            <a:r>
              <a:rPr lang="en-US" altLang="ko-KR" b="1" dirty="0">
                <a:solidFill>
                  <a:srgbClr val="00B050"/>
                </a:solidFill>
              </a:rPr>
              <a:t>Y/N/A: </a:t>
            </a:r>
            <a:r>
              <a:rPr lang="en-US" altLang="ko-KR" b="1" dirty="0" smtClean="0">
                <a:solidFill>
                  <a:srgbClr val="00B050"/>
                </a:solidFill>
              </a:rPr>
              <a:t>42/1/15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2"/>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A. Asterjadhi (Qualcomm), et. al.,</a:t>
            </a:r>
            <a:endParaRPr lang="en-US" dirty="0"/>
          </a:p>
        </p:txBody>
      </p:sp>
    </p:spTree>
    <p:extLst>
      <p:ext uri="{BB962C8B-B14F-4D97-AF65-F5344CB8AC3E}">
        <p14:creationId xmlns:p14="http://schemas.microsoft.com/office/powerpoint/2010/main" val="1291842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Currently Tue AM2 and Tue PM3</a:t>
            </a:r>
          </a:p>
          <a:p>
            <a:r>
              <a:rPr lang="en-US" altLang="en-US" sz="2000" dirty="0" smtClean="0"/>
              <a:t>Approve previous ad hoc session and telecon minutes </a:t>
            </a:r>
          </a:p>
          <a:p>
            <a:pPr marL="57150" indent="0">
              <a:buNone/>
            </a:pPr>
            <a:r>
              <a:rPr lang="en-US" altLang="en-US" sz="2000" dirty="0"/>
              <a:t>	</a:t>
            </a:r>
            <a:r>
              <a:rPr lang="en-US" altLang="en-US" sz="2000" dirty="0" smtClean="0"/>
              <a:t>// Typically </a:t>
            </a:r>
            <a:r>
              <a:rPr lang="en-US" altLang="en-US" sz="2000" dirty="0" err="1" smtClean="0"/>
              <a:t>TGaxFull</a:t>
            </a:r>
            <a:endParaRPr lang="en-US" altLang="en-US" sz="2000"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25110</TotalTime>
  <Words>1802</Words>
  <Application>Microsoft Macintosh PowerPoint</Application>
  <PresentationFormat>On-screen Show (4:3)</PresentationFormat>
  <Paragraphs>342</Paragraphs>
  <Slides>19</Slides>
  <Notes>13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1" baseType="lpstr">
      <vt:lpstr>Arial Black</vt:lpstr>
      <vt:lpstr>Calibri</vt:lpstr>
      <vt:lpstr>Helvetica</vt:lpstr>
      <vt:lpstr>Monotype Sorts</vt:lpstr>
      <vt:lpstr>MS PGothic</vt:lpstr>
      <vt:lpstr>ＭＳ Ｐゴシック</vt:lpstr>
      <vt:lpstr>Times New Roman</vt:lpstr>
      <vt:lpstr>굴림</vt:lpstr>
      <vt:lpstr>맑은 고딕</vt:lpstr>
      <vt:lpstr>Arial</vt:lpstr>
      <vt:lpstr>802-11-Submission</vt:lpstr>
      <vt:lpstr>Document</vt:lpstr>
      <vt:lpstr>TGax MAC ad hoc  Nov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 Poll 1  (11-15-1278-01-00ax-he-mu-acknowledgment-procedure)</vt:lpstr>
      <vt:lpstr>Straw Poll 2 (11-15-1346-02-00ax-ack-policy-for-ul-mu-ack-transmission)</vt:lpstr>
      <vt:lpstr>Straw Poll 3 (11-15-1330-00-00ax-a-method-of-transmitting-multi-sta-block-frame) </vt:lpstr>
      <vt:lpstr>Straw Poll 4  (11-15-1351-00-00ax-rate-mcs-selection-rules-for-m-ba-and-dl-ofdma-ba)</vt:lpstr>
      <vt:lpstr>Straw Poll 5 (11-15-1300-00-00ax-dl-mu-transmission-sequence)</vt:lpstr>
      <vt:lpstr>Straw Poll 6 (11-15-1318-00-00ax-fragmentation-for-mu-frames-follow-up)</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Microsoft Office User</cp:lastModifiedBy>
  <cp:revision>1427</cp:revision>
  <cp:lastPrinted>1998-02-10T13:28:06Z</cp:lastPrinted>
  <dcterms:created xsi:type="dcterms:W3CDTF">2007-04-17T18:10:23Z</dcterms:created>
  <dcterms:modified xsi:type="dcterms:W3CDTF">2015-11-10T20:39:13Z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