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393" r:id="rId3"/>
    <p:sldId id="324" r:id="rId4"/>
    <p:sldId id="352" r:id="rId5"/>
    <p:sldId id="317" r:id="rId6"/>
    <p:sldId id="318" r:id="rId7"/>
    <p:sldId id="319" r:id="rId8"/>
    <p:sldId id="320" r:id="rId9"/>
    <p:sldId id="321" r:id="rId10"/>
    <p:sldId id="322" r:id="rId11"/>
    <p:sldId id="441" r:id="rId12"/>
    <p:sldId id="433" r:id="rId13"/>
    <p:sldId id="440" r:id="rId14"/>
    <p:sldId id="349" r:id="rId15"/>
    <p:sldId id="434" r:id="rId16"/>
    <p:sldId id="435" r:id="rId17"/>
    <p:sldId id="436"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2" d="100"/>
          <a:sy n="72" d="100"/>
        </p:scale>
        <p:origin x="342"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1470"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59270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8622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1291052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val="40729176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15</a:t>
            </a:fld>
            <a:endParaRPr lang="en-US" altLang="en-US"/>
          </a:p>
        </p:txBody>
      </p:sp>
    </p:spTree>
    <p:extLst>
      <p:ext uri="{BB962C8B-B14F-4D97-AF65-F5344CB8AC3E}">
        <p14:creationId xmlns:p14="http://schemas.microsoft.com/office/powerpoint/2010/main" val="2135518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16</a:t>
            </a:fld>
            <a:endParaRPr lang="en-US" altLang="en-US"/>
          </a:p>
        </p:txBody>
      </p:sp>
    </p:spTree>
    <p:extLst>
      <p:ext uri="{BB962C8B-B14F-4D97-AF65-F5344CB8AC3E}">
        <p14:creationId xmlns:p14="http://schemas.microsoft.com/office/powerpoint/2010/main" val="39306185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17</a:t>
            </a:fld>
            <a:endParaRPr lang="en-US" altLang="en-US"/>
          </a:p>
        </p:txBody>
      </p:sp>
    </p:spTree>
    <p:extLst>
      <p:ext uri="{BB962C8B-B14F-4D97-AF65-F5344CB8AC3E}">
        <p14:creationId xmlns:p14="http://schemas.microsoft.com/office/powerpoint/2010/main" val="593121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37537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177644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3893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16178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77193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Nov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Nov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Nov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Nov 2015</a:t>
            </a:r>
            <a:endParaRPr lang="en-US" dirty="0"/>
          </a:p>
        </p:txBody>
      </p:sp>
      <p:sp>
        <p:nvSpPr>
          <p:cNvPr id="1029" name="Rectangle 5"/>
          <p:cNvSpPr>
            <a:spLocks noGrp="1" noChangeArrowheads="1"/>
          </p:cNvSpPr>
          <p:nvPr>
            <p:ph type="ftr" sz="quarter" idx="3"/>
          </p:nvPr>
        </p:nvSpPr>
        <p:spPr bwMode="auto">
          <a:xfrm>
            <a:off x="6844742" y="6475413"/>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Brian Hart (Cisco Systems)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648136" y="332601"/>
            <a:ext cx="3283014"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802.11-15/1382r0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1028"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dirty="0" err="1" smtClean="0"/>
              <a:t>TGax</a:t>
            </a:r>
            <a:r>
              <a:rPr lang="en-US" altLang="en-US" dirty="0" smtClean="0"/>
              <a:t> MAC ad hoc </a:t>
            </a:r>
            <a:br>
              <a:rPr lang="en-US" altLang="en-US" dirty="0" smtClean="0"/>
            </a:br>
            <a:r>
              <a:rPr lang="en-US" altLang="en-US" dirty="0" smtClean="0"/>
              <a:t>Nov 2015 Meeting Agenda</a:t>
            </a:r>
          </a:p>
        </p:txBody>
      </p:sp>
      <p:sp>
        <p:nvSpPr>
          <p:cNvPr id="1031" name="Rectangle 6"/>
          <p:cNvSpPr>
            <a:spLocks noGrp="1" noChangeArrowheads="1"/>
          </p:cNvSpPr>
          <p:nvPr>
            <p:ph type="body" idx="1"/>
          </p:nvPr>
        </p:nvSpPr>
        <p:spPr>
          <a:xfrm>
            <a:off x="685800" y="1752600"/>
            <a:ext cx="7772400" cy="381000"/>
          </a:xfrm>
          <a:noFill/>
        </p:spPr>
        <p:txBody>
          <a:bodyPr/>
          <a:lstStyle/>
          <a:p>
            <a:pPr algn="ctr">
              <a:buFontTx/>
              <a:buNone/>
            </a:pPr>
            <a:r>
              <a:rPr lang="en-US" altLang="en-US" sz="2000" dirty="0" smtClean="0"/>
              <a:t>Date:</a:t>
            </a:r>
            <a:r>
              <a:rPr lang="en-US" altLang="en-US" sz="2000" b="0" dirty="0" smtClean="0"/>
              <a:t> 2015-11-09</a:t>
            </a:r>
          </a:p>
        </p:txBody>
      </p:sp>
      <p:graphicFrame>
        <p:nvGraphicFramePr>
          <p:cNvPr id="1026" name="Object 11"/>
          <p:cNvGraphicFramePr>
            <a:graphicFrameLocks noChangeAspect="1"/>
          </p:cNvGraphicFramePr>
          <p:nvPr>
            <p:extLst>
              <p:ext uri="{D42A27DB-BD31-4B8C-83A1-F6EECF244321}">
                <p14:modId xmlns:p14="http://schemas.microsoft.com/office/powerpoint/2010/main" val="551728994"/>
              </p:ext>
            </p:extLst>
          </p:nvPr>
        </p:nvGraphicFramePr>
        <p:xfrm>
          <a:off x="457200" y="2722562"/>
          <a:ext cx="7620000" cy="2535238"/>
        </p:xfrm>
        <a:graphic>
          <a:graphicData uri="http://schemas.openxmlformats.org/presentationml/2006/ole">
            <mc:AlternateContent xmlns:mc="http://schemas.openxmlformats.org/markup-compatibility/2006">
              <mc:Choice xmlns:v="urn:schemas-microsoft-com:vml" Requires="v">
                <p:oleObj spid="_x0000_s1104" name="Document" r:id="rId5" imgW="8325067" imgH="2780258" progId="Word.Document.8">
                  <p:embed/>
                </p:oleObj>
              </mc:Choice>
              <mc:Fallback>
                <p:oleObj name="Document" r:id="rId5" imgW="8325067" imgH="2780258" progId="Word.Document.8">
                  <p:embed/>
                  <p:pic>
                    <p:nvPicPr>
                      <p:cNvPr id="0" name="Object 11"/>
                      <p:cNvPicPr>
                        <a:picLocks noChangeAspect="1" noChangeArrowheads="1"/>
                      </p:cNvPicPr>
                      <p:nvPr/>
                    </p:nvPicPr>
                    <p:blipFill>
                      <a:blip r:embed="rId6"/>
                      <a:srcRect/>
                      <a:stretch>
                        <a:fillRect/>
                      </a:stretch>
                    </p:blipFill>
                    <p:spPr bwMode="auto">
                      <a:xfrm>
                        <a:off x="457200" y="2722562"/>
                        <a:ext cx="7620000" cy="2535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32" name="Rectangle 12"/>
          <p:cNvSpPr>
            <a:spLocks noChangeArrowheads="1"/>
          </p:cNvSpPr>
          <p:nvPr/>
        </p:nvSpPr>
        <p:spPr bwMode="auto">
          <a:xfrm>
            <a:off x="533400" y="2376487"/>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a:t>Authors:</a:t>
            </a:r>
            <a:endParaRPr lang="en-US" alt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18435"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2"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5" name="Footer Placeholder 4"/>
          <p:cNvSpPr>
            <a:spLocks noGrp="1"/>
          </p:cNvSpPr>
          <p:nvPr>
            <p:ph type="ftr" sz="quarter" idx="11"/>
          </p:nvPr>
        </p:nvSpPr>
        <p:spPr/>
        <p:txBody>
          <a:bodyPr/>
          <a:lstStyle/>
          <a:p>
            <a:pPr>
              <a:defRPr/>
            </a:pPr>
            <a:r>
              <a:rPr lang="en-US" dirty="0" smtClean="0">
                <a:ea typeface="+mn-ea"/>
              </a:rPr>
              <a:t>Brian Hart (Cisco Systems)</a:t>
            </a:r>
            <a:endParaRPr lang="en-US" dirty="0">
              <a:ea typeface="+mn-ea"/>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11</a:t>
            </a:fld>
            <a:endParaRPr lang="en-US" altLang="en-US"/>
          </a:p>
        </p:txBody>
      </p:sp>
      <p:sp>
        <p:nvSpPr>
          <p:cNvPr id="8" name="Title 1"/>
          <p:cNvSpPr txBox="1">
            <a:spLocks/>
          </p:cNvSpPr>
          <p:nvPr/>
        </p:nvSpPr>
        <p:spPr bwMode="auto">
          <a:xfrm>
            <a:off x="685800" y="58674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en-US" sz="2400" kern="0" dirty="0" smtClean="0"/>
              <a:t>Red = low priority queue</a:t>
            </a:r>
          </a:p>
        </p:txBody>
      </p:sp>
      <p:graphicFrame>
        <p:nvGraphicFramePr>
          <p:cNvPr id="9" name="Table 8"/>
          <p:cNvGraphicFramePr>
            <a:graphicFrameLocks noGrp="1"/>
          </p:cNvGraphicFramePr>
          <p:nvPr>
            <p:extLst>
              <p:ext uri="{D42A27DB-BD31-4B8C-83A1-F6EECF244321}">
                <p14:modId xmlns:p14="http://schemas.microsoft.com/office/powerpoint/2010/main" val="699674044"/>
              </p:ext>
            </p:extLst>
          </p:nvPr>
        </p:nvGraphicFramePr>
        <p:xfrm>
          <a:off x="228600" y="1524000"/>
          <a:ext cx="8077200" cy="4548234"/>
        </p:xfrm>
        <a:graphic>
          <a:graphicData uri="http://schemas.openxmlformats.org/drawingml/2006/table">
            <a:tbl>
              <a:tblPr/>
              <a:tblGrid>
                <a:gridCol w="806904"/>
                <a:gridCol w="4749056"/>
                <a:gridCol w="1173680"/>
                <a:gridCol w="673780"/>
                <a:gridCol w="673780"/>
              </a:tblGrid>
              <a:tr h="213360">
                <a:tc>
                  <a:txBody>
                    <a:bodyPr/>
                    <a:lstStyle/>
                    <a:p>
                      <a:pPr algn="ctr" fontAlgn="b"/>
                      <a:r>
                        <a:rPr lang="en-CA" sz="1200" b="1" i="0" u="none" strike="noStrike" dirty="0">
                          <a:solidFill>
                            <a:srgbClr val="FFFFFF"/>
                          </a:solidFill>
                          <a:latin typeface="Calibri"/>
                        </a:rPr>
                        <a:t>DCN</a:t>
                      </a:r>
                    </a:p>
                  </a:txBody>
                  <a:tcPr marL="6714" marR="6714" marT="6714" marB="0" anchor="b">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a:solidFill>
                            <a:srgbClr val="FFFFFF"/>
                          </a:solidFill>
                          <a:latin typeface="Calibri"/>
                        </a:rPr>
                        <a:t>Title</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a:solidFill>
                            <a:srgbClr val="FFFFFF"/>
                          </a:solidFill>
                          <a:latin typeface="Calibri"/>
                        </a:rPr>
                        <a:t>Authors</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a:solidFill>
                            <a:srgbClr val="FFFFFF"/>
                          </a:solidFill>
                          <a:latin typeface="Calibri"/>
                        </a:rPr>
                        <a:t>Ad Hoc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dirty="0" smtClean="0">
                          <a:solidFill>
                            <a:srgbClr val="FFFFFF"/>
                          </a:solidFill>
                          <a:latin typeface="Calibri"/>
                        </a:rPr>
                        <a:t>#SPs</a:t>
                      </a:r>
                      <a:endParaRPr lang="en-CA" sz="1200" b="1" i="0" u="none" strike="noStrike" dirty="0">
                        <a:solidFill>
                          <a:srgbClr val="FFFFFF"/>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213360">
                <a:tc>
                  <a:txBody>
                    <a:bodyPr/>
                    <a:lstStyle/>
                    <a:p>
                      <a:pPr algn="l" fontAlgn="b"/>
                      <a:endParaRPr lang="en-CA" sz="1200" b="0" i="0" u="none" strike="noStrike" dirty="0">
                        <a:solidFill>
                          <a:srgbClr val="000000"/>
                        </a:solidFill>
                        <a:latin typeface="Calibri"/>
                      </a:endParaRPr>
                    </a:p>
                  </a:txBody>
                  <a:tcPr marL="6714" marR="6714" marT="6714"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err="1" smtClean="0">
                          <a:solidFill>
                            <a:srgbClr val="000000"/>
                          </a:solidFill>
                          <a:latin typeface="Calibri"/>
                        </a:rPr>
                        <a:t>Ack</a:t>
                      </a:r>
                      <a:r>
                        <a:rPr lang="en-CA" sz="1200" b="0" i="0" u="none" strike="noStrike" dirty="0" smtClean="0">
                          <a:solidFill>
                            <a:srgbClr val="000000"/>
                          </a:solidFill>
                          <a:latin typeface="Calibri"/>
                        </a:rPr>
                        <a:t> theme </a:t>
                      </a:r>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endParaRPr lang="en-CA" sz="1200" b="0" i="0" u="none" strike="noStrike">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endParaRPr lang="en-CA" sz="1200" b="0" i="0" u="none" strike="noStrike">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13360">
                <a:tc>
                  <a:txBody>
                    <a:bodyPr/>
                    <a:lstStyle/>
                    <a:p>
                      <a:pPr algn="l" fontAlgn="b"/>
                      <a:r>
                        <a:rPr lang="en-CA" sz="1200" b="0" i="0" u="none" strike="noStrike" dirty="0">
                          <a:solidFill>
                            <a:srgbClr val="000000"/>
                          </a:solidFill>
                          <a:latin typeface="Calibri"/>
                        </a:rPr>
                        <a:t>11-15/1278</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0000"/>
                          </a:solidFill>
                          <a:latin typeface="Calibri"/>
                        </a:rPr>
                        <a:t>HE MU Acknowledgment Procedure</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Yongho Seok</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000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endParaRPr lang="en-CA" sz="1200" b="0" i="0" u="none" strike="noStrike">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13360">
                <a:tc>
                  <a:txBody>
                    <a:bodyPr/>
                    <a:lstStyle/>
                    <a:p>
                      <a:pPr algn="l" fontAlgn="b"/>
                      <a:r>
                        <a:rPr lang="en-CA" sz="1200" b="0" i="0" u="none" strike="noStrike" dirty="0">
                          <a:solidFill>
                            <a:srgbClr val="000000"/>
                          </a:solidFill>
                          <a:latin typeface="Calibri"/>
                        </a:rPr>
                        <a:t>11-15/1330</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A method of transmitting Multi-STA Block frame</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err="1">
                          <a:solidFill>
                            <a:srgbClr val="000000"/>
                          </a:solidFill>
                          <a:latin typeface="Calibri"/>
                        </a:rPr>
                        <a:t>Jeongki</a:t>
                      </a:r>
                      <a:r>
                        <a:rPr lang="en-CA" sz="1200" b="0" i="0" u="none" strike="noStrike" dirty="0">
                          <a:solidFill>
                            <a:srgbClr val="000000"/>
                          </a:solidFill>
                          <a:latin typeface="Calibri"/>
                        </a:rPr>
                        <a:t> Kim</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pPr algn="l" fontAlgn="b"/>
                      <a:r>
                        <a:rPr lang="en-CA" sz="1200" b="0" i="0" u="none" strike="noStrike" dirty="0">
                          <a:solidFill>
                            <a:srgbClr val="000000"/>
                          </a:solidFill>
                          <a:latin typeface="Calibri"/>
                        </a:rPr>
                        <a:t>11-15/1346</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err="1">
                          <a:solidFill>
                            <a:srgbClr val="000000"/>
                          </a:solidFill>
                          <a:latin typeface="Calibri"/>
                        </a:rPr>
                        <a:t>Ack</a:t>
                      </a:r>
                      <a:r>
                        <a:rPr lang="en-CA" sz="1200" b="0" i="0" u="none" strike="noStrike" dirty="0">
                          <a:solidFill>
                            <a:srgbClr val="000000"/>
                          </a:solidFill>
                          <a:latin typeface="Calibri"/>
                        </a:rPr>
                        <a:t> Policy for UL MU </a:t>
                      </a:r>
                      <a:r>
                        <a:rPr lang="en-CA" sz="1200" b="0" i="0" u="none" strike="noStrike" dirty="0" err="1">
                          <a:solidFill>
                            <a:srgbClr val="000000"/>
                          </a:solidFill>
                          <a:latin typeface="Calibri"/>
                        </a:rPr>
                        <a:t>Ack</a:t>
                      </a:r>
                      <a:r>
                        <a:rPr lang="en-CA" sz="1200" b="0" i="0" u="none" strike="noStrike" dirty="0">
                          <a:solidFill>
                            <a:srgbClr val="000000"/>
                          </a:solidFill>
                          <a:latin typeface="Calibri"/>
                        </a:rPr>
                        <a:t> transmission</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err="1">
                          <a:solidFill>
                            <a:srgbClr val="000000"/>
                          </a:solidFill>
                          <a:latin typeface="Calibri"/>
                        </a:rPr>
                        <a:t>Kiseon</a:t>
                      </a:r>
                      <a:r>
                        <a:rPr lang="en-CA" sz="1200" b="0" i="0" u="none" strike="noStrike" dirty="0">
                          <a:solidFill>
                            <a:srgbClr val="000000"/>
                          </a:solidFill>
                          <a:latin typeface="Calibri"/>
                        </a:rPr>
                        <a:t> </a:t>
                      </a:r>
                      <a:r>
                        <a:rPr lang="en-CA" sz="1200" b="0" i="0" u="none" strike="noStrike" dirty="0" err="1">
                          <a:solidFill>
                            <a:srgbClr val="000000"/>
                          </a:solidFill>
                          <a:latin typeface="Calibri"/>
                        </a:rPr>
                        <a:t>Ryu</a:t>
                      </a:r>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pPr algn="l" fontAlgn="b"/>
                      <a:r>
                        <a:rPr lang="en-CA" sz="1200" b="0" i="0" u="none" strike="noStrike" dirty="0">
                          <a:solidFill>
                            <a:srgbClr val="000000"/>
                          </a:solidFill>
                          <a:latin typeface="Calibri"/>
                        </a:rPr>
                        <a:t>11-15/1351</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Rate MCS Selection Rules for M-BA and DL OFDMA BA</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Liwen Chu</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endParaRPr lang="en-US" dirty="0"/>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endParaRPr lang="en-US" dirty="0"/>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endParaRPr lang="en-US"/>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endParaRPr lang="en-US" dirty="0"/>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endParaRPr lang="en-CA" sz="1200" b="0" i="0" u="none" strike="noStrike">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13360">
                <a:tc>
                  <a:txBody>
                    <a:bodyPr/>
                    <a:lstStyle/>
                    <a:p>
                      <a:pPr algn="l" fontAlgn="b"/>
                      <a:endParaRPr lang="en-CA" sz="1200" b="0" i="0" u="none" strike="noStrike" dirty="0">
                        <a:solidFill>
                          <a:srgbClr val="000000"/>
                        </a:solidFill>
                        <a:latin typeface="Calibri"/>
                      </a:endParaRP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smtClean="0">
                          <a:solidFill>
                            <a:srgbClr val="000000"/>
                          </a:solidFill>
                          <a:latin typeface="Calibri"/>
                        </a:rPr>
                        <a:t>Trigger theme</a:t>
                      </a:r>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200" b="0" i="0" u="none" strike="noStrike">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pPr algn="l" fontAlgn="b"/>
                      <a:r>
                        <a:rPr lang="en-CA" sz="1200" b="0" i="0" u="none" strike="noStrike" dirty="0">
                          <a:solidFill>
                            <a:srgbClr val="000000"/>
                          </a:solidFill>
                          <a:latin typeface="Calibri"/>
                        </a:rPr>
                        <a:t>11-15/1319</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smtClean="0">
                          <a:solidFill>
                            <a:srgbClr val="000000"/>
                          </a:solidFill>
                          <a:latin typeface="Calibri"/>
                        </a:rPr>
                        <a:t>Scheduled </a:t>
                      </a:r>
                      <a:r>
                        <a:rPr lang="en-CA" sz="1200" b="0" i="0" u="none" strike="noStrike" dirty="0">
                          <a:solidFill>
                            <a:srgbClr val="000000"/>
                          </a:solidFill>
                          <a:latin typeface="Calibri"/>
                        </a:rPr>
                        <a:t>Trigger frames-Follow up</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Alfred Asterjadhi</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200" b="0" i="0" u="none" strike="noStrike">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pPr algn="l" fontAlgn="b"/>
                      <a:r>
                        <a:rPr lang="en-CA" sz="1200" b="0" i="0" u="none" strike="noStrike" dirty="0">
                          <a:solidFill>
                            <a:srgbClr val="000000"/>
                          </a:solidFill>
                          <a:latin typeface="Calibri"/>
                        </a:rPr>
                        <a:t>11-15/1344</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0000"/>
                          </a:solidFill>
                          <a:latin typeface="Calibri"/>
                        </a:rPr>
                        <a:t>Trigger Frame Format</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0000"/>
                          </a:solidFill>
                          <a:latin typeface="Calibri"/>
                        </a:rPr>
                        <a:t>Simone Merlin</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000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13360">
                <a:tc>
                  <a:txBody>
                    <a:bodyPr/>
                    <a:lstStyle/>
                    <a:p>
                      <a:pPr algn="l" fontAlgn="b"/>
                      <a:r>
                        <a:rPr lang="en-CA" sz="1200" b="0" i="0" u="none" strike="noStrike" dirty="0">
                          <a:solidFill>
                            <a:srgbClr val="000000"/>
                          </a:solidFill>
                          <a:latin typeface="Calibri"/>
                        </a:rPr>
                        <a:t>11-15/1345</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Trigger type specific information</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Kiseon Ryu</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pPr algn="l" fontAlgn="b"/>
                      <a:r>
                        <a:rPr lang="en-CA" sz="1200" b="0" i="0" u="none" strike="noStrike" dirty="0" smtClean="0">
                          <a:solidFill>
                            <a:srgbClr val="FF0000"/>
                          </a:solidFill>
                          <a:latin typeface="Calibri"/>
                        </a:rPr>
                        <a:t>11-15/1389</a:t>
                      </a:r>
                      <a:endParaRPr lang="en-CA" sz="1200" b="0" i="0" u="none" strike="noStrike" dirty="0">
                        <a:solidFill>
                          <a:srgbClr val="FF0000"/>
                        </a:solidFill>
                        <a:latin typeface="Calibri"/>
                      </a:endParaRP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smtClean="0">
                          <a:solidFill>
                            <a:srgbClr val="FF0000"/>
                          </a:solidFill>
                          <a:latin typeface="Calibri"/>
                        </a:rPr>
                        <a:t>TA Address field in Trigger</a:t>
                      </a:r>
                      <a:endParaRPr lang="en-CA" sz="1200" b="0" i="0" u="none" strike="noStrike" dirty="0">
                        <a:solidFill>
                          <a:srgbClr val="FF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err="1" smtClean="0">
                          <a:solidFill>
                            <a:srgbClr val="FF0000"/>
                          </a:solidFill>
                          <a:latin typeface="Calibri"/>
                        </a:rPr>
                        <a:t>Kaiying</a:t>
                      </a:r>
                      <a:r>
                        <a:rPr lang="en-CA" sz="1200" b="0" i="0" u="none" strike="noStrike" dirty="0" smtClean="0">
                          <a:solidFill>
                            <a:srgbClr val="FF0000"/>
                          </a:solidFill>
                          <a:latin typeface="Calibri"/>
                        </a:rPr>
                        <a:t> Lv</a:t>
                      </a:r>
                      <a:endParaRPr lang="en-CA" sz="1200" b="0" i="0" u="none" strike="noStrike" dirty="0">
                        <a:solidFill>
                          <a:srgbClr val="FF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smtClean="0">
                          <a:solidFill>
                            <a:srgbClr val="FF0000"/>
                          </a:solidFill>
                          <a:latin typeface="Calibri"/>
                        </a:rPr>
                        <a:t>MAC</a:t>
                      </a:r>
                      <a:endParaRPr lang="en-CA" sz="1200" b="0" i="0" u="none" strike="noStrike" dirty="0">
                        <a:solidFill>
                          <a:srgbClr val="FF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pPr algn="l" fontAlgn="b"/>
                      <a:endParaRPr lang="en-CA" sz="1200" b="0" i="0" u="none" strike="noStrike" dirty="0">
                        <a:solidFill>
                          <a:srgbClr val="000000"/>
                        </a:solidFill>
                        <a:latin typeface="Calibri"/>
                      </a:endParaRP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200" b="0" i="0" u="none" strike="noStrike">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200" b="0" i="0" u="none" strike="noStrike">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pPr algn="l" fontAlgn="b"/>
                      <a:endParaRPr lang="en-CA" sz="1200" b="0" i="0" u="none" strike="noStrike" dirty="0">
                        <a:solidFill>
                          <a:srgbClr val="000000"/>
                        </a:solidFill>
                        <a:latin typeface="Calibri"/>
                      </a:endParaRP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err="1" smtClean="0">
                          <a:solidFill>
                            <a:srgbClr val="000000"/>
                          </a:solidFill>
                          <a:latin typeface="Calibri"/>
                        </a:rPr>
                        <a:t>Misc</a:t>
                      </a:r>
                      <a:r>
                        <a:rPr lang="en-CA" sz="1200" b="0" i="0" u="none" strike="noStrike" dirty="0" smtClean="0">
                          <a:solidFill>
                            <a:srgbClr val="000000"/>
                          </a:solidFill>
                          <a:latin typeface="Calibri"/>
                        </a:rPr>
                        <a:t> theme</a:t>
                      </a:r>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200" b="0" i="0" u="none" strike="noStrike">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pPr algn="l" fontAlgn="b"/>
                      <a:r>
                        <a:rPr lang="en-CA" sz="1200" b="0" i="0" u="none" strike="noStrike" dirty="0">
                          <a:solidFill>
                            <a:srgbClr val="000000"/>
                          </a:solidFill>
                          <a:latin typeface="Calibri"/>
                        </a:rPr>
                        <a:t>11-15/1265</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RTSCTS for UL DL OFDMA Control</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err="1">
                          <a:solidFill>
                            <a:srgbClr val="000000"/>
                          </a:solidFill>
                          <a:latin typeface="Calibri"/>
                        </a:rPr>
                        <a:t>Jiseon</a:t>
                      </a:r>
                      <a:r>
                        <a:rPr lang="en-CA" sz="1200" b="0" i="0" u="none" strike="noStrike" dirty="0">
                          <a:solidFill>
                            <a:srgbClr val="000000"/>
                          </a:solidFill>
                          <a:latin typeface="Calibri"/>
                        </a:rPr>
                        <a:t> Lee</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pPr algn="l" fontAlgn="b"/>
                      <a:r>
                        <a:rPr lang="en-CA" sz="1200" b="0" i="0" u="none" strike="noStrike" dirty="0">
                          <a:solidFill>
                            <a:srgbClr val="000000"/>
                          </a:solidFill>
                          <a:latin typeface="Calibri"/>
                        </a:rPr>
                        <a:t>11-15/1300</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DL MU transmission sequence</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Young </a:t>
                      </a:r>
                      <a:r>
                        <a:rPr lang="en-CA" sz="1200" b="0" i="0" u="none" strike="noStrike" dirty="0" err="1">
                          <a:solidFill>
                            <a:srgbClr val="000000"/>
                          </a:solidFill>
                          <a:latin typeface="Calibri"/>
                        </a:rPr>
                        <a:t>Hoon</a:t>
                      </a:r>
                      <a:r>
                        <a:rPr lang="en-CA" sz="1200" b="0" i="0" u="none" strike="noStrike" dirty="0">
                          <a:solidFill>
                            <a:srgbClr val="000000"/>
                          </a:solidFill>
                          <a:latin typeface="Calibri"/>
                        </a:rPr>
                        <a:t> Kwon </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pPr algn="l" fontAlgn="b"/>
                      <a:r>
                        <a:rPr lang="en-CA" sz="1200" b="0" i="0" u="none" strike="noStrike" dirty="0">
                          <a:solidFill>
                            <a:srgbClr val="000000"/>
                          </a:solidFill>
                          <a:latin typeface="Calibri"/>
                        </a:rPr>
                        <a:t>11-15/1318</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Fragmentation for MU frames-Follow up</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Alfred Asterjadhi</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pPr algn="l" fontAlgn="b"/>
                      <a:r>
                        <a:rPr lang="en-CA" sz="1200" b="0" i="0" u="none" strike="noStrike" dirty="0">
                          <a:solidFill>
                            <a:srgbClr val="000000"/>
                          </a:solidFill>
                          <a:latin typeface="Calibri"/>
                        </a:rPr>
                        <a:t>11-15/1341</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Reception Status of Frames Transmitted  in Random Access </a:t>
                      </a:r>
                      <a:r>
                        <a:rPr lang="en-CA" sz="1200" b="0" i="0" u="none" strike="noStrike" dirty="0" err="1">
                          <a:solidFill>
                            <a:srgbClr val="000000"/>
                          </a:solidFill>
                          <a:latin typeface="Calibri"/>
                        </a:rPr>
                        <a:t>Rus</a:t>
                      </a:r>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Tomoko Adachi</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200" b="0" i="0" u="none" strike="noStrike">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pPr algn="l" fontAlgn="b"/>
                      <a:r>
                        <a:rPr lang="en-CA" sz="1200" b="0" i="0" u="none" strike="noStrike" dirty="0">
                          <a:solidFill>
                            <a:srgbClr val="000000"/>
                          </a:solidFill>
                          <a:latin typeface="Calibri"/>
                        </a:rPr>
                        <a:t>11-15/1352</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0000"/>
                          </a:solidFill>
                          <a:latin typeface="Calibri"/>
                        </a:rPr>
                        <a:t>broadcast STAID in HE SIG B</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Liwen Chu</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endParaRPr lang="en-CA" sz="1200" b="0" i="0" u="none" strike="noStrike">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13360">
                <a:tc>
                  <a:txBody>
                    <a:bodyPr/>
                    <a:lstStyle/>
                    <a:p>
                      <a:pPr algn="l" fontAlgn="b"/>
                      <a:r>
                        <a:rPr lang="en-CA" sz="1200" b="0" i="0" u="none" strike="noStrike" dirty="0">
                          <a:solidFill>
                            <a:srgbClr val="000000"/>
                          </a:solidFill>
                          <a:latin typeface="Calibri"/>
                        </a:rPr>
                        <a:t>11-15/1355</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Considerations for TDLS transmission in 11ax</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Yingpei Lin</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200" b="0" i="0" u="none" strike="noStrike">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3360">
                <a:tc>
                  <a:txBody>
                    <a:bodyPr/>
                    <a:lstStyle/>
                    <a:p>
                      <a:pPr algn="l" fontAlgn="b"/>
                      <a:r>
                        <a:rPr lang="en-CA" sz="1200" b="0" i="0" u="none" strike="noStrike" dirty="0">
                          <a:solidFill>
                            <a:srgbClr val="000000"/>
                          </a:solidFill>
                          <a:latin typeface="Calibri"/>
                        </a:rPr>
                        <a:t>11-15/1359</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System Performance Evaluation of 802.11ae</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Yu Wang</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0000"/>
                          </a:solidFill>
                          <a:latin typeface="Calibri"/>
                        </a:rPr>
                        <a:t>MAC</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endParaRPr lang="en-CA" sz="1200" b="0" i="0" u="none" strike="noStrike" dirty="0">
                        <a:solidFill>
                          <a:srgbClr val="000000"/>
                        </a:solidFill>
                        <a:latin typeface="Calibri"/>
                      </a:endParaRP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bl>
          </a:graphicData>
        </a:graphic>
      </p:graphicFrame>
    </p:spTree>
    <p:extLst>
      <p:ext uri="{BB962C8B-B14F-4D97-AF65-F5344CB8AC3E}">
        <p14:creationId xmlns:p14="http://schemas.microsoft.com/office/powerpoint/2010/main" val="7774893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1/2)</a:t>
            </a:r>
            <a:br>
              <a:rPr lang="en-US" altLang="en-US" dirty="0"/>
            </a:br>
            <a:r>
              <a:rPr lang="en-US" altLang="en-US" sz="1800" dirty="0" smtClean="0"/>
              <a:t>Governing document </a:t>
            </a:r>
            <a:r>
              <a:rPr lang="en-US" altLang="en-US" sz="1800" dirty="0"/>
              <a:t>is </a:t>
            </a:r>
            <a:r>
              <a:rPr lang="en-US" altLang="en-US" sz="1800" dirty="0" smtClean="0"/>
              <a:t>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Proposed </a:t>
            </a:r>
            <a:r>
              <a:rPr lang="en-GB" sz="1800" dirty="0"/>
              <a:t>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4" name="Date Placeholder 3"/>
          <p:cNvSpPr>
            <a:spLocks noGrp="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4" name="Date Placeholder 3"/>
          <p:cNvSpPr>
            <a:spLocks noGrp="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13</a:t>
            </a:fld>
            <a:endParaRPr lang="en-US" altLang="en-US"/>
          </a:p>
        </p:txBody>
      </p:sp>
    </p:spTree>
    <p:extLst>
      <p:ext uri="{BB962C8B-B14F-4D97-AF65-F5344CB8AC3E}">
        <p14:creationId xmlns:p14="http://schemas.microsoft.com/office/powerpoint/2010/main" val="40541118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14</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Backup Slides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15</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Approval of  MAC Ad Hoc Minutes</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smtClean="0"/>
              <a:t>Approve </a:t>
            </a:r>
            <a:r>
              <a:rPr lang="en-US" altLang="en-US" sz="2000" dirty="0" err="1" smtClean="0"/>
              <a:t>TGax</a:t>
            </a:r>
            <a:r>
              <a:rPr lang="en-US" altLang="en-US" sz="2000" dirty="0" smtClean="0"/>
              <a:t> MAC ad hoc  minutes of meetings and teleconferences from the Nov 2015 meeting until today:  </a:t>
            </a:r>
          </a:p>
          <a:p>
            <a:pPr lvl="1"/>
            <a:r>
              <a:rPr lang="en-US" altLang="en-US" sz="1600" dirty="0" smtClean="0"/>
              <a:t>&lt;Doc reference&gt;</a:t>
            </a:r>
          </a:p>
          <a:p>
            <a:pPr lvl="1"/>
            <a:endParaRPr lang="en-US" altLang="en-US" sz="1600" dirty="0" smtClean="0"/>
          </a:p>
          <a:p>
            <a:r>
              <a:rPr lang="en-US" altLang="en-US" sz="2000" dirty="0" smtClean="0"/>
              <a:t>Mover:		Seconder:</a:t>
            </a:r>
          </a:p>
          <a:p>
            <a:endParaRPr lang="en-US" altLang="en-US" sz="2000" dirty="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a:p>
            <a:endParaRPr lang="en-US" altLang="en-US" sz="2000" dirty="0" smtClean="0"/>
          </a:p>
        </p:txBody>
      </p:sp>
    </p:spTree>
    <p:extLst>
      <p:ext uri="{BB962C8B-B14F-4D97-AF65-F5344CB8AC3E}">
        <p14:creationId xmlns:p14="http://schemas.microsoft.com/office/powerpoint/2010/main" val="15225913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16</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a:t>
            </a:r>
            <a:r>
              <a:rPr lang="en-US" altLang="en-US" dirty="0" err="1" smtClean="0"/>
              <a:t>xxxx</a:t>
            </a:r>
            <a:r>
              <a:rPr lang="en-US" altLang="en-US" dirty="0" smtClean="0"/>
              <a:t> </a:t>
            </a:r>
            <a:br>
              <a:rPr lang="en-US" altLang="en-US" dirty="0" smtClean="0"/>
            </a:br>
            <a:r>
              <a:rPr lang="en-US" altLang="en-US" dirty="0" smtClean="0"/>
              <a:t>(“Testing the temperature of the room”)</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smtClean="0"/>
              <a:t>Do you … </a:t>
            </a:r>
            <a:r>
              <a:rPr lang="en-US" altLang="en-US" sz="2000" dirty="0" err="1" smtClean="0"/>
              <a:t>xxxx</a:t>
            </a:r>
            <a:endParaRPr lang="en-US" altLang="en-US" sz="2000" dirty="0" smtClean="0"/>
          </a:p>
          <a:p>
            <a:pPr lvl="1"/>
            <a:endParaRPr lang="en-US" altLang="en-US" sz="1600" dirty="0" smtClean="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p:txBody>
      </p:sp>
    </p:spTree>
    <p:extLst>
      <p:ext uri="{BB962C8B-B14F-4D97-AF65-F5344CB8AC3E}">
        <p14:creationId xmlns:p14="http://schemas.microsoft.com/office/powerpoint/2010/main" val="28535696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17</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a:t>
            </a:r>
            <a:r>
              <a:rPr lang="en-US" altLang="en-US" dirty="0" err="1" smtClean="0"/>
              <a:t>xxxx</a:t>
            </a:r>
            <a:r>
              <a:rPr lang="en-US" altLang="en-US" dirty="0" smtClean="0"/>
              <a:t> </a:t>
            </a:r>
            <a:br>
              <a:rPr lang="en-US" altLang="en-US" dirty="0" smtClean="0"/>
            </a:br>
            <a:r>
              <a:rPr lang="en-US" altLang="en-US" dirty="0" smtClean="0"/>
              <a:t>(“</a:t>
            </a:r>
            <a:r>
              <a:rPr lang="en-US" altLang="en-US" dirty="0" err="1" smtClean="0"/>
              <a:t>Premotion</a:t>
            </a:r>
            <a:r>
              <a:rPr lang="en-US" altLang="en-US" dirty="0" smtClean="0"/>
              <a:t>”)</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a:t>Do you agree to add to the TG Specification Frame work document?</a:t>
            </a:r>
          </a:p>
          <a:p>
            <a:r>
              <a:rPr lang="en-US" altLang="en-US" sz="2000" dirty="0" err="1"/>
              <a:t>x.y.z</a:t>
            </a:r>
            <a:r>
              <a:rPr lang="en-US" altLang="en-US" sz="2000" dirty="0"/>
              <a:t>. &lt;feature description&gt;</a:t>
            </a:r>
          </a:p>
          <a:p>
            <a:pPr lvl="1"/>
            <a:endParaRPr lang="en-US" altLang="en-US" sz="1600" dirty="0" smtClean="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p:txBody>
      </p:sp>
    </p:spTree>
    <p:extLst>
      <p:ext uri="{BB962C8B-B14F-4D97-AF65-F5344CB8AC3E}">
        <p14:creationId xmlns:p14="http://schemas.microsoft.com/office/powerpoint/2010/main" val="32439056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Brian Hart (Cisco Systems)</a:t>
            </a:r>
          </a:p>
          <a:p>
            <a:pPr algn="ctr">
              <a:lnSpc>
                <a:spcPct val="90000"/>
              </a:lnSpc>
              <a:buFontTx/>
              <a:buNone/>
            </a:pPr>
            <a:r>
              <a:rPr lang="en-US" altLang="en-US" sz="2000" dirty="0" smtClean="0">
                <a:latin typeface="Arial" pitchFamily="34" charset="0"/>
              </a:rPr>
              <a:t>Reza Hedayat (NEWRACOM)</a:t>
            </a:r>
          </a:p>
          <a:p>
            <a:pPr algn="ctr">
              <a:lnSpc>
                <a:spcPct val="90000"/>
              </a:lnSpc>
              <a:buFontTx/>
              <a:buNone/>
            </a:pPr>
            <a:r>
              <a:rPr lang="en-US" altLang="en-US" sz="2000" dirty="0" smtClean="0">
                <a:latin typeface="Arial" pitchFamily="34" charset="0"/>
              </a:rPr>
              <a:t>Eric Wong (Apple)</a:t>
            </a:r>
          </a:p>
        </p:txBody>
      </p:sp>
      <p:sp>
        <p:nvSpPr>
          <p:cNvPr id="9221"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smtClean="0"/>
              <a:t>Call </a:t>
            </a:r>
            <a:r>
              <a:rPr lang="en-US" altLang="en-US" sz="2000" dirty="0"/>
              <a:t>meeting to order </a:t>
            </a:r>
          </a:p>
          <a:p>
            <a:r>
              <a:rPr lang="en-US" altLang="en-US" sz="2000" dirty="0"/>
              <a:t>Patent policy, etc. (Call for Potentially Essential Patents)</a:t>
            </a:r>
          </a:p>
          <a:p>
            <a:r>
              <a:rPr lang="en-US" altLang="en-US" sz="2000" dirty="0"/>
              <a:t>Call for submissions</a:t>
            </a:r>
          </a:p>
          <a:p>
            <a:r>
              <a:rPr lang="en-US" altLang="en-US" sz="2000" dirty="0"/>
              <a:t>Set and approve agenda</a:t>
            </a:r>
          </a:p>
          <a:p>
            <a:r>
              <a:rPr lang="en-US" altLang="en-US" sz="2000" dirty="0" smtClean="0"/>
              <a:t>Note ad hoc rules // Slides 12-13</a:t>
            </a:r>
          </a:p>
          <a:p>
            <a:r>
              <a:rPr lang="en-US" altLang="en-US" sz="2000" dirty="0" smtClean="0"/>
              <a:t>Note MAC ad hoc sessions this week </a:t>
            </a:r>
            <a:br>
              <a:rPr lang="en-US" altLang="en-US" sz="2000" dirty="0" smtClean="0"/>
            </a:br>
            <a:r>
              <a:rPr lang="en-US" altLang="en-US" sz="2000" dirty="0" smtClean="0"/>
              <a:t>	// Currently Tue AM2 and Tue PM3</a:t>
            </a:r>
          </a:p>
          <a:p>
            <a:r>
              <a:rPr lang="en-US" altLang="en-US" sz="2000" dirty="0" smtClean="0"/>
              <a:t>Approve previous ad hoc session and telecon minutes </a:t>
            </a:r>
          </a:p>
          <a:p>
            <a:pPr marL="57150" indent="0">
              <a:buNone/>
            </a:pPr>
            <a:r>
              <a:rPr lang="en-US" altLang="en-US" sz="2000" dirty="0"/>
              <a:t>	</a:t>
            </a:r>
            <a:r>
              <a:rPr lang="en-US" altLang="en-US" sz="2000" dirty="0" smtClean="0"/>
              <a:t>// </a:t>
            </a:r>
            <a:r>
              <a:rPr lang="en-US" altLang="en-US" sz="2000" dirty="0" smtClean="0"/>
              <a:t>Approved </a:t>
            </a:r>
            <a:r>
              <a:rPr lang="en-US" altLang="en-US" sz="2000" smtClean="0"/>
              <a:t>Mon </a:t>
            </a:r>
            <a:r>
              <a:rPr lang="en-US" altLang="en-US" sz="2000" smtClean="0"/>
              <a:t>PM1 </a:t>
            </a:r>
            <a:r>
              <a:rPr lang="en-US" altLang="en-US" sz="2000" dirty="0" smtClean="0"/>
              <a:t>in </a:t>
            </a:r>
            <a:r>
              <a:rPr lang="en-US" altLang="en-US" sz="2000" dirty="0" err="1" smtClean="0"/>
              <a:t>TGaxFull</a:t>
            </a:r>
            <a:endParaRPr lang="en-US" altLang="en-US" sz="2000" dirty="0" smtClean="0"/>
          </a:p>
          <a:p>
            <a:r>
              <a:rPr lang="en-CA" altLang="en-US" sz="2000" dirty="0" smtClean="0"/>
              <a:t>Technical Presentations approved by 802.11ax chair for presentation this week, and related straw polls</a:t>
            </a:r>
          </a:p>
          <a:p>
            <a:r>
              <a:rPr lang="en-CA" altLang="en-US" sz="2000" dirty="0" smtClean="0"/>
              <a:t>Any other technical presentations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12291" name="Footer Placeholder 2"/>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a:t>
            </a:r>
            <a:r>
              <a:rPr lang="en-US" altLang="en-US" dirty="0" smtClean="0"/>
              <a:t>a meeting </a:t>
            </a:r>
            <a:r>
              <a:rPr lang="en-US" altLang="en-US" dirty="0"/>
              <a:t>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1331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dirty="0" smtClean="0"/>
              <a:t>See the following 5 slides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14339"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15363"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16387"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2015</a:t>
            </a:r>
          </a:p>
        </p:txBody>
      </p:sp>
      <p:sp>
        <p:nvSpPr>
          <p:cNvPr id="17411"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24304</TotalTime>
  <Words>1364</Words>
  <Application>Microsoft Office PowerPoint</Application>
  <PresentationFormat>On-screen Show (4:3)</PresentationFormat>
  <Paragraphs>280</Paragraphs>
  <Slides>17</Slides>
  <Notes>17</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7" baseType="lpstr">
      <vt:lpstr>ＭＳ Ｐゴシック</vt:lpstr>
      <vt:lpstr>ＭＳ Ｐゴシック</vt:lpstr>
      <vt:lpstr>Arial</vt:lpstr>
      <vt:lpstr>Arial Black</vt:lpstr>
      <vt:lpstr>Calibri</vt:lpstr>
      <vt:lpstr>Helvetica</vt:lpstr>
      <vt:lpstr>Monotype Sorts</vt:lpstr>
      <vt:lpstr>Times New Roman</vt:lpstr>
      <vt:lpstr>802-11-Submission</vt:lpstr>
      <vt:lpstr>Document</vt:lpstr>
      <vt:lpstr>TGax MAC ad hoc  Nov 2015 Meeting Agenda</vt:lpstr>
      <vt:lpstr>IEEE 802.11 TGax High Efficiency WLAN MAC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(MAC)</vt:lpstr>
      <vt:lpstr>Ad Hoc Groups Operation (1/2) Governing document is 15/075r0</vt:lpstr>
      <vt:lpstr>Ad Hoc Groups Operation (2/2) Governing document is 15/075r0</vt:lpstr>
      <vt:lpstr>Backup Slides</vt:lpstr>
      <vt:lpstr>Approval of  MAC Ad Hoc Minutes</vt:lpstr>
      <vt:lpstr>Strawpoll xxxx  (“Testing the temperature of the room”)</vt:lpstr>
      <vt:lpstr>Strawpoll xxxx  (“Premotion”)</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Brian Hart (brianh)</cp:lastModifiedBy>
  <cp:revision>1408</cp:revision>
  <cp:lastPrinted>1998-02-10T13:28:06Z</cp:lastPrinted>
  <dcterms:created xsi:type="dcterms:W3CDTF">2007-04-17T18:10:23Z</dcterms:created>
  <dcterms:modified xsi:type="dcterms:W3CDTF">2015-11-09T19:49:25Z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