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71" r:id="rId4"/>
    <p:sldId id="272" r:id="rId5"/>
    <p:sldId id="268" r:id="rId6"/>
    <p:sldId id="264"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660"/>
  </p:normalViewPr>
  <p:slideViewPr>
    <p:cSldViewPr>
      <p:cViewPr varScale="1">
        <p:scale>
          <a:sx n="67" d="100"/>
          <a:sy n="67" d="100"/>
        </p:scale>
        <p:origin x="1212"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2672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9781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Nokia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2015</a:t>
            </a:r>
            <a:endParaRPr lang="en-GB"/>
          </a:p>
        </p:txBody>
      </p:sp>
      <p:sp>
        <p:nvSpPr>
          <p:cNvPr id="6" name="Footer Placeholder 5"/>
          <p:cNvSpPr>
            <a:spLocks noGrp="1"/>
          </p:cNvSpPr>
          <p:nvPr>
            <p:ph type="ftr" idx="11"/>
          </p:nvPr>
        </p:nvSpPr>
        <p:spPr/>
        <p:txBody>
          <a:bodyPr/>
          <a:lstStyle>
            <a:lvl1pPr>
              <a:defRPr/>
            </a:lvl1pPr>
          </a:lstStyle>
          <a:p>
            <a:r>
              <a:rPr lang="en-GB" smtClean="0"/>
              <a:t>Jarkko Kneckt, Nokia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Jarkko Kneckt,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2015</a:t>
            </a:r>
            <a:endParaRPr lang="en-GB"/>
          </a:p>
        </p:txBody>
      </p:sp>
      <p:sp>
        <p:nvSpPr>
          <p:cNvPr id="4" name="Footer Placeholder 3"/>
          <p:cNvSpPr>
            <a:spLocks noGrp="1"/>
          </p:cNvSpPr>
          <p:nvPr>
            <p:ph type="ftr" idx="11"/>
          </p:nvPr>
        </p:nvSpPr>
        <p:spPr/>
        <p:txBody>
          <a:bodyPr/>
          <a:lstStyle>
            <a:lvl1pPr>
              <a:defRPr/>
            </a:lvl1pPr>
          </a:lstStyle>
          <a:p>
            <a:r>
              <a:rPr lang="en-GB" smtClean="0"/>
              <a:t>Jarkko Kneckt, Nokia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2015</a:t>
            </a:r>
            <a:endParaRPr lang="en-GB"/>
          </a:p>
        </p:txBody>
      </p:sp>
      <p:sp>
        <p:nvSpPr>
          <p:cNvPr id="3" name="Footer Placeholder 2"/>
          <p:cNvSpPr>
            <a:spLocks noGrp="1"/>
          </p:cNvSpPr>
          <p:nvPr>
            <p:ph type="ftr" idx="11"/>
          </p:nvPr>
        </p:nvSpPr>
        <p:spPr/>
        <p:txBody>
          <a:bodyPr/>
          <a:lstStyle>
            <a:lvl1pPr>
              <a:defRPr/>
            </a:lvl1pPr>
          </a:lstStyle>
          <a:p>
            <a:r>
              <a:rPr lang="en-GB" smtClean="0"/>
              <a:t>Jarkko Kneckt, Nokia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Nokia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4213" y="604837"/>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802.11-15/1380r0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5/11-15-1277-00-lrlp-november-2015-agenda-and-opening-repor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Nokia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chemeClr val="tx1"/>
                </a:solidFill>
              </a:rPr>
              <a:t>LRLP Digital Health Use Case</a:t>
            </a:r>
            <a:endParaRPr lang="en-GB" dirty="0">
              <a:solidFill>
                <a:schemeClr val="tx1"/>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51156811"/>
              </p:ext>
            </p:extLst>
          </p:nvPr>
        </p:nvGraphicFramePr>
        <p:xfrm>
          <a:off x="536575" y="2522538"/>
          <a:ext cx="7772400" cy="2711450"/>
        </p:xfrm>
        <a:graphic>
          <a:graphicData uri="http://schemas.openxmlformats.org/presentationml/2006/ole">
            <mc:AlternateContent xmlns:mc="http://schemas.openxmlformats.org/markup-compatibility/2006">
              <mc:Choice xmlns:v="urn:schemas-microsoft-com:vml" Requires="v">
                <p:oleObj spid="_x0000_s3353" name="Document" r:id="rId4" imgW="8253286" imgH="2892846" progId="Word.Document.8">
                  <p:embed/>
                </p:oleObj>
              </mc:Choice>
              <mc:Fallback>
                <p:oleObj name="Document" r:id="rId4" imgW="8253286" imgH="2892846" progId="Word.Document.8">
                  <p:embed/>
                  <p:pic>
                    <p:nvPicPr>
                      <p:cNvPr id="0" name="Picture 3"/>
                      <p:cNvPicPr>
                        <a:picLocks noChangeAspect="1" noChangeArrowheads="1"/>
                      </p:cNvPicPr>
                      <p:nvPr/>
                    </p:nvPicPr>
                    <p:blipFill>
                      <a:blip r:embed="rId5"/>
                      <a:srcRect/>
                      <a:stretch>
                        <a:fillRect/>
                      </a:stretch>
                    </p:blipFill>
                    <p:spPr bwMode="auto">
                      <a:xfrm>
                        <a:off x="536575" y="2522538"/>
                        <a:ext cx="7772400" cy="2711450"/>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Nokia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395536" y="1988840"/>
            <a:ext cx="8568952" cy="4176464"/>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rPr>
              <a:t>The submission proposes potential use cases for the Long Range, Low Power (LRLP) Topic Interest Group (TIG) [1].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solidFill>
                <a:schemeClr val="tx1"/>
              </a:solidFill>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rPr>
              <a:t> LRLP targets to improve WLAN power efficiency, range and transmission reliability.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rPr>
              <a:t>LRLP is a key enabler for Digital Health applications.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dirty="0" smtClean="0"/>
              <a:t>Nokia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fi-FI" dirty="0" smtClean="0"/>
              <a:t>Use Case 1: Assisted Living</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fi-FI" sz="1800" dirty="0" smtClean="0"/>
              <a:t>Sequence of events: </a:t>
            </a:r>
          </a:p>
          <a:p>
            <a:pPr lvl="1">
              <a:buFont typeface="Arial" panose="020B0604020202020204" pitchFamily="34" charset="0"/>
              <a:buChar char="•"/>
            </a:pPr>
            <a:r>
              <a:rPr lang="fi-FI" sz="1600" dirty="0" smtClean="0"/>
              <a:t>John lives in a assisted living home facility in Florida with hundreds other residents. He is still active senior and likes to roam around the facility to meet his friends. But John has a medical condition causing </a:t>
            </a:r>
            <a:r>
              <a:rPr lang="fi-FI" sz="1600" dirty="0"/>
              <a:t>occasional loss of </a:t>
            </a:r>
            <a:r>
              <a:rPr lang="fi-FI" sz="1600" dirty="0" smtClean="0"/>
              <a:t>consciousness. That is why John is wearing a fall-down analyzer 24/7. The analyzer can detect falling down event and send an alert to the facility personnel’s pagers using facility’s Wi-Fi network. The device also delivers John’s movement and vital sign data to the health cloud. In case the data suggest that John is in danger to fall-down, John’s personal device alerts him to rest for a while.</a:t>
            </a:r>
          </a:p>
          <a:p>
            <a:pPr>
              <a:buFont typeface="Arial" panose="020B0604020202020204" pitchFamily="34" charset="0"/>
              <a:buChar char="•"/>
            </a:pPr>
            <a:r>
              <a:rPr lang="fi-FI" sz="1800" dirty="0" smtClean="0"/>
              <a:t>Requirements at STA</a:t>
            </a:r>
            <a:endParaRPr lang="fi-FI" sz="1400" dirty="0" smtClean="0"/>
          </a:p>
          <a:p>
            <a:pPr lvl="1">
              <a:buFont typeface="Arial" panose="020B0604020202020204" pitchFamily="34" charset="0"/>
              <a:buChar char="•"/>
            </a:pPr>
            <a:r>
              <a:rPr lang="fi-FI" sz="1400" dirty="0"/>
              <a:t>P</a:t>
            </a:r>
            <a:r>
              <a:rPr lang="fi-FI" sz="1400" dirty="0" smtClean="0"/>
              <a:t>ower efficient network discovery.</a:t>
            </a:r>
          </a:p>
          <a:p>
            <a:pPr lvl="1">
              <a:buFont typeface="Arial" panose="020B0604020202020204" pitchFamily="34" charset="0"/>
              <a:buChar char="•"/>
            </a:pPr>
            <a:r>
              <a:rPr lang="fi-FI" sz="1400" dirty="0" smtClean="0">
                <a:solidFill>
                  <a:schemeClr val="tx1"/>
                </a:solidFill>
              </a:rPr>
              <a:t>Fast link setup.</a:t>
            </a:r>
          </a:p>
          <a:p>
            <a:pPr lvl="1">
              <a:buFont typeface="Arial" panose="020B0604020202020204" pitchFamily="34" charset="0"/>
              <a:buChar char="•"/>
            </a:pPr>
            <a:r>
              <a:rPr lang="fi-FI" sz="1400" dirty="0" smtClean="0"/>
              <a:t>Reliable data delivery</a:t>
            </a:r>
            <a:r>
              <a:rPr lang="fi-FI" sz="1400" dirty="0"/>
              <a:t>.</a:t>
            </a:r>
            <a:endParaRPr lang="fi-FI" sz="1400" dirty="0" smtClean="0"/>
          </a:p>
          <a:p>
            <a:pPr lvl="1">
              <a:buFont typeface="Arial" panose="020B0604020202020204" pitchFamily="34" charset="0"/>
              <a:buChar char="•"/>
            </a:pPr>
            <a:r>
              <a:rPr lang="fi-FI" sz="1400" dirty="0" smtClean="0"/>
              <a:t>Days of battery lifetime.</a:t>
            </a:r>
          </a:p>
        </p:txBody>
      </p:sp>
      <p:sp>
        <p:nvSpPr>
          <p:cNvPr id="7" name="Date Placeholder 3"/>
          <p:cNvSpPr>
            <a:spLocks noGrp="1"/>
          </p:cNvSpPr>
          <p:nvPr>
            <p:ph type="dt" idx="15"/>
          </p:nvPr>
        </p:nvSpPr>
        <p:spPr>
          <a:xfrm>
            <a:off x="696912" y="333375"/>
            <a:ext cx="2589203" cy="273050"/>
          </a:xfrm>
        </p:spPr>
        <p:txBody>
          <a:bodyPr/>
          <a:lstStyle/>
          <a:p>
            <a:r>
              <a:rPr lang="en-US" dirty="0" smtClean="0"/>
              <a:t>November 2015</a:t>
            </a:r>
            <a:endParaRPr lang="en-GB" dirty="0"/>
          </a:p>
        </p:txBody>
      </p:sp>
    </p:spTree>
    <p:extLst>
      <p:ext uri="{BB962C8B-B14F-4D97-AF65-F5344CB8AC3E}">
        <p14:creationId xmlns:p14="http://schemas.microsoft.com/office/powerpoint/2010/main" val="9446326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dirty="0" smtClean="0"/>
              <a:t>Nokia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fi-FI" dirty="0" smtClean="0">
                <a:solidFill>
                  <a:schemeClr val="tx1"/>
                </a:solidFill>
              </a:rPr>
              <a:t>Use Case 2: Medication Reminder</a:t>
            </a:r>
            <a:endParaRPr lang="en-US" dirty="0">
              <a:solidFill>
                <a:schemeClr val="tx1"/>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fi-FI" sz="1800" dirty="0" smtClean="0"/>
              <a:t>Sequence of events: </a:t>
            </a:r>
          </a:p>
          <a:p>
            <a:pPr lvl="1">
              <a:buFont typeface="Arial" panose="020B0604020202020204" pitchFamily="34" charset="0"/>
              <a:buChar char="•"/>
            </a:pPr>
            <a:r>
              <a:rPr lang="fi-FI" sz="1600" dirty="0" smtClean="0"/>
              <a:t>Seth is senior person living at home alone despite of his dementia. He needs to take his medication daily but sometimes he doesn’t remember to do that. Seth has a IoT capable medicine dispenser that detects when medicines are taken. In case Seth forgets to take the medicine, the dispenser can send alert to Seth’s personal device when he is in Wi-Fi coverage.</a:t>
            </a:r>
          </a:p>
          <a:p>
            <a:pPr>
              <a:buFont typeface="Arial" panose="020B0604020202020204" pitchFamily="34" charset="0"/>
              <a:buChar char="•"/>
            </a:pPr>
            <a:r>
              <a:rPr lang="fi-FI" sz="1800" dirty="0" smtClean="0"/>
              <a:t>Requirements at STA</a:t>
            </a:r>
            <a:endParaRPr lang="fi-FI" sz="1400" dirty="0" smtClean="0"/>
          </a:p>
          <a:p>
            <a:pPr lvl="1">
              <a:buFont typeface="Arial" panose="020B0604020202020204" pitchFamily="34" charset="0"/>
              <a:buChar char="•"/>
            </a:pPr>
            <a:r>
              <a:rPr lang="fi-FI" sz="1400" dirty="0"/>
              <a:t>Reliable data delivery.</a:t>
            </a:r>
          </a:p>
          <a:p>
            <a:pPr lvl="1">
              <a:buFont typeface="Arial" panose="020B0604020202020204" pitchFamily="34" charset="0"/>
              <a:buChar char="•"/>
            </a:pPr>
            <a:r>
              <a:rPr lang="fi-FI" sz="1400" dirty="0"/>
              <a:t>Days of battery lifetime</a:t>
            </a:r>
            <a:r>
              <a:rPr lang="fi-FI" sz="1400" dirty="0" smtClean="0"/>
              <a:t>.</a:t>
            </a:r>
          </a:p>
          <a:p>
            <a:pPr lvl="1">
              <a:buFont typeface="Arial" panose="020B0604020202020204" pitchFamily="34" charset="0"/>
              <a:buChar char="•"/>
            </a:pPr>
            <a:endParaRPr lang="fi-FI" sz="1600" dirty="0" smtClean="0"/>
          </a:p>
        </p:txBody>
      </p:sp>
      <p:sp>
        <p:nvSpPr>
          <p:cNvPr id="7" name="Date Placeholder 3"/>
          <p:cNvSpPr>
            <a:spLocks noGrp="1"/>
          </p:cNvSpPr>
          <p:nvPr>
            <p:ph type="dt" idx="15"/>
          </p:nvPr>
        </p:nvSpPr>
        <p:spPr>
          <a:xfrm>
            <a:off x="696912" y="333375"/>
            <a:ext cx="2589203" cy="273050"/>
          </a:xfrm>
        </p:spPr>
        <p:txBody>
          <a:bodyPr/>
          <a:lstStyle/>
          <a:p>
            <a:r>
              <a:rPr lang="en-US" dirty="0" smtClean="0"/>
              <a:t>November 2015</a:t>
            </a:r>
            <a:endParaRPr lang="en-GB" dirty="0"/>
          </a:p>
        </p:txBody>
      </p:sp>
    </p:spTree>
    <p:extLst>
      <p:ext uri="{BB962C8B-B14F-4D97-AF65-F5344CB8AC3E}">
        <p14:creationId xmlns:p14="http://schemas.microsoft.com/office/powerpoint/2010/main" val="33401252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smtClean="0"/>
              <a:t>Summary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fi-FI" dirty="0" smtClean="0">
                <a:solidFill>
                  <a:schemeClr val="tx1"/>
                </a:solidFill>
              </a:rPr>
              <a:t>We presented possible Digital Health related use cases for LRLP</a:t>
            </a:r>
          </a:p>
          <a:p>
            <a:pPr>
              <a:buFont typeface="Arial" panose="020B0604020202020204" pitchFamily="34" charset="0"/>
              <a:buChar char="•"/>
            </a:pPr>
            <a:r>
              <a:rPr lang="fi-FI" dirty="0" smtClean="0">
                <a:solidFill>
                  <a:schemeClr val="tx1"/>
                </a:solidFill>
              </a:rPr>
              <a:t>The proposed use cases highlights the importance of ultra low power consumption and reliable data delivery for LRLP</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Nokia</a:t>
            </a:r>
            <a:endParaRPr lang="en-GB" dirty="0"/>
          </a:p>
        </p:txBody>
      </p:sp>
      <p:sp>
        <p:nvSpPr>
          <p:cNvPr id="6" name="Date Placeholder 5"/>
          <p:cNvSpPr>
            <a:spLocks noGrp="1"/>
          </p:cNvSpPr>
          <p:nvPr>
            <p:ph type="dt" idx="15"/>
          </p:nvPr>
        </p:nvSpPr>
        <p:spPr/>
        <p:txBody>
          <a:bodyPr/>
          <a:lstStyle/>
          <a:p>
            <a:r>
              <a:rPr lang="en-US" dirty="0"/>
              <a:t>November </a:t>
            </a:r>
            <a:r>
              <a:rPr lang="en-US" dirty="0" smtClean="0"/>
              <a:t>2015</a:t>
            </a:r>
            <a:endParaRPr lang="en-GB" dirty="0"/>
          </a:p>
        </p:txBody>
      </p:sp>
    </p:spTree>
    <p:extLst>
      <p:ext uri="{BB962C8B-B14F-4D97-AF65-F5344CB8AC3E}">
        <p14:creationId xmlns:p14="http://schemas.microsoft.com/office/powerpoint/2010/main" val="3271425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dirty="0" smtClean="0"/>
              <a:t>Nokia</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[1] Agenda for LRLP November meeting </a:t>
            </a:r>
            <a:r>
              <a:rPr lang="fi-FI" dirty="0" smtClean="0">
                <a:hlinkClick r:id="rId3"/>
              </a:rPr>
              <a:t>https</a:t>
            </a:r>
            <a:r>
              <a:rPr lang="fi-FI" dirty="0">
                <a:hlinkClick r:id="rId3"/>
              </a:rPr>
              <a:t>://</a:t>
            </a:r>
            <a:r>
              <a:rPr lang="fi-FI" dirty="0" smtClean="0">
                <a:hlinkClick r:id="rId3"/>
              </a:rPr>
              <a:t>mentor.ieee.org/802.11/dcn/15/11-15-1277-00-lrlp-november-2015-agenda-and-opening-report.pptx</a:t>
            </a:r>
            <a:endParaRPr lang="fi-FI" dirty="0" smtClean="0"/>
          </a:p>
          <a:p>
            <a:r>
              <a:rPr lang="fi-FI" dirty="0" smtClean="0"/>
              <a:t> </a:t>
            </a:r>
            <a:endParaRPr lang="en-US" dirty="0"/>
          </a:p>
        </p:txBody>
      </p:sp>
      <p:sp>
        <p:nvSpPr>
          <p:cNvPr id="7" name="Date Placeholder 5"/>
          <p:cNvSpPr>
            <a:spLocks noGrp="1"/>
          </p:cNvSpPr>
          <p:nvPr>
            <p:ph type="dt" idx="15"/>
          </p:nvPr>
        </p:nvSpPr>
        <p:spPr>
          <a:xfrm>
            <a:off x="696912" y="333375"/>
            <a:ext cx="1874823" cy="273050"/>
          </a:xfrm>
        </p:spPr>
        <p:txBody>
          <a:bodyPr/>
          <a:lstStyle/>
          <a:p>
            <a:r>
              <a:rPr lang="en-US" dirty="0"/>
              <a:t>November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4212</TotalTime>
  <Words>433</Words>
  <Application>Microsoft Office PowerPoint</Application>
  <PresentationFormat>On-screen Show (4:3)</PresentationFormat>
  <Paragraphs>67</Paragraphs>
  <Slides>6</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 Unicode MS</vt:lpstr>
      <vt:lpstr>MS Gothic</vt:lpstr>
      <vt:lpstr>Arial</vt:lpstr>
      <vt:lpstr>Times New Roman</vt:lpstr>
      <vt:lpstr>Office Theme</vt:lpstr>
      <vt:lpstr>Microsoft Word 97 - 2003 Document</vt:lpstr>
      <vt:lpstr>LRLP Digital Health Use Case</vt:lpstr>
      <vt:lpstr>Abstract</vt:lpstr>
      <vt:lpstr>Use Case 1: Assisted Living</vt:lpstr>
      <vt:lpstr>Use Case 2: Medication Reminder</vt:lpstr>
      <vt:lpstr>Summary</vt:lpstr>
      <vt:lpstr>References</vt:lpstr>
    </vt:vector>
  </TitlesOfParts>
  <Company>Nokia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LRLP Digital Health Use Case</dc:title>
  <dc:creator>enrico-henrik.rantala@nokia.com</dc:creator>
  <cp:lastModifiedBy>Rantala Enrico-Henrik (Nokia-CTO/Espoo)</cp:lastModifiedBy>
  <cp:revision>213</cp:revision>
  <cp:lastPrinted>1601-01-01T00:00:00Z</cp:lastPrinted>
  <dcterms:created xsi:type="dcterms:W3CDTF">2015-08-11T21:38:22Z</dcterms:created>
  <dcterms:modified xsi:type="dcterms:W3CDTF">2015-11-11T04:51:04Z</dcterms:modified>
</cp:coreProperties>
</file>