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6" r:id="rId2"/>
    <p:sldId id="257" r:id="rId3"/>
    <p:sldId id="265" r:id="rId4"/>
    <p:sldId id="266" r:id="rId5"/>
    <p:sldId id="267" r:id="rId6"/>
    <p:sldId id="268" r:id="rId7"/>
    <p:sldId id="269" r:id="rId8"/>
    <p:sldId id="270" r:id="rId9"/>
    <p:sldId id="298" r:id="rId10"/>
    <p:sldId id="272" r:id="rId11"/>
    <p:sldId id="273" r:id="rId12"/>
    <p:sldId id="274" r:id="rId13"/>
    <p:sldId id="275" r:id="rId14"/>
    <p:sldId id="299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85" r:id="rId24"/>
    <p:sldId id="286" r:id="rId25"/>
    <p:sldId id="287" r:id="rId26"/>
    <p:sldId id="288" r:id="rId27"/>
    <p:sldId id="290" r:id="rId28"/>
    <p:sldId id="291" r:id="rId29"/>
    <p:sldId id="300" r:id="rId30"/>
    <p:sldId id="293" r:id="rId31"/>
  </p:sldIdLst>
  <p:sldSz cx="9144000" cy="6858000" type="screen4x3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12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808" autoAdjust="0"/>
    <p:restoredTop sz="94660"/>
  </p:normalViewPr>
  <p:slideViewPr>
    <p:cSldViewPr>
      <p:cViewPr varScale="1">
        <p:scale>
          <a:sx n="88" d="100"/>
          <a:sy n="88" d="100"/>
        </p:scale>
        <p:origin x="606" y="8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4" d="100"/>
          <a:sy n="64" d="100"/>
        </p:scale>
        <p:origin x="2556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doc.: IEEE 802.11-yy/1379r0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11/11/2015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Kerstin Johnsson, Intel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smtClean="0"/>
              <a:t>doc.: IEEE 802.11-yy/1379r0</a:t>
            </a: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Month Year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2525" y="701675"/>
            <a:ext cx="4627563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smtClean="0"/>
              <a:t>Kerstin Johnsson, Intel</a:t>
            </a: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802.11-yy/1379r0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smtClean="0"/>
              <a:t>Kerstin Johnsson, Intel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4387" cy="3467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6133C-14A3-42C3-A83E-9FAF4C33DE0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1955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4387" cy="3467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6133C-14A3-42C3-A83E-9FAF4C33DE0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6595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4387" cy="3467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6133C-14A3-42C3-A83E-9FAF4C33DE0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6099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4387" cy="3467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6133C-14A3-42C3-A83E-9FAF4C33DE0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4718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4387" cy="3467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6133C-14A3-42C3-A83E-9FAF4C33DE0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0834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4387" cy="3467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6133C-14A3-42C3-A83E-9FAF4C33DE0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6727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4387" cy="3467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6133C-14A3-42C3-A83E-9FAF4C33DE0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3698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4387" cy="3467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6133C-14A3-42C3-A83E-9FAF4C33DE0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8215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4387" cy="346710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1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sz="1200" baseline="0" dirty="0" smtClean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1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/>
                  <a:t>Note:</a:t>
                </a:r>
                <a:r>
                  <a:rPr lang="en-US" baseline="0" dirty="0" smtClean="0"/>
                  <a:t>  I deleted the sentence “</a:t>
                </a:r>
                <a:r>
                  <a:rPr lang="en-US" sz="2000" dirty="0" smtClean="0"/>
                  <a:t>Visibility of an interaction source is equal to presence of its </a:t>
                </a:r>
                <a:r>
                  <a:rPr lang="en-US" sz="2000" b="1" dirty="0" smtClean="0"/>
                  <a:t>reference point </a:t>
                </a:r>
                <a:r>
                  <a:rPr lang="en-US" sz="2000" dirty="0" smtClean="0"/>
                  <a:t>in activation area</a:t>
                </a:r>
                <a:r>
                  <a:rPr lang="en-US" sz="1200" dirty="0" smtClean="0"/>
                  <a:t>” because from what I recall, you said interaction sources</a:t>
                </a:r>
                <a:r>
                  <a:rPr lang="en-US" sz="1200" baseline="0" dirty="0" smtClean="0"/>
                  <a:t> are NOT mapped 1-to-1 to reference points. </a:t>
                </a:r>
                <a:r>
                  <a:rPr lang="en-US" sz="2000" baseline="0" dirty="0" smtClean="0"/>
                  <a:t>  I also deleted “</a:t>
                </a:r>
                <a:r>
                  <a:rPr lang="en-US" sz="1200" dirty="0" smtClean="0"/>
                  <a:t>Activation areas are uniformly distributed, and cover the entire </a:t>
                </a:r>
                <a:r>
                  <a:rPr lang="en-US" sz="1200" b="1" i="0" smtClean="0">
                    <a:latin typeface="Cambria Math" panose="02040503050406030204" pitchFamily="18" charset="0"/>
                  </a:rPr>
                  <a:t>𝑹^</a:t>
                </a:r>
                <a:r>
                  <a:rPr lang="en-US" sz="1200" b="0" i="0" smtClean="0">
                    <a:latin typeface="Cambria Math" panose="02040503050406030204" pitchFamily="18" charset="0"/>
                  </a:rPr>
                  <a:t>3</a:t>
                </a:r>
                <a:r>
                  <a:rPr lang="en-US" sz="1200" baseline="0" dirty="0" smtClean="0"/>
                  <a:t>” since this isn’t really important and it doesn’t say anything about how dense they are, which is actually the more important point.  Finally, I think you need to find a better way of explaining how the number of reference points are chosen and how the size and </a:t>
                </a:r>
                <a:r>
                  <a:rPr lang="en-US" sz="1200" baseline="0" dirty="0" err="1" smtClean="0"/>
                  <a:t>ensity</a:t>
                </a:r>
                <a:r>
                  <a:rPr lang="en-US" sz="1200" baseline="0" dirty="0" smtClean="0"/>
                  <a:t> of activation areas are chosen (I deleted the sentence “</a:t>
                </a:r>
                <a:r>
                  <a:rPr lang="en-US" sz="1200" dirty="0" smtClean="0"/>
                  <a:t>Activation areas are uniformly distributed, and cover the entire </a:t>
                </a:r>
                <a:r>
                  <a:rPr lang="en-US" sz="1200" b="1" i="0" smtClean="0">
                    <a:latin typeface="Cambria Math" panose="02040503050406030204" pitchFamily="18" charset="0"/>
                  </a:rPr>
                  <a:t>𝑹^</a:t>
                </a:r>
                <a:r>
                  <a:rPr lang="en-US" sz="1200" b="0" i="0" smtClean="0">
                    <a:latin typeface="Cambria Math" panose="02040503050406030204" pitchFamily="18" charset="0"/>
                  </a:rPr>
                  <a:t>3</a:t>
                </a:r>
                <a:r>
                  <a:rPr lang="en-US" sz="1200" baseline="0" dirty="0" smtClean="0"/>
                  <a:t>” because this simply doesn’t explain it well enough).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6133C-14A3-42C3-A83E-9FAF4C33DE0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2543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4387" cy="3467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6133C-14A3-42C3-A83E-9FAF4C33DE0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6821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802.11-yy/1379r0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smtClean="0"/>
              <a:t>Kerstin Johnsson, Intel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2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076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4387" cy="3467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6133C-14A3-42C3-A83E-9FAF4C33DE0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76822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4387" cy="3467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6133C-14A3-42C3-A83E-9FAF4C33DE0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00820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4387" cy="3467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6133C-14A3-42C3-A83E-9FAF4C33DE0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23688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4387" cy="3467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6133C-14A3-42C3-A83E-9FAF4C33DE0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6588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4387" cy="3467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6133C-14A3-42C3-A83E-9FAF4C33DE00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60714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4387" cy="3467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6133C-14A3-42C3-A83E-9FAF4C33DE00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82289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4387" cy="3467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6133C-14A3-42C3-A83E-9FAF4C33DE00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13604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4387" cy="3467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6133C-14A3-42C3-A83E-9FAF4C33DE00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83277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4387" cy="3467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6133C-14A3-42C3-A83E-9FAF4C33DE00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7923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4387" cy="3467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6133C-14A3-42C3-A83E-9FAF4C33DE0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6955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4387" cy="3467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6133C-14A3-42C3-A83E-9FAF4C33DE0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8000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4387" cy="3467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6133C-14A3-42C3-A83E-9FAF4C33DE0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9825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4387" cy="3467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6133C-14A3-42C3-A83E-9FAF4C33DE0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9102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4387" cy="3467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6133C-14A3-42C3-A83E-9FAF4C33DE0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7057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4387" cy="3467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6133C-14A3-42C3-A83E-9FAF4C33DE0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1035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4387" cy="3467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6133C-14A3-42C3-A83E-9FAF4C33DE0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8148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Nov 2015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Kerstin Johnsson, Intel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E40C9FC-4879-4F20-9ECA-A574A90476B7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40F5867-744E-4AA6-B0ED-4C44D2DFBB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 smtClean="0"/>
              <a:t>Kerstin Johnsson, Intel</a:t>
            </a:r>
            <a:endParaRPr lang="en-GB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smtClean="0"/>
              <a:t>Nov 2015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Nov 2015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Kerstin Johnsson, Intel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ABCC52B-A3F7-440B-BBF2-55191E6E7773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1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Nov 2015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Kerstin Johnsson, Intel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CD163DD-D5E7-41DA-95F2-71530C24F8C3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Nov 2015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5643570" y="6475413"/>
            <a:ext cx="2898768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Kerstin Johnsson, Intel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9B99EC4-A1FB-4C79-B9A5-C1FFD5A90380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Nov 2015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Kerstin Johnsson, Intel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6B781AF-4CCF-49B0-A572-DE54FBE5D942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Nov 2015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Kerstin Johnsson, Intel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5D8E26B-7BCF-4D25-9C89-0168A6618F18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Nov 2015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Kerstin Johnsson, Intel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B5E41C2-EF12-4EF2-8280-F2B4208277C2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1513" cy="54086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086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Nov 2015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Kerstin Johnsson, Intel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B0D65C8-A0CA-4DDA-83BB-897866218593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0813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0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the outline text format</a:t>
            </a:r>
          </a:p>
          <a:p>
            <a:pPr lvl="1"/>
            <a:r>
              <a:rPr lang="en-GB" dirty="0" smtClean="0"/>
              <a:t>Second Outline Level</a:t>
            </a:r>
          </a:p>
          <a:p>
            <a:pPr lvl="2"/>
            <a:r>
              <a:rPr lang="en-GB" dirty="0" smtClean="0"/>
              <a:t>Third Outline Level</a:t>
            </a:r>
          </a:p>
          <a:p>
            <a:pPr lvl="3"/>
            <a:r>
              <a:rPr lang="en-GB" dirty="0" smtClean="0"/>
              <a:t>Fourth Outline Level</a:t>
            </a:r>
          </a:p>
          <a:p>
            <a:pPr lvl="4"/>
            <a:r>
              <a:rPr lang="en-GB" dirty="0" smtClean="0"/>
              <a:t>Fifth Outline Level</a:t>
            </a:r>
          </a:p>
          <a:p>
            <a:pPr lvl="4"/>
            <a:r>
              <a:rPr lang="en-GB" dirty="0" smtClean="0"/>
              <a:t>Sixth Outline Level</a:t>
            </a:r>
          </a:p>
          <a:p>
            <a:pPr lvl="4"/>
            <a:r>
              <a:rPr lang="en-GB" dirty="0" smtClean="0"/>
              <a:t>Seventh Outline Level</a:t>
            </a:r>
          </a:p>
          <a:p>
            <a:pPr lvl="4"/>
            <a:r>
              <a:rPr lang="en-GB" dirty="0" smtClean="0"/>
              <a:t>Eighth Outline Level</a:t>
            </a:r>
          </a:p>
          <a:p>
            <a:pPr lvl="4"/>
            <a:r>
              <a:rPr lang="en-GB" dirty="0" smtClean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smtClean="0"/>
              <a:t>Nov 2015</a:t>
            </a:r>
            <a:endParaRPr lang="en-US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 smtClean="0"/>
              <a:t>Kerstin Johnsson, Intel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4344988" y="6475413"/>
            <a:ext cx="528637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fld id="{D09C756B-EB39-4236-ADBB-73052B179AE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685800" y="609600"/>
            <a:ext cx="77724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84213" y="6475413"/>
            <a:ext cx="714375" cy="182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477000"/>
            <a:ext cx="78486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5000628" y="357166"/>
            <a:ext cx="3500462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802.11-15/1379r0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timing>
    <p:tnLst>
      <p:par>
        <p:cTn id="1" dur="indefinite" restart="never" nodeType="tmRoot"/>
      </p:par>
    </p:tnLst>
  </p:timing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Microsoft_Word_97_-_2003_Document1.doc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/url?url=http://phandroid.com/lg-g3/&amp;rct=j&amp;frm=1&amp;q=&amp;esrc=s&amp;sa=U&amp;ei=xSz5VPS2BcehmQXY1YLoCQ&amp;ved=0CBYQ9QEwAA&amp;sig2=BOmsxcGia2M_gDccDvS0_A&amp;usg=AFQjCNH40QFEZqF7sxbyaXvJxxAiAQ1Ecg" TargetMode="External"/><Relationship Id="rId13" Type="http://schemas.openxmlformats.org/officeDocument/2006/relationships/hyperlink" Target="http://www.google.co.il/url?sa=i&amp;rct=j&amp;q=&amp;esrc=s&amp;frm=1&amp;source=images&amp;cd=&amp;cad=rja&amp;docid=BzwH6mOVrsDMgM&amp;tbnid=lRjoJVUx6Q_AAM:&amp;ved=0CAUQjRw&amp;url=http://dryicons.com/icon/travel-and-tourism-part-2/wifi/&amp;ei=08v_Uq78DOn40gXHw4HoBA&amp;bvm=bv.61535280,d.bGE&amp;psig=AFQjCNEHrn6xJviz-xVMN_J-Hb2UqLvbTg&amp;ust=1392581961268583" TargetMode="External"/><Relationship Id="rId18" Type="http://schemas.openxmlformats.org/officeDocument/2006/relationships/image" Target="../media/image13.jpeg"/><Relationship Id="rId3" Type="http://schemas.openxmlformats.org/officeDocument/2006/relationships/image" Target="../media/image2.jpeg"/><Relationship Id="rId7" Type="http://schemas.openxmlformats.org/officeDocument/2006/relationships/image" Target="../media/image4.jpeg"/><Relationship Id="rId12" Type="http://schemas.openxmlformats.org/officeDocument/2006/relationships/image" Target="../media/image8.png"/><Relationship Id="rId17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m/url?url=http://tweakers.net/pricewatch/237038/lg-bd370.html&amp;rct=j&amp;frm=1&amp;q=&amp;esrc=s&amp;sa=U&amp;ei=QSz5VKGBHYLEmAX7qoLwAQ&amp;ved=0CBYQ9QEwAA&amp;sig2=cKSiXaMCzXiDuH2s2EJk_Q&amp;usg=AFQjCNGE6FerZGH_Pk4rtX4GPv9mfNYUgQ" TargetMode="External"/><Relationship Id="rId11" Type="http://schemas.openxmlformats.org/officeDocument/2006/relationships/image" Target="../media/image7.jpeg"/><Relationship Id="rId5" Type="http://schemas.openxmlformats.org/officeDocument/2006/relationships/image" Target="../media/image3.jpeg"/><Relationship Id="rId15" Type="http://schemas.openxmlformats.org/officeDocument/2006/relationships/image" Target="../media/image10.png"/><Relationship Id="rId10" Type="http://schemas.openxmlformats.org/officeDocument/2006/relationships/image" Target="../media/image6.jpeg"/><Relationship Id="rId4" Type="http://schemas.openxmlformats.org/officeDocument/2006/relationships/hyperlink" Target="http://www.google.com/url?url=http://www.lg.com/de/blu-ray-dvd-player/lg-TN530V&amp;rct=j&amp;frm=1&amp;q=&amp;esrc=s&amp;sa=U&amp;ei=kCv5VOjhOqa7mwX0xIHoCA&amp;ved=0CBgQ9QEwAQ&amp;sig2=SLwctNKmpkUDioWOS4dxhw&amp;usg=AFQjCNHEzi6NUYJr8qK5qbeApVArWBCLCw" TargetMode="External"/><Relationship Id="rId9" Type="http://schemas.openxmlformats.org/officeDocument/2006/relationships/image" Target="../media/image5.jpeg"/><Relationship Id="rId1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2303451" cy="273050"/>
          </a:xfrm>
        </p:spPr>
        <p:txBody>
          <a:bodyPr/>
          <a:lstStyle/>
          <a:p>
            <a:r>
              <a:rPr lang="en-US" smtClean="0"/>
              <a:t>Nov 2015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 smtClean="0"/>
              <a:t>Kerstin Johnsson, Intel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93823DB3-BAA4-4F4A-B4B3-ED9ABE70E976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dirty="0"/>
              <a:t>60 GHz Channel Model for </a:t>
            </a:r>
            <a:r>
              <a:rPr lang="en-US" sz="2800" dirty="0" smtClean="0"/>
              <a:t>D2D </a:t>
            </a:r>
            <a:r>
              <a:rPr lang="en-US" sz="2800" dirty="0"/>
              <a:t>Links</a:t>
            </a:r>
            <a:endParaRPr lang="en-GB" sz="2800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396875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</a:t>
            </a:r>
            <a:r>
              <a:rPr lang="en-GB" sz="2000" b="0" dirty="0" smtClean="0"/>
              <a:t>2015-11-09</a:t>
            </a:r>
            <a:endParaRPr lang="en-GB" sz="2000" b="0" dirty="0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7068862"/>
              </p:ext>
            </p:extLst>
          </p:nvPr>
        </p:nvGraphicFramePr>
        <p:xfrm>
          <a:off x="512763" y="2928938"/>
          <a:ext cx="8088312" cy="2481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9" name="Document" r:id="rId4" imgW="8267030" imgH="2534496" progId="Word.Document.8">
                  <p:embed/>
                </p:oleObj>
              </mc:Choice>
              <mc:Fallback>
                <p:oleObj name="Document" r:id="rId4" imgW="8267030" imgH="2534496" progId="Word.Document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763" y="2928938"/>
                        <a:ext cx="8088312" cy="2481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533400" y="2514600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>
                <a:solidFill>
                  <a:srgbClr val="000000"/>
                </a:solidFill>
              </a:rPr>
              <a:t>Authors: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324" y="606424"/>
            <a:ext cx="8229600" cy="917575"/>
          </a:xfrm>
        </p:spPr>
        <p:txBody>
          <a:bodyPr>
            <a:normAutofit/>
          </a:bodyPr>
          <a:lstStyle/>
          <a:p>
            <a:r>
              <a:rPr lang="en-US" dirty="0" smtClean="0"/>
              <a:t>Channel Model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23528" y="1524000"/>
            <a:ext cx="8640960" cy="4785320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At the receiver, the channel is a superposition </a:t>
            </a:r>
            <a:r>
              <a:rPr lang="en-US" sz="2000" dirty="0"/>
              <a:t>of </a:t>
            </a:r>
            <a:r>
              <a:rPr lang="en-US" sz="2000" dirty="0" smtClean="0"/>
              <a:t>multipath components </a:t>
            </a:r>
            <a:r>
              <a:rPr lang="en-US" sz="2000" dirty="0"/>
              <a:t>[</a:t>
            </a:r>
            <a:r>
              <a:rPr lang="en-US" sz="2000" dirty="0" smtClean="0"/>
              <a:t>MPC</a:t>
            </a:r>
            <a:r>
              <a:rPr lang="en-US" sz="2000" dirty="0"/>
              <a:t>]</a:t>
            </a:r>
            <a:r>
              <a:rPr lang="en-US" sz="2000" dirty="0" smtClean="0"/>
              <a:t> </a:t>
            </a: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MPC can be characterized </a:t>
            </a:r>
            <a:r>
              <a:rPr lang="en-US" sz="2000" dirty="0"/>
              <a:t>by: </a:t>
            </a:r>
            <a:endParaRPr lang="en-US" sz="2000" dirty="0" smtClean="0"/>
          </a:p>
          <a:p>
            <a:pPr lvl="1">
              <a:buFont typeface="Times New Roman" panose="02020603050405020304" pitchFamily="18" charset="0"/>
              <a:buChar char="−"/>
            </a:pPr>
            <a:r>
              <a:rPr lang="en-US" sz="1800" dirty="0" smtClean="0"/>
              <a:t>full 3D trajectory (including </a:t>
            </a:r>
            <a:r>
              <a:rPr lang="en-US" sz="1800" dirty="0"/>
              <a:t>all </a:t>
            </a:r>
            <a:r>
              <a:rPr lang="en-US" sz="1800" dirty="0" smtClean="0"/>
              <a:t>reflections/diffractions)</a:t>
            </a:r>
          </a:p>
          <a:p>
            <a:pPr lvl="1">
              <a:buFont typeface="Times New Roman" panose="02020603050405020304" pitchFamily="18" charset="0"/>
              <a:buChar char="−"/>
            </a:pPr>
            <a:r>
              <a:rPr lang="en-US" sz="1800" dirty="0" smtClean="0"/>
              <a:t>reflection/absorption/interaction loss </a:t>
            </a:r>
          </a:p>
          <a:p>
            <a:pPr lvl="1">
              <a:buFont typeface="Times New Roman" panose="02020603050405020304" pitchFamily="18" charset="0"/>
              <a:buChar char="−"/>
            </a:pPr>
            <a:r>
              <a:rPr lang="en-US" sz="1800" dirty="0" smtClean="0"/>
              <a:t>initial power is equal to the TX power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Our channel model reproduces MPCs stochastically</a:t>
            </a:r>
            <a:endParaRPr lang="en-US" sz="2000" dirty="0"/>
          </a:p>
          <a:p>
            <a:pPr lvl="1">
              <a:buFont typeface="Times New Roman" panose="02020603050405020304" pitchFamily="18" charset="0"/>
              <a:buChar char="−"/>
            </a:pPr>
            <a:r>
              <a:rPr lang="en-US" sz="1800" dirty="0" smtClean="0"/>
              <a:t>Preserves statistics of </a:t>
            </a:r>
            <a:r>
              <a:rPr lang="en-US" sz="1800" dirty="0"/>
              <a:t>the sample environment </a:t>
            </a:r>
          </a:p>
          <a:p>
            <a:pPr lvl="1">
              <a:buFont typeface="Times New Roman" panose="02020603050405020304" pitchFamily="18" charset="0"/>
              <a:buChar char="−"/>
            </a:pPr>
            <a:r>
              <a:rPr lang="en-US" sz="1800" dirty="0"/>
              <a:t>E</a:t>
            </a:r>
            <a:r>
              <a:rPr lang="en-US" sz="1800" dirty="0" smtClean="0"/>
              <a:t>quivalent </a:t>
            </a:r>
            <a:r>
              <a:rPr lang="en-US" sz="1800" dirty="0"/>
              <a:t>to ray tracing in level of </a:t>
            </a:r>
            <a:r>
              <a:rPr lang="en-US" sz="1800" dirty="0" smtClean="0"/>
              <a:t>detail</a:t>
            </a:r>
            <a:endParaRPr lang="en-US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With MPC information, </a:t>
            </a:r>
            <a:r>
              <a:rPr lang="en-US" sz="2000" dirty="0"/>
              <a:t>we can calculate</a:t>
            </a:r>
            <a:r>
              <a:rPr lang="en-US" sz="2000" dirty="0" smtClean="0"/>
              <a:t>:</a:t>
            </a:r>
          </a:p>
          <a:p>
            <a:pPr lvl="1">
              <a:buFont typeface="Times New Roman" panose="02020603050405020304" pitchFamily="18" charset="0"/>
              <a:buChar char="−"/>
            </a:pPr>
            <a:r>
              <a:rPr lang="en-US" sz="1800" dirty="0"/>
              <a:t>P</a:t>
            </a:r>
            <a:r>
              <a:rPr lang="en-US" sz="1800" dirty="0" smtClean="0"/>
              <a:t>ath loss</a:t>
            </a:r>
          </a:p>
          <a:p>
            <a:pPr lvl="1">
              <a:buFont typeface="Times New Roman" panose="02020603050405020304" pitchFamily="18" charset="0"/>
              <a:buChar char="−"/>
            </a:pPr>
            <a:r>
              <a:rPr lang="en-US" sz="1800" dirty="0" smtClean="0"/>
              <a:t>MIMO capacity</a:t>
            </a:r>
          </a:p>
          <a:p>
            <a:pPr lvl="1">
              <a:buFont typeface="Times New Roman" panose="02020603050405020304" pitchFamily="18" charset="0"/>
              <a:buChar char="−"/>
            </a:pPr>
            <a:r>
              <a:rPr lang="en-US" sz="1800" dirty="0" smtClean="0"/>
              <a:t>Impulse </a:t>
            </a:r>
            <a:r>
              <a:rPr lang="en-US" sz="1800" dirty="0"/>
              <a:t>response </a:t>
            </a:r>
            <a:r>
              <a:rPr lang="en-US" sz="1800" dirty="0" smtClean="0"/>
              <a:t>subject to </a:t>
            </a:r>
            <a:r>
              <a:rPr lang="en-US" sz="1800" dirty="0"/>
              <a:t>given </a:t>
            </a:r>
            <a:r>
              <a:rPr lang="en-US" sz="1800" dirty="0" smtClean="0"/>
              <a:t>antenna</a:t>
            </a:r>
            <a:endParaRPr lang="en-US" sz="1800" dirty="0"/>
          </a:p>
        </p:txBody>
      </p:sp>
      <p:sp>
        <p:nvSpPr>
          <p:cNvPr id="3" name="TextBox 2"/>
          <p:cNvSpPr txBox="1"/>
          <p:nvPr/>
        </p:nvSpPr>
        <p:spPr>
          <a:xfrm>
            <a:off x="179512" y="6435080"/>
            <a:ext cx="56166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* MPC models assume isotropic TX and RX</a:t>
            </a:r>
            <a:endParaRPr lang="en-US" sz="1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Nov 2015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Kerstin Johnsson, Intel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1860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287" y="606425"/>
            <a:ext cx="8229600" cy="829822"/>
          </a:xfrm>
        </p:spPr>
        <p:txBody>
          <a:bodyPr/>
          <a:lstStyle/>
          <a:p>
            <a:r>
              <a:rPr lang="en-US" dirty="0" smtClean="0"/>
              <a:t>Modeling MPCs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3330509"/>
            <a:ext cx="8712968" cy="3146491"/>
          </a:xfrm>
          <a:solidFill>
            <a:schemeClr val="bg1"/>
          </a:solidFill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For any given TX/RX pair, ray tracing tells us:</a:t>
            </a:r>
          </a:p>
          <a:p>
            <a:pPr lvl="1">
              <a:buFont typeface="Times New Roman" panose="02020603050405020304" pitchFamily="18" charset="0"/>
              <a:buChar char="−"/>
            </a:pPr>
            <a:r>
              <a:rPr lang="en-US" sz="1800" dirty="0" smtClean="0"/>
              <a:t>How </a:t>
            </a:r>
            <a:r>
              <a:rPr lang="en-US" sz="1800" dirty="0"/>
              <a:t>many </a:t>
            </a:r>
            <a:r>
              <a:rPr lang="en-US" sz="1800" dirty="0" smtClean="0"/>
              <a:t>MPCs constitute the channel?  (3 </a:t>
            </a:r>
            <a:r>
              <a:rPr lang="en-US" sz="1800" dirty="0"/>
              <a:t>in </a:t>
            </a:r>
            <a:r>
              <a:rPr lang="en-US" sz="1800" dirty="0" smtClean="0"/>
              <a:t>the example)</a:t>
            </a:r>
          </a:p>
          <a:p>
            <a:pPr lvl="1">
              <a:buFont typeface="Times New Roman" panose="02020603050405020304" pitchFamily="18" charset="0"/>
              <a:buChar char="−"/>
            </a:pPr>
            <a:r>
              <a:rPr lang="en-US" sz="1800" dirty="0" smtClean="0"/>
              <a:t>How </a:t>
            </a:r>
            <a:r>
              <a:rPr lang="en-US" sz="1800" dirty="0"/>
              <a:t>many interactions happened per MPC </a:t>
            </a:r>
            <a:r>
              <a:rPr lang="en-US" sz="1800" dirty="0" smtClean="0"/>
              <a:t>(i.e. what is its order)?</a:t>
            </a:r>
          </a:p>
          <a:p>
            <a:pPr lvl="1">
              <a:buFont typeface="Times New Roman" panose="02020603050405020304" pitchFamily="18" charset="0"/>
              <a:buChar char="−"/>
            </a:pPr>
            <a:r>
              <a:rPr lang="en-US" sz="1800" dirty="0" smtClean="0"/>
              <a:t>Where did the interactions happen?  (points C, D, E,  F in the example)</a:t>
            </a:r>
          </a:p>
          <a:p>
            <a:pPr lvl="1">
              <a:buFont typeface="Times New Roman" panose="02020603050405020304" pitchFamily="18" charset="0"/>
              <a:buChar char="−"/>
            </a:pPr>
            <a:r>
              <a:rPr lang="en-US" sz="1800" dirty="0" smtClean="0"/>
              <a:t>What </a:t>
            </a:r>
            <a:r>
              <a:rPr lang="en-US" sz="1800" dirty="0"/>
              <a:t>were the associated interaction </a:t>
            </a:r>
            <a:r>
              <a:rPr lang="en-US" sz="1800" dirty="0" smtClean="0"/>
              <a:t>losses?</a:t>
            </a:r>
            <a:endParaRPr lang="en-US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MPCs are unique for each TX/RX pair, but MPCs should be spatially and temporally correlated.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MPC data is collected for sample environment; statistics are then drawn from the data and used to generate MPCs stochastically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45E9-EDE5-4709-A3AD-78EB74DC85DB}" type="slidenum">
              <a:rPr lang="en-US" smtClean="0"/>
              <a:t>11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9896" y="1447800"/>
            <a:ext cx="5190182" cy="1920305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Nov 2015</a:t>
            </a:r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Kerstin Johnsson, Intel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385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4506" y="606424"/>
            <a:ext cx="8229600" cy="844945"/>
          </a:xfrm>
        </p:spPr>
        <p:txBody>
          <a:bodyPr>
            <a:normAutofit/>
          </a:bodyPr>
          <a:lstStyle/>
          <a:p>
            <a:r>
              <a:rPr lang="en-US" dirty="0" smtClean="0"/>
              <a:t>Processing of channel model output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45E9-EDE5-4709-A3AD-78EB74DC85DB}" type="slidenum">
              <a:rPr lang="en-US" smtClean="0"/>
              <a:t>12</a:t>
            </a:fld>
            <a:endParaRPr lang="en-US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1" t="5969" r="28742" b="2612"/>
          <a:stretch/>
        </p:blipFill>
        <p:spPr>
          <a:xfrm>
            <a:off x="4763666" y="1447800"/>
            <a:ext cx="3960440" cy="2667000"/>
          </a:xfr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5" t="4122" r="19496" b="3707"/>
          <a:stretch/>
        </p:blipFill>
        <p:spPr>
          <a:xfrm>
            <a:off x="87986" y="3672473"/>
            <a:ext cx="4572000" cy="280831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91125" y="1524000"/>
            <a:ext cx="4365721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MPC power is adjusted based on TX/RX antenna gains (models </a:t>
            </a:r>
            <a:r>
              <a:rPr lang="en-US" sz="1800" b="1" dirty="0" smtClean="0">
                <a:solidFill>
                  <a:schemeClr val="tx1"/>
                </a:solidFill>
              </a:rPr>
              <a:t>beamforming</a:t>
            </a:r>
            <a:r>
              <a:rPr lang="en-US" sz="1800" dirty="0" smtClean="0">
                <a:solidFill>
                  <a:schemeClr val="tx1"/>
                </a:solidFill>
              </a:rPr>
              <a:t>)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Impulse response [IR</a:t>
            </a:r>
            <a:r>
              <a:rPr lang="en-US" sz="1800" dirty="0">
                <a:solidFill>
                  <a:schemeClr val="tx1"/>
                </a:solidFill>
              </a:rPr>
              <a:t>]</a:t>
            </a:r>
            <a:r>
              <a:rPr lang="en-US" sz="1800" dirty="0" smtClean="0">
                <a:solidFill>
                  <a:schemeClr val="tx1"/>
                </a:solidFill>
              </a:rPr>
              <a:t> is generated (weak components may be ignored)</a:t>
            </a:r>
            <a:endParaRPr lang="en-US" sz="1800" b="1" dirty="0" smtClean="0">
              <a:solidFill>
                <a:schemeClr val="tx1"/>
              </a:solidFill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IR is sampled at carrier frequency (capturing </a:t>
            </a:r>
            <a:r>
              <a:rPr lang="en-US" sz="1800" b="1" dirty="0" smtClean="0">
                <a:solidFill>
                  <a:schemeClr val="tx1"/>
                </a:solidFill>
              </a:rPr>
              <a:t>interference</a:t>
            </a:r>
            <a:r>
              <a:rPr lang="en-US" sz="1800" dirty="0" smtClean="0">
                <a:solidFill>
                  <a:schemeClr val="tx1"/>
                </a:solidFill>
              </a:rPr>
              <a:t> between MPCs)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17687" y="4105034"/>
            <a:ext cx="4245519" cy="226215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b="1" dirty="0" smtClean="0">
                <a:solidFill>
                  <a:schemeClr val="tx1"/>
                </a:solidFill>
              </a:rPr>
              <a:t>ISI</a:t>
            </a:r>
            <a:r>
              <a:rPr lang="en-US" sz="1800" dirty="0" smtClean="0">
                <a:solidFill>
                  <a:schemeClr val="tx1"/>
                </a:solidFill>
              </a:rPr>
              <a:t> can be directly measured (based on symbol duration)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FFT of IR yields </a:t>
            </a:r>
            <a:r>
              <a:rPr lang="en-US" sz="1800" b="1" dirty="0">
                <a:solidFill>
                  <a:schemeClr val="tx1"/>
                </a:solidFill>
              </a:rPr>
              <a:t>f</a:t>
            </a:r>
            <a:r>
              <a:rPr lang="en-US" sz="1800" b="1" dirty="0" smtClean="0">
                <a:solidFill>
                  <a:schemeClr val="tx1"/>
                </a:solidFill>
              </a:rPr>
              <a:t>ull CSI </a:t>
            </a:r>
            <a:r>
              <a:rPr lang="en-US" sz="1800" dirty="0" smtClean="0">
                <a:solidFill>
                  <a:schemeClr val="tx1"/>
                </a:solidFill>
              </a:rPr>
              <a:t>for OFDM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b="1" dirty="0" smtClean="0">
                <a:solidFill>
                  <a:schemeClr val="tx1"/>
                </a:solidFill>
              </a:rPr>
              <a:t>Coupling loss </a:t>
            </a:r>
            <a:r>
              <a:rPr lang="en-US" sz="1800" dirty="0" smtClean="0">
                <a:solidFill>
                  <a:schemeClr val="tx1"/>
                </a:solidFill>
              </a:rPr>
              <a:t>can be computed (for automatic gain control, power control tests)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FF0000"/>
                </a:solidFill>
              </a:rPr>
              <a:t>But how do we produce the MPCs?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Nov 2015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Kerstin Johnsson, Intel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2769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004" y="573982"/>
            <a:ext cx="8229600" cy="797618"/>
          </a:xfrm>
        </p:spPr>
        <p:txBody>
          <a:bodyPr>
            <a:normAutofit/>
          </a:bodyPr>
          <a:lstStyle/>
          <a:p>
            <a:r>
              <a:rPr lang="en-US" dirty="0" smtClean="0"/>
              <a:t>Limitations of the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004" y="1612207"/>
            <a:ext cx="8229600" cy="1998217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The geometry of the environment can not be too simple</a:t>
            </a:r>
          </a:p>
          <a:p>
            <a:pPr lvl="1">
              <a:buFont typeface="Times New Roman" panose="02020603050405020304" pitchFamily="18" charset="0"/>
              <a:buChar char="−"/>
            </a:pPr>
            <a:r>
              <a:rPr lang="en-US" sz="1800" dirty="0" smtClean="0"/>
              <a:t>Randomness </a:t>
            </a:r>
            <a:r>
              <a:rPr lang="en-US" sz="1800" dirty="0"/>
              <a:t>in the environment is good!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The </a:t>
            </a:r>
            <a:r>
              <a:rPr lang="en-US" sz="2000" dirty="0"/>
              <a:t>environment should be statistically </a:t>
            </a:r>
            <a:r>
              <a:rPr lang="en-US" sz="2000" dirty="0" smtClean="0"/>
              <a:t>isotropic</a:t>
            </a:r>
          </a:p>
          <a:p>
            <a:pPr lvl="1">
              <a:buFont typeface="Times New Roman" panose="02020603050405020304" pitchFamily="18" charset="0"/>
              <a:buChar char="−"/>
            </a:pPr>
            <a:r>
              <a:rPr lang="en-US" sz="1800" dirty="0" smtClean="0"/>
              <a:t>Density of objects should not vary significantly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One could extend </a:t>
            </a:r>
            <a:r>
              <a:rPr lang="en-US" sz="2000" dirty="0"/>
              <a:t>the </a:t>
            </a:r>
            <a:r>
              <a:rPr lang="en-US" sz="2000" dirty="0" smtClean="0"/>
              <a:t>model</a:t>
            </a:r>
            <a:r>
              <a:rPr lang="en-US" sz="2000" dirty="0"/>
              <a:t> </a:t>
            </a:r>
            <a:r>
              <a:rPr lang="en-US" sz="2000" dirty="0" smtClean="0"/>
              <a:t>to lift those restrictions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45E9-EDE5-4709-A3AD-78EB74DC85DB}" type="slidenum">
              <a:rPr lang="en-US" smtClean="0"/>
              <a:t>13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789040"/>
            <a:ext cx="6408712" cy="2507757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Nov 2015</a:t>
            </a:r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Kerstin Johnsson, Intel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4471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b="0" dirty="0" smtClean="0">
                <a:solidFill>
                  <a:schemeClr val="bg1">
                    <a:lumMod val="75000"/>
                  </a:schemeClr>
                </a:solidFill>
              </a:rPr>
              <a:t>Introduction</a:t>
            </a:r>
          </a:p>
          <a:p>
            <a:pPr marL="684213" lvl="1" indent="-342900">
              <a:buFontTx/>
              <a:buChar char="-"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Applicable usage models</a:t>
            </a:r>
          </a:p>
          <a:p>
            <a:pPr marL="684213" lvl="1" indent="-342900">
              <a:buFontTx/>
              <a:buChar char="-"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Channel modeling goals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</a:t>
            </a:r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684213" lvl="1" indent="-342900">
              <a:buFontTx/>
              <a:buChar char="-"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Limitations of existing models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dirty="0" smtClean="0">
                <a:solidFill>
                  <a:schemeClr val="bg1">
                    <a:lumMod val="75000"/>
                  </a:schemeClr>
                </a:solidFill>
              </a:rPr>
              <a:t>Overview of proposed channel </a:t>
            </a:r>
            <a:r>
              <a:rPr lang="en-US" b="0" dirty="0">
                <a:solidFill>
                  <a:schemeClr val="bg1">
                    <a:lumMod val="75000"/>
                  </a:schemeClr>
                </a:solidFill>
              </a:rPr>
              <a:t>m</a:t>
            </a:r>
            <a:r>
              <a:rPr lang="en-US" b="0" dirty="0" smtClean="0">
                <a:solidFill>
                  <a:schemeClr val="bg1">
                    <a:lumMod val="75000"/>
                  </a:schemeClr>
                </a:solidFill>
              </a:rPr>
              <a:t>odel</a:t>
            </a:r>
            <a:endParaRPr lang="en-US" b="0" dirty="0">
              <a:solidFill>
                <a:schemeClr val="bg1">
                  <a:lumMod val="75000"/>
                </a:schemeClr>
              </a:solidFill>
            </a:endParaRPr>
          </a:p>
          <a:p>
            <a:pPr marL="684213" lvl="1" indent="-342900">
              <a:buFontTx/>
              <a:buChar char="-"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Concept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, advantages,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limitations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b="0" dirty="0" smtClean="0">
                <a:solidFill>
                  <a:schemeClr val="tx1"/>
                </a:solidFill>
              </a:rPr>
              <a:t>Channel model implementation</a:t>
            </a:r>
          </a:p>
          <a:p>
            <a:pPr marL="685800" lvl="1" indent="-344488">
              <a:buFontTx/>
              <a:buChar char="-"/>
            </a:pPr>
            <a:r>
              <a:rPr lang="en-US" dirty="0" smtClean="0">
                <a:solidFill>
                  <a:schemeClr val="tx1"/>
                </a:solidFill>
              </a:rPr>
              <a:t>Key operations</a:t>
            </a:r>
          </a:p>
          <a:p>
            <a:pPr marL="685800" lvl="1" indent="-344488">
              <a:buFontTx/>
              <a:buChar char="-"/>
            </a:pPr>
            <a:r>
              <a:rPr lang="en-US" dirty="0" smtClean="0">
                <a:solidFill>
                  <a:schemeClr val="tx1"/>
                </a:solidFill>
              </a:rPr>
              <a:t>Performance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dirty="0" smtClean="0">
                <a:solidFill>
                  <a:schemeClr val="bg1">
                    <a:lumMod val="75000"/>
                  </a:schemeClr>
                </a:solidFill>
              </a:rPr>
              <a:t>Conclusions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45E9-EDE5-4709-A3AD-78EB74DC85DB}" type="slidenum">
              <a:rPr lang="en-US" smtClean="0"/>
              <a:t>14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Nov 2015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Kerstin Johnsson, Intel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1442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204" y="606424"/>
            <a:ext cx="8229600" cy="928837"/>
          </a:xfrm>
        </p:spPr>
        <p:txBody>
          <a:bodyPr/>
          <a:lstStyle/>
          <a:p>
            <a:r>
              <a:rPr lang="en-US" dirty="0" smtClean="0"/>
              <a:t>Channel model 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1787"/>
            <a:ext cx="8113204" cy="4799013"/>
          </a:xfrm>
        </p:spPr>
        <p:txBody>
          <a:bodyPr>
            <a:noAutofit/>
          </a:bodyPr>
          <a:lstStyle/>
          <a:p>
            <a:pPr marL="341313" indent="-341313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000" dirty="0" smtClean="0"/>
              <a:t>Use ray tracing to evaluate channel for large enough number of TX/RX locations to fully capture sample environment</a:t>
            </a:r>
          </a:p>
          <a:p>
            <a:pPr marL="341313" indent="-341313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000" dirty="0" smtClean="0"/>
              <a:t>For a given TX/RX pair, stochastically reproduce MPCs as follows:</a:t>
            </a:r>
          </a:p>
          <a:p>
            <a:pPr marL="741363" lvl="2" indent="-341313">
              <a:spcBef>
                <a:spcPts val="600"/>
              </a:spcBef>
              <a:spcAft>
                <a:spcPts val="600"/>
              </a:spcAft>
              <a:buFont typeface="Times New Roman" panose="02020603050405020304" pitchFamily="18" charset="0"/>
              <a:buChar char="−"/>
            </a:pPr>
            <a:r>
              <a:rPr lang="en-US" dirty="0" smtClean="0"/>
              <a:t>Calculate number of MPCs of each </a:t>
            </a:r>
            <a:r>
              <a:rPr lang="en-US" b="1" dirty="0" smtClean="0"/>
              <a:t>order</a:t>
            </a:r>
            <a:r>
              <a:rPr lang="en-US" dirty="0" smtClean="0"/>
              <a:t> </a:t>
            </a:r>
            <a:r>
              <a:rPr lang="en-US" dirty="0"/>
              <a:t>(LOS, 1</a:t>
            </a:r>
            <a:r>
              <a:rPr lang="en-US" baseline="30000" dirty="0"/>
              <a:t>st</a:t>
            </a:r>
            <a:r>
              <a:rPr lang="en-US" dirty="0"/>
              <a:t>, 2</a:t>
            </a:r>
            <a:r>
              <a:rPr lang="en-US" baseline="30000" dirty="0"/>
              <a:t>nd</a:t>
            </a:r>
            <a:r>
              <a:rPr lang="en-US" dirty="0"/>
              <a:t>, etc.) based on TX-RX distance</a:t>
            </a:r>
            <a:r>
              <a:rPr lang="en-US" b="1" dirty="0" smtClean="0"/>
              <a:t> </a:t>
            </a:r>
            <a:r>
              <a:rPr lang="en-US" dirty="0" smtClean="0"/>
              <a:t>and identify each MPC’s </a:t>
            </a:r>
            <a:r>
              <a:rPr lang="en-US" b="1" dirty="0" smtClean="0"/>
              <a:t>interaction points </a:t>
            </a:r>
            <a:r>
              <a:rPr lang="en-US" dirty="0" smtClean="0"/>
              <a:t>(yields trajectory)</a:t>
            </a:r>
          </a:p>
          <a:p>
            <a:pPr marL="741363" lvl="2" indent="-341313">
              <a:spcBef>
                <a:spcPts val="600"/>
              </a:spcBef>
              <a:spcAft>
                <a:spcPts val="600"/>
              </a:spcAft>
              <a:buFont typeface="Times New Roman" panose="02020603050405020304" pitchFamily="18" charset="0"/>
              <a:buChar char="−"/>
            </a:pPr>
            <a:r>
              <a:rPr lang="en-US" dirty="0" smtClean="0"/>
              <a:t>Reproduce each MPC’s </a:t>
            </a:r>
            <a:r>
              <a:rPr lang="en-US" b="1" dirty="0" smtClean="0"/>
              <a:t>losses</a:t>
            </a:r>
            <a:r>
              <a:rPr lang="en-US" dirty="0" smtClean="0"/>
              <a:t> </a:t>
            </a:r>
          </a:p>
          <a:p>
            <a:pPr marL="741363" lvl="2" indent="-341313">
              <a:spcBef>
                <a:spcPts val="600"/>
              </a:spcBef>
              <a:spcAft>
                <a:spcPts val="600"/>
              </a:spcAft>
              <a:buFont typeface="Times New Roman" panose="02020603050405020304" pitchFamily="18" charset="0"/>
              <a:buChar char="−"/>
            </a:pPr>
            <a:r>
              <a:rPr lang="en-US" dirty="0" smtClean="0"/>
              <a:t>Compute the </a:t>
            </a:r>
            <a:r>
              <a:rPr lang="en-US" b="1" dirty="0" smtClean="0"/>
              <a:t>power and delay</a:t>
            </a:r>
            <a:r>
              <a:rPr lang="en-US" dirty="0" smtClean="0"/>
              <a:t> </a:t>
            </a:r>
            <a:r>
              <a:rPr lang="en-US" dirty="0"/>
              <a:t>of </a:t>
            </a:r>
            <a:r>
              <a:rPr lang="en-US" dirty="0" smtClean="0"/>
              <a:t>each MPC</a:t>
            </a:r>
          </a:p>
          <a:p>
            <a:pPr marL="741363" lvl="2" indent="-341313">
              <a:spcBef>
                <a:spcPts val="600"/>
              </a:spcBef>
              <a:spcAft>
                <a:spcPts val="600"/>
              </a:spcAft>
              <a:buFont typeface="Times New Roman" panose="02020603050405020304" pitchFamily="18" charset="0"/>
              <a:buChar char="−"/>
            </a:pPr>
            <a:r>
              <a:rPr lang="en-US" dirty="0" smtClean="0"/>
              <a:t>Apply smoothing to model diffraction</a:t>
            </a:r>
          </a:p>
          <a:p>
            <a:pPr marL="341313" indent="-341313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000" dirty="0" smtClean="0"/>
              <a:t>Apply necessary corrections (e.g. body blockage loss for wearables)</a:t>
            </a:r>
          </a:p>
          <a:p>
            <a:pPr marL="341313" indent="-341313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000" dirty="0" smtClean="0"/>
              <a:t>Reconstruct impulse response, run post-processing</a:t>
            </a:r>
          </a:p>
          <a:p>
            <a:pPr marL="741363" lvl="2" indent="-341313">
              <a:spcBef>
                <a:spcPts val="600"/>
              </a:spcBef>
              <a:spcAft>
                <a:spcPts val="600"/>
              </a:spcAft>
              <a:buFont typeface="Times New Roman" panose="02020603050405020304" pitchFamily="18" charset="0"/>
              <a:buChar char="−"/>
            </a:pPr>
            <a:r>
              <a:rPr lang="en-US" dirty="0" smtClean="0"/>
              <a:t>Compute </a:t>
            </a:r>
            <a:r>
              <a:rPr lang="en-US" dirty="0"/>
              <a:t>effective RSS, </a:t>
            </a:r>
            <a:r>
              <a:rPr lang="en-US" dirty="0" smtClean="0"/>
              <a:t>ISI, frequency response, etc.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45E9-EDE5-4709-A3AD-78EB74DC85DB}" type="slidenum">
              <a:rPr lang="en-US" smtClean="0"/>
              <a:t>15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Nov 2015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Kerstin Johnsson, Intel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8269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7859" y="606425"/>
            <a:ext cx="8229600" cy="735831"/>
          </a:xfrm>
        </p:spPr>
        <p:txBody>
          <a:bodyPr/>
          <a:lstStyle/>
          <a:p>
            <a:r>
              <a:rPr lang="en-US" dirty="0" smtClean="0"/>
              <a:t>Processing ray tracing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458200" cy="5027613"/>
          </a:xfrm>
          <a:solidFill>
            <a:schemeClr val="bg1"/>
          </a:solidFill>
        </p:spPr>
        <p:txBody>
          <a:bodyPr>
            <a:noAutofit/>
          </a:bodyPr>
          <a:lstStyle/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Learning data </a:t>
            </a:r>
            <a:r>
              <a:rPr lang="en-US" sz="2000" dirty="0" smtClean="0"/>
              <a:t>comes from statistically </a:t>
            </a:r>
            <a:r>
              <a:rPr lang="en-US" sz="2000" dirty="0"/>
              <a:t>large number of </a:t>
            </a:r>
            <a:r>
              <a:rPr lang="en-US" sz="2000" dirty="0" smtClean="0"/>
              <a:t>random TX/RX links</a:t>
            </a:r>
            <a:endParaRPr lang="en-US" sz="1800" dirty="0"/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000" dirty="0"/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0" indent="0">
              <a:spcBef>
                <a:spcPts val="1200"/>
              </a:spcBef>
            </a:pPr>
            <a:endParaRPr lang="en-US" sz="2000" dirty="0" smtClean="0"/>
          </a:p>
          <a:p>
            <a:pPr marL="0" indent="0">
              <a:spcBef>
                <a:spcPts val="1200"/>
              </a:spcBef>
            </a:pP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Based on learning data we can compute:</a:t>
            </a:r>
          </a:p>
          <a:p>
            <a:pPr marL="627063" lvl="1">
              <a:buFont typeface="Times New Roman" panose="02020603050405020304" pitchFamily="18" charset="0"/>
              <a:buChar char="−"/>
            </a:pPr>
            <a:r>
              <a:rPr lang="en-US" sz="1800" dirty="0" smtClean="0"/>
              <a:t>How many MPCs of each order are present for various TX/RX link lengths</a:t>
            </a:r>
            <a:endParaRPr lang="en-US" sz="1800" dirty="0"/>
          </a:p>
          <a:p>
            <a:pPr marL="627063" lvl="1">
              <a:buFont typeface="Times New Roman" panose="02020603050405020304" pitchFamily="18" charset="0"/>
              <a:buChar char="−"/>
            </a:pPr>
            <a:r>
              <a:rPr lang="en-US" sz="1800" dirty="0" smtClean="0"/>
              <a:t>Distribution </a:t>
            </a:r>
            <a:r>
              <a:rPr lang="en-US" sz="1800" dirty="0"/>
              <a:t>of </a:t>
            </a:r>
            <a:r>
              <a:rPr lang="en-US" sz="1800" dirty="0" smtClean="0"/>
              <a:t>hop lengths and mutual angles for various TX/RX link lengths</a:t>
            </a:r>
            <a:endParaRPr lang="en-US" sz="1800" dirty="0"/>
          </a:p>
          <a:p>
            <a:pPr marL="627063" lvl="1">
              <a:buFont typeface="Times New Roman" panose="02020603050405020304" pitchFamily="18" charset="0"/>
              <a:buChar char="−"/>
            </a:pPr>
            <a:r>
              <a:rPr lang="en-US" sz="1800" dirty="0" smtClean="0"/>
              <a:t>Angle-dependent </a:t>
            </a:r>
            <a:r>
              <a:rPr lang="en-US" sz="1800" dirty="0"/>
              <a:t>interaction loss </a:t>
            </a:r>
            <a:r>
              <a:rPr lang="en-US" sz="1800" dirty="0" smtClean="0"/>
              <a:t>statistics</a:t>
            </a:r>
          </a:p>
          <a:p>
            <a:pPr marL="627063" lvl="1">
              <a:buFont typeface="Times New Roman" panose="02020603050405020304" pitchFamily="18" charset="0"/>
              <a:buChar char="−"/>
            </a:pPr>
            <a:r>
              <a:rPr lang="en-US" sz="1800" dirty="0" smtClean="0"/>
              <a:t>Correlation </a:t>
            </a:r>
            <a:r>
              <a:rPr lang="en-US" sz="1800" dirty="0"/>
              <a:t>distances in various </a:t>
            </a:r>
            <a:r>
              <a:rPr lang="en-US" sz="1800" dirty="0" smtClean="0"/>
              <a:t>directions</a:t>
            </a:r>
          </a:p>
          <a:p>
            <a:pPr marL="627063" lvl="1">
              <a:buFont typeface="Times New Roman" panose="02020603050405020304" pitchFamily="18" charset="0"/>
              <a:buChar char="−"/>
            </a:pPr>
            <a:r>
              <a:rPr lang="en-US" sz="1800" dirty="0" smtClean="0"/>
              <a:t>Other statistics as necessary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45E9-EDE5-4709-A3AD-78EB74DC85DB}" type="slidenum">
              <a:rPr lang="en-US" smtClean="0"/>
              <a:t>16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22" r="2506"/>
          <a:stretch/>
        </p:blipFill>
        <p:spPr>
          <a:xfrm>
            <a:off x="2571735" y="1955031"/>
            <a:ext cx="4876800" cy="2614025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Nov 2015</a:t>
            </a:r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Kerstin Johnsson, Intel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4126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99715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Reproducing MPCs </a:t>
            </a:r>
            <a:r>
              <a:rPr lang="en-US" dirty="0"/>
              <a:t>– the challenge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45E9-EDE5-4709-A3AD-78EB74DC85DB}" type="slidenum">
              <a:rPr lang="en-US" smtClean="0"/>
              <a:t>17</a:t>
            </a:fld>
            <a:endParaRPr lang="en-US"/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304800" y="1447799"/>
            <a:ext cx="8421742" cy="497346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4163" indent="-234950">
              <a:spcBef>
                <a:spcPts val="300"/>
              </a:spcBef>
            </a:pPr>
            <a:r>
              <a:rPr lang="en-US" sz="2000" dirty="0"/>
              <a:t>Each MPC </a:t>
            </a:r>
            <a:r>
              <a:rPr lang="en-US" sz="2000" dirty="0" smtClean="0"/>
              <a:t>is shaped by one or more interaction sources </a:t>
            </a:r>
          </a:p>
          <a:p>
            <a:pPr marL="519113" lvl="1" indent="-234950">
              <a:spcBef>
                <a:spcPts val="300"/>
              </a:spcBef>
            </a:pPr>
            <a:r>
              <a:rPr lang="en-US" sz="1800" dirty="0" smtClean="0"/>
              <a:t>E.g. reflective wall</a:t>
            </a:r>
          </a:p>
          <a:p>
            <a:pPr marL="519113" lvl="1" indent="-234950">
              <a:spcBef>
                <a:spcPts val="300"/>
              </a:spcBef>
            </a:pPr>
            <a:r>
              <a:rPr lang="en-US" sz="1800" dirty="0" smtClean="0"/>
              <a:t>May come in and out of view</a:t>
            </a:r>
            <a:endParaRPr lang="en-US" sz="1800" dirty="0"/>
          </a:p>
          <a:p>
            <a:pPr marL="519113" lvl="1" indent="-234950">
              <a:spcBef>
                <a:spcPts val="0"/>
              </a:spcBef>
            </a:pPr>
            <a:r>
              <a:rPr lang="en-US" sz="1800" dirty="0"/>
              <a:t>Will appear at different </a:t>
            </a:r>
            <a:r>
              <a:rPr lang="en-US" sz="1800" dirty="0" smtClean="0"/>
              <a:t>angles</a:t>
            </a:r>
          </a:p>
          <a:p>
            <a:pPr marL="519113" lvl="2" indent="0" defTabSz="519113">
              <a:spcBef>
                <a:spcPts val="0"/>
              </a:spcBef>
              <a:buNone/>
            </a:pPr>
            <a:r>
              <a:rPr lang="en-US" sz="1800" dirty="0" smtClean="0"/>
              <a:t>depending </a:t>
            </a:r>
            <a:r>
              <a:rPr lang="en-US" sz="1800" dirty="0"/>
              <a:t>on </a:t>
            </a:r>
            <a:r>
              <a:rPr lang="en-US" sz="1800" dirty="0" smtClean="0"/>
              <a:t>point of view</a:t>
            </a:r>
            <a:endParaRPr lang="en-US" dirty="0" smtClean="0"/>
          </a:p>
          <a:p>
            <a:pPr marL="519113" indent="-234950">
              <a:spcBef>
                <a:spcPts val="300"/>
              </a:spcBef>
            </a:pPr>
            <a:endParaRPr lang="en-US" sz="2000" dirty="0" smtClean="0"/>
          </a:p>
          <a:p>
            <a:pPr marL="519113" indent="-234950">
              <a:spcBef>
                <a:spcPts val="300"/>
              </a:spcBef>
            </a:pPr>
            <a:endParaRPr lang="en-US" sz="2000" dirty="0" smtClean="0"/>
          </a:p>
          <a:p>
            <a:pPr marL="284163" indent="-284163">
              <a:spcBef>
                <a:spcPts val="1800"/>
              </a:spcBef>
            </a:pPr>
            <a:r>
              <a:rPr lang="en-US" sz="2000" dirty="0" smtClean="0"/>
              <a:t>With TX/RX movement, interaction sources appear and disappear </a:t>
            </a:r>
          </a:p>
          <a:p>
            <a:pPr marL="519113" lvl="1" indent="-234950">
              <a:spcBef>
                <a:spcPts val="300"/>
              </a:spcBef>
            </a:pPr>
            <a:r>
              <a:rPr lang="en-US" sz="1800" dirty="0" smtClean="0"/>
              <a:t>We approximate </a:t>
            </a:r>
            <a:r>
              <a:rPr lang="en-US" sz="1800" dirty="0"/>
              <a:t>visibility </a:t>
            </a:r>
            <a:r>
              <a:rPr lang="en-US" sz="1800" dirty="0" smtClean="0"/>
              <a:t>of interaction sources w/ Boolean function (similar function </a:t>
            </a:r>
            <a:r>
              <a:rPr lang="en-US" sz="1800" dirty="0"/>
              <a:t>u</a:t>
            </a:r>
            <a:r>
              <a:rPr lang="en-US" sz="1800" dirty="0" smtClean="0"/>
              <a:t>sed to determine visibility of LOS component)</a:t>
            </a:r>
            <a:endParaRPr lang="en-US" sz="1800" dirty="0"/>
          </a:p>
          <a:p>
            <a:pPr marL="519113" lvl="1" indent="-234950">
              <a:spcBef>
                <a:spcPts val="300"/>
              </a:spcBef>
            </a:pPr>
            <a:r>
              <a:rPr lang="en-US" sz="1800" dirty="0" smtClean="0"/>
              <a:t>Any number of interaction sources may be active in the channel</a:t>
            </a:r>
            <a:endParaRPr lang="en-US" sz="2000" b="1" dirty="0" smtClean="0"/>
          </a:p>
          <a:p>
            <a:pPr marL="284163" indent="-284163">
              <a:spcBef>
                <a:spcPts val="600"/>
              </a:spcBef>
            </a:pPr>
            <a:r>
              <a:rPr lang="en-US" sz="2000" dirty="0" smtClean="0"/>
              <a:t>With ray tracing all </a:t>
            </a:r>
            <a:r>
              <a:rPr lang="en-US" sz="2000" dirty="0"/>
              <a:t>interactions are coupled to </a:t>
            </a:r>
            <a:r>
              <a:rPr lang="en-US" sz="2000" dirty="0" smtClean="0"/>
              <a:t>geometry (complex)</a:t>
            </a:r>
          </a:p>
          <a:p>
            <a:pPr marL="519113" lvl="1" indent="-234950">
              <a:spcBef>
                <a:spcPts val="300"/>
              </a:spcBef>
            </a:pPr>
            <a:r>
              <a:rPr lang="en-US" sz="1800" dirty="0" smtClean="0"/>
              <a:t>With stochastic model interactions are drawn </a:t>
            </a:r>
            <a:r>
              <a:rPr lang="en-US" sz="1800" b="1" dirty="0" smtClean="0"/>
              <a:t>randomly</a:t>
            </a:r>
            <a:r>
              <a:rPr lang="en-US" sz="1800" dirty="0" smtClean="0"/>
              <a:t> and </a:t>
            </a:r>
            <a:r>
              <a:rPr lang="en-US" sz="1800" b="1" dirty="0" smtClean="0"/>
              <a:t>independently</a:t>
            </a:r>
          </a:p>
          <a:p>
            <a:pPr marL="519113" lvl="1" indent="-234950">
              <a:spcBef>
                <a:spcPts val="300"/>
              </a:spcBef>
            </a:pPr>
            <a:r>
              <a:rPr lang="en-US" sz="1800" dirty="0" smtClean="0"/>
              <a:t>Average </a:t>
            </a:r>
            <a:r>
              <a:rPr lang="en-US" sz="1800" dirty="0"/>
              <a:t>number of </a:t>
            </a:r>
            <a:r>
              <a:rPr lang="en-US" sz="1800" dirty="0" smtClean="0"/>
              <a:t>active interaction points </a:t>
            </a:r>
            <a:r>
              <a:rPr lang="en-US" sz="1800" dirty="0"/>
              <a:t>depends on TX-RX </a:t>
            </a:r>
            <a:r>
              <a:rPr lang="en-US" sz="1800" dirty="0" smtClean="0"/>
              <a:t>distance</a:t>
            </a:r>
          </a:p>
          <a:p>
            <a:pPr marL="519113" lvl="1" indent="-234950">
              <a:spcBef>
                <a:spcPts val="300"/>
              </a:spcBef>
            </a:pPr>
            <a:r>
              <a:rPr lang="en-US" sz="1800" dirty="0" smtClean="0"/>
              <a:t>Interaction sources </a:t>
            </a:r>
            <a:r>
              <a:rPr lang="en-US" sz="1800" dirty="0"/>
              <a:t>s</a:t>
            </a:r>
            <a:r>
              <a:rPr lang="en-US" sz="1800" dirty="0" smtClean="0"/>
              <a:t>tay active within a certain area to ensure proper correlation</a:t>
            </a:r>
            <a:endParaRPr lang="en-US" sz="1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66"/>
          <a:stretch/>
        </p:blipFill>
        <p:spPr>
          <a:xfrm>
            <a:off x="3962400" y="1956710"/>
            <a:ext cx="3771234" cy="1956048"/>
          </a:xfrm>
        </p:spPr>
      </p:pic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Nov 2015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Kerstin Johnsson, Intel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8108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6425"/>
            <a:ext cx="8229600" cy="857390"/>
          </a:xfrm>
        </p:spPr>
        <p:txBody>
          <a:bodyPr>
            <a:normAutofit/>
          </a:bodyPr>
          <a:lstStyle/>
          <a:p>
            <a:r>
              <a:rPr lang="en-US" dirty="0" smtClean="0"/>
              <a:t>Reproducing MPCs </a:t>
            </a:r>
            <a:r>
              <a:rPr lang="en-US" dirty="0"/>
              <a:t>– </a:t>
            </a:r>
            <a:r>
              <a:rPr lang="en-US" dirty="0" smtClean="0"/>
              <a:t>the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484186"/>
            <a:ext cx="8839200" cy="2478214"/>
          </a:xfrm>
        </p:spPr>
        <p:txBody>
          <a:bodyPr>
            <a:noAutofit/>
          </a:bodyPr>
          <a:lstStyle/>
          <a:p>
            <a:pPr marL="341313" indent="-230188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j-lt"/>
              </a:rPr>
              <a:t>Interaction sources are only visible to RX when in certain areas of environment</a:t>
            </a:r>
          </a:p>
          <a:p>
            <a:pPr marL="627063" lvl="3" indent="-285750">
              <a:spcBef>
                <a:spcPts val="600"/>
              </a:spcBef>
              <a:buFont typeface="Times New Roman" panose="02020603050405020304" pitchFamily="18" charset="0"/>
              <a:buChar char="−"/>
            </a:pPr>
            <a:r>
              <a:rPr lang="en-US" dirty="0">
                <a:latin typeface="+mj-lt"/>
              </a:rPr>
              <a:t>A</a:t>
            </a:r>
            <a:r>
              <a:rPr lang="en-US" dirty="0" smtClean="0">
                <a:latin typeface="+mj-lt"/>
              </a:rPr>
              <a:t>reas change </a:t>
            </a:r>
            <a:r>
              <a:rPr lang="en-US" dirty="0">
                <a:latin typeface="+mj-lt"/>
              </a:rPr>
              <a:t>as </a:t>
            </a:r>
            <a:r>
              <a:rPr lang="en-US" dirty="0" smtClean="0">
                <a:latin typeface="+mj-lt"/>
              </a:rPr>
              <a:t>TX </a:t>
            </a:r>
            <a:r>
              <a:rPr lang="en-US" dirty="0">
                <a:latin typeface="+mj-lt"/>
              </a:rPr>
              <a:t>moves </a:t>
            </a:r>
            <a:r>
              <a:rPr lang="en-US" dirty="0" smtClean="0">
                <a:latin typeface="+mj-lt"/>
              </a:rPr>
              <a:t>(requiring significant processing and data storage!)</a:t>
            </a:r>
          </a:p>
          <a:p>
            <a:pPr marL="341313" indent="-230188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j-lt"/>
              </a:rPr>
              <a:t>We model interaction sources and their visibility using </a:t>
            </a:r>
            <a:r>
              <a:rPr lang="en-US" sz="2000" b="1" dirty="0" smtClean="0">
                <a:latin typeface="+mj-lt"/>
              </a:rPr>
              <a:t>statistics</a:t>
            </a:r>
            <a:r>
              <a:rPr lang="en-US" sz="2000" dirty="0" smtClean="0">
                <a:latin typeface="+mj-lt"/>
              </a:rPr>
              <a:t> from ray tracing </a:t>
            </a:r>
          </a:p>
          <a:p>
            <a:pPr marL="627063" lvl="3" indent="-285750">
              <a:spcBef>
                <a:spcPts val="600"/>
              </a:spcBef>
              <a:buFont typeface="Times New Roman" panose="02020603050405020304" pitchFamily="18" charset="0"/>
              <a:buChar char="−"/>
            </a:pPr>
            <a:r>
              <a:rPr lang="en-US" dirty="0" smtClean="0">
                <a:latin typeface="+mj-lt"/>
              </a:rPr>
              <a:t>Create stationary </a:t>
            </a:r>
            <a:r>
              <a:rPr lang="en-US" b="1" dirty="0" smtClean="0">
                <a:latin typeface="+mj-lt"/>
              </a:rPr>
              <a:t>interaction points </a:t>
            </a:r>
            <a:r>
              <a:rPr lang="en-US" dirty="0" smtClean="0">
                <a:latin typeface="+mj-lt"/>
              </a:rPr>
              <a:t>(</a:t>
            </a:r>
            <a:r>
              <a:rPr lang="en-US" i="1" dirty="0">
                <a:latin typeface="+mj-lt"/>
              </a:rPr>
              <a:t>not</a:t>
            </a:r>
            <a:r>
              <a:rPr lang="en-US" dirty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1:1 mapped with original interaction sources) and mobile </a:t>
            </a:r>
            <a:r>
              <a:rPr lang="en-US" b="1" dirty="0" smtClean="0">
                <a:latin typeface="+mj-lt"/>
              </a:rPr>
              <a:t>activations areas </a:t>
            </a:r>
            <a:r>
              <a:rPr lang="en-US" dirty="0" smtClean="0">
                <a:latin typeface="+mj-lt"/>
              </a:rPr>
              <a:t>that move w/ TX and RX</a:t>
            </a:r>
          </a:p>
          <a:p>
            <a:pPr marL="627063" lvl="3" indent="-285750">
              <a:spcBef>
                <a:spcPts val="600"/>
              </a:spcBef>
              <a:buFont typeface="Times New Roman" panose="02020603050405020304" pitchFamily="18" charset="0"/>
              <a:buChar char="−"/>
            </a:pPr>
            <a:r>
              <a:rPr lang="en-US" dirty="0" smtClean="0">
                <a:latin typeface="+mj-lt"/>
              </a:rPr>
              <a:t>Overlap of activation area and interaction point represents an interaction for the MPC</a:t>
            </a:r>
          </a:p>
          <a:p>
            <a:pPr marL="627063" lvl="3" indent="-285750">
              <a:spcBef>
                <a:spcPts val="600"/>
              </a:spcBef>
              <a:buFont typeface="Times New Roman" panose="02020603050405020304" pitchFamily="18" charset="0"/>
              <a:buChar char="−"/>
            </a:pPr>
            <a:r>
              <a:rPr lang="en-US" dirty="0" smtClean="0">
                <a:latin typeface="+mj-lt"/>
              </a:rPr>
              <a:t>Size of an activation area encodes correlation distance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45E9-EDE5-4709-A3AD-78EB74DC85DB}" type="slidenum">
              <a:rPr lang="en-US" smtClean="0"/>
              <a:t>18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Nov 2015</a:t>
            </a:r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Kerstin Johnsson, Intel</a:t>
            </a:r>
            <a:endParaRPr lang="en-GB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3997199"/>
            <a:ext cx="6477000" cy="2478214"/>
          </a:xfr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848290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5874"/>
            <a:ext cx="8229600" cy="912691"/>
          </a:xfrm>
        </p:spPr>
        <p:txBody>
          <a:bodyPr>
            <a:normAutofit/>
          </a:bodyPr>
          <a:lstStyle/>
          <a:p>
            <a:r>
              <a:rPr lang="en-US" dirty="0" smtClean="0"/>
              <a:t>Reproducing MPCs – the statistics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45E9-EDE5-4709-A3AD-78EB74DC85DB}" type="slidenum">
              <a:rPr lang="en-US" smtClean="0"/>
              <a:t>19</a:t>
            </a:fld>
            <a:endParaRPr lang="en-US" dirty="0"/>
          </a:p>
        </p:txBody>
      </p:sp>
      <p:sp>
        <p:nvSpPr>
          <p:cNvPr id="9" name="Content Placeholder 3"/>
          <p:cNvSpPr txBox="1">
            <a:spLocks/>
          </p:cNvSpPr>
          <p:nvPr/>
        </p:nvSpPr>
        <p:spPr>
          <a:xfrm>
            <a:off x="215516" y="1476375"/>
            <a:ext cx="8712968" cy="49990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Ray tracing tells us the mean and variance of the number of MPCs of </a:t>
            </a:r>
            <a:r>
              <a:rPr lang="en-US" sz="2000" i="1" dirty="0" smtClean="0"/>
              <a:t>each</a:t>
            </a:r>
            <a:r>
              <a:rPr lang="en-US" sz="2000" dirty="0" smtClean="0"/>
              <a:t> order present for a TX-RX link of a given distance</a:t>
            </a:r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r>
              <a:rPr lang="en-US" sz="2000" dirty="0" smtClean="0"/>
              <a:t>Average and variance of the number of “nth” order MPCs is modeled by varying the:</a:t>
            </a:r>
          </a:p>
          <a:p>
            <a:pPr marL="568325" lvl="1" indent="-222250"/>
            <a:r>
              <a:rPr lang="en-US" sz="1800" dirty="0" smtClean="0"/>
              <a:t>density of activation areas in the environment (p)</a:t>
            </a:r>
          </a:p>
          <a:p>
            <a:pPr marL="568325" lvl="1" indent="-222250"/>
            <a:r>
              <a:rPr lang="en-US" sz="1800" dirty="0" smtClean="0"/>
              <a:t>number of interaction points in the environment (N)</a:t>
            </a:r>
          </a:p>
          <a:p>
            <a:r>
              <a:rPr lang="en-US" sz="2000" dirty="0" smtClean="0"/>
              <a:t>LOS is simply modeled as existing (or not) based on ray tracing statistics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117" y="2388516"/>
            <a:ext cx="5653742" cy="2304256"/>
          </a:xfrm>
        </p:spPr>
      </p:pic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Nov 2015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Kerstin Johnsson, Intel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4521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2589203" cy="273050"/>
          </a:xfrm>
        </p:spPr>
        <p:txBody>
          <a:bodyPr/>
          <a:lstStyle/>
          <a:p>
            <a:r>
              <a:rPr lang="en-US" smtClean="0"/>
              <a:t>Nov 2015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 smtClean="0"/>
              <a:t>Kerstin Johnsson, Intel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351F4386-A5E2-41A1-B4D0-BE653C929E06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Abstract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38200" y="1981200"/>
            <a:ext cx="7391400" cy="4114800"/>
          </a:xfrm>
          <a:ln/>
        </p:spPr>
        <p:txBody>
          <a:bodyPr/>
          <a:lstStyle/>
          <a:p>
            <a:pPr marL="0" inden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 smtClean="0"/>
              <a:t>This presentation introduces a stochastic 60 GHz channel model for D2D links.  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76375"/>
            <a:ext cx="8435280" cy="4999038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2000" dirty="0" smtClean="0"/>
              <a:t>Assume RX is moving toward TX</a:t>
            </a:r>
            <a:endParaRPr lang="en-US" sz="2000" dirty="0"/>
          </a:p>
          <a:p>
            <a:pPr marL="631825" lvl="1">
              <a:spcBef>
                <a:spcPts val="300"/>
              </a:spcBef>
              <a:buFont typeface="Times New Roman" panose="02020603050405020304" pitchFamily="18" charset="0"/>
              <a:buChar char="−"/>
              <a:tabLst>
                <a:tab pos="284163" algn="l"/>
              </a:tabLst>
            </a:pPr>
            <a:r>
              <a:rPr lang="en-US" sz="1800" dirty="0"/>
              <a:t>Two </a:t>
            </a:r>
            <a:r>
              <a:rPr lang="en-US" sz="1800" dirty="0" smtClean="0"/>
              <a:t>1</a:t>
            </a:r>
            <a:r>
              <a:rPr lang="en-US" sz="1800" baseline="30000" dirty="0" smtClean="0"/>
              <a:t>st</a:t>
            </a:r>
            <a:r>
              <a:rPr lang="en-US" sz="1800" dirty="0" smtClean="0"/>
              <a:t> order MPCs are possible</a:t>
            </a:r>
          </a:p>
          <a:p>
            <a:pPr marL="631825" lvl="1">
              <a:spcBef>
                <a:spcPts val="300"/>
              </a:spcBef>
              <a:buFont typeface="Times New Roman" panose="02020603050405020304" pitchFamily="18" charset="0"/>
              <a:buChar char="−"/>
              <a:tabLst>
                <a:tab pos="284163" algn="l"/>
              </a:tabLst>
            </a:pPr>
            <a:r>
              <a:rPr lang="en-US" sz="1800" dirty="0" smtClean="0"/>
              <a:t>As RX moves, activation areas move overlapping the two possible interaction points at different times (each overlap represents the activation of a 1</a:t>
            </a:r>
            <a:r>
              <a:rPr lang="en-US" sz="1800" baseline="30000" dirty="0" smtClean="0"/>
              <a:t>st</a:t>
            </a:r>
            <a:r>
              <a:rPr lang="en-US" sz="1800" dirty="0" smtClean="0"/>
              <a:t> order MPC)</a:t>
            </a:r>
          </a:p>
          <a:p>
            <a:pPr>
              <a:spcBef>
                <a:spcPts val="300"/>
              </a:spcBef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>
              <a:spcBef>
                <a:spcPts val="300"/>
              </a:spcBef>
              <a:buFont typeface="Arial" panose="020B0604020202020204" pitchFamily="34" charset="0"/>
              <a:buChar char="•"/>
            </a:pPr>
            <a:endParaRPr lang="en-US" sz="2000" dirty="0"/>
          </a:p>
          <a:p>
            <a:pPr>
              <a:spcBef>
                <a:spcPts val="300"/>
              </a:spcBef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>
              <a:spcBef>
                <a:spcPts val="300"/>
              </a:spcBef>
              <a:buFont typeface="Arial" panose="020B0604020202020204" pitchFamily="34" charset="0"/>
              <a:buChar char="•"/>
            </a:pPr>
            <a:endParaRPr lang="en-US" sz="2000" dirty="0"/>
          </a:p>
          <a:p>
            <a:pPr>
              <a:spcBef>
                <a:spcPts val="300"/>
              </a:spcBef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>
              <a:spcBef>
                <a:spcPts val="300"/>
              </a:spcBef>
              <a:buFont typeface="Arial" panose="020B0604020202020204" pitchFamily="34" charset="0"/>
              <a:buChar char="•"/>
            </a:pPr>
            <a:endParaRPr lang="en-US" sz="2000" dirty="0"/>
          </a:p>
          <a:p>
            <a:pPr>
              <a:spcBef>
                <a:spcPts val="300"/>
              </a:spcBef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>
              <a:spcBef>
                <a:spcPts val="300"/>
              </a:spcBef>
              <a:buFont typeface="Arial" panose="020B0604020202020204" pitchFamily="34" charset="0"/>
              <a:buChar char="•"/>
            </a:pPr>
            <a:endParaRPr lang="en-US" sz="2000" dirty="0"/>
          </a:p>
          <a:p>
            <a:pPr>
              <a:spcBef>
                <a:spcPts val="300"/>
              </a:spcBef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>
              <a:spcBef>
                <a:spcPts val="300"/>
              </a:spcBef>
              <a:buFont typeface="Arial" panose="020B0604020202020204" pitchFamily="34" charset="0"/>
              <a:buChar char="•"/>
            </a:pPr>
            <a:endParaRPr lang="en-US" sz="2000" dirty="0"/>
          </a:p>
          <a:p>
            <a:pPr>
              <a:spcBef>
                <a:spcPts val="300"/>
              </a:spcBef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3375"/>
            <a:ext cx="8229600" cy="1143000"/>
          </a:xfrm>
        </p:spPr>
        <p:txBody>
          <a:bodyPr/>
          <a:lstStyle/>
          <a:p>
            <a:r>
              <a:rPr lang="en-US" dirty="0" smtClean="0"/>
              <a:t>Reproducing MPCs – an example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45E9-EDE5-4709-A3AD-78EB74DC85DB}" type="slidenum">
              <a:rPr lang="en-US" smtClean="0"/>
              <a:t>20</a:t>
            </a:fld>
            <a:endParaRPr lang="en-US" dirty="0"/>
          </a:p>
        </p:txBody>
      </p:sp>
      <p:pic>
        <p:nvPicPr>
          <p:cNvPr id="1026" name="Picture 2" descr="C:\Temp\ref_generation_exampl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12" y="3124200"/>
            <a:ext cx="7696200" cy="2935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Nov 2015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Kerstin Johnsson, Intel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6370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442" y="606425"/>
            <a:ext cx="7770813" cy="914400"/>
          </a:xfrm>
        </p:spPr>
        <p:txBody>
          <a:bodyPr/>
          <a:lstStyle/>
          <a:p>
            <a:r>
              <a:rPr lang="en-US" dirty="0" smtClean="0"/>
              <a:t>Reproducing MPCs - summary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6912" y="1793876"/>
            <a:ext cx="7989888" cy="4332288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Now we can generate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Times New Roman" panose="02020603050405020304" pitchFamily="18" charset="0"/>
              <a:buChar char="−"/>
            </a:pPr>
            <a:r>
              <a:rPr lang="en-US" sz="1800" dirty="0"/>
              <a:t>Presence of LOS path between the given TX/RX pair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Times New Roman" panose="02020603050405020304" pitchFamily="18" charset="0"/>
              <a:buChar char="−"/>
            </a:pPr>
            <a:r>
              <a:rPr lang="en-US" sz="1800" dirty="0" smtClean="0"/>
              <a:t>Interaction points for </a:t>
            </a:r>
            <a:r>
              <a:rPr lang="en-US" sz="1800" dirty="0"/>
              <a:t>the NLOS paths present between </a:t>
            </a:r>
            <a:r>
              <a:rPr lang="en-US" sz="1800" dirty="0" smtClean="0"/>
              <a:t>the </a:t>
            </a:r>
            <a:r>
              <a:rPr lang="en-US" sz="1800" dirty="0"/>
              <a:t>TX/RX pair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This data will have the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Times New Roman" panose="02020603050405020304" pitchFamily="18" charset="0"/>
              <a:buChar char="−"/>
            </a:pPr>
            <a:r>
              <a:rPr lang="en-US" sz="1800" dirty="0"/>
              <a:t>Correct spatial correlations for </a:t>
            </a:r>
            <a:r>
              <a:rPr lang="en-US" sz="1800" dirty="0" smtClean="0"/>
              <a:t>the generated </a:t>
            </a:r>
            <a:r>
              <a:rPr lang="en-US" sz="1800" dirty="0"/>
              <a:t>MPCs as </a:t>
            </a:r>
            <a:r>
              <a:rPr lang="en-US" sz="1800" dirty="0" smtClean="0"/>
              <a:t>TX and/or RX moves</a:t>
            </a:r>
            <a:endParaRPr lang="en-US" sz="1800" dirty="0"/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Times New Roman" panose="02020603050405020304" pitchFamily="18" charset="0"/>
              <a:buChar char="−"/>
            </a:pPr>
            <a:r>
              <a:rPr lang="en-US" sz="1800" dirty="0"/>
              <a:t>Correct variances and means of 1</a:t>
            </a:r>
            <a:r>
              <a:rPr lang="en-US" sz="1800" baseline="30000" dirty="0"/>
              <a:t>st</a:t>
            </a:r>
            <a:r>
              <a:rPr lang="en-US" sz="1800" dirty="0"/>
              <a:t>, 2</a:t>
            </a:r>
            <a:r>
              <a:rPr lang="en-US" sz="1800" baseline="30000" dirty="0"/>
              <a:t>nd</a:t>
            </a:r>
            <a:r>
              <a:rPr lang="en-US" sz="1800" dirty="0"/>
              <a:t>, 3</a:t>
            </a:r>
            <a:r>
              <a:rPr lang="en-US" sz="1800" baseline="30000" dirty="0"/>
              <a:t>rd</a:t>
            </a:r>
            <a:r>
              <a:rPr lang="en-US" sz="1800" dirty="0"/>
              <a:t>, etc. order MPCs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Times New Roman" panose="02020603050405020304" pitchFamily="18" charset="0"/>
              <a:buChar char="−"/>
            </a:pPr>
            <a:r>
              <a:rPr lang="en-US" sz="1800" dirty="0"/>
              <a:t>Correct cross-correlations between mean/variance in number of 1</a:t>
            </a:r>
            <a:r>
              <a:rPr lang="en-US" sz="1800" baseline="30000" dirty="0"/>
              <a:t>st</a:t>
            </a:r>
            <a:r>
              <a:rPr lang="en-US" sz="1800" dirty="0"/>
              <a:t>, 2</a:t>
            </a:r>
            <a:r>
              <a:rPr lang="en-US" sz="1800" baseline="30000" dirty="0"/>
              <a:t>nd</a:t>
            </a:r>
            <a:r>
              <a:rPr lang="en-US" sz="1800" dirty="0"/>
              <a:t>, 3</a:t>
            </a:r>
            <a:r>
              <a:rPr lang="en-US" sz="1800" baseline="30000" dirty="0"/>
              <a:t>rd</a:t>
            </a:r>
            <a:r>
              <a:rPr lang="en-US" sz="1800" dirty="0"/>
              <a:t>, etc. order MPCs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Using this data, we </a:t>
            </a:r>
            <a:r>
              <a:rPr lang="en-US" sz="2000" dirty="0" smtClean="0"/>
              <a:t>now </a:t>
            </a:r>
            <a:r>
              <a:rPr lang="en-US" sz="2000" dirty="0"/>
              <a:t>generate each MPC’s trajectory and interaction losses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45E9-EDE5-4709-A3AD-78EB74DC85DB}" type="slidenum">
              <a:rPr lang="en-US" smtClean="0"/>
              <a:t>21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Nov 2015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Kerstin Johnsson, Intel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2556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606425"/>
            <a:ext cx="8856984" cy="917575"/>
          </a:xfrm>
        </p:spPr>
        <p:txBody>
          <a:bodyPr>
            <a:normAutofit/>
          </a:bodyPr>
          <a:lstStyle/>
          <a:p>
            <a:r>
              <a:rPr lang="en-US" dirty="0" smtClean="0"/>
              <a:t>Producing MPC trajectories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152400" y="1525587"/>
                <a:ext cx="8856984" cy="5180013"/>
              </a:xfrm>
            </p:spPr>
            <p:txBody>
              <a:bodyPr>
                <a:norm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000" dirty="0" smtClean="0">
                    <a:latin typeface="+mj-lt"/>
                  </a:rPr>
                  <a:t>For each possible MPC order (LOS, 1</a:t>
                </a:r>
                <a:r>
                  <a:rPr lang="en-US" sz="2000" baseline="30000" dirty="0" smtClean="0">
                    <a:latin typeface="+mj-lt"/>
                  </a:rPr>
                  <a:t>st</a:t>
                </a:r>
                <a:r>
                  <a:rPr lang="en-US" sz="2000" dirty="0" smtClean="0">
                    <a:latin typeface="+mj-lt"/>
                  </a:rPr>
                  <a:t>, 2</a:t>
                </a:r>
                <a:r>
                  <a:rPr lang="en-US" sz="2000" baseline="30000" dirty="0" smtClean="0">
                    <a:latin typeface="+mj-lt"/>
                  </a:rPr>
                  <a:t>nd</a:t>
                </a:r>
                <a:r>
                  <a:rPr lang="en-US" sz="2000" dirty="0" smtClean="0">
                    <a:latin typeface="+mj-lt"/>
                  </a:rPr>
                  <a:t>, etc.), create a matrix from the ray tracing data of all MPCs of the given order where:</a:t>
                </a:r>
                <a:endParaRPr lang="en-US" sz="1200" dirty="0" smtClean="0">
                  <a:latin typeface="+mj-lt"/>
                </a:endParaRPr>
              </a:p>
              <a:p>
                <a:pPr marL="742950" lvl="2" indent="-342900">
                  <a:spcBef>
                    <a:spcPts val="600"/>
                  </a:spcBef>
                  <a:spcAft>
                    <a:spcPts val="600"/>
                  </a:spcAft>
                  <a:buFont typeface="Times New Roman" panose="02020603050405020304" pitchFamily="18" charset="0"/>
                  <a:buChar char="−"/>
                </a:pPr>
                <a:r>
                  <a:rPr lang="en-US" sz="1800" dirty="0" smtClean="0">
                    <a:latin typeface="+mj-lt"/>
                  </a:rPr>
                  <a:t>Each column is an </a:t>
                </a:r>
                <a:r>
                  <a:rPr lang="en-US" sz="1800" i="1" dirty="0" smtClean="0"/>
                  <a:t>n</a:t>
                </a:r>
                <a:r>
                  <a:rPr lang="en-US" sz="1800" baseline="30000" dirty="0" smtClean="0"/>
                  <a:t>th </a:t>
                </a:r>
                <a:r>
                  <a:rPr lang="en-US" sz="1800" dirty="0" smtClean="0">
                    <a:latin typeface="+mj-lt"/>
                  </a:rPr>
                  <a:t>order MPC from the ray tracing data</a:t>
                </a:r>
              </a:p>
              <a:p>
                <a:pPr marL="742950" lvl="2" indent="-342900">
                  <a:spcBef>
                    <a:spcPts val="600"/>
                  </a:spcBef>
                  <a:spcAft>
                    <a:spcPts val="600"/>
                  </a:spcAft>
                  <a:buFont typeface="Times New Roman" panose="02020603050405020304" pitchFamily="18" charset="0"/>
                  <a:buChar char="−"/>
                </a:pPr>
                <a:r>
                  <a:rPr lang="en-US" sz="1800" dirty="0" smtClean="0">
                    <a:latin typeface="+mj-lt"/>
                  </a:rPr>
                  <a:t>Rows represent </a:t>
                </a:r>
                <a:r>
                  <a:rPr lang="en-US" sz="1800" dirty="0" smtClean="0">
                    <a:latin typeface="+mj-lt"/>
                  </a:rPr>
                  <a:t>the 3D </a:t>
                </a:r>
                <a:r>
                  <a:rPr lang="en-US" sz="1800" dirty="0">
                    <a:latin typeface="+mj-lt"/>
                  </a:rPr>
                  <a:t>vectors </a:t>
                </a:r>
                <a:r>
                  <a:rPr lang="en-US" sz="1800" dirty="0" smtClean="0">
                    <a:latin typeface="+mj-lt"/>
                  </a:rPr>
                  <a:t>between </a:t>
                </a:r>
                <a:r>
                  <a:rPr lang="en-US" sz="1800" dirty="0">
                    <a:latin typeface="+mj-lt"/>
                  </a:rPr>
                  <a:t>the Rx and Tx followed by the </a:t>
                </a:r>
                <a:r>
                  <a:rPr lang="en-US" sz="1800" dirty="0" smtClean="0">
                    <a:latin typeface="+mj-lt"/>
                  </a:rPr>
                  <a:t>“hop” </a:t>
                </a:r>
                <a:r>
                  <a:rPr lang="en-US" sz="1800" dirty="0">
                    <a:latin typeface="+mj-lt"/>
                  </a:rPr>
                  <a:t>vectors </a:t>
                </a:r>
                <a:r>
                  <a:rPr lang="en-US" sz="1800" b="1" dirty="0">
                    <a:latin typeface="+mj-lt"/>
                  </a:rPr>
                  <a:t>to</a:t>
                </a:r>
                <a:r>
                  <a:rPr lang="en-US" sz="1800" dirty="0">
                    <a:latin typeface="+mj-lt"/>
                  </a:rPr>
                  <a:t> each interaction </a:t>
                </a:r>
                <a:r>
                  <a:rPr lang="en-US" sz="1800" dirty="0" smtClean="0">
                    <a:latin typeface="+mj-lt"/>
                  </a:rPr>
                  <a:t>point, thus </a:t>
                </a:r>
                <a:r>
                  <a:rPr lang="en-US" sz="1800" dirty="0" smtClean="0">
                    <a:latin typeface="+mj-lt"/>
                  </a:rPr>
                  <a:t>for a 2nd </a:t>
                </a:r>
                <a:r>
                  <a:rPr lang="en-US" sz="1800" dirty="0" smtClean="0">
                    <a:latin typeface="+mj-lt"/>
                  </a:rPr>
                  <a:t>order </a:t>
                </a:r>
                <a:r>
                  <a:rPr lang="en-US" sz="1800" dirty="0" smtClean="0">
                    <a:latin typeface="+mj-lt"/>
                  </a:rPr>
                  <a:t>MPC the </a:t>
                </a:r>
                <a:r>
                  <a:rPr lang="en-US" sz="1800" dirty="0" smtClean="0">
                    <a:latin typeface="+mj-lt"/>
                  </a:rPr>
                  <a:t>column vector would </a:t>
                </a:r>
                <a:r>
                  <a:rPr lang="en-US" sz="1800" dirty="0" smtClean="0">
                    <a:latin typeface="+mj-lt"/>
                  </a:rPr>
                  <a:t>be      [</a:t>
                </a:r>
                <a:r>
                  <a:rPr lang="en-US" sz="1800" dirty="0" smtClean="0">
                    <a:solidFill>
                      <a:srgbClr val="0070C0"/>
                    </a:solidFill>
                  </a:rPr>
                  <a:t>x</a:t>
                </a:r>
                <a:r>
                  <a:rPr lang="en-US" sz="1800" baseline="-25000" dirty="0" smtClean="0">
                    <a:solidFill>
                      <a:srgbClr val="0070C0"/>
                    </a:solidFill>
                  </a:rPr>
                  <a:t>Rx </a:t>
                </a:r>
                <a:r>
                  <a:rPr lang="en-US" sz="1800" dirty="0" smtClean="0">
                    <a:solidFill>
                      <a:srgbClr val="0070C0"/>
                    </a:solidFill>
                  </a:rPr>
                  <a:t>- x</a:t>
                </a:r>
                <a:r>
                  <a:rPr lang="en-US" sz="1800" baseline="-25000" dirty="0" smtClean="0">
                    <a:solidFill>
                      <a:srgbClr val="0070C0"/>
                    </a:solidFill>
                  </a:rPr>
                  <a:t>Tx</a:t>
                </a:r>
                <a:r>
                  <a:rPr lang="en-US" sz="1800" dirty="0">
                    <a:solidFill>
                      <a:srgbClr val="0070C0"/>
                    </a:solidFill>
                  </a:rPr>
                  <a:t>, </a:t>
                </a:r>
                <a:r>
                  <a:rPr lang="en-US" sz="1800" dirty="0" smtClean="0">
                    <a:solidFill>
                      <a:srgbClr val="0070C0"/>
                    </a:solidFill>
                  </a:rPr>
                  <a:t>y</a:t>
                </a:r>
                <a:r>
                  <a:rPr lang="en-US" sz="1800" baseline="-25000" dirty="0" smtClean="0">
                    <a:solidFill>
                      <a:srgbClr val="0070C0"/>
                    </a:solidFill>
                  </a:rPr>
                  <a:t>Rx </a:t>
                </a:r>
                <a:r>
                  <a:rPr lang="en-US" sz="1800" dirty="0" smtClean="0">
                    <a:solidFill>
                      <a:srgbClr val="0070C0"/>
                    </a:solidFill>
                  </a:rPr>
                  <a:t>- y</a:t>
                </a:r>
                <a:r>
                  <a:rPr lang="en-US" sz="1800" baseline="-25000" dirty="0" smtClean="0">
                    <a:solidFill>
                      <a:srgbClr val="0070C0"/>
                    </a:solidFill>
                  </a:rPr>
                  <a:t>Tx</a:t>
                </a:r>
                <a:r>
                  <a:rPr lang="en-US" sz="1800" dirty="0">
                    <a:solidFill>
                      <a:srgbClr val="0070C0"/>
                    </a:solidFill>
                  </a:rPr>
                  <a:t>, </a:t>
                </a:r>
                <a:r>
                  <a:rPr lang="en-US" sz="1800" dirty="0" smtClean="0">
                    <a:solidFill>
                      <a:srgbClr val="0070C0"/>
                    </a:solidFill>
                  </a:rPr>
                  <a:t>z</a:t>
                </a:r>
                <a:r>
                  <a:rPr lang="en-US" sz="1800" baseline="-25000" dirty="0" smtClean="0">
                    <a:solidFill>
                      <a:srgbClr val="0070C0"/>
                    </a:solidFill>
                  </a:rPr>
                  <a:t>Rx </a:t>
                </a:r>
                <a:r>
                  <a:rPr lang="en-US" sz="1800" dirty="0" smtClean="0">
                    <a:solidFill>
                      <a:srgbClr val="0070C0"/>
                    </a:solidFill>
                  </a:rPr>
                  <a:t>- z</a:t>
                </a:r>
                <a:r>
                  <a:rPr lang="en-US" sz="1800" baseline="-25000" dirty="0" smtClean="0">
                    <a:solidFill>
                      <a:srgbClr val="0070C0"/>
                    </a:solidFill>
                  </a:rPr>
                  <a:t>Tx</a:t>
                </a:r>
                <a:r>
                  <a:rPr lang="en-US" sz="1800" dirty="0" smtClean="0">
                    <a:solidFill>
                      <a:schemeClr val="tx1"/>
                    </a:solidFill>
                  </a:rPr>
                  <a:t>, </a:t>
                </a:r>
                <a:r>
                  <a:rPr lang="en-US" sz="1800" dirty="0" smtClean="0">
                    <a:solidFill>
                      <a:srgbClr val="00B050"/>
                    </a:solidFill>
                  </a:rPr>
                  <a:t>x</a:t>
                </a:r>
                <a:r>
                  <a:rPr lang="en-US" sz="1800" baseline="-25000" dirty="0" smtClean="0">
                    <a:solidFill>
                      <a:srgbClr val="00B050"/>
                    </a:solidFill>
                  </a:rPr>
                  <a:t>1 </a:t>
                </a:r>
                <a:r>
                  <a:rPr lang="en-US" sz="1800" dirty="0" smtClean="0">
                    <a:solidFill>
                      <a:srgbClr val="00B050"/>
                    </a:solidFill>
                  </a:rPr>
                  <a:t>- x</a:t>
                </a:r>
                <a:r>
                  <a:rPr lang="en-US" sz="1800" baseline="-25000" dirty="0" smtClean="0">
                    <a:solidFill>
                      <a:srgbClr val="00B050"/>
                    </a:solidFill>
                  </a:rPr>
                  <a:t>Tx</a:t>
                </a:r>
                <a:r>
                  <a:rPr lang="en-US" sz="1800" dirty="0" smtClean="0">
                    <a:solidFill>
                      <a:srgbClr val="00B050"/>
                    </a:solidFill>
                    <a:latin typeface="+mj-lt"/>
                  </a:rPr>
                  <a:t>, </a:t>
                </a:r>
                <a:r>
                  <a:rPr lang="en-US" sz="1800" dirty="0" smtClean="0">
                    <a:solidFill>
                      <a:srgbClr val="00B050"/>
                    </a:solidFill>
                  </a:rPr>
                  <a:t>y</a:t>
                </a:r>
                <a:r>
                  <a:rPr lang="en-US" sz="1800" baseline="-25000" dirty="0" smtClean="0">
                    <a:solidFill>
                      <a:srgbClr val="00B050"/>
                    </a:solidFill>
                  </a:rPr>
                  <a:t>1 </a:t>
                </a:r>
                <a:r>
                  <a:rPr lang="en-US" sz="1800" dirty="0" smtClean="0">
                    <a:solidFill>
                      <a:srgbClr val="00B050"/>
                    </a:solidFill>
                  </a:rPr>
                  <a:t>- y</a:t>
                </a:r>
                <a:r>
                  <a:rPr lang="en-US" sz="1800" baseline="-25000" dirty="0" smtClean="0">
                    <a:solidFill>
                      <a:srgbClr val="00B050"/>
                    </a:solidFill>
                  </a:rPr>
                  <a:t>Tx</a:t>
                </a:r>
                <a:r>
                  <a:rPr lang="en-US" sz="1800" dirty="0" smtClean="0">
                    <a:solidFill>
                      <a:srgbClr val="00B050"/>
                    </a:solidFill>
                  </a:rPr>
                  <a:t>, z</a:t>
                </a:r>
                <a:r>
                  <a:rPr lang="en-US" sz="1800" baseline="-25000" dirty="0" smtClean="0">
                    <a:solidFill>
                      <a:srgbClr val="00B050"/>
                    </a:solidFill>
                  </a:rPr>
                  <a:t>1 </a:t>
                </a:r>
                <a:r>
                  <a:rPr lang="en-US" sz="1800" dirty="0" smtClean="0">
                    <a:solidFill>
                      <a:srgbClr val="00B050"/>
                    </a:solidFill>
                  </a:rPr>
                  <a:t>- z</a:t>
                </a:r>
                <a:r>
                  <a:rPr lang="en-US" sz="1800" baseline="-25000" dirty="0" smtClean="0">
                    <a:solidFill>
                      <a:srgbClr val="00B050"/>
                    </a:solidFill>
                  </a:rPr>
                  <a:t>Tx</a:t>
                </a:r>
                <a:r>
                  <a:rPr lang="en-US" sz="1800" dirty="0" smtClean="0">
                    <a:solidFill>
                      <a:schemeClr val="tx1"/>
                    </a:solidFill>
                  </a:rPr>
                  <a:t>, x</a:t>
                </a:r>
                <a:r>
                  <a:rPr lang="en-US" sz="1800" baseline="-25000" dirty="0" smtClean="0">
                    <a:solidFill>
                      <a:schemeClr val="tx1"/>
                    </a:solidFill>
                  </a:rPr>
                  <a:t>2 </a:t>
                </a:r>
                <a:r>
                  <a:rPr lang="en-US" sz="1800" dirty="0" smtClean="0">
                    <a:solidFill>
                      <a:schemeClr val="tx1"/>
                    </a:solidFill>
                  </a:rPr>
                  <a:t>- x</a:t>
                </a:r>
                <a:r>
                  <a:rPr lang="en-US" sz="1800" baseline="-25000" dirty="0" smtClean="0">
                    <a:solidFill>
                      <a:schemeClr val="tx1"/>
                    </a:solidFill>
                  </a:rPr>
                  <a:t>1</a:t>
                </a:r>
                <a:r>
                  <a:rPr lang="en-US" sz="1800" dirty="0" smtClean="0">
                    <a:solidFill>
                      <a:schemeClr val="tx1"/>
                    </a:solidFill>
                  </a:rPr>
                  <a:t>,y</a:t>
                </a:r>
                <a:r>
                  <a:rPr lang="en-US" sz="1800" baseline="-25000" dirty="0" smtClean="0">
                    <a:solidFill>
                      <a:schemeClr val="tx1"/>
                    </a:solidFill>
                  </a:rPr>
                  <a:t>2 </a:t>
                </a:r>
                <a:r>
                  <a:rPr lang="en-US" sz="1800" dirty="0" smtClean="0">
                    <a:solidFill>
                      <a:schemeClr val="tx1"/>
                    </a:solidFill>
                  </a:rPr>
                  <a:t>- y</a:t>
                </a:r>
                <a:r>
                  <a:rPr lang="en-US" sz="1800" baseline="-25000" dirty="0" smtClean="0">
                    <a:solidFill>
                      <a:schemeClr val="tx1"/>
                    </a:solidFill>
                  </a:rPr>
                  <a:t>1</a:t>
                </a:r>
                <a:r>
                  <a:rPr lang="en-US" sz="1800" dirty="0" smtClean="0">
                    <a:solidFill>
                      <a:schemeClr val="tx1"/>
                    </a:solidFill>
                  </a:rPr>
                  <a:t>, z</a:t>
                </a:r>
                <a:r>
                  <a:rPr lang="en-US" sz="1800" baseline="-25000" dirty="0" smtClean="0">
                    <a:solidFill>
                      <a:schemeClr val="tx1"/>
                    </a:solidFill>
                  </a:rPr>
                  <a:t>2 </a:t>
                </a:r>
                <a:r>
                  <a:rPr lang="en-US" sz="1800" dirty="0" smtClean="0">
                    <a:solidFill>
                      <a:schemeClr val="tx1"/>
                    </a:solidFill>
                  </a:rPr>
                  <a:t>- z</a:t>
                </a:r>
                <a:r>
                  <a:rPr lang="en-US" sz="1800" baseline="-25000" dirty="0" smtClean="0">
                    <a:solidFill>
                      <a:schemeClr val="tx1"/>
                    </a:solidFill>
                  </a:rPr>
                  <a:t>1</a:t>
                </a:r>
                <a:r>
                  <a:rPr lang="en-US" sz="1800" dirty="0" smtClean="0">
                    <a:latin typeface="+mj-lt"/>
                  </a:rPr>
                  <a:t>]</a:t>
                </a:r>
                <a14:m>
                  <m:oMath xmlns:m="http://schemas.openxmlformats.org/officeDocument/2006/math">
                    <m:r>
                      <a:rPr lang="en-US" sz="1800" b="1" i="1" dirty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1800" dirty="0" smtClean="0">
                    <a:latin typeface="+mj-lt"/>
                  </a:rPr>
                  <a:t>)</a:t>
                </a:r>
              </a:p>
              <a:p>
                <a:pPr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000" dirty="0" smtClean="0">
                    <a:latin typeface="+mj-lt"/>
                  </a:rPr>
                  <a:t>Compute covariance matrix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sz="2000" i="1" dirty="0" smtClean="0">
                  <a:latin typeface="+mj-lt"/>
                </a:endParaRPr>
              </a:p>
              <a:p>
                <a:pPr marL="742950" lvl="2" indent="-342900">
                  <a:spcBef>
                    <a:spcPts val="600"/>
                  </a:spcBef>
                  <a:spcAft>
                    <a:spcPts val="0"/>
                  </a:spcAft>
                  <a:buFont typeface="Times New Roman" panose="02020603050405020304" pitchFamily="18" charset="0"/>
                  <a:buChar char="−"/>
                </a:pPr>
                <a:r>
                  <a:rPr lang="en-US" sz="1800" dirty="0" smtClean="0">
                    <a:latin typeface="+mj-lt"/>
                  </a:rPr>
                  <a:t>For a normally distributed random vector </a:t>
                </a:r>
                <a14:m>
                  <m:oMath xmlns:m="http://schemas.openxmlformats.org/officeDocument/2006/math">
                    <m:r>
                      <a:rPr lang="en-US" sz="1800" b="1" i="1" dirty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1800" dirty="0" smtClean="0">
                    <a:latin typeface="+mj-lt"/>
                  </a:rPr>
                  <a:t>, covariane of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i="1" dirty="0" err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1800" b="1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b="1" i="1" dirty="0" err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1800" dirty="0" smtClean="0">
                    <a:latin typeface="+mj-lt"/>
                  </a:rPr>
                  <a:t> is same as </a:t>
                </a:r>
                <a14:m>
                  <m:oMath xmlns:m="http://schemas.openxmlformats.org/officeDocument/2006/math">
                    <m:r>
                      <a:rPr lang="en-US" sz="1800" i="1" dirty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1800" dirty="0" smtClean="0">
                    <a:latin typeface="+mj-lt"/>
                  </a:rPr>
                  <a:t> </a:t>
                </a:r>
              </a:p>
              <a:p>
                <a:pPr marL="742950" lvl="2" indent="-342900">
                  <a:spcBef>
                    <a:spcPts val="600"/>
                  </a:spcBef>
                  <a:spcAft>
                    <a:spcPts val="0"/>
                  </a:spcAft>
                  <a:buFont typeface="Times New Roman" panose="02020603050405020304" pitchFamily="18" charset="0"/>
                  <a:buChar char="−"/>
                </a:pPr>
                <a:r>
                  <a:rPr lang="en-US" sz="1800" dirty="0" smtClean="0">
                    <a:latin typeface="+mj-lt"/>
                  </a:rPr>
                  <a:t>Problem is, </a:t>
                </a:r>
                <a14:m>
                  <m:oMath xmlns:m="http://schemas.openxmlformats.org/officeDocument/2006/math">
                    <m:r>
                      <a:rPr lang="en-US" sz="1800" b="1" i="1" dirty="0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US" sz="1800" dirty="0" smtClean="0">
                    <a:latin typeface="+mj-lt"/>
                  </a:rPr>
                  <a:t> represents </a:t>
                </a:r>
                <a:r>
                  <a:rPr lang="en-US" sz="1800" b="1" dirty="0" smtClean="0">
                    <a:latin typeface="+mj-lt"/>
                  </a:rPr>
                  <a:t>random</a:t>
                </a:r>
                <a:r>
                  <a:rPr lang="en-US" sz="1800" dirty="0" smtClean="0">
                    <a:latin typeface="+mj-lt"/>
                  </a:rPr>
                  <a:t> Tx and Rx locations</a:t>
                </a:r>
              </a:p>
              <a:p>
                <a:pPr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000" dirty="0" smtClean="0">
                    <a:latin typeface="+mj-lt"/>
                  </a:rPr>
                  <a:t>To create a </a:t>
                </a:r>
                <a14:m>
                  <m:oMath xmlns:m="http://schemas.openxmlformats.org/officeDocument/2006/math">
                    <m:r>
                      <a:rPr lang="en-US" sz="2000" b="1" i="1" dirty="0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US" sz="2000" dirty="0" smtClean="0">
                    <a:latin typeface="+mj-lt"/>
                  </a:rPr>
                  <a:t> vector that represents a Tx/Rx pair with a specific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∆</m:t>
                    </m:r>
                  </m:oMath>
                </a14:m>
                <a:r>
                  <a:rPr lang="en-US" sz="2000" dirty="0" smtClean="0">
                    <a:latin typeface="+mj-lt"/>
                  </a:rPr>
                  <a:t> =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𝑅𝑋</m:t>
                        </m:r>
                      </m:e>
                    </m:acc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𝑇𝑋</m:t>
                        </m:r>
                      </m:e>
                    </m:acc>
                  </m:oMath>
                </a14:m>
                <a:endParaRPr lang="en-US" sz="2000" dirty="0" smtClean="0">
                  <a:latin typeface="+mj-lt"/>
                </a:endParaRPr>
              </a:p>
              <a:p>
                <a:pPr marL="742950" lvl="2" indent="-342900">
                  <a:spcBef>
                    <a:spcPts val="600"/>
                  </a:spcBef>
                  <a:spcAft>
                    <a:spcPts val="0"/>
                  </a:spcAft>
                  <a:buFont typeface="Times New Roman" panose="02020603050405020304" pitchFamily="18" charset="0"/>
                  <a:buChar char="−"/>
                </a:pPr>
                <a:r>
                  <a:rPr lang="en-US" sz="1800" dirty="0" smtClean="0">
                    <a:latin typeface="+mj-lt"/>
                  </a:rPr>
                  <a:t>Pre-generate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1" i="1" dirty="0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1800" b="1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en-US" sz="1800" b="1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1:3</m:t>
                        </m:r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,1</m:t>
                        </m:r>
                      </m:e>
                    </m:d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8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 dirty="0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sz="1800" i="1" dirty="0" smtClean="0">
                            <a:latin typeface="Cambria Math" panose="02040503050406030204" pitchFamily="18" charset="0"/>
                          </a:rPr>
                          <m:t>, ∆</m:t>
                        </m:r>
                      </m:e>
                    </m:d>
                  </m:oMath>
                </a14:m>
                <a:endParaRPr lang="en-US" sz="1800" i="1" dirty="0" smtClean="0">
                  <a:latin typeface="Cambria Math" panose="02040503050406030204" pitchFamily="18" charset="0"/>
                </a:endParaRPr>
              </a:p>
              <a:p>
                <a:pPr marL="742950" lvl="2" indent="-342900">
                  <a:spcBef>
                    <a:spcPts val="600"/>
                  </a:spcBef>
                  <a:spcAft>
                    <a:spcPts val="0"/>
                  </a:spcAft>
                  <a:buFont typeface="Times New Roman" panose="02020603050405020304" pitchFamily="18" charset="0"/>
                  <a:buChar char="−"/>
                </a:pPr>
                <a14:m>
                  <m:oMath xmlns:m="http://schemas.openxmlformats.org/officeDocument/2006/math">
                    <m:r>
                      <a:rPr lang="en-US" sz="1800" b="1" i="1" dirty="0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800" b="1" i="1" dirty="0" smtClean="0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4: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𝑒𝑛𝑑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,1] = </m:t>
                    </m:r>
                    <m:r>
                      <a:rPr lang="en-US" sz="1800" i="1" dirty="0" err="1" smtClean="0">
                        <a:latin typeface="Cambria Math" panose="02040503050406030204" pitchFamily="18" charset="0"/>
                      </a:rPr>
                      <m:t>𝑟𝑎𝑛𝑑𝑛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()</m:t>
                    </m:r>
                  </m:oMath>
                </a14:m>
                <a:r>
                  <a:rPr lang="en-US" sz="1800" dirty="0" smtClean="0">
                    <a:latin typeface="+mj-lt"/>
                  </a:rPr>
                  <a:t>, where seed is set to the no. of interaction points</a:t>
                </a:r>
                <a:endParaRPr lang="en-US" sz="1800" dirty="0" smtClean="0">
                  <a:latin typeface="+mj-lt"/>
                </a:endParaRPr>
              </a:p>
              <a:p>
                <a:pPr marL="742950" lvl="2" indent="-342900">
                  <a:spcBef>
                    <a:spcPts val="600"/>
                  </a:spcBef>
                  <a:spcAft>
                    <a:spcPts val="0"/>
                  </a:spcAft>
                  <a:buFont typeface="Times New Roman" panose="02020603050405020304" pitchFamily="18" charset="0"/>
                  <a:buChar char="−"/>
                </a:pPr>
                <a:r>
                  <a:rPr lang="en-US" sz="1800" dirty="0">
                    <a:latin typeface="+mj-lt"/>
                  </a:rPr>
                  <a:t>N</a:t>
                </a:r>
                <a:r>
                  <a:rPr lang="en-US" sz="1800" dirty="0" smtClean="0">
                    <a:latin typeface="+mj-lt"/>
                  </a:rPr>
                  <a:t>ow </a:t>
                </a:r>
                <a14:m>
                  <m:oMath xmlns:m="http://schemas.openxmlformats.org/officeDocument/2006/math">
                    <m:r>
                      <a:rPr lang="en-US" sz="2000" b="1" i="1" dirty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2000" b="1" i="1" dirty="0" smtClean="0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z="2000" i="1" dirty="0" err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1" i="1" dirty="0" err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000" b="1" i="1" dirty="0" smtClean="0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 smtClean="0">
                    <a:latin typeface="+mj-lt"/>
                  </a:rPr>
                  <a:t> will have the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</m:oMath>
                </a14:m>
                <a:r>
                  <a:rPr lang="en-US" sz="2000" dirty="0" smtClean="0">
                    <a:latin typeface="+mj-lt"/>
                  </a:rPr>
                  <a:t> of our choosing!</a:t>
                </a:r>
              </a:p>
              <a:p>
                <a:pPr marL="0" lvl="1" indent="0">
                  <a:spcBef>
                    <a:spcPts val="600"/>
                  </a:spcBef>
                  <a:spcAft>
                    <a:spcPts val="600"/>
                  </a:spcAft>
                </a:pPr>
                <a:endParaRPr lang="en-US" sz="2000" dirty="0">
                  <a:latin typeface="+mj-lt"/>
                </a:endParaRPr>
              </a:p>
              <a:p>
                <a:pPr marL="0" lvl="1" indent="0">
                  <a:spcBef>
                    <a:spcPts val="600"/>
                  </a:spcBef>
                  <a:spcAft>
                    <a:spcPts val="600"/>
                  </a:spcAft>
                </a:pPr>
                <a:endParaRPr lang="en-US" sz="2000" dirty="0" smtClean="0">
                  <a:latin typeface="+mj-lt"/>
                </a:endParaRPr>
              </a:p>
            </p:txBody>
          </p:sp>
        </mc:Choice>
        <mc:Fallback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152400" y="1525587"/>
                <a:ext cx="8856984" cy="5180013"/>
              </a:xfrm>
              <a:blipFill rotWithShape="0">
                <a:blip r:embed="rId3"/>
                <a:stretch>
                  <a:fillRect l="-619" t="-5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45E9-EDE5-4709-A3AD-78EB74DC85DB}" type="slidenum">
              <a:rPr lang="en-US" smtClean="0"/>
              <a:t>22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Nov 2015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Kerstin Johnsson, Intel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4147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7" t="5217"/>
          <a:stretch/>
        </p:blipFill>
        <p:spPr>
          <a:xfrm>
            <a:off x="1520313" y="1513114"/>
            <a:ext cx="6103374" cy="3886200"/>
          </a:xfr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323528" y="5410200"/>
                <a:ext cx="8496944" cy="946150"/>
              </a:xfrm>
            </p:spPr>
            <p:txBody>
              <a:bodyPr>
                <a:normAutofit/>
              </a:bodyPr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2000" dirty="0" smtClean="0">
                    <a:latin typeface="+mj-lt"/>
                  </a:rPr>
                  <a:t>All trajectories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smtClean="0">
                    <a:latin typeface="+mj-lt"/>
                  </a:rPr>
                  <a:t>are statistically equivalent to ray tracing data in every aspect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2000" dirty="0" smtClean="0">
                    <a:latin typeface="+mj-lt"/>
                  </a:rPr>
                  <a:t>Multiple vectors based on the same </a:t>
                </a:r>
                <a:r>
                  <a:rPr lang="en-US" sz="2000" dirty="0" smtClean="0">
                    <a:latin typeface="+mj-lt"/>
                  </a:rPr>
                  <a:t>Tx/Rx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 </m:t>
                    </m:r>
                  </m:oMath>
                </a14:m>
                <a:r>
                  <a:rPr lang="en-US" sz="2000" dirty="0" smtClean="0">
                    <a:latin typeface="+mj-lt"/>
                  </a:rPr>
                  <a:t>can be considered for MIMO</a:t>
                </a:r>
              </a:p>
            </p:txBody>
          </p:sp>
        </mc:Choice>
        <mc:Fallback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323528" y="5410200"/>
                <a:ext cx="8496944" cy="946150"/>
              </a:xfrm>
              <a:blipFill rotWithShape="0">
                <a:blip r:embed="rId4"/>
                <a:stretch>
                  <a:fillRect l="-646" t="-38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45E9-EDE5-4709-A3AD-78EB74DC85DB}" type="slidenum">
              <a:rPr lang="en-US" smtClean="0"/>
              <a:t>23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Nov 2015</a:t>
            </a:r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Kerstin Johnsson, Intel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6425"/>
            <a:ext cx="9144000" cy="826697"/>
          </a:xfrm>
        </p:spPr>
        <p:txBody>
          <a:bodyPr>
            <a:normAutofit/>
          </a:bodyPr>
          <a:lstStyle/>
          <a:p>
            <a:r>
              <a:rPr lang="en-US" dirty="0" smtClean="0"/>
              <a:t>Producing </a:t>
            </a:r>
            <a:r>
              <a:rPr lang="en-US" dirty="0"/>
              <a:t>MPC </a:t>
            </a:r>
            <a:r>
              <a:rPr lang="en-US" dirty="0" smtClean="0"/>
              <a:t>trajectories – results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7503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899" y="584786"/>
            <a:ext cx="7770813" cy="830999"/>
          </a:xfrm>
        </p:spPr>
        <p:txBody>
          <a:bodyPr>
            <a:normAutofit/>
          </a:bodyPr>
          <a:lstStyle/>
          <a:p>
            <a:r>
              <a:rPr lang="en-US" dirty="0" smtClean="0"/>
              <a:t>Special case: self-blocking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45E9-EDE5-4709-A3AD-78EB74DC85DB}" type="slidenum">
              <a:rPr lang="en-US" smtClean="0"/>
              <a:t>24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8610600" cy="3052936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Normally, in a highly random environment, LOS is guaranteed as Tx/Rx distance goes to 0</a:t>
            </a:r>
          </a:p>
          <a:p>
            <a:pPr lvl="1">
              <a:buFont typeface="Times New Roman" panose="02020603050405020304" pitchFamily="18" charset="0"/>
              <a:buChar char="−"/>
            </a:pPr>
            <a:r>
              <a:rPr lang="en-US" sz="1800" dirty="0" smtClean="0"/>
              <a:t>In practice, this is not the case; often the user is the major blocker</a:t>
            </a:r>
          </a:p>
          <a:p>
            <a:pPr lvl="1">
              <a:buFont typeface="Times New Roman" panose="02020603050405020304" pitchFamily="18" charset="0"/>
              <a:buChar char="−"/>
            </a:pPr>
            <a:r>
              <a:rPr lang="en-US" sz="1800" dirty="0" smtClean="0"/>
              <a:t>Human bodies cause significant attenuation (&gt; 60dB from palm alone)</a:t>
            </a:r>
          </a:p>
          <a:p>
            <a:pPr lvl="1">
              <a:buFont typeface="Times New Roman" panose="02020603050405020304" pitchFamily="18" charset="0"/>
              <a:buChar char="−"/>
            </a:pPr>
            <a:r>
              <a:rPr lang="en-US" sz="1800" dirty="0"/>
              <a:t>LOS </a:t>
            </a:r>
            <a:r>
              <a:rPr lang="en-US" sz="1800" dirty="0" smtClean="0"/>
              <a:t>path may </a:t>
            </a:r>
            <a:r>
              <a:rPr lang="en-US" sz="1800" dirty="0"/>
              <a:t>be </a:t>
            </a:r>
            <a:r>
              <a:rPr lang="en-US" sz="1800" dirty="0" smtClean="0"/>
              <a:t>significantly attenuated </a:t>
            </a:r>
            <a:r>
              <a:rPr lang="en-US" sz="1800" dirty="0"/>
              <a:t>by antenna polarization mismatch as </a:t>
            </a:r>
            <a:r>
              <a:rPr lang="en-US" sz="1800" dirty="0" smtClean="0"/>
              <a:t>well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Need to override LOS probability at very short ranges (&lt; 50 cm)</a:t>
            </a:r>
          </a:p>
          <a:p>
            <a:pPr lvl="1">
              <a:buFont typeface="Times New Roman" panose="02020603050405020304" pitchFamily="18" charset="0"/>
              <a:buChar char="−"/>
            </a:pPr>
            <a:r>
              <a:rPr lang="en-US" sz="1800" dirty="0" smtClean="0"/>
              <a:t>This should be done on case-by-case basis</a:t>
            </a:r>
          </a:p>
          <a:p>
            <a:pPr lvl="1">
              <a:buFont typeface="Times New Roman" panose="02020603050405020304" pitchFamily="18" charset="0"/>
              <a:buChar char="−"/>
            </a:pPr>
            <a:r>
              <a:rPr lang="en-US" sz="1800" dirty="0" smtClean="0"/>
              <a:t>If the blockage does happen, we can still apply the NLOS model</a:t>
            </a:r>
          </a:p>
        </p:txBody>
      </p:sp>
      <p:pic>
        <p:nvPicPr>
          <p:cNvPr id="8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4573175"/>
            <a:ext cx="6087162" cy="190223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Nov 2015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Kerstin Johnsson, Intel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7769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4986"/>
            <a:ext cx="8229600" cy="912814"/>
          </a:xfrm>
        </p:spPr>
        <p:txBody>
          <a:bodyPr>
            <a:normAutofit/>
          </a:bodyPr>
          <a:lstStyle/>
          <a:p>
            <a:r>
              <a:rPr lang="en-US" dirty="0" smtClean="0"/>
              <a:t>Special </a:t>
            </a:r>
            <a:r>
              <a:rPr lang="en-US" dirty="0"/>
              <a:t>case: p</a:t>
            </a:r>
            <a:r>
              <a:rPr lang="en-US" dirty="0" smtClean="0"/>
              <a:t>artial body blocking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11722"/>
            <a:ext cx="8229600" cy="1388888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D</a:t>
            </a:r>
            <a:r>
              <a:rPr lang="en-US" sz="2000" dirty="0" smtClean="0"/>
              <a:t>ifficult to occlude entire mmWave beam with e.g. an arm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D</a:t>
            </a:r>
            <a:r>
              <a:rPr lang="en-US" sz="2000" dirty="0" smtClean="0"/>
              <a:t>epends on the antenna’s aperture, position of arm relative to TX/RX antennas, etc.</a:t>
            </a:r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45E9-EDE5-4709-A3AD-78EB74DC85DB}" type="slidenum">
              <a:rPr lang="en-US" smtClean="0"/>
              <a:t>25</a:t>
            </a:fld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644913" y="4404905"/>
            <a:ext cx="4233894" cy="17632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>
              <a:buFont typeface="Arial" pitchFamily="34" charset="0"/>
              <a:buChar char="•"/>
            </a:pPr>
            <a:r>
              <a:rPr lang="en-US" sz="2000" dirty="0"/>
              <a:t>Partially-blocked links </a:t>
            </a:r>
            <a:r>
              <a:rPr lang="en-US" sz="2000" dirty="0" smtClean="0"/>
              <a:t>can be considered LOS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2000" dirty="0" smtClean="0"/>
              <a:t>Simple model can be used to capture extra attenuation </a:t>
            </a:r>
          </a:p>
        </p:txBody>
      </p:sp>
      <p:pic>
        <p:nvPicPr>
          <p:cNvPr id="2050" name="Picture 2" descr="C:\Temp\hand_blockin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48" y="3097784"/>
            <a:ext cx="4424771" cy="3318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Nov 2015</a:t>
            </a:r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Kerstin Johnsson, Intel</a:t>
            </a:r>
            <a:endParaRPr lang="en-GB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912" y="2437013"/>
            <a:ext cx="4597896" cy="1550223"/>
          </a:xfrm>
        </p:spPr>
      </p:pic>
    </p:spTree>
    <p:extLst>
      <p:ext uri="{BB962C8B-B14F-4D97-AF65-F5344CB8AC3E}">
        <p14:creationId xmlns:p14="http://schemas.microsoft.com/office/powerpoint/2010/main" val="3558810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1107" y="610492"/>
            <a:ext cx="8229600" cy="833339"/>
          </a:xfrm>
        </p:spPr>
        <p:txBody>
          <a:bodyPr>
            <a:normAutofit/>
          </a:bodyPr>
          <a:lstStyle/>
          <a:p>
            <a:r>
              <a:rPr lang="en-US" dirty="0" smtClean="0"/>
              <a:t>Putting it all together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6912" y="1828800"/>
            <a:ext cx="7845426" cy="4696544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Calculate no. of 1</a:t>
            </a:r>
            <a:r>
              <a:rPr lang="en-US" sz="2000" baseline="30000" dirty="0" smtClean="0"/>
              <a:t>st</a:t>
            </a:r>
            <a:r>
              <a:rPr lang="en-US" sz="2000" dirty="0" smtClean="0"/>
              <a:t>, 2</a:t>
            </a:r>
            <a:r>
              <a:rPr lang="en-US" sz="2000" baseline="30000" dirty="0" smtClean="0"/>
              <a:t>nd</a:t>
            </a:r>
            <a:r>
              <a:rPr lang="en-US" sz="2000" dirty="0" smtClean="0"/>
              <a:t>, 3rd, etc. order MPCs for given TX/RX pair based on link distance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Determine trajectory of each MPC 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Calculate power of each MPC </a:t>
            </a:r>
          </a:p>
          <a:p>
            <a:pPr marL="457200" lvl="2" indent="0">
              <a:spcBef>
                <a:spcPts val="600"/>
              </a:spcBef>
              <a:spcAft>
                <a:spcPts val="600"/>
              </a:spcAft>
            </a:pPr>
            <a:r>
              <a:rPr lang="en-US" sz="1800" i="1" dirty="0" smtClean="0"/>
              <a:t>=  TX power - free space loss - interaction losses + antenna gains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Convolve MPCs with a sampled </a:t>
            </a:r>
            <a:r>
              <a:rPr lang="en-US" sz="2000" dirty="0" err="1"/>
              <a:t>sinc</a:t>
            </a:r>
            <a:r>
              <a:rPr lang="en-US" sz="2000" dirty="0"/>
              <a:t> </a:t>
            </a:r>
            <a:r>
              <a:rPr lang="en-US" sz="2000" dirty="0" smtClean="0"/>
              <a:t>function</a:t>
            </a:r>
          </a:p>
          <a:p>
            <a:pPr marL="742950" lvl="2" indent="-285750">
              <a:spcBef>
                <a:spcPts val="600"/>
              </a:spcBef>
              <a:spcAft>
                <a:spcPts val="600"/>
              </a:spcAft>
              <a:buFont typeface="Times New Roman" panose="02020603050405020304" pitchFamily="18" charset="0"/>
              <a:buChar char="−"/>
            </a:pPr>
            <a:r>
              <a:rPr lang="en-US" sz="1800" dirty="0" smtClean="0"/>
              <a:t>System bandwidth affects the period of the </a:t>
            </a:r>
            <a:r>
              <a:rPr lang="en-US" sz="1800" dirty="0" err="1" smtClean="0"/>
              <a:t>sinc</a:t>
            </a:r>
            <a:r>
              <a:rPr lang="en-US" sz="1800" dirty="0" smtClean="0"/>
              <a:t> function</a:t>
            </a:r>
          </a:p>
          <a:p>
            <a:pPr marL="742950" lvl="2" indent="-285750">
              <a:spcBef>
                <a:spcPts val="600"/>
              </a:spcBef>
              <a:spcAft>
                <a:spcPts val="600"/>
              </a:spcAft>
              <a:buFont typeface="Times New Roman" panose="02020603050405020304" pitchFamily="18" charset="0"/>
              <a:buChar char="−"/>
            </a:pPr>
            <a:r>
              <a:rPr lang="en-US" sz="1800" dirty="0" smtClean="0"/>
              <a:t>Doppler may be added based on TX and RX speeds 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All </a:t>
            </a:r>
            <a:r>
              <a:rPr lang="en-US" sz="2000" dirty="0" err="1" smtClean="0"/>
              <a:t>sincs</a:t>
            </a:r>
            <a:r>
              <a:rPr lang="en-US" sz="2000" dirty="0" smtClean="0"/>
              <a:t> </a:t>
            </a:r>
            <a:r>
              <a:rPr lang="en-US" sz="2000" dirty="0"/>
              <a:t>are then multiplied by their complex </a:t>
            </a:r>
            <a:r>
              <a:rPr lang="en-US" sz="2000" dirty="0" smtClean="0"/>
              <a:t>phase</a:t>
            </a:r>
          </a:p>
          <a:p>
            <a:pPr marL="742950" lvl="2" indent="-285750">
              <a:spcBef>
                <a:spcPts val="600"/>
              </a:spcBef>
              <a:spcAft>
                <a:spcPts val="600"/>
              </a:spcAft>
              <a:buFont typeface="Times New Roman" panose="02020603050405020304" pitchFamily="18" charset="0"/>
              <a:buChar char="−"/>
            </a:pPr>
            <a:r>
              <a:rPr lang="en-US" sz="1800" dirty="0" smtClean="0"/>
              <a:t>Phase encodes the </a:t>
            </a:r>
            <a:r>
              <a:rPr lang="en-US" sz="1800" dirty="0"/>
              <a:t>time of </a:t>
            </a:r>
            <a:r>
              <a:rPr lang="en-US" sz="1800" dirty="0" smtClean="0"/>
              <a:t>arrival</a:t>
            </a:r>
            <a:endParaRPr lang="en-US" sz="1800" dirty="0">
              <a:effectLst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45E9-EDE5-4709-A3AD-78EB74DC85DB}" type="slidenum">
              <a:rPr lang="en-US" smtClean="0"/>
              <a:t>26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Nov 2015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Kerstin Johnsson, Intel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5278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437" y="702584"/>
            <a:ext cx="7770813" cy="609600"/>
          </a:xfrm>
        </p:spPr>
        <p:txBody>
          <a:bodyPr>
            <a:normAutofit/>
          </a:bodyPr>
          <a:lstStyle/>
          <a:p>
            <a:r>
              <a:rPr lang="en-US" dirty="0" smtClean="0"/>
              <a:t>NLOS fading comparisons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8" t="9552" r="1503" b="4866"/>
          <a:stretch/>
        </p:blipFill>
        <p:spPr>
          <a:xfrm rot="60000">
            <a:off x="398843" y="1795070"/>
            <a:ext cx="8420926" cy="346744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029" y="5410200"/>
            <a:ext cx="8077200" cy="968971"/>
          </a:xfrm>
        </p:spPr>
        <p:txBody>
          <a:bodyPr>
            <a:normAutofit/>
          </a:bodyPr>
          <a:lstStyle/>
          <a:p>
            <a:pPr marL="0" indent="0" algn="ctr"/>
            <a:r>
              <a:rPr lang="en-US" sz="2000" dirty="0" smtClean="0"/>
              <a:t>Simulated multipath shows patterns similar to real one!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45E9-EDE5-4709-A3AD-78EB74DC85DB}" type="slidenum">
              <a:rPr lang="en-US" smtClean="0"/>
              <a:t>27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Nov 2015</a:t>
            </a:r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Kerstin Johnsson, Intel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42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06" y="606425"/>
            <a:ext cx="9144000" cy="908982"/>
          </a:xfrm>
        </p:spPr>
        <p:txBody>
          <a:bodyPr>
            <a:normAutofit/>
          </a:bodyPr>
          <a:lstStyle/>
          <a:p>
            <a:r>
              <a:rPr lang="en-US" dirty="0" smtClean="0"/>
              <a:t>SNR comparisons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3963" y="1837451"/>
            <a:ext cx="4195191" cy="4553169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Based on 60 GHz channel measurement campaign:</a:t>
            </a:r>
          </a:p>
          <a:p>
            <a:pPr marL="742950" lvl="2" indent="-342900">
              <a:buFont typeface="Times New Roman" panose="02020603050405020304" pitchFamily="18" charset="0"/>
              <a:buChar char="−"/>
            </a:pPr>
            <a:r>
              <a:rPr lang="en-US" sz="1800" dirty="0" smtClean="0"/>
              <a:t>For each TX/RX channel measurement, the values from the best antenna orientations were recorded</a:t>
            </a:r>
          </a:p>
          <a:p>
            <a:pPr marL="742950" lvl="2" indent="-342900">
              <a:buFont typeface="Times New Roman" panose="02020603050405020304" pitchFamily="18" charset="0"/>
              <a:buChar char="−"/>
            </a:pPr>
            <a:r>
              <a:rPr lang="en-US" sz="1800" dirty="0" smtClean="0"/>
              <a:t>Data for both NLOS and LOS was collected</a:t>
            </a:r>
          </a:p>
          <a:p>
            <a:pPr marL="742950" lvl="2" indent="-342900">
              <a:buFont typeface="Times New Roman" panose="02020603050405020304" pitchFamily="18" charset="0"/>
              <a:buChar char="−"/>
            </a:pPr>
            <a:r>
              <a:rPr lang="en-US" sz="1800" dirty="0" smtClean="0"/>
              <a:t>Measured 50 cm phone-to-head links with varying head/body positions</a:t>
            </a:r>
          </a:p>
          <a:p>
            <a:pPr marL="742950" lvl="2" indent="-342900">
              <a:buFont typeface="Times New Roman" panose="02020603050405020304" pitchFamily="18" charset="0"/>
              <a:buChar char="−"/>
            </a:pPr>
            <a:r>
              <a:rPr lang="en-US" sz="1800" dirty="0" smtClean="0"/>
              <a:t>Assumed 62dB free space loss</a:t>
            </a:r>
            <a:endParaRPr lang="en-US" sz="18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182360556"/>
              </p:ext>
            </p:extLst>
          </p:nvPr>
        </p:nvGraphicFramePr>
        <p:xfrm>
          <a:off x="4475708" y="2028496"/>
          <a:ext cx="4546848" cy="31933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191"/>
                <a:gridCol w="1512168"/>
                <a:gridCol w="1306489"/>
              </a:tblGrid>
              <a:tr h="562128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libri" panose="020F0502020204030204" pitchFamily="34" charset="0"/>
                        </a:rPr>
                        <a:t>Scenario type</a:t>
                      </a:r>
                      <a:endParaRPr lang="en-US" sz="16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libri" panose="020F0502020204030204" pitchFamily="34" charset="0"/>
                        </a:rPr>
                        <a:t>Measured,</a:t>
                      </a:r>
                      <a:r>
                        <a:rPr lang="en-US" sz="1600" baseline="0" dirty="0" smtClean="0">
                          <a:latin typeface="Calibri" panose="020F0502020204030204" pitchFamily="34" charset="0"/>
                        </a:rPr>
                        <a:t> dB</a:t>
                      </a:r>
                      <a:endParaRPr lang="en-US" sz="1600" dirty="0" smtClean="0">
                        <a:latin typeface="Calibri" panose="020F0502020204030204" pitchFamily="34" charset="0"/>
                      </a:endParaRPr>
                    </a:p>
                    <a:p>
                      <a:r>
                        <a:rPr lang="en-US" sz="1600" dirty="0" smtClean="0">
                          <a:latin typeface="Calibri" panose="020F0502020204030204" pitchFamily="34" charset="0"/>
                        </a:rPr>
                        <a:t>(Min/Max)</a:t>
                      </a:r>
                      <a:endParaRPr lang="en-US" sz="16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libri" panose="020F0502020204030204" pitchFamily="34" charset="0"/>
                        </a:rPr>
                        <a:t>Model,</a:t>
                      </a:r>
                      <a:r>
                        <a:rPr lang="en-US" sz="1600" baseline="0" dirty="0" smtClean="0">
                          <a:latin typeface="Calibri" panose="020F0502020204030204" pitchFamily="34" charset="0"/>
                        </a:rPr>
                        <a:t> dB</a:t>
                      </a:r>
                      <a:endParaRPr lang="en-US" sz="1600" dirty="0" smtClean="0">
                        <a:latin typeface="Calibri" panose="020F0502020204030204" pitchFamily="34" charset="0"/>
                      </a:endParaRPr>
                    </a:p>
                    <a:p>
                      <a:r>
                        <a:rPr lang="en-US" sz="1600" dirty="0" smtClean="0">
                          <a:latin typeface="Calibri" panose="020F0502020204030204" pitchFamily="34" charset="0"/>
                        </a:rPr>
                        <a:t>(Min/Max)</a:t>
                      </a:r>
                    </a:p>
                  </a:txBody>
                  <a:tcPr/>
                </a:tc>
              </a:tr>
              <a:tr h="562128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libri" panose="020F0502020204030204" pitchFamily="34" charset="0"/>
                        </a:rPr>
                        <a:t>Rich multipath,</a:t>
                      </a:r>
                    </a:p>
                    <a:p>
                      <a:r>
                        <a:rPr lang="en-US" sz="1600" dirty="0" smtClean="0">
                          <a:latin typeface="Calibri" panose="020F0502020204030204" pitchFamily="34" charset="0"/>
                        </a:rPr>
                        <a:t>LOS</a:t>
                      </a:r>
                      <a:endParaRPr lang="en-US" sz="16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anose="020F0502020204030204" pitchFamily="34" charset="0"/>
                        </a:rPr>
                        <a:t>-60/-64</a:t>
                      </a:r>
                      <a:endParaRPr lang="en-US" sz="16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anose="020F0502020204030204" pitchFamily="34" charset="0"/>
                        </a:rPr>
                        <a:t>-57/-69</a:t>
                      </a:r>
                      <a:endParaRPr lang="en-US" sz="16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6110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Calibri" panose="020F0502020204030204" pitchFamily="34" charset="0"/>
                        </a:rPr>
                        <a:t>Rich multipath,</a:t>
                      </a:r>
                    </a:p>
                    <a:p>
                      <a:r>
                        <a:rPr lang="en-US" sz="1600" dirty="0" smtClean="0">
                          <a:latin typeface="Calibri" panose="020F0502020204030204" pitchFamily="34" charset="0"/>
                        </a:rPr>
                        <a:t>NLOS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anose="020F0502020204030204" pitchFamily="34" charset="0"/>
                        </a:rPr>
                        <a:t>-67/-85</a:t>
                      </a:r>
                      <a:endParaRPr lang="en-US" sz="16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anose="020F0502020204030204" pitchFamily="34" charset="0"/>
                        </a:rPr>
                        <a:t>-65/-83</a:t>
                      </a:r>
                      <a:endParaRPr lang="en-US" sz="16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665678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libri" panose="020F0502020204030204" pitchFamily="34" charset="0"/>
                        </a:rPr>
                        <a:t>Poor multipath,</a:t>
                      </a:r>
                    </a:p>
                    <a:p>
                      <a:r>
                        <a:rPr lang="en-US" sz="1600" dirty="0" smtClean="0">
                          <a:latin typeface="Calibri" panose="020F0502020204030204" pitchFamily="34" charset="0"/>
                        </a:rPr>
                        <a:t>LOS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anose="020F0502020204030204" pitchFamily="34" charset="0"/>
                        </a:rPr>
                        <a:t>-62/-67</a:t>
                      </a:r>
                      <a:endParaRPr lang="en-US" sz="16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anose="020F0502020204030204" pitchFamily="34" charset="0"/>
                        </a:rPr>
                        <a:t>-62/-64</a:t>
                      </a:r>
                      <a:endParaRPr lang="en-US" sz="16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758374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libri" panose="020F0502020204030204" pitchFamily="34" charset="0"/>
                        </a:rPr>
                        <a:t>Poor multipath,</a:t>
                      </a:r>
                    </a:p>
                    <a:p>
                      <a:r>
                        <a:rPr lang="en-US" sz="1600" dirty="0" smtClean="0">
                          <a:latin typeface="Calibri" panose="020F0502020204030204" pitchFamily="34" charset="0"/>
                        </a:rPr>
                        <a:t>NLOS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anose="020F0502020204030204" pitchFamily="34" charset="0"/>
                        </a:rPr>
                        <a:t>85</a:t>
                      </a:r>
                      <a:r>
                        <a:rPr lang="en-US" sz="1600" baseline="0" dirty="0" smtClean="0">
                          <a:latin typeface="Calibri" panose="020F0502020204030204" pitchFamily="34" charset="0"/>
                        </a:rPr>
                        <a:t> / 90</a:t>
                      </a:r>
                      <a:endParaRPr lang="en-US" sz="16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anose="020F0502020204030204" pitchFamily="34" charset="0"/>
                        </a:rPr>
                        <a:t>86</a:t>
                      </a:r>
                      <a:r>
                        <a:rPr lang="en-US" sz="1600" baseline="0" dirty="0" smtClean="0">
                          <a:latin typeface="Calibri" panose="020F0502020204030204" pitchFamily="34" charset="0"/>
                        </a:rPr>
                        <a:t> / --</a:t>
                      </a:r>
                      <a:endParaRPr lang="en-US" sz="16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45E9-EDE5-4709-A3AD-78EB74DC85DB}" type="slidenum">
              <a:rPr lang="en-US" smtClean="0"/>
              <a:t>28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648200" y="5243582"/>
            <a:ext cx="43978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(</a:t>
            </a:r>
            <a:r>
              <a:rPr lang="en-US" sz="1600" dirty="0" smtClean="0">
                <a:solidFill>
                  <a:schemeClr val="tx1"/>
                </a:solidFill>
              </a:rPr>
              <a:t>90% quantiles are given for min &amp; max values)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Nov 2015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Kerstin Johnsson, Intel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862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b="0" dirty="0" smtClean="0">
                <a:solidFill>
                  <a:schemeClr val="bg1">
                    <a:lumMod val="85000"/>
                  </a:schemeClr>
                </a:solidFill>
              </a:rPr>
              <a:t>Introduction</a:t>
            </a:r>
          </a:p>
          <a:p>
            <a:pPr marL="684213" lvl="1" indent="-342900">
              <a:buFontTx/>
              <a:buChar char="-"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Applicable usage models</a:t>
            </a:r>
          </a:p>
          <a:p>
            <a:pPr marL="684213" lvl="1" indent="-342900">
              <a:buFontTx/>
              <a:buChar char="-"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Channel modeling goals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 </a:t>
            </a:r>
            <a:endParaRPr lang="en-US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684213" lvl="1" indent="-342900">
              <a:buFontTx/>
              <a:buChar char="-"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Limitations of existing models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dirty="0" smtClean="0">
                <a:solidFill>
                  <a:schemeClr val="bg1">
                    <a:lumMod val="85000"/>
                  </a:schemeClr>
                </a:solidFill>
              </a:rPr>
              <a:t>Overview of proposed channel </a:t>
            </a:r>
            <a:r>
              <a:rPr lang="en-US" b="0" dirty="0">
                <a:solidFill>
                  <a:schemeClr val="bg1">
                    <a:lumMod val="85000"/>
                  </a:schemeClr>
                </a:solidFill>
              </a:rPr>
              <a:t>m</a:t>
            </a:r>
            <a:r>
              <a:rPr lang="en-US" b="0" dirty="0" smtClean="0">
                <a:solidFill>
                  <a:schemeClr val="bg1">
                    <a:lumMod val="85000"/>
                  </a:schemeClr>
                </a:solidFill>
              </a:rPr>
              <a:t>odel</a:t>
            </a:r>
            <a:endParaRPr lang="en-US" b="0" dirty="0">
              <a:solidFill>
                <a:schemeClr val="bg1">
                  <a:lumMod val="85000"/>
                </a:schemeClr>
              </a:solidFill>
            </a:endParaRPr>
          </a:p>
          <a:p>
            <a:pPr marL="684213" lvl="1" indent="-342900">
              <a:buFontTx/>
              <a:buChar char="-"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Concept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, advantages, 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limitations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b="0" dirty="0" smtClean="0">
                <a:solidFill>
                  <a:schemeClr val="bg1">
                    <a:lumMod val="85000"/>
                  </a:schemeClr>
                </a:solidFill>
              </a:rPr>
              <a:t>Channel model implementation</a:t>
            </a:r>
          </a:p>
          <a:p>
            <a:pPr marL="685800" lvl="1" indent="-344488">
              <a:buFontTx/>
              <a:buChar char="-"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Key operations</a:t>
            </a:r>
          </a:p>
          <a:p>
            <a:pPr marL="685800" lvl="1" indent="-344488">
              <a:buFontTx/>
              <a:buChar char="-"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Performance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dirty="0" smtClean="0">
                <a:solidFill>
                  <a:schemeClr val="tx1"/>
                </a:solidFill>
              </a:rPr>
              <a:t>Conclusions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45E9-EDE5-4709-A3AD-78EB74DC85DB}" type="slidenum">
              <a:rPr lang="en-US" smtClean="0"/>
              <a:t>29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Nov 2015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Kerstin Johnsson, Intel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4042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b="0" dirty="0" smtClean="0"/>
              <a:t>Introduction</a:t>
            </a:r>
          </a:p>
          <a:p>
            <a:pPr marL="684213" lvl="1" indent="-342900">
              <a:buFontTx/>
              <a:buChar char="-"/>
            </a:pPr>
            <a:r>
              <a:rPr lang="en-US" dirty="0" smtClean="0"/>
              <a:t>Applicable usage models</a:t>
            </a:r>
          </a:p>
          <a:p>
            <a:pPr marL="684213" lvl="1" indent="-342900">
              <a:buFontTx/>
              <a:buChar char="-"/>
            </a:pPr>
            <a:r>
              <a:rPr lang="en-US" dirty="0" smtClean="0"/>
              <a:t>Channel modeling goals</a:t>
            </a:r>
            <a:r>
              <a:rPr lang="en-US" dirty="0"/>
              <a:t> </a:t>
            </a:r>
            <a:endParaRPr lang="en-US" dirty="0" smtClean="0"/>
          </a:p>
          <a:p>
            <a:pPr marL="684213" lvl="1" indent="-342900">
              <a:buFontTx/>
              <a:buChar char="-"/>
            </a:pPr>
            <a:r>
              <a:rPr lang="en-US" dirty="0" smtClean="0"/>
              <a:t>Limitations of existing models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dirty="0" smtClean="0"/>
              <a:t>Overview of proposed channel </a:t>
            </a:r>
            <a:r>
              <a:rPr lang="en-US" b="0" dirty="0"/>
              <a:t>m</a:t>
            </a:r>
            <a:r>
              <a:rPr lang="en-US" b="0" dirty="0" smtClean="0"/>
              <a:t>odel</a:t>
            </a:r>
            <a:endParaRPr lang="en-US" b="0" dirty="0"/>
          </a:p>
          <a:p>
            <a:pPr marL="684213" lvl="1" indent="-342900">
              <a:buFontTx/>
              <a:buChar char="-"/>
            </a:pPr>
            <a:r>
              <a:rPr lang="en-US" dirty="0" smtClean="0"/>
              <a:t>Concept</a:t>
            </a:r>
            <a:r>
              <a:rPr lang="en-US" dirty="0"/>
              <a:t>, advantages, </a:t>
            </a:r>
            <a:r>
              <a:rPr lang="en-US" dirty="0" smtClean="0"/>
              <a:t>limitations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b="0" dirty="0" smtClean="0"/>
              <a:t>Channel model implementation</a:t>
            </a:r>
          </a:p>
          <a:p>
            <a:pPr marL="685800" lvl="1" indent="-344488">
              <a:buFontTx/>
              <a:buChar char="-"/>
            </a:pPr>
            <a:r>
              <a:rPr lang="en-US" dirty="0" smtClean="0"/>
              <a:t>Key operations</a:t>
            </a:r>
          </a:p>
          <a:p>
            <a:pPr marL="685800" lvl="1" indent="-344488">
              <a:buFontTx/>
              <a:buChar char="-"/>
            </a:pPr>
            <a:r>
              <a:rPr lang="en-US" dirty="0" smtClean="0"/>
              <a:t>Performance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dirty="0" smtClean="0"/>
              <a:t>Conclusions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45E9-EDE5-4709-A3AD-78EB74DC85DB}" type="slidenum">
              <a:rPr lang="en-US" smtClean="0"/>
              <a:t>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Nov 2015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Kerstin Johnsson, Intel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2159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6424"/>
            <a:ext cx="8229600" cy="688976"/>
          </a:xfrm>
        </p:spPr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6912" y="1676400"/>
            <a:ext cx="7845426" cy="4920952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 smtClean="0"/>
              <a:t>The proposed model effectively replaces ray tracing</a:t>
            </a:r>
            <a:endParaRPr lang="en-US" sz="2000" dirty="0"/>
          </a:p>
          <a:p>
            <a:pPr marL="742950" lvl="2" indent="-342900">
              <a:spcBef>
                <a:spcPts val="600"/>
              </a:spcBef>
              <a:buFont typeface="Times New Roman" panose="02020603050405020304" pitchFamily="18" charset="0"/>
              <a:buChar char="−"/>
            </a:pPr>
            <a:r>
              <a:rPr lang="en-US" dirty="0" smtClean="0"/>
              <a:t>Full 3D impulse response is generated</a:t>
            </a:r>
            <a:endParaRPr lang="en-US" dirty="0"/>
          </a:p>
          <a:p>
            <a:pPr marL="742950" lvl="2" indent="-342900">
              <a:spcBef>
                <a:spcPts val="600"/>
              </a:spcBef>
              <a:buFont typeface="Times New Roman" panose="02020603050405020304" pitchFamily="18" charset="0"/>
              <a:buChar char="−"/>
            </a:pPr>
            <a:r>
              <a:rPr lang="en-US" dirty="0" smtClean="0"/>
              <a:t>MIMO </a:t>
            </a:r>
            <a:r>
              <a:rPr lang="en-US" dirty="0"/>
              <a:t>&amp; </a:t>
            </a:r>
            <a:r>
              <a:rPr lang="en-US" dirty="0" smtClean="0"/>
              <a:t>beamforming data can be easily extracted</a:t>
            </a:r>
            <a:endParaRPr lang="en-US" dirty="0"/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 smtClean="0"/>
              <a:t>Accurate spatial correlations are maintained</a:t>
            </a:r>
          </a:p>
          <a:p>
            <a:pPr marL="742950" lvl="2" indent="-342900">
              <a:spcBef>
                <a:spcPts val="600"/>
              </a:spcBef>
              <a:buFont typeface="Times New Roman" panose="02020603050405020304" pitchFamily="18" charset="0"/>
              <a:buChar char="−"/>
            </a:pPr>
            <a:r>
              <a:rPr lang="en-US" dirty="0"/>
              <a:t>Deterministic operation</a:t>
            </a:r>
          </a:p>
          <a:p>
            <a:pPr marL="742950" lvl="2" indent="-342900">
              <a:spcBef>
                <a:spcPts val="600"/>
              </a:spcBef>
              <a:buFont typeface="Times New Roman" panose="02020603050405020304" pitchFamily="18" charset="0"/>
              <a:buChar char="−"/>
            </a:pPr>
            <a:r>
              <a:rPr lang="en-US" dirty="0"/>
              <a:t>Coherence distance explicitly modeled</a:t>
            </a: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 smtClean="0"/>
              <a:t>Low </a:t>
            </a:r>
            <a:r>
              <a:rPr lang="en-US" sz="2000" dirty="0"/>
              <a:t>computational </a:t>
            </a:r>
            <a:r>
              <a:rPr lang="en-US" sz="2000" dirty="0" smtClean="0"/>
              <a:t>complexity</a:t>
            </a:r>
          </a:p>
          <a:p>
            <a:pPr marL="742950" lvl="2" indent="-342900">
              <a:spcBef>
                <a:spcPts val="600"/>
              </a:spcBef>
              <a:buFont typeface="Times New Roman" panose="02020603050405020304" pitchFamily="18" charset="0"/>
              <a:buChar char="−"/>
            </a:pPr>
            <a:r>
              <a:rPr lang="en-US" dirty="0"/>
              <a:t>Most operations are basic vector algebra</a:t>
            </a:r>
          </a:p>
          <a:p>
            <a:pPr marL="742950" lvl="2" indent="-342900">
              <a:spcBef>
                <a:spcPts val="600"/>
              </a:spcBef>
              <a:buFont typeface="Times New Roman" panose="02020603050405020304" pitchFamily="18" charset="0"/>
              <a:buChar char="−"/>
            </a:pPr>
            <a:r>
              <a:rPr lang="en-US" dirty="0" smtClean="0"/>
              <a:t>Ray tracing based data has been compressed and can be provided</a:t>
            </a: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 smtClean="0"/>
              <a:t>High flexibility</a:t>
            </a:r>
          </a:p>
          <a:p>
            <a:pPr marL="742950" lvl="2" indent="-342900">
              <a:spcBef>
                <a:spcPts val="600"/>
              </a:spcBef>
              <a:buFont typeface="Times New Roman" panose="02020603050405020304" pitchFamily="18" charset="0"/>
              <a:buChar char="−"/>
            </a:pPr>
            <a:r>
              <a:rPr lang="en-US" dirty="0" smtClean="0"/>
              <a:t>Arbitrary </a:t>
            </a:r>
            <a:r>
              <a:rPr lang="en-US" dirty="0"/>
              <a:t>scenarios can be </a:t>
            </a:r>
            <a:r>
              <a:rPr lang="en-US" dirty="0" smtClean="0"/>
              <a:t>represented</a:t>
            </a:r>
          </a:p>
          <a:p>
            <a:pPr marL="742950" lvl="2" indent="-342900">
              <a:spcBef>
                <a:spcPts val="600"/>
              </a:spcBef>
              <a:buFont typeface="Times New Roman" panose="02020603050405020304" pitchFamily="18" charset="0"/>
              <a:buChar char="−"/>
            </a:pPr>
            <a:r>
              <a:rPr lang="en-US" dirty="0" smtClean="0"/>
              <a:t>Other </a:t>
            </a:r>
            <a:r>
              <a:rPr lang="en-US" dirty="0"/>
              <a:t>frequencies can be supported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45E9-EDE5-4709-A3AD-78EB74DC85DB}" type="slidenum">
              <a:rPr lang="en-US" smtClean="0"/>
              <a:t>30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Nov 2015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Kerstin Johnsson, Intel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1036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31"/>
          <p:cNvGrpSpPr/>
          <p:nvPr/>
        </p:nvGrpSpPr>
        <p:grpSpPr>
          <a:xfrm>
            <a:off x="4599580" y="4139763"/>
            <a:ext cx="4624682" cy="2283625"/>
            <a:chOff x="752790" y="3069535"/>
            <a:chExt cx="5957410" cy="2090044"/>
          </a:xfrm>
        </p:grpSpPr>
        <p:pic>
          <p:nvPicPr>
            <p:cNvPr id="7" name="Picture 2" descr="http://nimage.newsway.kr/photo/2015/02/24/2015022409162369226_20150224091809_1.jpg"/>
            <p:cNvPicPr>
              <a:picLocks noChangeAspect="1" noChangeArrowheads="1"/>
            </p:cNvPicPr>
            <p:nvPr/>
          </p:nvPicPr>
          <p:blipFill>
            <a:blip r:embed="rId3" cstate="print"/>
            <a:srcRect l="12281" t="10889" r="15789" b="23775"/>
            <a:stretch>
              <a:fillRect/>
            </a:stretch>
          </p:blipFill>
          <p:spPr bwMode="auto">
            <a:xfrm>
              <a:off x="752790" y="3069535"/>
              <a:ext cx="1688495" cy="1302281"/>
            </a:xfrm>
            <a:prstGeom prst="rect">
              <a:avLst/>
            </a:prstGeom>
            <a:noFill/>
          </p:spPr>
        </p:pic>
        <p:pic>
          <p:nvPicPr>
            <p:cNvPr id="8" name="Picture 4" descr="https://encrypted-tbn1.gstatic.com/images?q=tbn:ANd9GcRLC5R5iSEz6MmQwFi4lrD0g7MG_1WyLuPFTSIbqQl1VFj1ajfDe4I0-g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 t="28180" b="15459"/>
            <a:stretch>
              <a:fillRect/>
            </a:stretch>
          </p:blipFill>
          <p:spPr bwMode="auto">
            <a:xfrm>
              <a:off x="4312544" y="3461884"/>
              <a:ext cx="1395864" cy="644245"/>
            </a:xfrm>
            <a:prstGeom prst="rect">
              <a:avLst/>
            </a:prstGeom>
            <a:noFill/>
          </p:spPr>
        </p:pic>
        <p:sp>
          <p:nvSpPr>
            <p:cNvPr id="9" name="TextBox 8"/>
            <p:cNvSpPr txBox="1"/>
            <p:nvPr/>
          </p:nvSpPr>
          <p:spPr>
            <a:xfrm>
              <a:off x="5526935" y="3609406"/>
              <a:ext cx="1183265" cy="3274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>
                <a:defRPr/>
              </a:pPr>
              <a:r>
                <a:rPr lang="en-US" altLang="ko-KR" sz="750" kern="0" dirty="0">
                  <a:solidFill>
                    <a:sysClr val="windowText" lastClr="000000"/>
                  </a:solidFill>
                </a:rPr>
                <a:t>Set-top box </a:t>
              </a:r>
            </a:p>
            <a:p>
              <a:pPr algn="ctr" defTabSz="685800">
                <a:defRPr/>
              </a:pPr>
              <a:r>
                <a:rPr lang="en-US" altLang="ko-KR" sz="750" kern="0" dirty="0">
                  <a:solidFill>
                    <a:sysClr val="windowText" lastClr="000000"/>
                  </a:solidFill>
                </a:rPr>
                <a:t>(TV controller)</a:t>
              </a:r>
              <a:endParaRPr lang="ko-KR" altLang="en-US" sz="750" kern="0" dirty="0">
                <a:solidFill>
                  <a:sysClr val="windowText" lastClr="000000"/>
                </a:solidFill>
              </a:endParaRPr>
            </a:p>
          </p:txBody>
        </p:sp>
        <p:pic>
          <p:nvPicPr>
            <p:cNvPr id="10" name="Picture 6" descr="https://encrypted-tbn3.gstatic.com/images?q=tbn:ANd9GcTIjdwqNoeakwq05XWf0cSoY9zD3wh9G-ykSTDk-CGB0PXQ11IYsK2a4QM">
              <a:hlinkClick r:id="rId6"/>
            </p:cNvPr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151545" y="3981969"/>
              <a:ext cx="1234713" cy="633721"/>
            </a:xfrm>
            <a:prstGeom prst="rect">
              <a:avLst/>
            </a:prstGeom>
            <a:noFill/>
          </p:spPr>
        </p:pic>
        <p:sp>
          <p:nvSpPr>
            <p:cNvPr id="11" name="TextBox 10"/>
            <p:cNvSpPr txBox="1"/>
            <p:nvPr/>
          </p:nvSpPr>
          <p:spPr>
            <a:xfrm>
              <a:off x="5235061" y="4216407"/>
              <a:ext cx="1199779" cy="210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>
                <a:defRPr/>
              </a:pPr>
              <a:r>
                <a:rPr lang="en-US" altLang="ko-KR" sz="750" kern="0" dirty="0">
                  <a:solidFill>
                    <a:sysClr val="windowText" lastClr="000000"/>
                  </a:solidFill>
                </a:rPr>
                <a:t>Blu-ray player</a:t>
              </a:r>
              <a:endParaRPr lang="ko-KR" altLang="en-US" sz="750" kern="0" dirty="0">
                <a:solidFill>
                  <a:sysClr val="windowText" lastClr="000000"/>
                </a:solidFill>
              </a:endParaRPr>
            </a:p>
          </p:txBody>
        </p:sp>
        <p:pic>
          <p:nvPicPr>
            <p:cNvPr id="12" name="Picture 8" descr="https://encrypted-tbn3.gstatic.com/images?q=tbn:ANd9GcQhHQMNWdGnqAK1ekRNjfgs8cg9uRghIdJRIJ0qMAgUMrcjNQ3o3YPbDJo">
              <a:hlinkClick r:id="rId8"/>
            </p:cNvPr>
            <p:cNvPicPr>
              <a:picLocks noChangeAspect="1" noChangeArrowheads="1"/>
            </p:cNvPicPr>
            <p:nvPr/>
          </p:nvPicPr>
          <p:blipFill>
            <a:blip r:embed="rId9" cstate="print"/>
            <a:srcRect l="26761" t="15120" r="19718" b="14321"/>
            <a:stretch>
              <a:fillRect/>
            </a:stretch>
          </p:blipFill>
          <p:spPr bwMode="auto">
            <a:xfrm>
              <a:off x="4151545" y="4597272"/>
              <a:ext cx="406232" cy="561622"/>
            </a:xfrm>
            <a:prstGeom prst="rect">
              <a:avLst/>
            </a:prstGeom>
            <a:noFill/>
          </p:spPr>
        </p:pic>
        <p:sp>
          <p:nvSpPr>
            <p:cNvPr id="13" name="TextBox 12"/>
            <p:cNvSpPr txBox="1"/>
            <p:nvPr/>
          </p:nvSpPr>
          <p:spPr>
            <a:xfrm>
              <a:off x="4315823" y="4832166"/>
              <a:ext cx="1239867" cy="3274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>
                <a:defRPr/>
              </a:pPr>
              <a:r>
                <a:rPr lang="en-US" altLang="ko-KR" sz="750" kern="0" dirty="0" smtClean="0">
                  <a:solidFill>
                    <a:sysClr val="windowText" lastClr="000000"/>
                  </a:solidFill>
                </a:rPr>
                <a:t>Smartphone/</a:t>
              </a:r>
            </a:p>
            <a:p>
              <a:pPr algn="ctr" defTabSz="685800">
                <a:defRPr/>
              </a:pPr>
              <a:r>
                <a:rPr lang="en-US" altLang="ko-KR" sz="750" kern="0" dirty="0" smtClean="0">
                  <a:solidFill>
                    <a:sysClr val="windowText" lastClr="000000"/>
                  </a:solidFill>
                </a:rPr>
                <a:t>Tablet</a:t>
              </a:r>
              <a:endParaRPr lang="ko-KR" altLang="en-US" sz="750" kern="0" dirty="0">
                <a:solidFill>
                  <a:sysClr val="windowText" lastClr="000000"/>
                </a:solidFill>
              </a:endParaRPr>
            </a:p>
          </p:txBody>
        </p:sp>
        <p:cxnSp>
          <p:nvCxnSpPr>
            <p:cNvPr id="14" name="직선 연결선 24"/>
            <p:cNvCxnSpPr>
              <a:stCxn id="7" idx="3"/>
              <a:endCxn id="8" idx="1"/>
            </p:cNvCxnSpPr>
            <p:nvPr/>
          </p:nvCxnSpPr>
          <p:spPr bwMode="auto">
            <a:xfrm>
              <a:off x="2441285" y="3720676"/>
              <a:ext cx="1871259" cy="63331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직선 연결선 26"/>
            <p:cNvCxnSpPr>
              <a:stCxn id="7" idx="3"/>
              <a:endCxn id="10" idx="1"/>
            </p:cNvCxnSpPr>
            <p:nvPr/>
          </p:nvCxnSpPr>
          <p:spPr bwMode="auto">
            <a:xfrm>
              <a:off x="2441285" y="3720676"/>
              <a:ext cx="1710260" cy="578154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7" name="TextBox 16"/>
            <p:cNvSpPr txBox="1"/>
            <p:nvPr/>
          </p:nvSpPr>
          <p:spPr>
            <a:xfrm>
              <a:off x="2701501" y="3470471"/>
              <a:ext cx="1594717" cy="4443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>
                <a:defRPr/>
              </a:pPr>
              <a:r>
                <a:rPr lang="en-US" altLang="ko-KR" sz="750" b="1" kern="0" dirty="0" smtClean="0">
                  <a:solidFill>
                    <a:srgbClr val="FF0000"/>
                  </a:solidFill>
                </a:rPr>
                <a:t>Wireless transfer</a:t>
              </a:r>
              <a:endParaRPr lang="en-US" altLang="ko-KR" sz="750" b="1" kern="0" dirty="0">
                <a:solidFill>
                  <a:srgbClr val="FF0000"/>
                </a:solidFill>
              </a:endParaRPr>
            </a:p>
            <a:p>
              <a:pPr algn="ctr" defTabSz="685800">
                <a:defRPr/>
              </a:pPr>
              <a:r>
                <a:rPr lang="en-US" altLang="ko-KR" sz="750" b="1" kern="0" dirty="0">
                  <a:solidFill>
                    <a:srgbClr val="FF0000"/>
                  </a:solidFill>
                </a:rPr>
                <a:t> from fixed device</a:t>
              </a:r>
              <a:endParaRPr lang="ko-KR" altLang="en-US" sz="750" b="1" kern="0" dirty="0">
                <a:solidFill>
                  <a:srgbClr val="FF0000"/>
                </a:solidFill>
              </a:endParaRPr>
            </a:p>
            <a:p>
              <a:pPr algn="ctr" defTabSz="685800">
                <a:defRPr/>
              </a:pPr>
              <a:endParaRPr lang="ko-KR" altLang="en-US" sz="750" b="1" kern="0" dirty="0">
                <a:solidFill>
                  <a:srgbClr val="FF0000"/>
                </a:solidFill>
              </a:endParaRPr>
            </a:p>
          </p:txBody>
        </p:sp>
        <p:cxnSp>
          <p:nvCxnSpPr>
            <p:cNvPr id="18" name="직선 연결선 28"/>
            <p:cNvCxnSpPr>
              <a:stCxn id="7" idx="3"/>
              <a:endCxn id="12" idx="1"/>
            </p:cNvCxnSpPr>
            <p:nvPr/>
          </p:nvCxnSpPr>
          <p:spPr bwMode="auto">
            <a:xfrm>
              <a:off x="2441285" y="3720676"/>
              <a:ext cx="1710260" cy="1157407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9" name="Group 14"/>
          <p:cNvGrpSpPr/>
          <p:nvPr/>
        </p:nvGrpSpPr>
        <p:grpSpPr>
          <a:xfrm>
            <a:off x="2589236" y="4920409"/>
            <a:ext cx="1535584" cy="1475396"/>
            <a:chOff x="2941893" y="927666"/>
            <a:chExt cx="2181190" cy="2521166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6276" y="2212114"/>
              <a:ext cx="986556" cy="986556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44968" y="927666"/>
              <a:ext cx="1178115" cy="954073"/>
            </a:xfrm>
            <a:prstGeom prst="rect">
              <a:avLst/>
            </a:prstGeom>
          </p:spPr>
        </p:pic>
        <p:grpSp>
          <p:nvGrpSpPr>
            <p:cNvPr id="22" name="Group 17"/>
            <p:cNvGrpSpPr/>
            <p:nvPr/>
          </p:nvGrpSpPr>
          <p:grpSpPr>
            <a:xfrm>
              <a:off x="3025867" y="936260"/>
              <a:ext cx="1219844" cy="1408511"/>
              <a:chOff x="3532452" y="1049758"/>
              <a:chExt cx="1219844" cy="1408511"/>
            </a:xfrm>
          </p:grpSpPr>
          <p:pic>
            <p:nvPicPr>
              <p:cNvPr id="26" name="Picture 2" descr="http://www.clker.com/cliparts/8/a/3/1/1197107206400036309metalmarious_Laptop.svg.med.png"/>
              <p:cNvPicPr>
                <a:picLocks noChangeAspect="1" noChangeArrowheads="1"/>
              </p:cNvPicPr>
              <p:nvPr/>
            </p:nvPicPr>
            <p:blipFill>
              <a:blip r:embed="rId12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32452" y="1683889"/>
                <a:ext cx="718287" cy="7743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7" name="TextBox 26"/>
              <p:cNvSpPr txBox="1"/>
              <p:nvPr/>
            </p:nvSpPr>
            <p:spPr>
              <a:xfrm>
                <a:off x="3533580" y="1049758"/>
                <a:ext cx="358017" cy="3944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b="1" dirty="0">
                    <a:solidFill>
                      <a:schemeClr val="tx2"/>
                    </a:solidFill>
                    <a:latin typeface="Neo Sans Intel"/>
                    <a:cs typeface="Neo Sans Intel"/>
                  </a:rPr>
                  <a:t> </a:t>
                </a:r>
              </a:p>
            </p:txBody>
          </p:sp>
          <p:pic>
            <p:nvPicPr>
              <p:cNvPr id="28" name="Picture 4" descr="http://c.dryicons.com/images/icon_sets/travel_and_tourism_part_2/png/512x512/wifi.png">
                <a:hlinkClick r:id="rId13"/>
              </p:cNvPr>
              <p:cNvPicPr>
                <a:picLocks noChangeAspect="1" noChangeArrowheads="1"/>
              </p:cNvPicPr>
              <p:nvPr/>
            </p:nvPicPr>
            <p:blipFill>
              <a:blip r:embed="rId14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4260925">
                <a:off x="4270411" y="1625416"/>
                <a:ext cx="264919" cy="6988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23" name="Picture 4" descr="http://c.dryicons.com/images/icon_sets/travel_and_tourism_part_2/png/512x512/wifi.png">
              <a:hlinkClick r:id="rId13"/>
            </p:cNvPr>
            <p:cNvPicPr>
              <a:picLocks noChangeAspect="1" noChangeArrowheads="1"/>
            </p:cNvPicPr>
            <p:nvPr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8147477">
              <a:off x="3656957" y="1917182"/>
              <a:ext cx="321339" cy="11249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4" descr="http://c.dryicons.com/images/icon_sets/travel_and_tourism_part_2/png/512x512/wifi.png">
              <a:hlinkClick r:id="rId13"/>
            </p:cNvPr>
            <p:cNvPicPr>
              <a:picLocks noChangeAspect="1" noChangeArrowheads="1"/>
            </p:cNvPicPr>
            <p:nvPr/>
          </p:nvPicPr>
          <p:blipFill>
            <a:blip r:embed="rId16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3092185" y="2101081"/>
              <a:ext cx="314337" cy="8292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4" descr="http://gigaom2.files.wordpress.com/2013/01/image_-_pantech_discover_-_front_angled_201301041144093_verge_super_wide.jpg"/>
            <p:cNvPicPr>
              <a:picLocks noChangeAspect="1" noChangeArrowheads="1"/>
            </p:cNvPicPr>
            <p:nvPr/>
          </p:nvPicPr>
          <p:blipFill>
            <a:blip r:embed="rId17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1893" y="2726224"/>
              <a:ext cx="536825" cy="7226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" name="Picture 5" descr="C:\Users\kjohnsso\Desktop\Image_0010.jpg"/>
          <p:cNvPicPr>
            <a:picLocks noChangeAspect="1" noChangeArrowheads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1" r="5928" b="4601"/>
          <a:stretch/>
        </p:blipFill>
        <p:spPr bwMode="auto">
          <a:xfrm>
            <a:off x="1226619" y="2172437"/>
            <a:ext cx="6236737" cy="1732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461" y="381000"/>
            <a:ext cx="843528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Applicable 802.11ay Usage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0462" y="1524001"/>
            <a:ext cx="8550878" cy="4730004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dirty="0" smtClean="0"/>
              <a:t>Channel model was originally designed for “AR/VR </a:t>
            </a:r>
            <a:r>
              <a:rPr lang="en-US" sz="1800" b="0" dirty="0"/>
              <a:t>Headsets, High-End </a:t>
            </a:r>
            <a:r>
              <a:rPr lang="en-US" sz="1800" b="0" dirty="0" smtClean="0"/>
              <a:t>Wearables”</a:t>
            </a:r>
          </a:p>
          <a:p>
            <a:endParaRPr lang="en-US" sz="1800" b="0" dirty="0"/>
          </a:p>
          <a:p>
            <a:endParaRPr lang="en-US" sz="1800" b="0" dirty="0" smtClean="0"/>
          </a:p>
          <a:p>
            <a:pPr marL="0" indent="0">
              <a:buNone/>
            </a:pPr>
            <a:endParaRPr lang="en-US" sz="1800" b="0" dirty="0" smtClean="0"/>
          </a:p>
          <a:p>
            <a:endParaRPr lang="en-US" sz="1800" b="0" dirty="0" smtClean="0"/>
          </a:p>
          <a:p>
            <a:endParaRPr lang="en-US" sz="1800" b="0" dirty="0" smtClean="0"/>
          </a:p>
          <a:p>
            <a:endParaRPr lang="en-US" sz="1800" b="0" dirty="0" smtClean="0"/>
          </a:p>
          <a:p>
            <a:pPr>
              <a:buFont typeface="Arial" panose="020B0604020202020204" pitchFamily="34" charset="0"/>
              <a:buChar char="•"/>
            </a:pPr>
            <a:endParaRPr lang="en-US" sz="1800" b="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0" dirty="0" smtClean="0"/>
              <a:t>Also applies to other D2D-based models:</a:t>
            </a:r>
          </a:p>
          <a:p>
            <a:pPr marL="627063" lvl="2" indent="-285750">
              <a:buFont typeface="Times New Roman" panose="02020603050405020304" pitchFamily="18" charset="0"/>
              <a:buChar char="−"/>
            </a:pPr>
            <a:r>
              <a:rPr lang="en-US" sz="1600" dirty="0" smtClean="0"/>
              <a:t>8K UHD Wireless Transfer</a:t>
            </a:r>
          </a:p>
          <a:p>
            <a:pPr marL="627063" lvl="2" indent="-285750">
              <a:buFont typeface="Times New Roman" panose="02020603050405020304" pitchFamily="18" charset="0"/>
              <a:buChar char="−"/>
            </a:pPr>
            <a:r>
              <a:rPr lang="en-US" sz="1600" dirty="0" smtClean="0"/>
              <a:t>Office Docking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45E9-EDE5-4709-A3AD-78EB74DC85DB}" type="slidenum">
              <a:rPr lang="en-US" smtClean="0"/>
              <a:t>4</a:t>
            </a:fld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Nov 2015</a:t>
            </a:r>
            <a:endParaRPr lang="en-GB" dirty="0"/>
          </a:p>
        </p:txBody>
      </p:sp>
      <p:sp>
        <p:nvSpPr>
          <p:cNvPr id="29" name="Footer Placeholder 28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Kerstin Johnsson, Intel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8349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33754" y="533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Goals </a:t>
            </a:r>
            <a:r>
              <a:rPr lang="en-US" dirty="0"/>
              <a:t>for </a:t>
            </a:r>
            <a:r>
              <a:rPr lang="en-US" dirty="0" smtClean="0"/>
              <a:t>the new channel model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1981200"/>
            <a:ext cx="8807896" cy="4400128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Capabilities</a:t>
            </a:r>
            <a:endParaRPr lang="en-US" sz="2400" dirty="0"/>
          </a:p>
          <a:p>
            <a:pPr marL="800100" lvl="1" indent="-342900">
              <a:buFont typeface="Times New Roman" panose="02020603050405020304" pitchFamily="18" charset="0"/>
              <a:buChar char="−"/>
            </a:pPr>
            <a:r>
              <a:rPr lang="en-US" sz="2000" b="1" dirty="0" smtClean="0"/>
              <a:t>Provide complete CSI, e.g. complex </a:t>
            </a:r>
            <a:r>
              <a:rPr lang="en-US" sz="2000" b="1" dirty="0"/>
              <a:t>impulse response, </a:t>
            </a:r>
            <a:r>
              <a:rPr lang="en-US" sz="2000" b="1" dirty="0" err="1"/>
              <a:t>AoA</a:t>
            </a:r>
            <a:r>
              <a:rPr lang="en-US" sz="2000" b="1" dirty="0"/>
              <a:t>, </a:t>
            </a:r>
            <a:r>
              <a:rPr lang="en-US" sz="2000" b="1" dirty="0" err="1" smtClean="0"/>
              <a:t>AoD</a:t>
            </a:r>
            <a:r>
              <a:rPr lang="en-US" sz="2000" b="1" dirty="0" smtClean="0"/>
              <a:t>, etc.</a:t>
            </a:r>
            <a:endParaRPr lang="en-US" sz="2000" dirty="0" smtClean="0"/>
          </a:p>
          <a:p>
            <a:pPr marL="800100" lvl="1" indent="-342900">
              <a:buFont typeface="Times New Roman" panose="02020603050405020304" pitchFamily="18" charset="0"/>
              <a:buChar char="−"/>
            </a:pPr>
            <a:r>
              <a:rPr lang="en-US" sz="2000" dirty="0" smtClean="0"/>
              <a:t>Accurate for arbitrary link distances &gt; 30cm </a:t>
            </a:r>
          </a:p>
          <a:p>
            <a:pPr marL="800100" lvl="1" indent="-342900">
              <a:buFont typeface="Times New Roman" panose="02020603050405020304" pitchFamily="18" charset="0"/>
              <a:buChar char="−"/>
            </a:pPr>
            <a:r>
              <a:rPr lang="en-US" sz="2000" dirty="0" smtClean="0"/>
              <a:t>Maintain spatial </a:t>
            </a:r>
            <a:r>
              <a:rPr lang="en-US" sz="2000" dirty="0"/>
              <a:t>and temporal </a:t>
            </a:r>
            <a:r>
              <a:rPr lang="en-US" sz="2000" dirty="0" smtClean="0"/>
              <a:t>correlations</a:t>
            </a:r>
          </a:p>
          <a:p>
            <a:pPr marL="800100" lvl="1" indent="-342900">
              <a:buFont typeface="Times New Roman" panose="02020603050405020304" pitchFamily="18" charset="0"/>
              <a:buChar char="−"/>
            </a:pPr>
            <a:r>
              <a:rPr lang="en-US" sz="2000" dirty="0" smtClean="0"/>
              <a:t>Model </a:t>
            </a:r>
            <a:r>
              <a:rPr lang="en-US" sz="2000" dirty="0"/>
              <a:t>self-blocking (hands, arms, etc.)</a:t>
            </a:r>
          </a:p>
          <a:p>
            <a:pPr marL="800100" lvl="1" indent="-342900">
              <a:buFont typeface="Times New Roman" panose="02020603050405020304" pitchFamily="18" charset="0"/>
              <a:buChar char="−"/>
            </a:pPr>
            <a:r>
              <a:rPr lang="en-US" sz="2000" dirty="0" smtClean="0"/>
              <a:t>Results are reproducible (based </a:t>
            </a:r>
            <a:r>
              <a:rPr lang="en-US" sz="2000" dirty="0"/>
              <a:t>on the same </a:t>
            </a:r>
            <a:r>
              <a:rPr lang="en-US" sz="2000" dirty="0" smtClean="0"/>
              <a:t>seed)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Speed</a:t>
            </a:r>
          </a:p>
          <a:p>
            <a:pPr marL="800100" lvl="1" indent="-342900">
              <a:buFont typeface="Times New Roman" panose="02020603050405020304" pitchFamily="18" charset="0"/>
              <a:buChar char="−"/>
            </a:pPr>
            <a:r>
              <a:rPr lang="en-US" sz="2000" dirty="0" smtClean="0"/>
              <a:t>Thousands of samples per second</a:t>
            </a:r>
          </a:p>
          <a:p>
            <a:pPr marL="800100" lvl="1" indent="-342900">
              <a:buFont typeface="Times New Roman" panose="02020603050405020304" pitchFamily="18" charset="0"/>
              <a:buChar char="−"/>
            </a:pPr>
            <a:r>
              <a:rPr lang="en-US" sz="2000" dirty="0" smtClean="0"/>
              <a:t>Simplified </a:t>
            </a:r>
            <a:r>
              <a:rPr lang="en-US" sz="2000" dirty="0"/>
              <a:t>environment representation (no 3D CAD models)</a:t>
            </a:r>
          </a:p>
          <a:p>
            <a:pPr marL="0" indent="0">
              <a:buNone/>
            </a:pPr>
            <a:endParaRPr lang="en-US" sz="2800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Nov 2015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Kerstin Johnsson, Intel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440F5867-744E-4AA6-B0ED-4C44D2DFBB7B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4128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321" y="304800"/>
            <a:ext cx="8229600" cy="1143000"/>
          </a:xfrm>
        </p:spPr>
        <p:txBody>
          <a:bodyPr/>
          <a:lstStyle/>
          <a:p>
            <a:r>
              <a:rPr lang="en-US" dirty="0" smtClean="0"/>
              <a:t>Limitations of conventional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68989"/>
            <a:ext cx="7924800" cy="261067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Most conventional channel models (HATA, ITU </a:t>
            </a:r>
            <a:r>
              <a:rPr lang="en-US" sz="2000" dirty="0" err="1" smtClean="0"/>
              <a:t>etc</a:t>
            </a:r>
            <a:r>
              <a:rPr lang="en-US" sz="2000" dirty="0" smtClean="0"/>
              <a:t>) are simple:</a:t>
            </a:r>
          </a:p>
          <a:p>
            <a:pPr marL="800100" lvl="1" indent="-342900">
              <a:buFont typeface="Times New Roman" panose="02020603050405020304" pitchFamily="18" charset="0"/>
              <a:buChar char="−"/>
            </a:pPr>
            <a:r>
              <a:rPr lang="en-US" sz="1800" dirty="0" smtClean="0"/>
              <a:t>The trend </a:t>
            </a:r>
            <a:r>
              <a:rPr lang="en-US" sz="1800" dirty="0"/>
              <a:t>is </a:t>
            </a:r>
            <a:r>
              <a:rPr lang="en-US" sz="1800" dirty="0" smtClean="0"/>
              <a:t>fitted to a log-distance model</a:t>
            </a:r>
          </a:p>
          <a:p>
            <a:pPr marL="800100" lvl="1" indent="-342900">
              <a:buFont typeface="Times New Roman" panose="02020603050405020304" pitchFamily="18" charset="0"/>
              <a:buChar char="−"/>
            </a:pPr>
            <a:r>
              <a:rPr lang="en-US" sz="1800" dirty="0" smtClean="0"/>
              <a:t>Fluctuations around the trend are represented as random processes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Typically, two processes are used:</a:t>
            </a:r>
          </a:p>
          <a:p>
            <a:pPr marL="800100" lvl="1" indent="-342900">
              <a:buFont typeface="Times New Roman" panose="02020603050405020304" pitchFamily="18" charset="0"/>
              <a:buChar char="−"/>
            </a:pPr>
            <a:r>
              <a:rPr lang="en-US" sz="1800" dirty="0" smtClean="0"/>
              <a:t>Distance-dependent, frequency-flat </a:t>
            </a:r>
            <a:r>
              <a:rPr lang="en-US" sz="1800" dirty="0"/>
              <a:t>(slow </a:t>
            </a:r>
            <a:r>
              <a:rPr lang="en-US" sz="1800" dirty="0" smtClean="0"/>
              <a:t>fading)</a:t>
            </a:r>
          </a:p>
          <a:p>
            <a:pPr marL="800100" lvl="1" indent="-342900">
              <a:buFont typeface="Times New Roman" panose="02020603050405020304" pitchFamily="18" charset="0"/>
              <a:buChar char="−"/>
            </a:pPr>
            <a:r>
              <a:rPr lang="en-US" sz="1800" dirty="0" smtClean="0"/>
              <a:t>Time-dependent, frequency-correlated </a:t>
            </a:r>
            <a:r>
              <a:rPr lang="en-US" sz="1800" dirty="0"/>
              <a:t>(fast </a:t>
            </a:r>
            <a:r>
              <a:rPr lang="en-US" sz="1800" dirty="0" smtClean="0"/>
              <a:t>fading)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For mmWave, this channel information is not sufficient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45E9-EDE5-4709-A3AD-78EB74DC85DB}" type="slidenum">
              <a:rPr lang="en-US" smtClean="0"/>
              <a:t>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880" y="3886200"/>
            <a:ext cx="8280920" cy="289774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Nov 2015</a:t>
            </a:r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Kerstin Johnsson, Intel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2501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569" y="381000"/>
            <a:ext cx="8471473" cy="1143000"/>
          </a:xfrm>
        </p:spPr>
        <p:txBody>
          <a:bodyPr/>
          <a:lstStyle/>
          <a:p>
            <a:r>
              <a:rPr lang="en-US" dirty="0" smtClean="0"/>
              <a:t>Grid-based extensions (3GPP/IEEE)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31395"/>
            <a:ext cx="8928991" cy="3367014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Environment partitioned </a:t>
            </a:r>
            <a:r>
              <a:rPr lang="en-US" sz="2000" dirty="0"/>
              <a:t>into </a:t>
            </a:r>
            <a:r>
              <a:rPr lang="en-US" sz="2000" dirty="0" smtClean="0"/>
              <a:t>a grid and assigned shadow fading values using log-normal distribution parametrized for environment</a:t>
            </a:r>
          </a:p>
          <a:p>
            <a:pPr lvl="1">
              <a:buFont typeface="Times New Roman" panose="02020603050405020304" pitchFamily="18" charset="0"/>
              <a:buChar char="−"/>
            </a:pPr>
            <a:r>
              <a:rPr lang="en-US" sz="1800" dirty="0" smtClean="0"/>
              <a:t>For a given location, shadow fading is calculated by interpolating between grid values, thereby maintaining spatial correlation (note: value is same regardless of antenna orientation</a:t>
            </a:r>
            <a:r>
              <a:rPr lang="en-US" sz="1800" dirty="0"/>
              <a:t>, </a:t>
            </a:r>
            <a:r>
              <a:rPr lang="en-US" sz="1800" dirty="0" smtClean="0"/>
              <a:t>TX/RX heights, etc.)</a:t>
            </a:r>
          </a:p>
          <a:p>
            <a:pPr lvl="1">
              <a:buFont typeface="Times New Roman" panose="02020603050405020304" pitchFamily="18" charset="0"/>
              <a:buChar char="−"/>
            </a:pPr>
            <a:r>
              <a:rPr lang="en-US" sz="1800" dirty="0" smtClean="0"/>
              <a:t>Fast fading is added based on standard Rayleigh/</a:t>
            </a:r>
            <a:r>
              <a:rPr lang="en-US" sz="1800" dirty="0" err="1" smtClean="0"/>
              <a:t>Rician</a:t>
            </a:r>
            <a:r>
              <a:rPr lang="en-US" sz="1800" dirty="0" smtClean="0"/>
              <a:t> distribution, i.e. not directly connected to user movement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Grid box size is proportional to de-correlation distance</a:t>
            </a:r>
            <a:endParaRPr lang="en-US" sz="1800" dirty="0" smtClean="0"/>
          </a:p>
          <a:p>
            <a:pPr lvl="1">
              <a:buFont typeface="Times New Roman" panose="02020603050405020304" pitchFamily="18" charset="0"/>
              <a:buChar char="−"/>
            </a:pPr>
            <a:r>
              <a:rPr lang="en-US" sz="1800" dirty="0" smtClean="0"/>
              <a:t>Cellular frequencies require ~ 10m gridbox</a:t>
            </a:r>
          </a:p>
          <a:p>
            <a:pPr lvl="1">
              <a:buFont typeface="Times New Roman" panose="02020603050405020304" pitchFamily="18" charset="0"/>
              <a:buChar char="−"/>
            </a:pPr>
            <a:r>
              <a:rPr lang="en-US" sz="1800" dirty="0" smtClean="0"/>
              <a:t>mmWave frequencies require ~ 0.1m gridbox  </a:t>
            </a:r>
            <a:r>
              <a:rPr lang="en-US" sz="1800" dirty="0" smtClean="0">
                <a:solidFill>
                  <a:srgbClr val="FF0000"/>
                </a:solidFill>
              </a:rPr>
              <a:t>(huge amount of data!)</a:t>
            </a: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45E9-EDE5-4709-A3AD-78EB74DC85DB}" type="slidenum">
              <a:rPr lang="en-US" smtClean="0"/>
              <a:t>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977" y="4817459"/>
            <a:ext cx="5832043" cy="204054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Nov 2015</a:t>
            </a:r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Kerstin Johnsson, Intel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7411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64" t="15354" r="1804" b="25314"/>
          <a:stretch/>
        </p:blipFill>
        <p:spPr>
          <a:xfrm>
            <a:off x="457201" y="4467710"/>
            <a:ext cx="8175290" cy="2376264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606426"/>
            <a:ext cx="8712967" cy="841374"/>
          </a:xfrm>
        </p:spPr>
        <p:txBody>
          <a:bodyPr>
            <a:normAutofit/>
          </a:bodyPr>
          <a:lstStyle/>
          <a:p>
            <a:r>
              <a:rPr lang="en-US" dirty="0" smtClean="0"/>
              <a:t>Using Ray Tracing to populate 3D grid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447800"/>
            <a:ext cx="8458200" cy="2895600"/>
          </a:xfrm>
          <a:solidFill>
            <a:schemeClr val="bg1"/>
          </a:solidFill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Standard large/small scale fading models do not fully capture mmWave channel - only ray tracing can provide necessary detail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An accurate 3D environment grid for mmWave requires:</a:t>
            </a:r>
          </a:p>
          <a:p>
            <a:pPr lvl="1">
              <a:buFont typeface="Times New Roman" panose="02020603050405020304" pitchFamily="18" charset="0"/>
              <a:buChar char="−"/>
            </a:pPr>
            <a:r>
              <a:rPr lang="en-US" sz="1800" dirty="0" smtClean="0"/>
              <a:t>One full 3D environment grid </a:t>
            </a:r>
            <a:r>
              <a:rPr lang="en-US" sz="1800" b="1" dirty="0" smtClean="0"/>
              <a:t>for each </a:t>
            </a:r>
            <a:r>
              <a:rPr lang="en-US" sz="1800" dirty="0" smtClean="0"/>
              <a:t>potential TX location!</a:t>
            </a:r>
          </a:p>
          <a:p>
            <a:pPr lvl="1">
              <a:buFont typeface="Times New Roman" panose="02020603050405020304" pitchFamily="18" charset="0"/>
              <a:buChar char="−"/>
            </a:pPr>
            <a:r>
              <a:rPr lang="en-US" sz="1800" dirty="0"/>
              <a:t>G</a:t>
            </a:r>
            <a:r>
              <a:rPr lang="en-US" sz="1800" dirty="0" smtClean="0"/>
              <a:t>ridbox dimensions &lt; 10x10x10 cm </a:t>
            </a:r>
            <a:endParaRPr lang="en-US" sz="1800" dirty="0"/>
          </a:p>
          <a:p>
            <a:pPr lvl="1">
              <a:buFont typeface="Times New Roman" panose="02020603050405020304" pitchFamily="18" charset="0"/>
              <a:buChar char="−"/>
            </a:pPr>
            <a:r>
              <a:rPr lang="en-US" sz="1800" dirty="0" smtClean="0"/>
              <a:t>To determine received signal in every gridbox of a 5x5x2.5m room for </a:t>
            </a:r>
            <a:r>
              <a:rPr lang="en-US" sz="1800" b="1" dirty="0" smtClean="0"/>
              <a:t>one</a:t>
            </a:r>
            <a:r>
              <a:rPr lang="en-US" sz="1800" dirty="0" smtClean="0"/>
              <a:t> given TX location requires 62500 ray tracing runs!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We need a </a:t>
            </a:r>
            <a:r>
              <a:rPr lang="en-US" sz="2000" b="1" dirty="0" smtClean="0"/>
              <a:t>faster, more efficient </a:t>
            </a:r>
            <a:r>
              <a:rPr lang="en-US" sz="2000" dirty="0" smtClean="0"/>
              <a:t>method - can we reproduce results stochastically?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Nov 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2128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b="0" dirty="0" smtClean="0">
                <a:solidFill>
                  <a:schemeClr val="bg1">
                    <a:lumMod val="75000"/>
                  </a:schemeClr>
                </a:solidFill>
              </a:rPr>
              <a:t>Introduction</a:t>
            </a:r>
          </a:p>
          <a:p>
            <a:pPr marL="684213" lvl="1" indent="-342900">
              <a:buFontTx/>
              <a:buChar char="-"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Applicable usage models</a:t>
            </a:r>
          </a:p>
          <a:p>
            <a:pPr marL="684213" lvl="1" indent="-342900">
              <a:buFontTx/>
              <a:buChar char="-"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Channel modeling goals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</a:t>
            </a:r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684213" lvl="1" indent="-342900">
              <a:buFontTx/>
              <a:buChar char="-"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Limitations of existing models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dirty="0" smtClean="0">
                <a:solidFill>
                  <a:schemeClr val="tx1"/>
                </a:solidFill>
              </a:rPr>
              <a:t>Overview of proposed channel </a:t>
            </a:r>
            <a:r>
              <a:rPr lang="en-US" b="0" dirty="0">
                <a:solidFill>
                  <a:schemeClr val="tx1"/>
                </a:solidFill>
              </a:rPr>
              <a:t>m</a:t>
            </a:r>
            <a:r>
              <a:rPr lang="en-US" b="0" dirty="0" smtClean="0">
                <a:solidFill>
                  <a:schemeClr val="tx1"/>
                </a:solidFill>
              </a:rPr>
              <a:t>odel</a:t>
            </a:r>
            <a:endParaRPr lang="en-US" b="0" dirty="0">
              <a:solidFill>
                <a:schemeClr val="tx1"/>
              </a:solidFill>
            </a:endParaRPr>
          </a:p>
          <a:p>
            <a:pPr marL="684213" lvl="1" indent="-342900">
              <a:buFontTx/>
              <a:buChar char="-"/>
            </a:pPr>
            <a:r>
              <a:rPr lang="en-US" dirty="0" smtClean="0">
                <a:solidFill>
                  <a:schemeClr val="tx1"/>
                </a:solidFill>
              </a:rPr>
              <a:t>Concept</a:t>
            </a:r>
            <a:r>
              <a:rPr lang="en-US" dirty="0">
                <a:solidFill>
                  <a:schemeClr val="tx1"/>
                </a:solidFill>
              </a:rPr>
              <a:t>, advantages, </a:t>
            </a:r>
            <a:r>
              <a:rPr lang="en-US" dirty="0" smtClean="0">
                <a:solidFill>
                  <a:schemeClr val="tx1"/>
                </a:solidFill>
              </a:rPr>
              <a:t>limitations</a:t>
            </a:r>
            <a:endParaRPr lang="en-US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b="0" dirty="0" smtClean="0">
                <a:solidFill>
                  <a:schemeClr val="bg1">
                    <a:lumMod val="75000"/>
                  </a:schemeClr>
                </a:solidFill>
              </a:rPr>
              <a:t>Channel model implementation</a:t>
            </a:r>
          </a:p>
          <a:p>
            <a:pPr marL="685800" lvl="1" indent="-344488">
              <a:buFontTx/>
              <a:buChar char="-"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Key operations</a:t>
            </a:r>
          </a:p>
          <a:p>
            <a:pPr marL="685800" lvl="1" indent="-344488">
              <a:buFontTx/>
              <a:buChar char="-"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Performance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dirty="0" smtClean="0">
                <a:solidFill>
                  <a:schemeClr val="bg1">
                    <a:lumMod val="75000"/>
                  </a:schemeClr>
                </a:solidFill>
              </a:rPr>
              <a:t>Conclusions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45E9-EDE5-4709-A3AD-78EB74DC85DB}" type="slidenum">
              <a:rPr lang="en-US" smtClean="0"/>
              <a:t>9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Nov 2015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Kerstin Johnsson, Intel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8171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6F2D85B4-B705-4018-9CF0-E6E4BD03567D}" vid="{6A25E773-D890-44CD-BA7F-9C3E9F9CAE58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 (1)</Template>
  <TotalTime>643</TotalTime>
  <Words>2301</Words>
  <Application>Microsoft Office PowerPoint</Application>
  <PresentationFormat>On-screen Show (4:3)</PresentationFormat>
  <Paragraphs>423</Paragraphs>
  <Slides>30</Slides>
  <Notes>28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9" baseType="lpstr">
      <vt:lpstr>Arial Unicode MS</vt:lpstr>
      <vt:lpstr>MS Gothic</vt:lpstr>
      <vt:lpstr>Arial</vt:lpstr>
      <vt:lpstr>Calibri</vt:lpstr>
      <vt:lpstr>Cambria Math</vt:lpstr>
      <vt:lpstr>Neo Sans Intel</vt:lpstr>
      <vt:lpstr>Times New Roman</vt:lpstr>
      <vt:lpstr>Office Theme</vt:lpstr>
      <vt:lpstr>Document</vt:lpstr>
      <vt:lpstr>60 GHz Channel Model for D2D Links</vt:lpstr>
      <vt:lpstr>Abstract</vt:lpstr>
      <vt:lpstr>Outline</vt:lpstr>
      <vt:lpstr>Applicable 802.11ay Usage Models</vt:lpstr>
      <vt:lpstr>Goals for the new channel model</vt:lpstr>
      <vt:lpstr>Limitations of conventional models</vt:lpstr>
      <vt:lpstr>Grid-based extensions (3GPP/IEEE)</vt:lpstr>
      <vt:lpstr>Using Ray Tracing to populate 3D grid</vt:lpstr>
      <vt:lpstr>Outline</vt:lpstr>
      <vt:lpstr>Channel Model</vt:lpstr>
      <vt:lpstr>Modeling MPCs</vt:lpstr>
      <vt:lpstr>Processing of channel model output</vt:lpstr>
      <vt:lpstr>Limitations of the model</vt:lpstr>
      <vt:lpstr>Outline</vt:lpstr>
      <vt:lpstr>Channel model implementation</vt:lpstr>
      <vt:lpstr>Processing ray tracing data</vt:lpstr>
      <vt:lpstr>Reproducing MPCs – the challenge</vt:lpstr>
      <vt:lpstr>Reproducing MPCs – the model</vt:lpstr>
      <vt:lpstr>Reproducing MPCs – the statistics</vt:lpstr>
      <vt:lpstr>Reproducing MPCs – an example</vt:lpstr>
      <vt:lpstr>Reproducing MPCs - summary</vt:lpstr>
      <vt:lpstr>Producing MPC trajectories</vt:lpstr>
      <vt:lpstr>Producing MPC trajectories – results </vt:lpstr>
      <vt:lpstr>Special case: self-blocking</vt:lpstr>
      <vt:lpstr>Special case: partial body blocking</vt:lpstr>
      <vt:lpstr>Putting it all together</vt:lpstr>
      <vt:lpstr>NLOS fading comparisons</vt:lpstr>
      <vt:lpstr>SNR comparisons</vt:lpstr>
      <vt:lpstr>Outline</vt:lpstr>
      <vt:lpstr>Conclusions</vt:lpstr>
    </vt:vector>
  </TitlesOfParts>
  <Company>Intel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60 GHz Channel Model for D2D Links</dc:title>
  <dc:creator>Johnsson, Kerstin</dc:creator>
  <cp:lastModifiedBy>Johnsson, Kerstin</cp:lastModifiedBy>
  <cp:revision>137</cp:revision>
  <cp:lastPrinted>1601-01-01T00:00:00Z</cp:lastPrinted>
  <dcterms:created xsi:type="dcterms:W3CDTF">2015-11-09T08:22:33Z</dcterms:created>
  <dcterms:modified xsi:type="dcterms:W3CDTF">2015-11-11T06:33:10Z</dcterms:modified>
</cp:coreProperties>
</file>