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72" r:id="rId5"/>
    <p:sldId id="266" r:id="rId6"/>
    <p:sldId id="270" r:id="rId7"/>
    <p:sldId id="267" r:id="rId8"/>
    <p:sldId id="268" r:id="rId9"/>
    <p:sldId id="269" r:id="rId10"/>
    <p:sldId id="26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7544" autoAdjust="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802.11-15/1376r2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Drawing3.vsd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Update on 3GPP RAN3 Multi-RAT joint coordination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440318"/>
              </p:ext>
            </p:extLst>
          </p:nvPr>
        </p:nvGraphicFramePr>
        <p:xfrm>
          <a:off x="512763" y="2281238"/>
          <a:ext cx="8135937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244799" imgH="2534496" progId="Word.Document.8">
                  <p:embed/>
                </p:oleObj>
              </mc:Choice>
              <mc:Fallback>
                <p:oleObj name="Document" r:id="rId4" imgW="824479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1238"/>
                        <a:ext cx="8135937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all mean for IEEE?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5" cy="4113213"/>
          </a:xfrm>
        </p:spPr>
        <p:txBody>
          <a:bodyPr/>
          <a:lstStyle/>
          <a:p>
            <a:r>
              <a:rPr lang="en-US" sz="1800" dirty="0" smtClean="0"/>
              <a:t>The requirement from the beginning was to not have impact </a:t>
            </a:r>
            <a:r>
              <a:rPr lang="en-US" sz="1800" dirty="0"/>
              <a:t>on IEEE </a:t>
            </a:r>
            <a:r>
              <a:rPr lang="en-US" sz="1800" dirty="0" smtClean="0"/>
              <a:t>protocols</a:t>
            </a:r>
            <a:endParaRPr lang="en-US" sz="1800" dirty="0"/>
          </a:p>
          <a:p>
            <a:r>
              <a:rPr lang="en-US" sz="1800" dirty="0" smtClean="0"/>
              <a:t>The WLAN Termination (WT) </a:t>
            </a:r>
            <a:r>
              <a:rPr lang="en-US" sz="1800" dirty="0"/>
              <a:t>behavior is defined only in the minimum terms required for the 3GPP-defined </a:t>
            </a:r>
            <a:r>
              <a:rPr lang="en-US" sz="1800" dirty="0" smtClean="0"/>
              <a:t>functionality</a:t>
            </a:r>
            <a:endParaRPr lang="en-US" sz="1800" dirty="0"/>
          </a:p>
          <a:p>
            <a:r>
              <a:rPr lang="en-US" sz="1800" dirty="0" smtClean="0"/>
              <a:t>Implementation</a:t>
            </a:r>
            <a:r>
              <a:rPr lang="en-US" sz="1800" dirty="0"/>
              <a:t>, functional split, deployment options are up to vendor choices; e.g</a:t>
            </a:r>
            <a:r>
              <a:rPr lang="en-US" sz="1800" dirty="0" smtClean="0"/>
              <a:t>., </a:t>
            </a:r>
            <a:r>
              <a:rPr lang="en-US" sz="1800" dirty="0"/>
              <a:t>WT could be implemented as:</a:t>
            </a:r>
          </a:p>
          <a:p>
            <a:r>
              <a:rPr lang="en-US" sz="1800" dirty="0" smtClean="0"/>
              <a:t>	- interworking </a:t>
            </a:r>
            <a:r>
              <a:rPr lang="en-US" sz="1800" dirty="0"/>
              <a:t>function on top of an </a:t>
            </a:r>
            <a:r>
              <a:rPr lang="en-US" sz="1800" dirty="0" smtClean="0"/>
              <a:t>AC</a:t>
            </a:r>
            <a:endParaRPr lang="en-US" sz="1800" dirty="0"/>
          </a:p>
          <a:p>
            <a:r>
              <a:rPr lang="en-US" sz="1800" dirty="0" smtClean="0"/>
              <a:t>	- co-located </a:t>
            </a:r>
            <a:r>
              <a:rPr lang="en-US" sz="1800" dirty="0"/>
              <a:t>in an AP</a:t>
            </a:r>
          </a:p>
          <a:p>
            <a:r>
              <a:rPr lang="en-US" sz="1800" dirty="0" smtClean="0"/>
              <a:t>	- co-located </a:t>
            </a:r>
            <a:r>
              <a:rPr lang="en-US" sz="1800" dirty="0"/>
              <a:t>in any </a:t>
            </a:r>
            <a:r>
              <a:rPr lang="en-US" sz="1800"/>
              <a:t>other </a:t>
            </a:r>
            <a:r>
              <a:rPr lang="en-US" sz="1800" smtClean="0"/>
              <a:t>node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190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gives a short update on the current status of the 3GPP Multi-RAT joint </a:t>
            </a:r>
            <a:r>
              <a:rPr lang="en-GB" dirty="0"/>
              <a:t>coordination (</a:t>
            </a:r>
            <a:r>
              <a:rPr lang="en-GB" dirty="0" err="1" smtClean="0"/>
              <a:t>FS_MultiRAT_JC</a:t>
            </a:r>
            <a:r>
              <a:rPr lang="en-GB" dirty="0"/>
              <a:t>)</a:t>
            </a:r>
            <a:r>
              <a:rPr lang="en-GB" dirty="0" smtClean="0"/>
              <a:t> </a:t>
            </a:r>
            <a:r>
              <a:rPr lang="en-GB" dirty="0"/>
              <a:t>work </a:t>
            </a:r>
            <a:r>
              <a:rPr lang="en-GB" dirty="0" smtClean="0"/>
              <a:t>item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5110336" cy="4344839"/>
          </a:xfrm>
          <a:ln/>
        </p:spPr>
        <p:txBody>
          <a:bodyPr/>
          <a:lstStyle/>
          <a:p>
            <a:r>
              <a:rPr lang="en-US" sz="1400" dirty="0" smtClean="0"/>
              <a:t>In 3GPP Release 13</a:t>
            </a:r>
            <a:r>
              <a:rPr lang="en-US" sz="1400" b="0" dirty="0" smtClean="0"/>
              <a:t>, a “Study </a:t>
            </a:r>
            <a:r>
              <a:rPr lang="en-US" sz="1400" b="0" dirty="0"/>
              <a:t>on Multiple Radio Access Technology (Multi-RAT) joint </a:t>
            </a:r>
            <a:r>
              <a:rPr lang="en-US" sz="1400" b="0" dirty="0" smtClean="0"/>
              <a:t>coordination” was started with the goal of  improving the overall coordination between </a:t>
            </a:r>
            <a:r>
              <a:rPr lang="en-US" sz="1400" b="0" dirty="0"/>
              <a:t>different RATs (</a:t>
            </a:r>
            <a:r>
              <a:rPr lang="en-US" sz="1400" b="0" dirty="0" smtClean="0"/>
              <a:t>LTE/UMTS/GSM/CDMA/WLAN) for operators with multi-RAT networks</a:t>
            </a:r>
          </a:p>
          <a:p>
            <a:pPr marL="0" indent="0"/>
            <a:r>
              <a:rPr lang="en-US" sz="1400" dirty="0" smtClean="0"/>
              <a:t>Clause 5.1 of TR 37.800 defined “Coordination involving</a:t>
            </a:r>
            <a:r>
              <a:rPr lang="en-GB" sz="1400" dirty="0" smtClean="0"/>
              <a:t> 3GPP-WLAN”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Aim was to: a) report UE throughput in WLAN in order to follow-up on potential performance impacts and b) improve the eNB/NB broadcast performance for the Rel-12 WLAN interworking feature c) not impact 3GPP core nodes (MME, S-GW, P-GW) or other specifications (e.g., IEEE, WFA, WBA), pure RAN 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Parameters to be exchanged from the WLAN to 3GPP nodes: BSS Load, UE Average data rate, WLAN identifiers (SSID, BSSID, HESSID), BSS Average Access Delay, BSS AC Access Delay, WAN Metrics</a:t>
            </a:r>
          </a:p>
          <a:p>
            <a:r>
              <a:rPr lang="en-GB" sz="1400" dirty="0" smtClean="0"/>
              <a:t>The WLAN Termination (WT) was introduced as a logical node where the Xw interface terminates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The placement and implementation of WT in WLAN is out of 3GPP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However WT functions and behaviour are specified by 3GPP</a:t>
            </a:r>
          </a:p>
          <a:p>
            <a:r>
              <a:rPr lang="en-GB" sz="1400" dirty="0" smtClean="0"/>
              <a:t>The work item was approved at RAN#68</a:t>
            </a:r>
            <a:endParaRPr lang="en-US" sz="1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18" y="2132856"/>
            <a:ext cx="295177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660232" y="3789039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1:  Architecture for the Xw interface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10336" cy="4208463"/>
          </a:xfrm>
          <a:ln/>
        </p:spPr>
        <p:txBody>
          <a:bodyPr/>
          <a:lstStyle/>
          <a:p>
            <a:r>
              <a:rPr lang="en-US" sz="1400" b="0" dirty="0" smtClean="0"/>
              <a:t>However, during the progress of the RAN3 work, a new RAN2 WI was approved: </a:t>
            </a:r>
            <a:r>
              <a:rPr lang="en-US" sz="1400" dirty="0" smtClean="0"/>
              <a:t>“</a:t>
            </a:r>
            <a:r>
              <a:rPr lang="en-GB" sz="1400" dirty="0"/>
              <a:t>LTE-WLAN Radio Level Integration and Interworking Enhancement</a:t>
            </a:r>
            <a:r>
              <a:rPr lang="en-GB" sz="1400" dirty="0" smtClean="0"/>
              <a:t>” </a:t>
            </a:r>
            <a:r>
              <a:rPr lang="en-US" sz="1400" dirty="0"/>
              <a:t>(</a:t>
            </a:r>
            <a:r>
              <a:rPr lang="en-GB" sz="1400" dirty="0"/>
              <a:t>RP-150510)</a:t>
            </a:r>
            <a:r>
              <a:rPr lang="en-US" sz="1400" b="0" dirty="0" smtClean="0"/>
              <a:t>, which was considered to have impact on the Xw interface</a:t>
            </a:r>
          </a:p>
          <a:p>
            <a:r>
              <a:rPr lang="en-US" sz="1400" dirty="0" smtClean="0"/>
              <a:t>The main goals were:</a:t>
            </a:r>
          </a:p>
          <a:p>
            <a:pPr>
              <a:buAutoNum type="arabicPeriod"/>
            </a:pPr>
            <a:r>
              <a:rPr lang="en-US" sz="1400" b="0" dirty="0" smtClean="0"/>
              <a:t>Enhance the Rel. 12 WLAN interworking feature with full network control (LWI)</a:t>
            </a:r>
          </a:p>
          <a:p>
            <a:pPr>
              <a:buAutoNum type="arabicPeriod"/>
            </a:pPr>
            <a:r>
              <a:rPr lang="en-US" sz="1400" b="0" dirty="0" smtClean="0"/>
              <a:t>Tight LTE-WLAN access aggregation at radio level (LWA), which follows the Dual-Connectivity concept specified in Rel. 12)</a:t>
            </a:r>
          </a:p>
          <a:p>
            <a:endParaRPr lang="en-US" sz="1400" dirty="0" smtClean="0"/>
          </a:p>
          <a:p>
            <a:endParaRPr lang="en-US" sz="1400" u="sng" dirty="0" smtClean="0"/>
          </a:p>
          <a:p>
            <a:r>
              <a:rPr lang="en-US" sz="1400" u="sng" dirty="0" smtClean="0"/>
              <a:t>Note:</a:t>
            </a:r>
          </a:p>
          <a:p>
            <a:r>
              <a:rPr lang="en-US" sz="1000" b="0" dirty="0" smtClean="0"/>
              <a:t>Subsequently, this work was extended for access aggregation over legacy WLAN (i.e., no impact on Xw): </a:t>
            </a:r>
            <a:r>
              <a:rPr lang="en-US" sz="1000" dirty="0" smtClean="0"/>
              <a:t>“</a:t>
            </a:r>
            <a:r>
              <a:rPr lang="en-GB" sz="1000" dirty="0"/>
              <a:t>LTE-WLAN RAN Level Integration supporting legacy WLAN</a:t>
            </a:r>
            <a:r>
              <a:rPr lang="en-US" sz="1000" dirty="0" smtClean="0"/>
              <a:t>” (RP-151615)</a:t>
            </a:r>
          </a:p>
          <a:p>
            <a:r>
              <a:rPr lang="en-US" sz="1000" dirty="0" smtClean="0"/>
              <a:t>The main goal was:</a:t>
            </a:r>
          </a:p>
          <a:p>
            <a:r>
              <a:rPr lang="en-US" sz="1000" b="0" dirty="0" smtClean="0"/>
              <a:t>1. Extend the aggregation solution to provide support for legacy WLAN deployments (i.e., based on IPSec)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2160" y="5588473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2: Protocol stack for LTE-WLAN access aggregation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89200"/>
            <a:ext cx="3249743" cy="342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676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Xw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Xw interface is currently being standardized in RAN3. The specification follows the same principle as with other LTE network protocols (S1AP, X2AP)</a:t>
            </a:r>
          </a:p>
          <a:p>
            <a:r>
              <a:rPr lang="en-US" sz="1600" dirty="0" smtClean="0"/>
              <a:t>Several specification documents cover different aspects of the interface:</a:t>
            </a:r>
          </a:p>
          <a:p>
            <a:r>
              <a:rPr lang="en-US" sz="1600" b="0" dirty="0" smtClean="0"/>
              <a:t>1. TS </a:t>
            </a:r>
            <a:r>
              <a:rPr lang="en-US" sz="1600" b="0" dirty="0"/>
              <a:t>36.461 “Evolved Universal Terrestrial Radio Access Network (E-UTRAN) and Wireless LAN (WLAN); Xw layer 1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2. TS </a:t>
            </a:r>
            <a:r>
              <a:rPr lang="en-US" sz="1600" b="0" dirty="0"/>
              <a:t>36.462 “Evolved Universal Terrestrial Radio Access Network (E-UTRAN) and Wireless LAN (WLAN); Xw </a:t>
            </a:r>
            <a:r>
              <a:rPr lang="en-US" sz="1600" b="0" dirty="0" err="1"/>
              <a:t>signalling</a:t>
            </a:r>
            <a:r>
              <a:rPr lang="en-US" sz="1600" b="0" dirty="0"/>
              <a:t> transport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3. TS </a:t>
            </a:r>
            <a:r>
              <a:rPr lang="en-US" sz="1600" b="0" dirty="0"/>
              <a:t>36.463 “Evolved Universal Terrestrial Radio Access Network (E-UTRAN) and Wireless LAN (WLAN); Xw application protocol (</a:t>
            </a:r>
            <a:r>
              <a:rPr lang="en-US" sz="1600" b="0" dirty="0" err="1"/>
              <a:t>XwAP</a:t>
            </a:r>
            <a:r>
              <a:rPr lang="en-US" sz="1600" b="0" dirty="0"/>
              <a:t>).”</a:t>
            </a:r>
          </a:p>
          <a:p>
            <a:r>
              <a:rPr lang="en-US" sz="1600" b="0" dirty="0" smtClean="0"/>
              <a:t>4. TS </a:t>
            </a:r>
            <a:r>
              <a:rPr lang="en-US" sz="1600" b="0" dirty="0"/>
              <a:t>36.464 “Evolved Universal Terrestrial Radio Access Network (E-UTRAN) and Wireless LAN (WLAN); Xw data transport.”</a:t>
            </a:r>
          </a:p>
          <a:p>
            <a:r>
              <a:rPr lang="en-US" sz="1600" b="0" dirty="0" smtClean="0"/>
              <a:t>5. TS </a:t>
            </a:r>
            <a:r>
              <a:rPr lang="en-US" sz="1600" b="0" dirty="0"/>
              <a:t>36.465 “Evolved Universal Terrestrial Radio Access Network (E-UTRAN) and Wireless LAN (WLAN); Xw interface user plane protocol”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TS 36.461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layer 1”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526160" cy="4113213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R3-152244</a:t>
            </a:r>
          </a:p>
          <a:p>
            <a:r>
              <a:rPr lang="en-US" sz="1400" dirty="0" smtClean="0"/>
              <a:t>It has been agreed to reuse the same L1 specification as for the </a:t>
            </a:r>
            <a:r>
              <a:rPr lang="en-US" sz="1400" dirty="0"/>
              <a:t>S1 and X2 </a:t>
            </a:r>
            <a:r>
              <a:rPr lang="en-US" sz="1400" dirty="0" smtClean="0"/>
              <a:t>interfaces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879574"/>
              </p:ext>
            </p:extLst>
          </p:nvPr>
        </p:nvGraphicFramePr>
        <p:xfrm>
          <a:off x="5651500" y="2133600"/>
          <a:ext cx="29337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Visio" r:id="rId3" imgW="2924075" imgH="2733585" progId="Visio.Drawing.11">
                  <p:embed/>
                </p:oleObj>
              </mc:Choice>
              <mc:Fallback>
                <p:oleObj name="Visio" r:id="rId3" imgW="2924075" imgH="273358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133600"/>
                        <a:ext cx="29337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796136" y="4869160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3: Architecture for Xw, X2, S1 interfaces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36.462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</a:t>
            </a:r>
            <a:r>
              <a:rPr lang="en-US" sz="2000" dirty="0" err="1"/>
              <a:t>signalling</a:t>
            </a:r>
            <a:r>
              <a:rPr lang="en-US" sz="2000" dirty="0"/>
              <a:t> transport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46239" cy="4113213"/>
          </a:xfrm>
        </p:spPr>
        <p:txBody>
          <a:bodyPr/>
          <a:lstStyle/>
          <a:p>
            <a:pPr marL="0" indent="0"/>
            <a:r>
              <a:rPr lang="en-US" sz="1400" dirty="0"/>
              <a:t>Latest agreements: R3-152247</a:t>
            </a:r>
            <a:endParaRPr lang="en-US" sz="1400" dirty="0" smtClean="0"/>
          </a:p>
          <a:p>
            <a:pPr marL="0" indent="0"/>
            <a:r>
              <a:rPr lang="en-US" sz="1400" dirty="0" smtClean="0"/>
              <a:t>Specifies the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Transport over the </a:t>
            </a:r>
            <a:r>
              <a:rPr lang="en-US" sz="1400" dirty="0" err="1" smtClean="0"/>
              <a:t>Xw</a:t>
            </a:r>
            <a:r>
              <a:rPr lang="en-US" sz="1400" dirty="0" smtClean="0"/>
              <a:t> (how the </a:t>
            </a:r>
            <a:r>
              <a:rPr lang="en-US" sz="1400" dirty="0" err="1" smtClean="0"/>
              <a:t>Xw</a:t>
            </a:r>
            <a:r>
              <a:rPr lang="en-US" sz="1400" dirty="0" smtClean="0"/>
              <a:t>-AP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messages are transported over </a:t>
            </a:r>
            <a:r>
              <a:rPr lang="en-US" sz="1400" dirty="0" err="1" smtClean="0"/>
              <a:t>Xw</a:t>
            </a:r>
            <a:r>
              <a:rPr lang="en-US" sz="1400" dirty="0" smtClean="0"/>
              <a:t>)</a:t>
            </a:r>
          </a:p>
          <a:p>
            <a:pPr marL="0" indent="0"/>
            <a:r>
              <a:rPr lang="en-GB" sz="1400" dirty="0" smtClean="0"/>
              <a:t>SCTP Payload </a:t>
            </a:r>
            <a:r>
              <a:rPr lang="en-GB" sz="1400" dirty="0"/>
              <a:t>Protocol Identifier </a:t>
            </a:r>
            <a:r>
              <a:rPr lang="en-GB" sz="1400" dirty="0" smtClean="0"/>
              <a:t>– assignment pending IANA approval</a:t>
            </a:r>
          </a:p>
          <a:p>
            <a:pPr marL="0" indent="0"/>
            <a:r>
              <a:rPr lang="en-GB" sz="1400" dirty="0" smtClean="0"/>
              <a:t>Only one single SCTP association between eNB and WT pair allowed</a:t>
            </a:r>
          </a:p>
          <a:p>
            <a:pPr>
              <a:buFontTx/>
              <a:buChar char="-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06691"/>
              </p:ext>
            </p:extLst>
          </p:nvPr>
        </p:nvGraphicFramePr>
        <p:xfrm>
          <a:off x="5712427" y="3199493"/>
          <a:ext cx="10763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Picture" r:id="rId3" imgW="1080906" imgH="2165260" progId="Word.Picture.8">
                  <p:embed/>
                </p:oleObj>
              </mc:Choice>
              <mc:Fallback>
                <p:oleObj name="Picture" r:id="rId3" imgW="1080906" imgH="2165260" progId="Word.Pictur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2427" y="3199493"/>
                        <a:ext cx="1076325" cy="216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981928" y="5431741"/>
            <a:ext cx="31318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5: Xw Interface Control Plane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273783"/>
              </p:ext>
            </p:extLst>
          </p:nvPr>
        </p:nvGraphicFramePr>
        <p:xfrm>
          <a:off x="6891461" y="1988840"/>
          <a:ext cx="2073027" cy="165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Visio" r:id="rId5" imgW="2502981" imgH="1999172" progId="Visio.Drawing.11">
                  <p:embed/>
                </p:oleObj>
              </mc:Choice>
              <mc:Fallback>
                <p:oleObj name="Visio" r:id="rId5" imgW="2502981" imgH="1999172" progId="Visio.Drawing.11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461" y="1988840"/>
                        <a:ext cx="2073027" cy="165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C-Plane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36.463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application protocol (</a:t>
            </a:r>
            <a:r>
              <a:rPr lang="en-US" sz="2000" dirty="0" err="1"/>
              <a:t>XwAP</a:t>
            </a:r>
            <a:r>
              <a:rPr lang="en-US" sz="2000" dirty="0" smtClean="0"/>
              <a:t>).”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102224" cy="4328119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R3-152249</a:t>
            </a:r>
          </a:p>
          <a:p>
            <a:pPr marL="0" indent="0"/>
            <a:r>
              <a:rPr lang="en-US" sz="1400" dirty="0" smtClean="0"/>
              <a:t>Control plane transport - protocols </a:t>
            </a:r>
            <a:r>
              <a:rPr lang="en-US" sz="1400" dirty="0"/>
              <a:t>and procedures</a:t>
            </a:r>
          </a:p>
          <a:p>
            <a:pPr marL="0" indent="0"/>
            <a:r>
              <a:rPr lang="en-US" sz="1400" dirty="0" smtClean="0"/>
              <a:t>Functions of </a:t>
            </a:r>
            <a:r>
              <a:rPr lang="en-US" sz="1400" dirty="0" err="1" smtClean="0"/>
              <a:t>XwAP</a:t>
            </a:r>
            <a:r>
              <a:rPr lang="en-US" sz="1400" dirty="0" smtClean="0"/>
              <a:t>:</a:t>
            </a:r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 marL="0" indent="0"/>
            <a:r>
              <a:rPr lang="en-GB" sz="1400" dirty="0" smtClean="0"/>
              <a:t>Human-readable (i.e., tables) and machine-readable (i.e., ASN.1) description of procedures, messages, etc.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789831"/>
              </p:ext>
            </p:extLst>
          </p:nvPr>
        </p:nvGraphicFramePr>
        <p:xfrm>
          <a:off x="5148064" y="2132856"/>
          <a:ext cx="34385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Picture" r:id="rId3" imgW="3617600" imgH="1497584" progId="Word.Picture.8">
                  <p:embed/>
                </p:oleObj>
              </mc:Choice>
              <mc:Fallback>
                <p:oleObj name="Picture" r:id="rId3" imgW="3617600" imgH="1497584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132856"/>
                        <a:ext cx="3438525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 rot="10800000" flipV="1">
            <a:off x="5580112" y="3716259"/>
            <a:ext cx="28110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Figure 6: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Example: Xw Setup, successful operation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24223"/>
              </p:ext>
            </p:extLst>
          </p:nvPr>
        </p:nvGraphicFramePr>
        <p:xfrm>
          <a:off x="755576" y="2852936"/>
          <a:ext cx="4392488" cy="22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</a:tblGrid>
              <a:tr h="230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Function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Elementary Procedure(s)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WLAN Load Reporting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 Initiation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Setting up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Xw Setup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LTE-WLAN Aggregation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Addition Preparation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Association Confirmation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</a:t>
                      </a:r>
                      <a:r>
                        <a:rPr lang="en-GB" sz="900" dirty="0" smtClean="0">
                          <a:effectLst/>
                        </a:rPr>
                        <a:t>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Release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Release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Reporting of General Error Situations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Error Indication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Resetting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9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TS 36.464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data transport</a:t>
            </a:r>
            <a:r>
              <a:rPr lang="en-US" sz="1600" dirty="0" smtClean="0"/>
              <a:t>.” and </a:t>
            </a:r>
            <a:r>
              <a:rPr lang="en-US" sz="1600" dirty="0"/>
              <a:t>TS 36.465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interface user plane protocol”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246240" cy="4113213"/>
          </a:xfrm>
        </p:spPr>
        <p:txBody>
          <a:bodyPr/>
          <a:lstStyle/>
          <a:p>
            <a:r>
              <a:rPr lang="en-US" sz="1400" dirty="0" smtClean="0"/>
              <a:t>Latest agreements: R3-152213</a:t>
            </a:r>
          </a:p>
          <a:p>
            <a:r>
              <a:rPr lang="en-US" sz="1400" dirty="0" smtClean="0"/>
              <a:t>User plane transport – protocols and procedures</a:t>
            </a:r>
          </a:p>
          <a:p>
            <a:r>
              <a:rPr lang="en-US" sz="1400" dirty="0" err="1" smtClean="0"/>
              <a:t>Xw</a:t>
            </a:r>
            <a:r>
              <a:rPr lang="en-US" sz="1400" dirty="0" smtClean="0"/>
              <a:t>-U protocol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54526"/>
              </p:ext>
            </p:extLst>
          </p:nvPr>
        </p:nvGraphicFramePr>
        <p:xfrm>
          <a:off x="6963931" y="2033692"/>
          <a:ext cx="2004890" cy="158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Visio" r:id="rId3" imgW="2524122" imgH="1999304" progId="Visio.Drawing.11">
                  <p:embed/>
                </p:oleObj>
              </mc:Choice>
              <mc:Fallback>
                <p:oleObj name="Visio" r:id="rId3" imgW="2524122" imgH="19993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3931" y="2033692"/>
                        <a:ext cx="2004890" cy="15887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7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U-Plane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864785"/>
              </p:ext>
            </p:extLst>
          </p:nvPr>
        </p:nvGraphicFramePr>
        <p:xfrm>
          <a:off x="5783523" y="3138931"/>
          <a:ext cx="107632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Picture" r:id="rId5" imgW="1075542" imgH="2479630" progId="Word.Picture.8">
                  <p:embed/>
                </p:oleObj>
              </mc:Choice>
              <mc:Fallback>
                <p:oleObj name="Picture" r:id="rId5" imgW="1075542" imgH="247963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3523" y="3138931"/>
                        <a:ext cx="107632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71790" y="5750115"/>
            <a:ext cx="269979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8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Xw Interface User Plane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1110</Words>
  <Application>Microsoft Office PowerPoint</Application>
  <PresentationFormat>On-screen Show (4:3)</PresentationFormat>
  <Paragraphs>139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802-11-Submission</vt:lpstr>
      <vt:lpstr>Document</vt:lpstr>
      <vt:lpstr>Visio</vt:lpstr>
      <vt:lpstr>Picture</vt:lpstr>
      <vt:lpstr>Update on 3GPP RAN3 Multi-RAT joint coordination</vt:lpstr>
      <vt:lpstr>Abstract</vt:lpstr>
      <vt:lpstr>Background (1/2)</vt:lpstr>
      <vt:lpstr>Background (2/2)</vt:lpstr>
      <vt:lpstr>The Xw interface</vt:lpstr>
      <vt:lpstr>TS 36.461 “Evolved Universal Terrestrial Radio Access Network (E-UTRAN) and Wireless LAN (WLAN); Xw layer 1” </vt:lpstr>
      <vt:lpstr>TS 36.462 “Evolved Universal Terrestrial Radio Access Network (E-UTRAN) and Wireless LAN (WLAN); Xw signalling transport”</vt:lpstr>
      <vt:lpstr>TS 36.463 “Evolved Universal Terrestrial Radio Access Network (E-UTRAN) and Wireless LAN (WLAN); Xw application protocol (XwAP).”</vt:lpstr>
      <vt:lpstr>TS 36.464 “Evolved Universal Terrestrial Radio Access Network (E-UTRAN) and Wireless LAN (WLAN); Xw data transport.” and TS 36.465 “Evolved Universal Terrestrial Radio Access Network (E-UTRAN) and Wireless LAN (WLAN); Xw interface user plane protocol” </vt:lpstr>
      <vt:lpstr>What does this all mean for IEEE?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2015-11-09T14:00:04Z</dcterms:created>
  <dcterms:modified xsi:type="dcterms:W3CDTF">2015-11-11T15:12:11Z</dcterms:modified>
</cp:coreProperties>
</file>