
<file path=[Content_Types].xml><?xml version="1.0" encoding="utf-8"?>
<Types xmlns="http://schemas.openxmlformats.org/package/2006/content-types">
  <Default Extension="png" ContentType="image/png"/>
  <Default Extension="vsd" ContentType="application/vnd.visio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3" r:id="rId4"/>
    <p:sldId id="272" r:id="rId5"/>
    <p:sldId id="266" r:id="rId6"/>
    <p:sldId id="270" r:id="rId7"/>
    <p:sldId id="267" r:id="rId8"/>
    <p:sldId id="268" r:id="rId9"/>
    <p:sldId id="269" r:id="rId10"/>
    <p:sldId id="265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7544" autoAdjust="0"/>
  </p:normalViewPr>
  <p:slideViewPr>
    <p:cSldViewPr>
      <p:cViewPr varScale="1">
        <p:scale>
          <a:sx n="73" d="100"/>
          <a:sy n="73" d="100"/>
        </p:scale>
        <p:origin x="-1104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802.11-15/1376r0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802.11-15/1376r0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802.11-15/1376r0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802.11-15/1376r0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802.11-15/1376r0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802.11-15/1376r0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Filip Mestanov (Ericsson)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Filip Mestanov (Ericsson)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802.11-14/1376r0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Drawing2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Visio_2003-2010_Drawing3.vsd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Drawing4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Update on 3GPP RAN3 Multi-RAT joint coordination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2015-10-28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0440318"/>
              </p:ext>
            </p:extLst>
          </p:nvPr>
        </p:nvGraphicFramePr>
        <p:xfrm>
          <a:off x="512763" y="2281238"/>
          <a:ext cx="8135937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Document" r:id="rId4" imgW="8244799" imgH="2534496" progId="Word.Document.8">
                  <p:embed/>
                </p:oleObj>
              </mc:Choice>
              <mc:Fallback>
                <p:oleObj name="Document" r:id="rId4" imgW="8244799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81238"/>
                        <a:ext cx="8135937" cy="249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all mean for IEEE?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630615" cy="4113213"/>
          </a:xfrm>
        </p:spPr>
        <p:txBody>
          <a:bodyPr/>
          <a:lstStyle/>
          <a:p>
            <a:r>
              <a:rPr lang="en-US" sz="1800" dirty="0" smtClean="0"/>
              <a:t>The requirement from the beginning was to not have impact </a:t>
            </a:r>
            <a:r>
              <a:rPr lang="en-US" sz="1800" dirty="0"/>
              <a:t>on IEEE </a:t>
            </a:r>
            <a:r>
              <a:rPr lang="en-US" sz="1800" dirty="0" smtClean="0"/>
              <a:t>protocols</a:t>
            </a:r>
            <a:endParaRPr lang="en-US" sz="1800" dirty="0"/>
          </a:p>
          <a:p>
            <a:r>
              <a:rPr lang="en-US" sz="1800" dirty="0" smtClean="0"/>
              <a:t>The WLAN Termination (WT) </a:t>
            </a:r>
            <a:r>
              <a:rPr lang="en-US" sz="1800" dirty="0"/>
              <a:t>behavior is defined only in the minimum terms required for the 3GPP-defined </a:t>
            </a:r>
            <a:r>
              <a:rPr lang="en-US" sz="1800" dirty="0" smtClean="0"/>
              <a:t>functionality</a:t>
            </a:r>
            <a:endParaRPr lang="en-US" sz="1800" dirty="0"/>
          </a:p>
          <a:p>
            <a:r>
              <a:rPr lang="en-US" sz="1800" dirty="0" smtClean="0"/>
              <a:t>Implementation</a:t>
            </a:r>
            <a:r>
              <a:rPr lang="en-US" sz="1800" dirty="0"/>
              <a:t>, functional split, deployment options are up to vendor choices; e.g</a:t>
            </a:r>
            <a:r>
              <a:rPr lang="en-US" sz="1800" dirty="0" smtClean="0"/>
              <a:t>., </a:t>
            </a:r>
            <a:r>
              <a:rPr lang="en-US" sz="1800" dirty="0"/>
              <a:t>WT could be implemented as:</a:t>
            </a:r>
          </a:p>
          <a:p>
            <a:r>
              <a:rPr lang="en-US" sz="1800" dirty="0" smtClean="0"/>
              <a:t>	- interworking </a:t>
            </a:r>
            <a:r>
              <a:rPr lang="en-US" sz="1800" dirty="0"/>
              <a:t>function on top of an </a:t>
            </a:r>
            <a:r>
              <a:rPr lang="en-US" sz="1800" dirty="0" smtClean="0"/>
              <a:t>AC</a:t>
            </a:r>
            <a:endParaRPr lang="en-US" sz="1800" dirty="0"/>
          </a:p>
          <a:p>
            <a:r>
              <a:rPr lang="en-US" sz="1800" dirty="0" smtClean="0"/>
              <a:t>	- co-located </a:t>
            </a:r>
            <a:r>
              <a:rPr lang="en-US" sz="1800" dirty="0"/>
              <a:t>in an AP</a:t>
            </a:r>
          </a:p>
          <a:p>
            <a:r>
              <a:rPr lang="en-US" sz="1800" dirty="0" smtClean="0"/>
              <a:t>	- co-located </a:t>
            </a:r>
            <a:r>
              <a:rPr lang="en-US" sz="1800" dirty="0"/>
              <a:t>in any other </a:t>
            </a:r>
            <a:r>
              <a:rPr lang="en-US" sz="1800" dirty="0" smtClean="0"/>
              <a:t>node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However, e.g., UE Average </a:t>
            </a:r>
            <a:r>
              <a:rPr lang="en-US" sz="1800" dirty="0">
                <a:solidFill>
                  <a:schemeClr val="tx1"/>
                </a:solidFill>
              </a:rPr>
              <a:t>data </a:t>
            </a:r>
            <a:r>
              <a:rPr lang="en-US" sz="1800" dirty="0" smtClean="0">
                <a:solidFill>
                  <a:schemeClr val="tx1"/>
                </a:solidFill>
              </a:rPr>
              <a:t>rate, WAN metrics not part of IEEE specs. Anything to do be done here?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08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gives a short update on the current status of the 3GPP Multi-RAT joint </a:t>
            </a:r>
            <a:r>
              <a:rPr lang="en-GB" dirty="0"/>
              <a:t>coordination (</a:t>
            </a:r>
            <a:r>
              <a:rPr lang="en-GB" dirty="0" err="1" smtClean="0"/>
              <a:t>FS_MultiRAT_JC</a:t>
            </a:r>
            <a:r>
              <a:rPr lang="en-GB" dirty="0"/>
              <a:t>)</a:t>
            </a:r>
            <a:r>
              <a:rPr lang="en-GB" dirty="0" smtClean="0"/>
              <a:t> </a:t>
            </a:r>
            <a:r>
              <a:rPr lang="en-GB" dirty="0"/>
              <a:t>work </a:t>
            </a:r>
            <a:r>
              <a:rPr lang="en-GB" dirty="0" smtClean="0"/>
              <a:t>item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Background (1/2)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5110336" cy="4344839"/>
          </a:xfrm>
          <a:ln/>
        </p:spPr>
        <p:txBody>
          <a:bodyPr/>
          <a:lstStyle/>
          <a:p>
            <a:r>
              <a:rPr lang="en-US" sz="1400" dirty="0" smtClean="0"/>
              <a:t>In 3GPP Release 13</a:t>
            </a:r>
            <a:r>
              <a:rPr lang="en-US" sz="1400" b="0" dirty="0" smtClean="0"/>
              <a:t>, a “Study </a:t>
            </a:r>
            <a:r>
              <a:rPr lang="en-US" sz="1400" b="0" dirty="0"/>
              <a:t>on Multiple Radio Access Technology (Multi-RAT) joint </a:t>
            </a:r>
            <a:r>
              <a:rPr lang="en-US" sz="1400" b="0" dirty="0" smtClean="0"/>
              <a:t>coordination” was started with the goal of  improving the overall coordination between </a:t>
            </a:r>
            <a:r>
              <a:rPr lang="en-US" sz="1400" b="0" dirty="0"/>
              <a:t>different RATs (</a:t>
            </a:r>
            <a:r>
              <a:rPr lang="en-US" sz="1400" b="0" dirty="0" smtClean="0"/>
              <a:t>LTE/UMTS/GSM/CDMA/WLAN) for operators with multi-RAT networks</a:t>
            </a:r>
          </a:p>
          <a:p>
            <a:pPr marL="0" indent="0"/>
            <a:r>
              <a:rPr lang="en-US" sz="1400" dirty="0" smtClean="0"/>
              <a:t>Clause 5.1 of TR 37.800 defined “Coordination involving</a:t>
            </a:r>
            <a:r>
              <a:rPr lang="en-GB" sz="1400" dirty="0" smtClean="0"/>
              <a:t> 3GPP-WLAN”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b="0" dirty="0" smtClean="0"/>
              <a:t>Aim was to: a) report UE throughput in WLAN in order to follow-up on potential performance impacts and b) improve the eNB/NB broadcast performance for the Rel-12 WLAN interworking feature c) not impact 3GPP core nodes (MME, S-GW, P-GW) or other specifications (e.g., IEEE, WFA, WBA), pure RAN solution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b="0" dirty="0" smtClean="0"/>
              <a:t>Parameters to be exchanged from the WLAN to 3GPP nodes: BSS Load, UE Average data rate, WLAN identifiers (SSID, BSSID, HESSID), BSS Average Access Delay, BSS AC Access Delay, WAN Metrics</a:t>
            </a:r>
          </a:p>
          <a:p>
            <a:r>
              <a:rPr lang="en-GB" sz="1400" dirty="0" smtClean="0"/>
              <a:t>The WLAN Termination (WT) was introduced as a logical node where the Xw interface terminates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b="0" dirty="0" smtClean="0"/>
              <a:t>The placement and implementation of WT in WLAN is out of 3GPP scope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200" b="0" dirty="0" smtClean="0"/>
              <a:t>However WT functions and behaviour are specified by 3GPP</a:t>
            </a:r>
          </a:p>
          <a:p>
            <a:r>
              <a:rPr lang="en-GB" sz="1400" dirty="0" smtClean="0"/>
              <a:t>The work item was approved at RAN#68</a:t>
            </a:r>
            <a:endParaRPr lang="en-US" sz="14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7818" y="2132856"/>
            <a:ext cx="2951778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6660232" y="3789039"/>
            <a:ext cx="1800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Figure 1:  Architecture for the Xw interface</a:t>
            </a:r>
            <a:endParaRPr lang="en-US" sz="1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Background (2/2)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110336" cy="4208463"/>
          </a:xfrm>
          <a:ln/>
        </p:spPr>
        <p:txBody>
          <a:bodyPr/>
          <a:lstStyle/>
          <a:p>
            <a:r>
              <a:rPr lang="en-US" sz="1400" b="0" dirty="0" smtClean="0"/>
              <a:t>However, during the progress of the RAN3 work, a new RAN2 WI was approved: </a:t>
            </a:r>
            <a:r>
              <a:rPr lang="en-US" sz="1400" dirty="0" smtClean="0"/>
              <a:t>“</a:t>
            </a:r>
            <a:r>
              <a:rPr lang="en-GB" sz="1400" dirty="0"/>
              <a:t>LTE-WLAN Radio Level Integration and Interworking Enhancement</a:t>
            </a:r>
            <a:r>
              <a:rPr lang="en-GB" sz="1400" dirty="0" smtClean="0"/>
              <a:t>” </a:t>
            </a:r>
            <a:r>
              <a:rPr lang="en-US" sz="1400" dirty="0"/>
              <a:t>(</a:t>
            </a:r>
            <a:r>
              <a:rPr lang="en-GB" sz="1400" dirty="0"/>
              <a:t>RP-150510)</a:t>
            </a:r>
            <a:r>
              <a:rPr lang="en-US" sz="1400" b="0" dirty="0" smtClean="0"/>
              <a:t>, which was considered to have impact on the Xw interface</a:t>
            </a:r>
          </a:p>
          <a:p>
            <a:r>
              <a:rPr lang="en-US" sz="1400" dirty="0" smtClean="0"/>
              <a:t>The main goals were:</a:t>
            </a:r>
          </a:p>
          <a:p>
            <a:pPr>
              <a:buAutoNum type="arabicPeriod"/>
            </a:pPr>
            <a:r>
              <a:rPr lang="en-US" sz="1400" b="0" dirty="0" smtClean="0"/>
              <a:t>Enhance the Rel. 12 WLAN interworking feature with full network control (LWI)</a:t>
            </a:r>
          </a:p>
          <a:p>
            <a:pPr>
              <a:buAutoNum type="arabicPeriod"/>
            </a:pPr>
            <a:r>
              <a:rPr lang="en-US" sz="1400" b="0" dirty="0" smtClean="0"/>
              <a:t>Tight LTE-WLAN access aggregation at radio level (LWA), which follows the Dual-Connectivity concept specified in Rel. 12)</a:t>
            </a:r>
          </a:p>
          <a:p>
            <a:endParaRPr lang="en-US" sz="1400" dirty="0" smtClean="0"/>
          </a:p>
          <a:p>
            <a:endParaRPr lang="en-US" sz="1400" u="sng" dirty="0" smtClean="0"/>
          </a:p>
          <a:p>
            <a:r>
              <a:rPr lang="en-US" sz="1400" u="sng" dirty="0" smtClean="0"/>
              <a:t>Note:</a:t>
            </a:r>
          </a:p>
          <a:p>
            <a:r>
              <a:rPr lang="en-US" sz="1000" b="0" dirty="0" smtClean="0"/>
              <a:t>Subsequently, this work was extended for access aggregation over legacy WLAN (i.e., no impact on Xw): </a:t>
            </a:r>
            <a:r>
              <a:rPr lang="en-US" sz="1000" dirty="0" smtClean="0"/>
              <a:t>“</a:t>
            </a:r>
            <a:r>
              <a:rPr lang="en-GB" sz="1000" dirty="0"/>
              <a:t>LTE-WLAN RAN Level Integration supporting legacy WLAN</a:t>
            </a:r>
            <a:r>
              <a:rPr lang="en-US" sz="1000" dirty="0" smtClean="0"/>
              <a:t>” (RP-151615)</a:t>
            </a:r>
          </a:p>
          <a:p>
            <a:r>
              <a:rPr lang="en-US" sz="1000" dirty="0" smtClean="0"/>
              <a:t>The main goal was:</a:t>
            </a:r>
          </a:p>
          <a:p>
            <a:r>
              <a:rPr lang="en-US" sz="1000" b="0" dirty="0" smtClean="0"/>
              <a:t>1. Extend the aggregation solution to provide support for legacy WLAN deployments (i.e., based on IPSec)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12160" y="5588473"/>
            <a:ext cx="2736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Figure 2: Protocol stack for LTE-WLAN access aggregation</a:t>
            </a:r>
            <a:endParaRPr lang="en-US" sz="1200" b="1" dirty="0">
              <a:solidFill>
                <a:schemeClr val="tx1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089200"/>
            <a:ext cx="3249743" cy="342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66769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Xw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The Xw interface is currently being standardized in RAN3. The specification follows the same principle as with other LTE network protocols (S1AP, X2AP)</a:t>
            </a:r>
          </a:p>
          <a:p>
            <a:r>
              <a:rPr lang="en-US" sz="1600" dirty="0" smtClean="0"/>
              <a:t>Several specification documents cover different aspects of the interface:</a:t>
            </a:r>
          </a:p>
          <a:p>
            <a:r>
              <a:rPr lang="en-US" sz="1600" b="0" dirty="0" smtClean="0"/>
              <a:t>1. TS </a:t>
            </a:r>
            <a:r>
              <a:rPr lang="en-US" sz="1600" b="0" dirty="0"/>
              <a:t>36.461 “Evolved Universal Terrestrial Radio Access Network (E-UTRAN) and Wireless LAN (WLAN); Xw layer 1</a:t>
            </a:r>
            <a:r>
              <a:rPr lang="en-US" sz="1600" b="0" dirty="0" smtClean="0"/>
              <a:t>”</a:t>
            </a:r>
          </a:p>
          <a:p>
            <a:r>
              <a:rPr lang="en-US" sz="1600" b="0" dirty="0" smtClean="0"/>
              <a:t>2. TS </a:t>
            </a:r>
            <a:r>
              <a:rPr lang="en-US" sz="1600" b="0" dirty="0"/>
              <a:t>36.462 “Evolved Universal Terrestrial Radio Access Network (E-UTRAN) and Wireless LAN (WLAN); Xw </a:t>
            </a:r>
            <a:r>
              <a:rPr lang="en-US" sz="1600" b="0" dirty="0" err="1"/>
              <a:t>signalling</a:t>
            </a:r>
            <a:r>
              <a:rPr lang="en-US" sz="1600" b="0" dirty="0"/>
              <a:t> transport</a:t>
            </a:r>
            <a:r>
              <a:rPr lang="en-US" sz="1600" b="0" dirty="0" smtClean="0"/>
              <a:t>”</a:t>
            </a:r>
          </a:p>
          <a:p>
            <a:r>
              <a:rPr lang="en-US" sz="1600" b="0" dirty="0" smtClean="0"/>
              <a:t>3. TS </a:t>
            </a:r>
            <a:r>
              <a:rPr lang="en-US" sz="1600" b="0" dirty="0"/>
              <a:t>36.463 “Evolved Universal Terrestrial Radio Access Network (E-UTRAN) and Wireless LAN (WLAN); Xw application protocol (</a:t>
            </a:r>
            <a:r>
              <a:rPr lang="en-US" sz="1600" b="0" dirty="0" err="1"/>
              <a:t>XwAP</a:t>
            </a:r>
            <a:r>
              <a:rPr lang="en-US" sz="1600" b="0" dirty="0"/>
              <a:t>).”</a:t>
            </a:r>
          </a:p>
          <a:p>
            <a:r>
              <a:rPr lang="en-US" sz="1600" b="0" dirty="0" smtClean="0"/>
              <a:t>4. TS </a:t>
            </a:r>
            <a:r>
              <a:rPr lang="en-US" sz="1600" b="0" dirty="0"/>
              <a:t>36.464 “Evolved Universal Terrestrial Radio Access Network (E-UTRAN) and Wireless LAN (WLAN); Xw data transport.”</a:t>
            </a:r>
          </a:p>
          <a:p>
            <a:r>
              <a:rPr lang="en-US" sz="1600" b="0" dirty="0" smtClean="0"/>
              <a:t>5. TS </a:t>
            </a:r>
            <a:r>
              <a:rPr lang="en-US" sz="1600" b="0" dirty="0"/>
              <a:t>36.465 “Evolved Universal Terrestrial Radio Access Network (E-UTRAN) and Wireless LAN (WLAN); Xw interface user plane protocol”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224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TS 36.461 “Evolved Universal Terrestrial Radio Access Network (E-UTRAN) and Wireless LAN (WLAN); </a:t>
            </a:r>
            <a:r>
              <a:rPr lang="en-US" sz="2000" dirty="0" err="1"/>
              <a:t>Xw</a:t>
            </a:r>
            <a:r>
              <a:rPr lang="en-US" sz="2000" dirty="0"/>
              <a:t> layer 1”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3526160" cy="4113213"/>
          </a:xfrm>
        </p:spPr>
        <p:txBody>
          <a:bodyPr/>
          <a:lstStyle/>
          <a:p>
            <a:r>
              <a:rPr lang="en-US" sz="1400" dirty="0" smtClean="0"/>
              <a:t>Latest </a:t>
            </a:r>
            <a:r>
              <a:rPr lang="en-US" sz="1400" dirty="0"/>
              <a:t>agreements: R3-152244</a:t>
            </a:r>
          </a:p>
          <a:p>
            <a:r>
              <a:rPr lang="en-US" sz="1400" dirty="0" smtClean="0"/>
              <a:t>It has been agreed to reuse the same L1 specification as for the </a:t>
            </a:r>
            <a:r>
              <a:rPr lang="en-US" sz="1400" dirty="0"/>
              <a:t>S1 and X2 </a:t>
            </a:r>
            <a:r>
              <a:rPr lang="en-US" sz="1400" dirty="0" smtClean="0"/>
              <a:t>interfaces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8879574"/>
              </p:ext>
            </p:extLst>
          </p:nvPr>
        </p:nvGraphicFramePr>
        <p:xfrm>
          <a:off x="5651500" y="2133600"/>
          <a:ext cx="29337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1" name="Visio" r:id="rId3" imgW="2924075" imgH="2733585" progId="Visio.Drawing.11">
                  <p:embed/>
                </p:oleObj>
              </mc:Choice>
              <mc:Fallback>
                <p:oleObj name="Visio" r:id="rId3" imgW="2924075" imgH="2733585" progId="Visio.Drawing.11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2133600"/>
                        <a:ext cx="2933700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5796136" y="4869160"/>
            <a:ext cx="2736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Figure 3: Architecture for Xw, X2, S1 interfaces</a:t>
            </a:r>
            <a:endParaRPr 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14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TS 36.462 “Evolved Universal Terrestrial Radio Access Network (E-UTRAN) and Wireless LAN (WLAN); </a:t>
            </a:r>
            <a:r>
              <a:rPr lang="en-US" sz="2000" dirty="0" err="1"/>
              <a:t>Xw</a:t>
            </a:r>
            <a:r>
              <a:rPr lang="en-US" sz="2000" dirty="0"/>
              <a:t> </a:t>
            </a:r>
            <a:r>
              <a:rPr lang="en-US" sz="2000" dirty="0" err="1"/>
              <a:t>signalling</a:t>
            </a:r>
            <a:r>
              <a:rPr lang="en-US" sz="2000" dirty="0"/>
              <a:t> transport</a:t>
            </a:r>
            <a:r>
              <a:rPr lang="en-US" sz="2000" dirty="0" smtClean="0"/>
              <a:t>”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246239" cy="4113213"/>
          </a:xfrm>
        </p:spPr>
        <p:txBody>
          <a:bodyPr/>
          <a:lstStyle/>
          <a:p>
            <a:pPr marL="0" indent="0"/>
            <a:r>
              <a:rPr lang="en-US" sz="1400" dirty="0"/>
              <a:t>Latest agreements: R3-152247</a:t>
            </a:r>
            <a:endParaRPr lang="en-US" sz="1400" dirty="0" smtClean="0"/>
          </a:p>
          <a:p>
            <a:pPr marL="0" indent="0"/>
            <a:r>
              <a:rPr lang="en-US" sz="1400" dirty="0" smtClean="0"/>
              <a:t>Specifies the </a:t>
            </a:r>
            <a:r>
              <a:rPr lang="en-US" sz="1400" dirty="0" err="1" smtClean="0"/>
              <a:t>Signalling</a:t>
            </a:r>
            <a:r>
              <a:rPr lang="en-US" sz="1400" dirty="0" smtClean="0"/>
              <a:t> Transport over the </a:t>
            </a:r>
            <a:r>
              <a:rPr lang="en-US" sz="1400" dirty="0" err="1" smtClean="0"/>
              <a:t>Xw</a:t>
            </a:r>
            <a:r>
              <a:rPr lang="en-US" sz="1400" dirty="0" smtClean="0"/>
              <a:t> (how the </a:t>
            </a:r>
            <a:r>
              <a:rPr lang="en-US" sz="1400" dirty="0" err="1" smtClean="0"/>
              <a:t>Xw</a:t>
            </a:r>
            <a:r>
              <a:rPr lang="en-US" sz="1400" dirty="0" smtClean="0"/>
              <a:t>-AP </a:t>
            </a:r>
            <a:r>
              <a:rPr lang="en-US" sz="1400" dirty="0" err="1" smtClean="0"/>
              <a:t>signalling</a:t>
            </a:r>
            <a:r>
              <a:rPr lang="en-US" sz="1400" dirty="0" smtClean="0"/>
              <a:t> messages are transported over </a:t>
            </a:r>
            <a:r>
              <a:rPr lang="en-US" sz="1400" dirty="0" err="1" smtClean="0"/>
              <a:t>Xw</a:t>
            </a:r>
            <a:r>
              <a:rPr lang="en-US" sz="1400" dirty="0" smtClean="0"/>
              <a:t>)</a:t>
            </a:r>
          </a:p>
          <a:p>
            <a:pPr marL="0" indent="0"/>
            <a:r>
              <a:rPr lang="en-GB" sz="1400" dirty="0" smtClean="0"/>
              <a:t>SCTP Payload </a:t>
            </a:r>
            <a:r>
              <a:rPr lang="en-GB" sz="1400" dirty="0"/>
              <a:t>Protocol Identifier </a:t>
            </a:r>
            <a:r>
              <a:rPr lang="en-GB" sz="1400" dirty="0" smtClean="0"/>
              <a:t>– assignment pending IANA approval</a:t>
            </a:r>
          </a:p>
          <a:p>
            <a:pPr marL="0" indent="0"/>
            <a:r>
              <a:rPr lang="en-GB" sz="1400" dirty="0" smtClean="0"/>
              <a:t>Only one single SCTP association between eNB and WT pair allowed</a:t>
            </a:r>
          </a:p>
          <a:p>
            <a:pPr>
              <a:buFontTx/>
              <a:buChar char="-"/>
            </a:pPr>
            <a:endParaRPr lang="en-US" sz="1400" dirty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606691"/>
              </p:ext>
            </p:extLst>
          </p:nvPr>
        </p:nvGraphicFramePr>
        <p:xfrm>
          <a:off x="5712427" y="3199493"/>
          <a:ext cx="1076325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3" name="Picture" r:id="rId3" imgW="1080906" imgH="2165260" progId="Word.Picture.8">
                  <p:embed/>
                </p:oleObj>
              </mc:Choice>
              <mc:Fallback>
                <p:oleObj name="Picture" r:id="rId3" imgW="1080906" imgH="2165260" progId="Word.Picture.8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2427" y="3199493"/>
                        <a:ext cx="1076325" cy="216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4981928" y="5431741"/>
            <a:ext cx="313184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Figure 5: Xw Interface Control Plane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7273783"/>
              </p:ext>
            </p:extLst>
          </p:nvPr>
        </p:nvGraphicFramePr>
        <p:xfrm>
          <a:off x="6891461" y="1988840"/>
          <a:ext cx="2073027" cy="1655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4" name="Visio" r:id="rId5" imgW="2502981" imgH="1999172" progId="Visio.Drawing.11">
                  <p:embed/>
                </p:oleObj>
              </mc:Choice>
              <mc:Fallback>
                <p:oleObj name="Visio" r:id="rId5" imgW="2502981" imgH="1999172" progId="Visio.Drawing.11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1461" y="1988840"/>
                        <a:ext cx="2073027" cy="16552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3"/>
          <p:cNvSpPr>
            <a:spLocks noChangeArrowheads="1"/>
          </p:cNvSpPr>
          <p:nvPr/>
        </p:nvSpPr>
        <p:spPr bwMode="auto">
          <a:xfrm rot="10800000" flipV="1">
            <a:off x="6788753" y="3604954"/>
            <a:ext cx="235524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Figure</a:t>
            </a:r>
            <a:r>
              <a:rPr kumimoji="0" lang="en-GB" altLang="ja-JP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 4</a:t>
            </a:r>
            <a:r>
              <a:rPr kumimoji="0" lang="en-GB" altLang="ja-JP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: C-Plane connectivity of eNB and WT for LWA</a:t>
            </a:r>
            <a:endParaRPr kumimoji="0" lang="en-GB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9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TS 36.463 “Evolved Universal Terrestrial Radio Access Network (E-UTRAN) and Wireless LAN (WLAN); </a:t>
            </a:r>
            <a:r>
              <a:rPr lang="en-US" sz="2000" dirty="0" err="1"/>
              <a:t>Xw</a:t>
            </a:r>
            <a:r>
              <a:rPr lang="en-US" sz="2000" dirty="0"/>
              <a:t> application protocol (</a:t>
            </a:r>
            <a:r>
              <a:rPr lang="en-US" sz="2000" dirty="0" err="1"/>
              <a:t>XwAP</a:t>
            </a:r>
            <a:r>
              <a:rPr lang="en-US" sz="2000" dirty="0" smtClean="0"/>
              <a:t>).”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4102224" cy="4328119"/>
          </a:xfrm>
        </p:spPr>
        <p:txBody>
          <a:bodyPr/>
          <a:lstStyle/>
          <a:p>
            <a:r>
              <a:rPr lang="en-US" sz="1400" dirty="0" smtClean="0"/>
              <a:t>Latest </a:t>
            </a:r>
            <a:r>
              <a:rPr lang="en-US" sz="1400" dirty="0"/>
              <a:t>agreements: R3-152249</a:t>
            </a:r>
          </a:p>
          <a:p>
            <a:pPr marL="0" indent="0"/>
            <a:r>
              <a:rPr lang="en-US" sz="1400" dirty="0" smtClean="0"/>
              <a:t>Control plane transport - protocols </a:t>
            </a:r>
            <a:r>
              <a:rPr lang="en-US" sz="1400" dirty="0"/>
              <a:t>and procedures</a:t>
            </a:r>
          </a:p>
          <a:p>
            <a:pPr marL="0" indent="0"/>
            <a:r>
              <a:rPr lang="en-US" sz="1400" dirty="0" smtClean="0"/>
              <a:t>Functions of </a:t>
            </a:r>
            <a:r>
              <a:rPr lang="en-US" sz="1400" dirty="0" err="1" smtClean="0"/>
              <a:t>XwAP</a:t>
            </a:r>
            <a:r>
              <a:rPr lang="en-US" sz="1400" dirty="0" smtClean="0"/>
              <a:t>:</a:t>
            </a:r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400" dirty="0" smtClean="0"/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400" dirty="0" smtClean="0"/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400" dirty="0" smtClean="0"/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400" dirty="0" smtClean="0"/>
          </a:p>
          <a:p>
            <a:pPr marL="0" indent="0"/>
            <a:r>
              <a:rPr lang="en-GB" sz="1400" dirty="0" smtClean="0"/>
              <a:t>Human-readable (i.e., tables) and machine-readable (i.e., ASN.1) description of procedures, messages, etc.</a:t>
            </a:r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0789831"/>
              </p:ext>
            </p:extLst>
          </p:nvPr>
        </p:nvGraphicFramePr>
        <p:xfrm>
          <a:off x="5148064" y="2132856"/>
          <a:ext cx="3438525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4" name="Picture" r:id="rId3" imgW="3617600" imgH="1497584" progId="Word.Picture.8">
                  <p:embed/>
                </p:oleObj>
              </mc:Choice>
              <mc:Fallback>
                <p:oleObj name="Picture" r:id="rId3" imgW="3617600" imgH="1497584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2132856"/>
                        <a:ext cx="3438525" cy="142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 rot="10800000" flipV="1">
            <a:off x="5580112" y="3716259"/>
            <a:ext cx="281102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Figure 6:</a:t>
            </a:r>
            <a:r>
              <a:rPr kumimoji="0" lang="en-GB" altLang="en-US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Example: Xw Setup, successful operation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224223"/>
              </p:ext>
            </p:extLst>
          </p:nvPr>
        </p:nvGraphicFramePr>
        <p:xfrm>
          <a:off x="755576" y="2852936"/>
          <a:ext cx="4392488" cy="224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244"/>
                <a:gridCol w="2196244"/>
              </a:tblGrid>
              <a:tr h="2302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Function</a:t>
                      </a:r>
                      <a:endParaRPr lang="en-US" sz="9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Elementary Procedure(s)</a:t>
                      </a:r>
                      <a:endParaRPr lang="en-US" sz="9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2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WLAN Load Reporting</a:t>
                      </a:r>
                      <a:endParaRPr lang="en-US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900" dirty="0">
                          <a:effectLst/>
                        </a:rPr>
                        <a:t>WT Status Reporting Initiation</a:t>
                      </a:r>
                      <a:endParaRPr lang="en-US" sz="9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900" dirty="0">
                          <a:effectLst/>
                        </a:rPr>
                        <a:t>WT Status Reporting</a:t>
                      </a:r>
                      <a:endParaRPr lang="en-US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2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Setting up the Xw</a:t>
                      </a:r>
                      <a:endParaRPr lang="en-US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Xw Setup</a:t>
                      </a:r>
                      <a:endParaRPr lang="en-US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2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WT Configuration Update</a:t>
                      </a:r>
                      <a:endParaRPr lang="en-US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WT Configuration Update</a:t>
                      </a:r>
                      <a:endParaRPr lang="en-US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09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LTE-WLAN Aggregation</a:t>
                      </a:r>
                      <a:endParaRPr lang="en-US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900" dirty="0">
                          <a:effectLst/>
                        </a:rPr>
                        <a:t>WT Addition Preparation</a:t>
                      </a:r>
                      <a:endParaRPr lang="en-US" sz="9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900" dirty="0">
                          <a:effectLst/>
                        </a:rPr>
                        <a:t>WT Association Confirmation</a:t>
                      </a:r>
                      <a:endParaRPr lang="en-US" sz="9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900" dirty="0">
                          <a:effectLst/>
                        </a:rPr>
                        <a:t>eNB Initiated WT Modification</a:t>
                      </a:r>
                      <a:endParaRPr lang="en-US" sz="9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900" dirty="0">
                          <a:effectLst/>
                        </a:rPr>
                        <a:t>WT Initiated WT </a:t>
                      </a:r>
                      <a:r>
                        <a:rPr lang="en-GB" sz="900" dirty="0" smtClean="0">
                          <a:effectLst/>
                        </a:rPr>
                        <a:t>Modification</a:t>
                      </a:r>
                      <a:endParaRPr lang="en-US" sz="9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900" dirty="0">
                          <a:effectLst/>
                        </a:rPr>
                        <a:t>eNB Initiated WT Release</a:t>
                      </a:r>
                      <a:endParaRPr lang="en-US" sz="9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en-GB" sz="900" dirty="0">
                          <a:effectLst/>
                        </a:rPr>
                        <a:t>WT Initiated WT Release</a:t>
                      </a:r>
                      <a:endParaRPr lang="en-US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2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Reporting of General Error Situations</a:t>
                      </a:r>
                      <a:endParaRPr lang="en-US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Error Indication</a:t>
                      </a:r>
                      <a:endParaRPr lang="en-US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2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Resetting the Xw</a:t>
                      </a:r>
                      <a:endParaRPr lang="en-US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Reset</a:t>
                      </a:r>
                      <a:endParaRPr lang="en-US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194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TS 36.464 “Evolved Universal Terrestrial Radio Access Network (E-UTRAN) and Wireless LAN (WLAN); </a:t>
            </a:r>
            <a:r>
              <a:rPr lang="en-US" sz="1600" dirty="0" err="1"/>
              <a:t>Xw</a:t>
            </a:r>
            <a:r>
              <a:rPr lang="en-US" sz="1600" dirty="0"/>
              <a:t> data transport</a:t>
            </a:r>
            <a:r>
              <a:rPr lang="en-US" sz="1600" dirty="0" smtClean="0"/>
              <a:t>.” and </a:t>
            </a:r>
            <a:r>
              <a:rPr lang="en-US" sz="1600" dirty="0"/>
              <a:t>TS 36.465 “Evolved Universal Terrestrial Radio Access Network (E-UTRAN) and Wireless LAN (WLAN); </a:t>
            </a:r>
            <a:r>
              <a:rPr lang="en-US" sz="1600" dirty="0" err="1"/>
              <a:t>Xw</a:t>
            </a:r>
            <a:r>
              <a:rPr lang="en-US" sz="1600" dirty="0"/>
              <a:t> interface user plane protocol”</a:t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4246240" cy="4113213"/>
          </a:xfrm>
        </p:spPr>
        <p:txBody>
          <a:bodyPr/>
          <a:lstStyle/>
          <a:p>
            <a:r>
              <a:rPr lang="en-US" sz="1400" dirty="0" smtClean="0"/>
              <a:t>Latest agreements: R3-152213</a:t>
            </a:r>
          </a:p>
          <a:p>
            <a:r>
              <a:rPr lang="en-US" sz="1400" dirty="0" smtClean="0"/>
              <a:t>User plane transport – protocols and procedures</a:t>
            </a:r>
          </a:p>
          <a:p>
            <a:r>
              <a:rPr lang="en-US" sz="1400" dirty="0" err="1" smtClean="0"/>
              <a:t>Xw</a:t>
            </a:r>
            <a:r>
              <a:rPr lang="en-US" sz="1400" dirty="0" smtClean="0"/>
              <a:t>-U protocol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 Mestanov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054526"/>
              </p:ext>
            </p:extLst>
          </p:nvPr>
        </p:nvGraphicFramePr>
        <p:xfrm>
          <a:off x="6963931" y="2033692"/>
          <a:ext cx="2004890" cy="1588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0" name="Visio" r:id="rId3" imgW="2524122" imgH="1999304" progId="Visio.Drawing.11">
                  <p:embed/>
                </p:oleObj>
              </mc:Choice>
              <mc:Fallback>
                <p:oleObj name="Visio" r:id="rId3" imgW="2524122" imgH="1999304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3931" y="2033692"/>
                        <a:ext cx="2004890" cy="15887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 rot="10800000" flipV="1">
            <a:off x="6788753" y="3604954"/>
            <a:ext cx="235524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Figure</a:t>
            </a:r>
            <a:r>
              <a:rPr kumimoji="0" lang="en-GB" altLang="ja-JP" sz="1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 7</a:t>
            </a:r>
            <a:r>
              <a:rPr kumimoji="0" lang="en-GB" altLang="ja-JP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: U-Plane connectivity of eNB and WT for LWA</a:t>
            </a:r>
            <a:endParaRPr kumimoji="0" lang="en-GB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864785"/>
              </p:ext>
            </p:extLst>
          </p:nvPr>
        </p:nvGraphicFramePr>
        <p:xfrm>
          <a:off x="5783523" y="3138931"/>
          <a:ext cx="1076325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1" name="Picture" r:id="rId5" imgW="1075542" imgH="2479630" progId="Word.Picture.8">
                  <p:embed/>
                </p:oleObj>
              </mc:Choice>
              <mc:Fallback>
                <p:oleObj name="Picture" r:id="rId5" imgW="1075542" imgH="2479630" progId="Word.Picture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3523" y="3138931"/>
                        <a:ext cx="1076325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4971790" y="5750115"/>
            <a:ext cx="269979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Figure 8</a:t>
            </a:r>
            <a:r>
              <a:rPr kumimoji="0" lang="en-GB" altLang="ja-JP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SimSun" pitchFamily="2" charset="-122"/>
                <a:cs typeface="Times New Roman" pitchFamily="18" charset="0"/>
              </a:rPr>
              <a:t>: Xw Interface User Plane</a:t>
            </a:r>
            <a:endParaRPr kumimoji="0" lang="en-GB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10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1110</Words>
  <Application>Microsoft Office PowerPoint</Application>
  <PresentationFormat>On-screen Show (4:3)</PresentationFormat>
  <Paragraphs>140</Paragraphs>
  <Slides>10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802-11-Submission</vt:lpstr>
      <vt:lpstr>Document</vt:lpstr>
      <vt:lpstr>Visio</vt:lpstr>
      <vt:lpstr>Picture</vt:lpstr>
      <vt:lpstr>Update on 3GPP RAN3 Multi-RAT joint coordination</vt:lpstr>
      <vt:lpstr>Abstract</vt:lpstr>
      <vt:lpstr>Background (1/2)</vt:lpstr>
      <vt:lpstr>Background (2/2)</vt:lpstr>
      <vt:lpstr>The Xw interface</vt:lpstr>
      <vt:lpstr>TS 36.461 “Evolved Universal Terrestrial Radio Access Network (E-UTRAN) and Wireless LAN (WLAN); Xw layer 1” </vt:lpstr>
      <vt:lpstr>TS 36.462 “Evolved Universal Terrestrial Radio Access Network (E-UTRAN) and Wireless LAN (WLAN); Xw signalling transport”</vt:lpstr>
      <vt:lpstr>TS 36.463 “Evolved Universal Terrestrial Radio Access Network (E-UTRAN) and Wireless LAN (WLAN); Xw application protocol (XwAP).”</vt:lpstr>
      <vt:lpstr>TS 36.464 “Evolved Universal Terrestrial Radio Access Network (E-UTRAN) and Wireless LAN (WLAN); Xw data transport.” and TS 36.465 “Evolved Universal Terrestrial Radio Access Network (E-UTRAN) and Wireless LAN (WLAN); Xw interface user plane protocol” </vt:lpstr>
      <vt:lpstr>What does this all mean for IEEE?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2015-11-09T14:00:04Z</dcterms:created>
  <dcterms:modified xsi:type="dcterms:W3CDTF">2015-11-09T14:00:19Z</dcterms:modified>
</cp:coreProperties>
</file>