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39" r:id="rId3"/>
    <p:sldId id="340" r:id="rId4"/>
    <p:sldId id="345" r:id="rId5"/>
    <p:sldId id="335" r:id="rId6"/>
    <p:sldId id="347" r:id="rId7"/>
    <p:sldId id="334" r:id="rId8"/>
  </p:sldIdLst>
  <p:sldSz cx="9144000" cy="6858000" type="screen4x3"/>
  <p:notesSz cx="7099300" cy="102346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 userDrawn="1">
          <p15:clr>
            <a:srgbClr val="A4A3A4"/>
          </p15:clr>
        </p15:guide>
        <p15:guide id="2" pos="221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ma maggie" initials="mm" lastIdx="1" clrIdx="0">
    <p:extLst>
      <p:ext uri="{19B8F6BF-5375-455C-9EA6-DF929625EA0E}">
        <p15:presenceInfo xmlns:p15="http://schemas.microsoft.com/office/powerpoint/2012/main" userId="ecd3a4be1186f7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92248" autoAdjust="0"/>
  </p:normalViewPr>
  <p:slideViewPr>
    <p:cSldViewPr>
      <p:cViewPr varScale="1">
        <p:scale>
          <a:sx n="64" d="100"/>
          <a:sy n="64" d="100"/>
        </p:scale>
        <p:origin x="1186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65" y="62"/>
      </p:cViewPr>
      <p:guideLst>
        <p:guide orient="horz" pos="3176"/>
        <p:guide pos="221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689" cy="511205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0987" y="1"/>
            <a:ext cx="3076689" cy="511205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fld id="{B87CCAAF-252C-4847-8D16-EDD6B40E4912}" type="datetimeFigureOut">
              <a:rPr lang="en-US" smtClean="0"/>
              <a:pPr/>
              <a:t>11/11/2015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659"/>
            <a:ext cx="3076689" cy="511205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0987" y="9721659"/>
            <a:ext cx="3076689" cy="511205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2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463" tIns="47732" rIns="95463" bIns="47732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4683" y="106794"/>
            <a:ext cx="654995" cy="232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4634" algn="l"/>
                <a:tab pos="1909267" algn="l"/>
                <a:tab pos="2863901" algn="l"/>
                <a:tab pos="3818534" algn="l"/>
                <a:tab pos="4773168" algn="l"/>
                <a:tab pos="5727802" algn="l"/>
                <a:tab pos="6682435" algn="l"/>
                <a:tab pos="7637069" algn="l"/>
                <a:tab pos="8591702" algn="l"/>
                <a:tab pos="9546336" algn="l"/>
                <a:tab pos="10500970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623" y="106794"/>
            <a:ext cx="845155" cy="232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4634" algn="l"/>
                <a:tab pos="1909267" algn="l"/>
                <a:tab pos="2863901" algn="l"/>
                <a:tab pos="3818534" algn="l"/>
                <a:tab pos="4773168" algn="l"/>
                <a:tab pos="5727802" algn="l"/>
                <a:tab pos="6682435" algn="l"/>
                <a:tab pos="7637069" algn="l"/>
                <a:tab pos="8591702" algn="l"/>
                <a:tab pos="9546336" algn="l"/>
                <a:tab pos="10500970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0125" y="774700"/>
            <a:ext cx="5097463" cy="38227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5923" y="4861705"/>
            <a:ext cx="5205829" cy="4604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718" tIns="48108" rIns="97718" bIns="4810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5380" y="9908983"/>
            <a:ext cx="944297" cy="1995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7317" algn="l"/>
                <a:tab pos="1431950" algn="l"/>
                <a:tab pos="2386584" algn="l"/>
                <a:tab pos="3341218" algn="l"/>
                <a:tab pos="4295851" algn="l"/>
                <a:tab pos="5250485" algn="l"/>
                <a:tab pos="6205118" algn="l"/>
                <a:tab pos="7159752" algn="l"/>
                <a:tab pos="8114386" algn="l"/>
                <a:tab pos="9069019" algn="l"/>
                <a:tab pos="10023653" algn="l"/>
                <a:tab pos="10978286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99355" y="9908983"/>
            <a:ext cx="523346" cy="400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4634" algn="l"/>
                <a:tab pos="1909267" algn="l"/>
                <a:tab pos="2863901" algn="l"/>
                <a:tab pos="3818534" algn="l"/>
                <a:tab pos="4773168" algn="l"/>
                <a:tab pos="5727802" algn="l"/>
                <a:tab pos="6682435" algn="l"/>
                <a:tab pos="7637069" algn="l"/>
                <a:tab pos="8591702" algn="l"/>
                <a:tab pos="9546336" algn="l"/>
                <a:tab pos="10500970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512" y="990898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4634" algn="l"/>
                <a:tab pos="1909267" algn="l"/>
                <a:tab pos="2863901" algn="l"/>
                <a:tab pos="3818534" algn="l"/>
                <a:tab pos="4773168" algn="l"/>
                <a:tab pos="5727802" algn="l"/>
                <a:tab pos="6682435" algn="l"/>
                <a:tab pos="7637069" algn="l"/>
                <a:tab pos="8591702" algn="l"/>
                <a:tab pos="9546336" algn="l"/>
                <a:tab pos="10500970" algn="l"/>
              </a:tabLst>
            </a:pPr>
            <a:r>
              <a:rPr lang="en-US" sz="13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3"/>
            <a:ext cx="5617029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463" tIns="47732" rIns="95463" bIns="47732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4"/>
            <a:ext cx="5773058" cy="175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463" tIns="47732" rIns="95463" bIns="47732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1593" y="773811"/>
            <a:ext cx="4736117" cy="38252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463" tIns="47732" rIns="95463" bIns="47732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5924" y="4861705"/>
            <a:ext cx="5207453" cy="4709393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72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928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2" indent="0" defTabSz="469031"/>
            <a:endParaRPr lang="en-US" altLang="ja-JP" sz="1500" dirty="0">
              <a:solidFill>
                <a:schemeClr val="tx1"/>
              </a:solidFill>
            </a:endParaRPr>
          </a:p>
          <a:p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842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017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4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802.11-15/1081r0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Jing Ma, NICT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96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</a:defRPr>
            </a:lvl1pPr>
            <a:lvl2pPr marL="800100" indent="-342900">
              <a:buFont typeface="Times New Roman" panose="02020603050405020304" pitchFamily="18" charset="0"/>
              <a:buChar char="−"/>
              <a:defRPr>
                <a:latin typeface="+mn-lt"/>
                <a:ea typeface="+mj-ea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+mn-lt"/>
              </a:defRPr>
            </a:lvl3pPr>
            <a:lvl4pPr marL="1371600" indent="0">
              <a:buFont typeface="Wingdings" panose="05000000000000000000" pitchFamily="2" charset="2"/>
              <a:buNone/>
              <a:defRPr>
                <a:latin typeface="+mn-lt"/>
              </a:defRPr>
            </a:lvl4pPr>
            <a:lvl5pPr marL="1828800" indent="0">
              <a:buFont typeface="Wingdings" panose="05000000000000000000" pitchFamily="2" charset="2"/>
              <a:buNone/>
              <a:defRPr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21890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Jing Ma, NICT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November,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802.11-15/1374r2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November, </a:t>
            </a:r>
            <a:r>
              <a:rPr lang="en-US" altLang="ja-JP" dirty="0" smtClean="0"/>
              <a:t>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Jing Ma, NICT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354" y="691417"/>
            <a:ext cx="8350696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Consideration for </a:t>
            </a:r>
            <a:r>
              <a:rPr lang="en-GB" sz="2800" dirty="0">
                <a:solidFill>
                  <a:schemeClr val="tx1"/>
                </a:solidFill>
              </a:rPr>
              <a:t>p</a:t>
            </a:r>
            <a:r>
              <a:rPr lang="en-GB" altLang="ja-JP" sz="2800" dirty="0" smtClean="0">
                <a:solidFill>
                  <a:schemeClr val="tx1"/>
                </a:solidFill>
              </a:rPr>
              <a:t>rotecting</a:t>
            </a:r>
            <a:r>
              <a:rPr lang="en-GB" altLang="ja-JP" sz="2800" dirty="0" smtClean="0">
                <a:solidFill>
                  <a:srgbClr val="FF0000"/>
                </a:solidFill>
              </a:rPr>
              <a:t> </a:t>
            </a:r>
            <a:r>
              <a:rPr lang="en-GB" altLang="ja-JP" sz="2800" dirty="0"/>
              <a:t>cascading </a:t>
            </a:r>
            <a:r>
              <a:rPr lang="en-GB" altLang="ja-JP" sz="2800" dirty="0" smtClean="0"/>
              <a:t>MU DL/UL </a:t>
            </a:r>
            <a:r>
              <a:rPr lang="en-GB" altLang="ja-JP" sz="2800" dirty="0"/>
              <a:t>transmission with MU RTS/CTS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01067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Date:2015-11-09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0622937"/>
              </p:ext>
            </p:extLst>
          </p:nvPr>
        </p:nvGraphicFramePr>
        <p:xfrm>
          <a:off x="517525" y="2281238"/>
          <a:ext cx="799782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" name="Document" r:id="rId4" imgW="8262412" imgH="3103086" progId="Word.Document.8">
                  <p:embed/>
                </p:oleObj>
              </mc:Choice>
              <mc:Fallback>
                <p:oleObj name="Document" r:id="rId4" imgW="8262412" imgH="3103086" progId="Word.Document.8">
                  <p:embed/>
                  <p:pic>
                    <p:nvPicPr>
                      <p:cNvPr id="0" name="Picture 1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1238"/>
                        <a:ext cx="7997825" cy="300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0813" cy="1065213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13893"/>
            <a:ext cx="8640960" cy="4221088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altLang="ja-JP" dirty="0" smtClean="0">
                <a:solidFill>
                  <a:schemeClr val="tx1"/>
                </a:solidFill>
              </a:rPr>
              <a:t>MU UL procedure can set up TXOP  to protect MU UL transmission either by trigger frame or by RTS/CTS exchange.</a:t>
            </a:r>
            <a:endParaRPr lang="en-US" altLang="ja-JP" dirty="0" smtClean="0"/>
          </a:p>
          <a:p>
            <a:pPr>
              <a:spcBef>
                <a:spcPts val="1200"/>
              </a:spcBef>
            </a:pPr>
            <a:r>
              <a:rPr lang="en-US" altLang="ja-JP" dirty="0" smtClean="0"/>
              <a:t>MU </a:t>
            </a:r>
            <a:r>
              <a:rPr lang="en-US" altLang="ja-JP" dirty="0"/>
              <a:t>RTS/CTS procedure is </a:t>
            </a:r>
            <a:r>
              <a:rPr lang="en-US" altLang="ja-JP" dirty="0" smtClean="0"/>
              <a:t>defined for </a:t>
            </a:r>
            <a:r>
              <a:rPr lang="en-US" altLang="ja-JP" dirty="0"/>
              <a:t>protecting DL MU </a:t>
            </a:r>
            <a:r>
              <a:rPr lang="en-US" altLang="ja-JP" dirty="0" smtClean="0"/>
              <a:t>transmission in SFD [1].</a:t>
            </a:r>
          </a:p>
          <a:p>
            <a:pPr>
              <a:spcBef>
                <a:spcPts val="1200"/>
              </a:spcBef>
            </a:pPr>
            <a:endParaRPr lang="en-US" altLang="ja-JP" dirty="0" smtClean="0"/>
          </a:p>
          <a:p>
            <a:pPr>
              <a:spcBef>
                <a:spcPts val="1200"/>
              </a:spcBef>
            </a:pPr>
            <a:r>
              <a:rPr lang="en-US" altLang="ja-JP" dirty="0">
                <a:solidFill>
                  <a:schemeClr val="tx1"/>
                </a:solidFill>
              </a:rPr>
              <a:t>This presentation proposes to use MU RTS/CTS to protect cascading DL/UL transmission.</a:t>
            </a:r>
          </a:p>
          <a:p>
            <a:pPr marL="0" indent="0">
              <a:buNone/>
            </a:pPr>
            <a:endParaRPr lang="en-US" altLang="ja-JP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November, </a:t>
            </a:r>
            <a:r>
              <a:rPr lang="en-US" altLang="ja-JP" dirty="0" smtClean="0"/>
              <a:t>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289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898" y="637413"/>
            <a:ext cx="7770813" cy="1065213"/>
          </a:xfrm>
        </p:spPr>
        <p:txBody>
          <a:bodyPr/>
          <a:lstStyle/>
          <a:p>
            <a:r>
              <a:rPr lang="en-GB" altLang="ja-JP" dirty="0" smtClean="0">
                <a:solidFill>
                  <a:schemeClr val="tx1"/>
                </a:solidFill>
              </a:rPr>
              <a:t>Protecting</a:t>
            </a:r>
            <a:r>
              <a:rPr lang="en-GB" altLang="ja-JP" dirty="0" smtClean="0">
                <a:solidFill>
                  <a:srgbClr val="FF0000"/>
                </a:solidFill>
              </a:rPr>
              <a:t> </a:t>
            </a:r>
            <a:r>
              <a:rPr lang="en-GB" altLang="ja-JP" dirty="0" smtClean="0"/>
              <a:t>cascading MU DL/UL </a:t>
            </a:r>
            <a:r>
              <a:rPr lang="en-GB" altLang="ja-JP" dirty="0"/>
              <a:t>transmission </a:t>
            </a:r>
            <a:r>
              <a:rPr lang="en-GB" altLang="ja-JP" dirty="0" smtClean="0"/>
              <a:t>with </a:t>
            </a:r>
            <a:r>
              <a:rPr lang="en-GB" altLang="ja-JP" dirty="0"/>
              <a:t>MU </a:t>
            </a:r>
            <a:r>
              <a:rPr lang="en-GB" altLang="ja-JP" dirty="0" smtClean="0"/>
              <a:t>RTS/CTS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262" y="1628800"/>
            <a:ext cx="8574087" cy="4494213"/>
          </a:xfrm>
        </p:spPr>
        <p:txBody>
          <a:bodyPr>
            <a:noAutofit/>
          </a:bodyPr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Using one MU RTS/CTS exchange to protect cascading </a:t>
            </a:r>
            <a:r>
              <a:rPr lang="en-US" altLang="ja-JP" dirty="0">
                <a:solidFill>
                  <a:schemeClr val="tx1"/>
                </a:solidFill>
              </a:rPr>
              <a:t>MU </a:t>
            </a:r>
            <a:r>
              <a:rPr lang="en-US" altLang="ja-JP" dirty="0" smtClean="0">
                <a:solidFill>
                  <a:schemeClr val="tx1"/>
                </a:solidFill>
              </a:rPr>
              <a:t>DL/UL transmission</a:t>
            </a:r>
          </a:p>
          <a:p>
            <a:pPr lvl="1"/>
            <a:r>
              <a:rPr lang="en-US" altLang="ja-JP" dirty="0">
                <a:solidFill>
                  <a:schemeClr val="tx1"/>
                </a:solidFill>
              </a:rPr>
              <a:t>MU RTS/CTS </a:t>
            </a:r>
            <a:r>
              <a:rPr lang="en-US" altLang="ja-JP" dirty="0" smtClean="0">
                <a:solidFill>
                  <a:schemeClr val="tx1"/>
                </a:solidFill>
              </a:rPr>
              <a:t>exchange</a:t>
            </a:r>
          </a:p>
          <a:p>
            <a:pPr lvl="2"/>
            <a:r>
              <a:rPr lang="en-US" altLang="ja-JP" dirty="0" smtClean="0">
                <a:solidFill>
                  <a:schemeClr val="tx1"/>
                </a:solidFill>
              </a:rPr>
              <a:t>AP initiates MU RTS/CTS exchange for protecting the following MU transmission, while, the 3</a:t>
            </a:r>
            <a:r>
              <a:rPr lang="en-US" altLang="ja-JP" baseline="30000" dirty="0" smtClean="0">
                <a:solidFill>
                  <a:schemeClr val="tx1"/>
                </a:solidFill>
              </a:rPr>
              <a:t>rd</a:t>
            </a:r>
            <a:r>
              <a:rPr lang="en-US" altLang="ja-JP" dirty="0" smtClean="0">
                <a:solidFill>
                  <a:schemeClr val="tx1"/>
                </a:solidFill>
              </a:rPr>
              <a:t>-party STAs which receive RTS/CTS set their NAV to the duration of the cascading MU DL/UL transmission. </a:t>
            </a:r>
          </a:p>
          <a:p>
            <a:pPr lvl="1"/>
            <a:r>
              <a:rPr lang="en-US" altLang="ja-JP" dirty="0" smtClean="0">
                <a:solidFill>
                  <a:schemeClr val="tx1"/>
                </a:solidFill>
              </a:rPr>
              <a:t>MU DL transmission </a:t>
            </a:r>
          </a:p>
          <a:p>
            <a:pPr lvl="2"/>
            <a:r>
              <a:rPr lang="en-US" altLang="ja-JP" dirty="0" smtClean="0">
                <a:solidFill>
                  <a:schemeClr val="tx1"/>
                </a:solidFill>
              </a:rPr>
              <a:t>STAs </a:t>
            </a:r>
            <a:r>
              <a:rPr lang="en-US" altLang="ja-JP" dirty="0">
                <a:solidFill>
                  <a:schemeClr val="tx1"/>
                </a:solidFill>
              </a:rPr>
              <a:t>with pending UL </a:t>
            </a:r>
            <a:r>
              <a:rPr lang="en-US" altLang="ja-JP" dirty="0" smtClean="0">
                <a:solidFill>
                  <a:schemeClr val="tx1"/>
                </a:solidFill>
              </a:rPr>
              <a:t>DATA, after receiving MU DL transmission, </a:t>
            </a:r>
            <a:r>
              <a:rPr lang="en-US" altLang="ja-JP" dirty="0">
                <a:solidFill>
                  <a:schemeClr val="tx1"/>
                </a:solidFill>
              </a:rPr>
              <a:t>could </a:t>
            </a:r>
            <a:r>
              <a:rPr lang="en-US" altLang="ja-JP" dirty="0" smtClean="0">
                <a:solidFill>
                  <a:schemeClr val="tx1"/>
                </a:solidFill>
              </a:rPr>
              <a:t>set a bit </a:t>
            </a:r>
            <a:r>
              <a:rPr lang="en-US" altLang="ja-JP" dirty="0">
                <a:solidFill>
                  <a:schemeClr val="tx1"/>
                </a:solidFill>
              </a:rPr>
              <a:t>in </a:t>
            </a:r>
            <a:r>
              <a:rPr lang="en-US" altLang="ja-JP" dirty="0" smtClean="0">
                <a:solidFill>
                  <a:schemeClr val="tx1"/>
                </a:solidFill>
              </a:rPr>
              <a:t>its UL MU response frame, </a:t>
            </a:r>
            <a:r>
              <a:rPr lang="en-US" altLang="ja-JP" dirty="0">
                <a:solidFill>
                  <a:schemeClr val="tx1"/>
                </a:solidFill>
              </a:rPr>
              <a:t>e.g. </a:t>
            </a:r>
            <a:r>
              <a:rPr lang="en-US" altLang="ja-JP" dirty="0" smtClean="0">
                <a:solidFill>
                  <a:schemeClr val="tx1"/>
                </a:solidFill>
              </a:rPr>
              <a:t>BA, to </a:t>
            </a:r>
            <a:r>
              <a:rPr lang="en-US" altLang="ja-JP" dirty="0">
                <a:solidFill>
                  <a:schemeClr val="tx1"/>
                </a:solidFill>
              </a:rPr>
              <a:t>inform AP that </a:t>
            </a:r>
            <a:r>
              <a:rPr lang="en-US" altLang="ja-JP" dirty="0" smtClean="0">
                <a:solidFill>
                  <a:schemeClr val="tx1"/>
                </a:solidFill>
              </a:rPr>
              <a:t>it has pending </a:t>
            </a:r>
            <a:r>
              <a:rPr lang="en-US" altLang="ja-JP" dirty="0">
                <a:solidFill>
                  <a:schemeClr val="tx1"/>
                </a:solidFill>
              </a:rPr>
              <a:t>UL </a:t>
            </a:r>
            <a:r>
              <a:rPr lang="en-US" altLang="ja-JP" dirty="0" smtClean="0">
                <a:solidFill>
                  <a:schemeClr val="tx1"/>
                </a:solidFill>
              </a:rPr>
              <a:t>DATA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/>
              <a:t>If STAs have pending UL DATA, MU </a:t>
            </a:r>
            <a:r>
              <a:rPr lang="en-US" altLang="ja-JP" dirty="0"/>
              <a:t>UL </a:t>
            </a:r>
            <a:r>
              <a:rPr lang="en-US" altLang="ja-JP" dirty="0" smtClean="0"/>
              <a:t>transmission will be scheduled and initiated with the trigger frame transmission. 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/>
              <a:t>If no STA has pending UL DATA, a NAV cancellation mechanism could be used, e.g. AP </a:t>
            </a:r>
            <a:r>
              <a:rPr lang="en-US" altLang="ja-JP" dirty="0"/>
              <a:t>could send </a:t>
            </a:r>
            <a:r>
              <a:rPr lang="en-US" altLang="ja-JP" dirty="0" smtClean="0"/>
              <a:t>CF-End for NAV cancellation</a:t>
            </a:r>
          </a:p>
          <a:p>
            <a:pPr lvl="1">
              <a:spcBef>
                <a:spcPts val="1200"/>
              </a:spcBef>
            </a:pPr>
            <a:endParaRPr lang="en-US" altLang="ja-JP" sz="1800" dirty="0" smtClean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November, </a:t>
            </a:r>
            <a:r>
              <a:rPr lang="en-US" altLang="ja-JP" dirty="0" smtClean="0"/>
              <a:t>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9439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91579"/>
            <a:ext cx="7770813" cy="1065213"/>
          </a:xfrm>
        </p:spPr>
        <p:txBody>
          <a:bodyPr/>
          <a:lstStyle/>
          <a:p>
            <a:r>
              <a:rPr lang="en-GB" altLang="ja-JP" dirty="0" smtClean="0">
                <a:solidFill>
                  <a:schemeClr val="tx1"/>
                </a:solidFill>
              </a:rPr>
              <a:t>Protecting</a:t>
            </a:r>
            <a:r>
              <a:rPr lang="en-GB" altLang="ja-JP" dirty="0" smtClean="0">
                <a:solidFill>
                  <a:srgbClr val="FF0000"/>
                </a:solidFill>
              </a:rPr>
              <a:t> </a:t>
            </a:r>
            <a:r>
              <a:rPr lang="en-GB" altLang="ja-JP" dirty="0" smtClean="0"/>
              <a:t>cascading MU DL/UL </a:t>
            </a:r>
            <a:r>
              <a:rPr lang="en-GB" altLang="ja-JP" dirty="0"/>
              <a:t>transmission </a:t>
            </a:r>
            <a:r>
              <a:rPr lang="en-GB" altLang="ja-JP" dirty="0" smtClean="0"/>
              <a:t>with </a:t>
            </a:r>
            <a:r>
              <a:rPr lang="en-GB" altLang="ja-JP" dirty="0"/>
              <a:t>MU </a:t>
            </a:r>
            <a:r>
              <a:rPr lang="en-GB" altLang="ja-JP" dirty="0" smtClean="0"/>
              <a:t>RTS/CTS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November, </a:t>
            </a:r>
            <a:r>
              <a:rPr lang="en-US" altLang="ja-JP" dirty="0" smtClean="0"/>
              <a:t>2015</a:t>
            </a:r>
            <a:endParaRPr lang="en-GB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118" y="1671191"/>
            <a:ext cx="616001" cy="461665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E.g</a:t>
            </a:r>
            <a:r>
              <a:rPr kumimoji="1" lang="en-US" altLang="ja-JP" dirty="0" smtClean="0">
                <a:solidFill>
                  <a:schemeClr val="tx1"/>
                </a:solidFill>
              </a:rPr>
              <a:t>. </a:t>
            </a:r>
            <a:endParaRPr kumimoji="1" lang="ja-JP" altLang="en-US" dirty="0" err="1" smtClean="0">
              <a:solidFill>
                <a:schemeClr val="tx1"/>
              </a:solidFill>
            </a:endParaRPr>
          </a:p>
        </p:txBody>
      </p:sp>
      <p:sp>
        <p:nvSpPr>
          <p:cNvPr id="10" name="左中かっこ 9"/>
          <p:cNvSpPr/>
          <p:nvPr/>
        </p:nvSpPr>
        <p:spPr bwMode="auto">
          <a:xfrm rot="16200000">
            <a:off x="6586601" y="4351697"/>
            <a:ext cx="462247" cy="3277778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65617"/>
            <a:ext cx="9144000" cy="375183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268" y="1412776"/>
            <a:ext cx="8574087" cy="4494213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Using one MU RTS/CTS exchange to protect cascading </a:t>
            </a:r>
            <a:r>
              <a:rPr lang="en-US" altLang="ja-JP" dirty="0">
                <a:solidFill>
                  <a:schemeClr val="tx1"/>
                </a:solidFill>
              </a:rPr>
              <a:t>MU </a:t>
            </a:r>
            <a:r>
              <a:rPr lang="en-US" altLang="ja-JP" dirty="0" smtClean="0">
                <a:solidFill>
                  <a:schemeClr val="tx1"/>
                </a:solidFill>
              </a:rPr>
              <a:t>DL/UL transmission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909770" y="6144067"/>
            <a:ext cx="2502938" cy="389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MU DL transmission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729804" y="6178066"/>
            <a:ext cx="2744090" cy="503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MU UL transmission</a:t>
            </a:r>
          </a:p>
        </p:txBody>
      </p:sp>
      <p:cxnSp>
        <p:nvCxnSpPr>
          <p:cNvPr id="11" name="直線コネクタ 10"/>
          <p:cNvCxnSpPr/>
          <p:nvPr/>
        </p:nvCxnSpPr>
        <p:spPr bwMode="auto">
          <a:xfrm>
            <a:off x="5178835" y="2997232"/>
            <a:ext cx="0" cy="29100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" name="左中かっこ 6"/>
          <p:cNvSpPr/>
          <p:nvPr/>
        </p:nvSpPr>
        <p:spPr bwMode="auto">
          <a:xfrm rot="16200000">
            <a:off x="2806366" y="3837058"/>
            <a:ext cx="462247" cy="4282692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711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7183"/>
            <a:ext cx="8892480" cy="389607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GB" altLang="ja-JP" dirty="0" smtClean="0">
                <a:solidFill>
                  <a:schemeClr val="tx1"/>
                </a:solidFill>
              </a:rPr>
              <a:t>Protecting</a:t>
            </a:r>
            <a:r>
              <a:rPr lang="en-GB" altLang="ja-JP" dirty="0" smtClean="0">
                <a:solidFill>
                  <a:srgbClr val="FF0000"/>
                </a:solidFill>
              </a:rPr>
              <a:t> </a:t>
            </a:r>
            <a:r>
              <a:rPr lang="en-GB" altLang="ja-JP" dirty="0" smtClean="0"/>
              <a:t>cascading MU DL/UL transmission with MU RTS/CTS  </a:t>
            </a:r>
            <a:r>
              <a:rPr lang="en-US" altLang="ja-JP" dirty="0" smtClean="0"/>
              <a:t>is discussed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>
                <a:solidFill>
                  <a:schemeClr val="tx1"/>
                </a:solidFill>
              </a:rPr>
              <a:t>Protecting both MU DL and UL transmission with one MU RTS/CTS exchange.</a:t>
            </a:r>
          </a:p>
          <a:p>
            <a:pPr lvl="1">
              <a:spcBef>
                <a:spcPts val="1200"/>
              </a:spcBef>
            </a:pPr>
            <a:r>
              <a:rPr lang="en-US" altLang="ja-JP" dirty="0" smtClean="0">
                <a:solidFill>
                  <a:schemeClr val="tx1"/>
                </a:solidFill>
              </a:rPr>
              <a:t>STAs </a:t>
            </a:r>
            <a:r>
              <a:rPr lang="en-US" altLang="ja-JP" dirty="0">
                <a:solidFill>
                  <a:schemeClr val="tx1"/>
                </a:solidFill>
              </a:rPr>
              <a:t>with pending UL DATA, after receiving the MU DL transmission, could set a bit in their response frame, e.g. More Data bit of BA frame, to indicate AP that they have pending UL </a:t>
            </a:r>
            <a:r>
              <a:rPr lang="en-US" altLang="ja-JP" dirty="0" smtClean="0">
                <a:solidFill>
                  <a:schemeClr val="tx1"/>
                </a:solidFill>
              </a:rPr>
              <a:t>DATA.</a:t>
            </a:r>
            <a:endParaRPr lang="en-US" altLang="ja-JP" dirty="0"/>
          </a:p>
          <a:p>
            <a:pPr lvl="1">
              <a:spcBef>
                <a:spcPts val="1200"/>
              </a:spcBef>
            </a:pPr>
            <a:endParaRPr lang="en-US" altLang="ja-JP" dirty="0" smtClean="0"/>
          </a:p>
          <a:p>
            <a:pPr lvl="1">
              <a:spcBef>
                <a:spcPts val="1200"/>
              </a:spcBef>
            </a:pPr>
            <a:endParaRPr lang="en-US" altLang="ja-JP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4032" y="6475413"/>
            <a:ext cx="1949893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Jing Ma, NICT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November, </a:t>
            </a:r>
            <a:r>
              <a:rPr lang="en-US" altLang="ja-JP" dirty="0" smtClean="0"/>
              <a:t>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5059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November, </a:t>
            </a:r>
            <a:r>
              <a:rPr lang="en-US" altLang="ja-JP" dirty="0" smtClean="0"/>
              <a:t>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r>
              <a:rPr lang="en-US" altLang="en-US" b="0" dirty="0"/>
              <a:t>Do you agree to add to the TG Specification Frame work document?</a:t>
            </a:r>
          </a:p>
          <a:p>
            <a:pPr lvl="1"/>
            <a:r>
              <a:rPr lang="en-GB" altLang="ko-KR" b="0" i="1" dirty="0" smtClean="0"/>
              <a:t>The spec shall </a:t>
            </a:r>
            <a:r>
              <a:rPr lang="en-US" altLang="ko-KR" b="0" i="1" dirty="0" smtClean="0"/>
              <a:t>include a mechanism that </a:t>
            </a:r>
            <a:r>
              <a:rPr lang="en-US" altLang="ko-KR" i="1" dirty="0"/>
              <a:t>allows MU RTS/CTS </a:t>
            </a:r>
            <a:r>
              <a:rPr lang="en-US" altLang="ko-KR" i="1" dirty="0" smtClean="0"/>
              <a:t>to protect both </a:t>
            </a:r>
            <a:r>
              <a:rPr lang="en-US" altLang="ko-KR" b="0" i="1" dirty="0" smtClean="0"/>
              <a:t>MU Downlink and MU Uplink transmission(s) within th</a:t>
            </a:r>
            <a:r>
              <a:rPr lang="en-US" altLang="ko-KR" i="1" dirty="0" smtClean="0"/>
              <a:t>e same TXOPs</a:t>
            </a:r>
            <a:r>
              <a:rPr lang="en-US" altLang="ko-KR" b="0" i="1" dirty="0" smtClean="0"/>
              <a:t>.</a:t>
            </a:r>
          </a:p>
          <a:p>
            <a:pPr lvl="1"/>
            <a:endParaRPr lang="en-GB" altLang="ko-KR" dirty="0"/>
          </a:p>
          <a:p>
            <a:pPr marL="0" indent="0">
              <a:buNone/>
            </a:pPr>
            <a:r>
              <a:rPr lang="en-US" altLang="ko-KR" dirty="0"/>
              <a:t>Yes:</a:t>
            </a:r>
          </a:p>
          <a:p>
            <a:pPr marL="0" indent="0">
              <a:buNone/>
            </a:pPr>
            <a:r>
              <a:rPr lang="en-US" altLang="ko-KR" dirty="0"/>
              <a:t>No:</a:t>
            </a:r>
          </a:p>
          <a:p>
            <a:pPr marL="0" indent="0">
              <a:buNone/>
            </a:pPr>
            <a:r>
              <a:rPr lang="en-US" altLang="ko-KR" dirty="0"/>
              <a:t>Abstain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5597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References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Jing Ma, NICT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3400" y="1752600"/>
            <a:ext cx="756699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[1] </a:t>
            </a:r>
            <a:r>
              <a:rPr kumimoji="1" lang="en-US" altLang="ja-JP" sz="1800" dirty="0">
                <a:solidFill>
                  <a:schemeClr val="tx1"/>
                </a:solidFill>
              </a:rPr>
              <a:t>“SPEC framework”, IEEE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802.11-15/0132r9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November, </a:t>
            </a:r>
            <a:r>
              <a:rPr lang="en-US" altLang="ja-JP" dirty="0" smtClean="0"/>
              <a:t>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9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13382</TotalTime>
  <Words>498</Words>
  <Application>Microsoft Office PowerPoint</Application>
  <PresentationFormat>画面に合わせる (4:3)</PresentationFormat>
  <Paragraphs>84</Paragraphs>
  <Slides>7</Slides>
  <Notes>7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Arial Unicode MS</vt:lpstr>
      <vt:lpstr>MS PGothic</vt:lpstr>
      <vt:lpstr>ＭＳ ゴシック</vt:lpstr>
      <vt:lpstr>Arial</vt:lpstr>
      <vt:lpstr>Times New Roman</vt:lpstr>
      <vt:lpstr>Wingdings</vt:lpstr>
      <vt:lpstr>Office テーマ</vt:lpstr>
      <vt:lpstr>Document</vt:lpstr>
      <vt:lpstr>Consideration for protecting cascading MU DL/UL transmission with MU RTS/CTS </vt:lpstr>
      <vt:lpstr>Introduction</vt:lpstr>
      <vt:lpstr>Protecting cascading MU DL/UL transmission with MU RTS/CTS </vt:lpstr>
      <vt:lpstr>Protecting cascading MU DL/UL transmission with MU RTS/CTS </vt:lpstr>
      <vt:lpstr>Conclusions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mama maggie</dc:creator>
  <cp:lastModifiedBy>mama maggie</cp:lastModifiedBy>
  <cp:revision>453</cp:revision>
  <cp:lastPrinted>2015-11-11T17:32:30Z</cp:lastPrinted>
  <dcterms:created xsi:type="dcterms:W3CDTF">2015-06-05T08:56:36Z</dcterms:created>
  <dcterms:modified xsi:type="dcterms:W3CDTF">2015-11-11T21:45:52Z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2039161657</vt:i4>
  </property>
  <property fmtid="{D5CDD505-2E9C-101B-9397-08002B2CF9AE}" pid="3" name="_NewReviewCycle">
    <vt:lpwstr/>
  </property>
  <property fmtid="{D5CDD505-2E9C-101B-9397-08002B2CF9AE}" pid="4" name="_EmailSubject">
    <vt:lpwstr>(majing) For Dallas meeting</vt:lpwstr>
  </property>
  <property fmtid="{D5CDD505-2E9C-101B-9397-08002B2CF9AE}" pid="5" name="_AuthorEmail">
    <vt:lpwstr>chaochun.wang@mediatek.com</vt:lpwstr>
  </property>
  <property fmtid="{D5CDD505-2E9C-101B-9397-08002B2CF9AE}" pid="6" name="_AuthorEmailDisplayName">
    <vt:lpwstr>ChaoChun Wang</vt:lpwstr>
  </property>
</Properties>
</file>