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9" r:id="rId3"/>
    <p:sldId id="340" r:id="rId4"/>
    <p:sldId id="345" r:id="rId5"/>
    <p:sldId id="335" r:id="rId6"/>
    <p:sldId id="347" r:id="rId7"/>
    <p:sldId id="334" r:id="rId8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2248" autoAdjust="0"/>
  </p:normalViewPr>
  <p:slideViewPr>
    <p:cSldViewPr>
      <p:cViewPr varScale="1">
        <p:scale>
          <a:sx n="64" d="100"/>
          <a:sy n="64" d="100"/>
        </p:scale>
        <p:origin x="118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689" cy="511205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7" y="1"/>
            <a:ext cx="3076689" cy="511205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9"/>
            <a:ext cx="3076689" cy="511205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7" y="9721659"/>
            <a:ext cx="3076689" cy="511205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2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463" tIns="47732" rIns="95463" bIns="47732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4683" y="106794"/>
            <a:ext cx="65499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4634" algn="l"/>
                <a:tab pos="1909267" algn="l"/>
                <a:tab pos="2863901" algn="l"/>
                <a:tab pos="3818534" algn="l"/>
                <a:tab pos="4773168" algn="l"/>
                <a:tab pos="5727802" algn="l"/>
                <a:tab pos="6682435" algn="l"/>
                <a:tab pos="7637069" algn="l"/>
                <a:tab pos="8591702" algn="l"/>
                <a:tab pos="9546336" algn="l"/>
                <a:tab pos="1050097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4634" algn="l"/>
                <a:tab pos="1909267" algn="l"/>
                <a:tab pos="2863901" algn="l"/>
                <a:tab pos="3818534" algn="l"/>
                <a:tab pos="4773168" algn="l"/>
                <a:tab pos="5727802" algn="l"/>
                <a:tab pos="6682435" algn="l"/>
                <a:tab pos="7637069" algn="l"/>
                <a:tab pos="8591702" algn="l"/>
                <a:tab pos="9546336" algn="l"/>
                <a:tab pos="1050097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4700"/>
            <a:ext cx="5097463" cy="38227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718" tIns="48108" rIns="97718" bIns="4810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0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7317" algn="l"/>
                <a:tab pos="1431950" algn="l"/>
                <a:tab pos="2386584" algn="l"/>
                <a:tab pos="3341218" algn="l"/>
                <a:tab pos="4295851" algn="l"/>
                <a:tab pos="5250485" algn="l"/>
                <a:tab pos="6205118" algn="l"/>
                <a:tab pos="7159752" algn="l"/>
                <a:tab pos="8114386" algn="l"/>
                <a:tab pos="9069019" algn="l"/>
                <a:tab pos="10023653" algn="l"/>
                <a:tab pos="1097828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3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4634" algn="l"/>
                <a:tab pos="1909267" algn="l"/>
                <a:tab pos="2863901" algn="l"/>
                <a:tab pos="3818534" algn="l"/>
                <a:tab pos="4773168" algn="l"/>
                <a:tab pos="5727802" algn="l"/>
                <a:tab pos="6682435" algn="l"/>
                <a:tab pos="7637069" algn="l"/>
                <a:tab pos="8591702" algn="l"/>
                <a:tab pos="9546336" algn="l"/>
                <a:tab pos="1050097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2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4634" algn="l"/>
                <a:tab pos="1909267" algn="l"/>
                <a:tab pos="2863901" algn="l"/>
                <a:tab pos="3818534" algn="l"/>
                <a:tab pos="4773168" algn="l"/>
                <a:tab pos="5727802" algn="l"/>
                <a:tab pos="6682435" algn="l"/>
                <a:tab pos="7637069" algn="l"/>
                <a:tab pos="8591702" algn="l"/>
                <a:tab pos="9546336" algn="l"/>
                <a:tab pos="10500970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463" tIns="47732" rIns="95463" bIns="47732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4"/>
            <a:ext cx="5773058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463" tIns="47732" rIns="95463" bIns="47732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463" tIns="47732" rIns="95463" bIns="47732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7453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72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28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0" defTabSz="469031"/>
            <a:endParaRPr lang="en-US" altLang="ja-JP" sz="1500" dirty="0">
              <a:solidFill>
                <a:schemeClr val="tx1"/>
              </a:solidFill>
            </a:endParaRPr>
          </a:p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42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802.11-15/1374r2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for </a:t>
            </a:r>
            <a:r>
              <a:rPr lang="en-GB" sz="2800" dirty="0">
                <a:solidFill>
                  <a:schemeClr val="tx1"/>
                </a:solidFill>
              </a:rPr>
              <a:t>p</a:t>
            </a:r>
            <a:r>
              <a:rPr lang="en-GB" altLang="ja-JP" sz="2800" dirty="0" smtClean="0">
                <a:solidFill>
                  <a:schemeClr val="tx1"/>
                </a:solidFill>
              </a:rPr>
              <a:t>rotecting</a:t>
            </a:r>
            <a:r>
              <a:rPr lang="en-GB" altLang="ja-JP" sz="2800" dirty="0" smtClean="0">
                <a:solidFill>
                  <a:srgbClr val="FF0000"/>
                </a:solidFill>
              </a:rPr>
              <a:t> </a:t>
            </a:r>
            <a:r>
              <a:rPr lang="en-GB" altLang="ja-JP" sz="2800" dirty="0"/>
              <a:t>cascading </a:t>
            </a:r>
            <a:r>
              <a:rPr lang="en-GB" altLang="ja-JP" sz="2800" dirty="0" smtClean="0"/>
              <a:t>MU DL/UL </a:t>
            </a:r>
            <a:r>
              <a:rPr lang="en-GB" altLang="ja-JP" sz="2800" dirty="0"/>
              <a:t>transmission with MU RTS/CTS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Document" r:id="rId4" imgW="8262412" imgH="3103086" progId="Word.Document.8">
                  <p:embed/>
                </p:oleObj>
              </mc:Choice>
              <mc:Fallback>
                <p:oleObj name="Document" r:id="rId4" imgW="8262412" imgH="3103086" progId="Word.Document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13893"/>
            <a:ext cx="8640960" cy="42210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MU UL procedure can set up TXOP  to protect MU UL transmission either by trigger frame or by RTS/CTS exchange.</a:t>
            </a:r>
            <a:endParaRPr lang="en-US" altLang="ja-JP" dirty="0" smtClean="0"/>
          </a:p>
          <a:p>
            <a:pPr>
              <a:spcBef>
                <a:spcPts val="1200"/>
              </a:spcBef>
            </a:pPr>
            <a:r>
              <a:rPr lang="en-US" altLang="ja-JP" dirty="0" smtClean="0"/>
              <a:t>MU </a:t>
            </a:r>
            <a:r>
              <a:rPr lang="en-US" altLang="ja-JP" dirty="0"/>
              <a:t>RTS/CTS procedure is </a:t>
            </a:r>
            <a:r>
              <a:rPr lang="en-US" altLang="ja-JP" dirty="0" smtClean="0"/>
              <a:t>defined for </a:t>
            </a:r>
            <a:r>
              <a:rPr lang="en-US" altLang="ja-JP" dirty="0"/>
              <a:t>protecting DL MU </a:t>
            </a:r>
            <a:r>
              <a:rPr lang="en-US" altLang="ja-JP" dirty="0" smtClean="0"/>
              <a:t>transmission in SFD [1].</a:t>
            </a:r>
          </a:p>
          <a:p>
            <a:pPr>
              <a:spcBef>
                <a:spcPts val="1200"/>
              </a:spcBef>
            </a:pPr>
            <a:endParaRPr lang="en-US" altLang="ja-JP" dirty="0" smtClean="0"/>
          </a:p>
          <a:p>
            <a:pPr>
              <a:spcBef>
                <a:spcPts val="1200"/>
              </a:spcBef>
            </a:pPr>
            <a:r>
              <a:rPr lang="en-US" altLang="ja-JP" dirty="0">
                <a:solidFill>
                  <a:schemeClr val="tx1"/>
                </a:solidFill>
              </a:rPr>
              <a:t>This presentation proposes to use MU RTS/CTS to protect cascading DL/UL transmission.</a:t>
            </a:r>
          </a:p>
          <a:p>
            <a:pPr marL="0" indent="0">
              <a:buNone/>
            </a:pPr>
            <a:endParaRPr lang="en-US" altLang="ja-JP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8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8" y="637413"/>
            <a:ext cx="7770813" cy="1065213"/>
          </a:xfrm>
        </p:spPr>
        <p:txBody>
          <a:bodyPr/>
          <a:lstStyle/>
          <a:p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</a:t>
            </a:r>
            <a:r>
              <a:rPr lang="en-GB" altLang="ja-JP" dirty="0"/>
              <a:t>transmission </a:t>
            </a:r>
            <a:r>
              <a:rPr lang="en-GB" altLang="ja-JP" dirty="0" smtClean="0"/>
              <a:t>with </a:t>
            </a:r>
            <a:r>
              <a:rPr lang="en-GB" altLang="ja-JP" dirty="0"/>
              <a:t>MU </a:t>
            </a:r>
            <a:r>
              <a:rPr lang="en-GB" altLang="ja-JP" dirty="0" smtClean="0"/>
              <a:t>RTS/CTS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62" y="1628800"/>
            <a:ext cx="8574087" cy="4494213"/>
          </a:xfrm>
        </p:spPr>
        <p:txBody>
          <a:bodyPr>
            <a:no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Using one MU RTS/CTS exchange to protect cascading </a:t>
            </a:r>
            <a:r>
              <a:rPr lang="en-US" altLang="ja-JP" dirty="0">
                <a:solidFill>
                  <a:schemeClr val="tx1"/>
                </a:solidFill>
              </a:rPr>
              <a:t>MU </a:t>
            </a:r>
            <a:r>
              <a:rPr lang="en-US" altLang="ja-JP" dirty="0" smtClean="0">
                <a:solidFill>
                  <a:schemeClr val="tx1"/>
                </a:solidFill>
              </a:rPr>
              <a:t>DL/UL transmission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MU RTS/CTS </a:t>
            </a:r>
            <a:r>
              <a:rPr lang="en-US" altLang="ja-JP" dirty="0" smtClean="0">
                <a:solidFill>
                  <a:schemeClr val="tx1"/>
                </a:solidFill>
              </a:rPr>
              <a:t>exchange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AP initiates MU RTS/CTS exchange for protecting the following MU transmission, while, the 3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rd</a:t>
            </a:r>
            <a:r>
              <a:rPr lang="en-US" altLang="ja-JP" dirty="0" smtClean="0">
                <a:solidFill>
                  <a:schemeClr val="tx1"/>
                </a:solidFill>
              </a:rPr>
              <a:t>-party STAs which receive RTS/CTS set their NAV to the duration of the cascading MU DL/UL transmission. 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MU DL transmission </a:t>
            </a: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STAs </a:t>
            </a:r>
            <a:r>
              <a:rPr lang="en-US" altLang="ja-JP" dirty="0">
                <a:solidFill>
                  <a:schemeClr val="tx1"/>
                </a:solidFill>
              </a:rPr>
              <a:t>with pending UL </a:t>
            </a:r>
            <a:r>
              <a:rPr lang="en-US" altLang="ja-JP" dirty="0" smtClean="0">
                <a:solidFill>
                  <a:schemeClr val="tx1"/>
                </a:solidFill>
              </a:rPr>
              <a:t>DATA, after receiving MU DL transmission, </a:t>
            </a:r>
            <a:r>
              <a:rPr lang="en-US" altLang="ja-JP" dirty="0">
                <a:solidFill>
                  <a:schemeClr val="tx1"/>
                </a:solidFill>
              </a:rPr>
              <a:t>could </a:t>
            </a:r>
            <a:r>
              <a:rPr lang="en-US" altLang="ja-JP" dirty="0" smtClean="0">
                <a:solidFill>
                  <a:schemeClr val="tx1"/>
                </a:solidFill>
              </a:rPr>
              <a:t>set a bit </a:t>
            </a:r>
            <a:r>
              <a:rPr lang="en-US" altLang="ja-JP" dirty="0">
                <a:solidFill>
                  <a:schemeClr val="tx1"/>
                </a:solidFill>
              </a:rPr>
              <a:t>in </a:t>
            </a:r>
            <a:r>
              <a:rPr lang="en-US" altLang="ja-JP" dirty="0" smtClean="0">
                <a:solidFill>
                  <a:schemeClr val="tx1"/>
                </a:solidFill>
              </a:rPr>
              <a:t>its UL MU response frame, </a:t>
            </a:r>
            <a:r>
              <a:rPr lang="en-US" altLang="ja-JP" dirty="0">
                <a:solidFill>
                  <a:schemeClr val="tx1"/>
                </a:solidFill>
              </a:rPr>
              <a:t>e.g. </a:t>
            </a:r>
            <a:r>
              <a:rPr lang="en-US" altLang="ja-JP" dirty="0" smtClean="0">
                <a:solidFill>
                  <a:schemeClr val="tx1"/>
                </a:solidFill>
              </a:rPr>
              <a:t>BA, to </a:t>
            </a:r>
            <a:r>
              <a:rPr lang="en-US" altLang="ja-JP" dirty="0">
                <a:solidFill>
                  <a:schemeClr val="tx1"/>
                </a:solidFill>
              </a:rPr>
              <a:t>inform AP that </a:t>
            </a:r>
            <a:r>
              <a:rPr lang="en-US" altLang="ja-JP" dirty="0" smtClean="0">
                <a:solidFill>
                  <a:schemeClr val="tx1"/>
                </a:solidFill>
              </a:rPr>
              <a:t>it has pending </a:t>
            </a:r>
            <a:r>
              <a:rPr lang="en-US" altLang="ja-JP" dirty="0">
                <a:solidFill>
                  <a:schemeClr val="tx1"/>
                </a:solidFill>
              </a:rPr>
              <a:t>UL </a:t>
            </a:r>
            <a:r>
              <a:rPr lang="en-US" altLang="ja-JP" dirty="0" smtClean="0">
                <a:solidFill>
                  <a:schemeClr val="tx1"/>
                </a:solidFill>
              </a:rPr>
              <a:t>DATA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If STAs have pending UL DATA, MU </a:t>
            </a:r>
            <a:r>
              <a:rPr lang="en-US" altLang="ja-JP" dirty="0"/>
              <a:t>UL </a:t>
            </a:r>
            <a:r>
              <a:rPr lang="en-US" altLang="ja-JP" dirty="0" smtClean="0"/>
              <a:t>transmission will be scheduled and initiated with the trigger frame transmission. 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If no STA has pending UL DATA, a NAV cancellation mechanism could be used, e.g. AP </a:t>
            </a:r>
            <a:r>
              <a:rPr lang="en-US" altLang="ja-JP" dirty="0"/>
              <a:t>could send </a:t>
            </a:r>
            <a:r>
              <a:rPr lang="en-US" altLang="ja-JP" dirty="0" smtClean="0"/>
              <a:t>CF-End for NAV cancellation</a:t>
            </a:r>
          </a:p>
          <a:p>
            <a:pPr lvl="1">
              <a:spcBef>
                <a:spcPts val="1200"/>
              </a:spcBef>
            </a:pPr>
            <a:endParaRPr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4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/>
          <a:lstStyle/>
          <a:p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</a:t>
            </a:r>
            <a:r>
              <a:rPr lang="en-GB" altLang="ja-JP" dirty="0"/>
              <a:t>transmission </a:t>
            </a:r>
            <a:r>
              <a:rPr lang="en-GB" altLang="ja-JP" dirty="0" smtClean="0"/>
              <a:t>with </a:t>
            </a:r>
            <a:r>
              <a:rPr lang="en-GB" altLang="ja-JP" dirty="0"/>
              <a:t>MU </a:t>
            </a:r>
            <a:r>
              <a:rPr lang="en-GB" altLang="ja-JP" dirty="0" smtClean="0"/>
              <a:t>RTS/CTS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118" y="1671191"/>
            <a:ext cx="616001" cy="46166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E.g</a:t>
            </a:r>
            <a:r>
              <a:rPr kumimoji="1" lang="en-US" altLang="ja-JP" dirty="0" smtClean="0">
                <a:solidFill>
                  <a:schemeClr val="tx1"/>
                </a:solidFill>
              </a:rPr>
              <a:t>. 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sp>
        <p:nvSpPr>
          <p:cNvPr id="10" name="左中かっこ 9"/>
          <p:cNvSpPr/>
          <p:nvPr/>
        </p:nvSpPr>
        <p:spPr bwMode="auto">
          <a:xfrm rot="16200000">
            <a:off x="6586601" y="4351697"/>
            <a:ext cx="462247" cy="327777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5617"/>
            <a:ext cx="9144000" cy="37518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68" y="1412776"/>
            <a:ext cx="8574087" cy="4494213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Using one MU RTS/CTS exchange to protect cascading </a:t>
            </a:r>
            <a:r>
              <a:rPr lang="en-US" altLang="ja-JP" dirty="0">
                <a:solidFill>
                  <a:schemeClr val="tx1"/>
                </a:solidFill>
              </a:rPr>
              <a:t>MU </a:t>
            </a:r>
            <a:r>
              <a:rPr lang="en-US" altLang="ja-JP" dirty="0" smtClean="0">
                <a:solidFill>
                  <a:schemeClr val="tx1"/>
                </a:solidFill>
              </a:rPr>
              <a:t>DL/UL transmission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9770" y="6144067"/>
            <a:ext cx="2502938" cy="389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MU DL transmission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29804" y="6178066"/>
            <a:ext cx="2744090" cy="50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MU UL transmission</a:t>
            </a: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5178835" y="2997232"/>
            <a:ext cx="0" cy="29100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左中かっこ 6"/>
          <p:cNvSpPr/>
          <p:nvPr/>
        </p:nvSpPr>
        <p:spPr bwMode="auto">
          <a:xfrm rot="16200000">
            <a:off x="2806366" y="3837058"/>
            <a:ext cx="462247" cy="428269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1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transmission with MU RTS/CTS  </a:t>
            </a:r>
            <a:r>
              <a:rPr lang="en-US" altLang="ja-JP" dirty="0" smtClean="0"/>
              <a:t>is discussed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Protecting both MU DL and UL transmission with one MU RTS/CTS exchange.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STAs </a:t>
            </a:r>
            <a:r>
              <a:rPr lang="en-US" altLang="ja-JP" dirty="0">
                <a:solidFill>
                  <a:schemeClr val="tx1"/>
                </a:solidFill>
              </a:rPr>
              <a:t>with pending UL DATA, after receiving the MU DL transmission, could set a bit in their response frame, e.g. More Data bit of BA frame, to indicate AP that they have pending UL </a:t>
            </a:r>
            <a:r>
              <a:rPr lang="en-US" altLang="ja-JP" dirty="0" smtClean="0">
                <a:solidFill>
                  <a:schemeClr val="tx1"/>
                </a:solidFill>
              </a:rPr>
              <a:t>DATA.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GB" altLang="ko-KR" b="0" i="1" dirty="0" smtClean="0"/>
              <a:t>The spec shall </a:t>
            </a:r>
            <a:r>
              <a:rPr lang="en-US" altLang="ko-KR" b="0" i="1" dirty="0" smtClean="0"/>
              <a:t>include a mechanism that </a:t>
            </a:r>
            <a:r>
              <a:rPr lang="en-US" altLang="ko-KR" i="1" dirty="0"/>
              <a:t>allows MU RTS/CTS </a:t>
            </a:r>
            <a:r>
              <a:rPr lang="en-US" altLang="ko-KR" i="1" dirty="0" smtClean="0"/>
              <a:t>to protect both </a:t>
            </a:r>
            <a:r>
              <a:rPr lang="en-US" altLang="ko-KR" b="0" i="1" dirty="0" smtClean="0"/>
              <a:t>MU Downlink and MU Uplink transmission(s) within th</a:t>
            </a:r>
            <a:r>
              <a:rPr lang="en-US" altLang="ko-KR" i="1" dirty="0" smtClean="0"/>
              <a:t>e same TXOPs</a:t>
            </a:r>
            <a:r>
              <a:rPr lang="en-US" altLang="ko-KR" b="0" i="1" dirty="0" smtClean="0"/>
              <a:t>.</a:t>
            </a:r>
          </a:p>
          <a:p>
            <a:pPr lvl="1"/>
            <a:endParaRPr lang="en-GB" altLang="ko-KR" dirty="0"/>
          </a:p>
          <a:p>
            <a:pPr marL="0" indent="0">
              <a:buNone/>
            </a:pPr>
            <a:r>
              <a:rPr lang="en-US" altLang="ko-KR" dirty="0"/>
              <a:t>Yes: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/>
              <a:t>Abstain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59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400" y="1752600"/>
            <a:ext cx="7566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[1] </a:t>
            </a:r>
            <a:r>
              <a:rPr kumimoji="1" lang="en-US" altLang="ja-JP" sz="1800" dirty="0">
                <a:solidFill>
                  <a:schemeClr val="tx1"/>
                </a:solidFill>
              </a:rPr>
              <a:t>“SPEC framework”, IEEE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802.11-15/0132r9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13382</TotalTime>
  <Words>498</Words>
  <Application>Microsoft Office PowerPoint</Application>
  <PresentationFormat>画面に合わせる (4:3)</PresentationFormat>
  <Paragraphs>84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Consideration for protecting cascading MU DL/UL transmission with MU RTS/CTS </vt:lpstr>
      <vt:lpstr>Introduction</vt:lpstr>
      <vt:lpstr>Protecting cascading MU DL/UL transmission with MU RTS/CTS </vt:lpstr>
      <vt:lpstr>Protecting cascading MU DL/UL transmission with MU RTS/CTS 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mama maggie</cp:lastModifiedBy>
  <cp:revision>453</cp:revision>
  <cp:lastPrinted>2015-11-11T17:32:30Z</cp:lastPrinted>
  <dcterms:created xsi:type="dcterms:W3CDTF">2015-06-05T08:56:36Z</dcterms:created>
  <dcterms:modified xsi:type="dcterms:W3CDTF">2015-11-11T21:45:52Z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