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0" r:id="rId3"/>
    <p:sldId id="339" r:id="rId4"/>
    <p:sldId id="341" r:id="rId5"/>
    <p:sldId id="340" r:id="rId6"/>
    <p:sldId id="344" r:id="rId7"/>
    <p:sldId id="335" r:id="rId8"/>
    <p:sldId id="334" r:id="rId9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67132" autoAdjust="0"/>
  </p:normalViewPr>
  <p:slideViewPr>
    <p:cSldViewPr>
      <p:cViewPr varScale="1">
        <p:scale>
          <a:sx n="46" d="100"/>
          <a:sy n="46" d="100"/>
        </p:scale>
        <p:origin x="169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72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17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28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95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802.11-15/1374r0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for </a:t>
            </a:r>
            <a:r>
              <a:rPr lang="en-GB" sz="2800" dirty="0">
                <a:solidFill>
                  <a:schemeClr val="tx1"/>
                </a:solidFill>
              </a:rPr>
              <a:t>p</a:t>
            </a:r>
            <a:r>
              <a:rPr lang="en-GB" altLang="ja-JP" sz="2800" dirty="0" smtClean="0">
                <a:solidFill>
                  <a:schemeClr val="tx1"/>
                </a:solidFill>
              </a:rPr>
              <a:t>rotecting</a:t>
            </a:r>
            <a:r>
              <a:rPr lang="en-GB" altLang="ja-JP" sz="2800" dirty="0" smtClean="0">
                <a:solidFill>
                  <a:srgbClr val="FF0000"/>
                </a:solidFill>
              </a:rPr>
              <a:t> </a:t>
            </a:r>
            <a:r>
              <a:rPr lang="en-GB" altLang="ja-JP" sz="2800" dirty="0"/>
              <a:t>cascading </a:t>
            </a:r>
            <a:r>
              <a:rPr lang="en-GB" altLang="ja-JP" sz="2800" dirty="0" smtClean="0"/>
              <a:t>MU DL/UL </a:t>
            </a:r>
            <a:r>
              <a:rPr lang="en-GB" altLang="ja-JP" sz="2800" dirty="0"/>
              <a:t>transmission with MU RTS/CTS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Document" r:id="rId5" imgW="8262412" imgH="3103086" progId="Word.Document.8">
                  <p:embed/>
                </p:oleObj>
              </mc:Choice>
              <mc:Fallback>
                <p:oleObj name="Document" r:id="rId5" imgW="8262412" imgH="3103086" progId="Word.Document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9191"/>
            <a:ext cx="8640960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sz="2000" dirty="0"/>
              <a:t>RTS/CTS exchange is used to reserve channel for protecting transmission from interference.</a:t>
            </a:r>
          </a:p>
          <a:p>
            <a:r>
              <a:rPr lang="en-US" altLang="ja-JP" sz="2000" dirty="0" smtClean="0"/>
              <a:t>MU </a:t>
            </a:r>
            <a:r>
              <a:rPr lang="en-US" altLang="ja-JP" sz="2000" dirty="0"/>
              <a:t>features such as OFDMA and MU-MIMO have been </a:t>
            </a:r>
            <a:r>
              <a:rPr lang="en-US" altLang="ja-JP" sz="2000" dirty="0" smtClean="0"/>
              <a:t>introduced in SFD[1].</a:t>
            </a:r>
          </a:p>
          <a:p>
            <a:pPr>
              <a:spcBef>
                <a:spcPts val="1200"/>
              </a:spcBef>
            </a:pPr>
            <a:r>
              <a:rPr lang="en-US" altLang="ja-JP" sz="2000" dirty="0" smtClean="0"/>
              <a:t>In this contribution, the consideration for </a:t>
            </a:r>
            <a:r>
              <a:rPr lang="en-GB" altLang="ja-JP" sz="2000" dirty="0" smtClean="0">
                <a:solidFill>
                  <a:schemeClr val="tx1"/>
                </a:solidFill>
              </a:rPr>
              <a:t>protecting</a:t>
            </a:r>
            <a:r>
              <a:rPr lang="en-GB" altLang="ja-JP" sz="2000" dirty="0" smtClean="0">
                <a:solidFill>
                  <a:srgbClr val="FF0000"/>
                </a:solidFill>
              </a:rPr>
              <a:t> </a:t>
            </a:r>
            <a:r>
              <a:rPr lang="en-GB" altLang="ja-JP" sz="2000" dirty="0"/>
              <a:t>cascading </a:t>
            </a:r>
            <a:r>
              <a:rPr lang="en-GB" altLang="ja-JP" sz="2000" dirty="0" smtClean="0"/>
              <a:t>MU DL/UL </a:t>
            </a:r>
            <a:r>
              <a:rPr lang="en-GB" altLang="ja-JP" sz="2000" dirty="0"/>
              <a:t>transmission with MU RTS/CTS </a:t>
            </a:r>
            <a:r>
              <a:rPr lang="en-US" altLang="ja-JP" sz="2000" dirty="0" smtClean="0"/>
              <a:t>is discussed. 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377" y="1340768"/>
            <a:ext cx="8574087" cy="44942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sz="2000" dirty="0" smtClean="0">
                <a:solidFill>
                  <a:schemeClr val="tx1"/>
                </a:solidFill>
              </a:rPr>
              <a:t>MU UL procedure can set up TXOP  to protect MU UL transmission either by trigger frame or by RTS/CTS exchange</a:t>
            </a:r>
            <a:endParaRPr lang="en-US" altLang="ja-JP" sz="20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endParaRPr lang="en-US" altLang="ja-JP" sz="2000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endParaRPr lang="en-US" altLang="ja-JP" sz="2000" dirty="0" smtClean="0"/>
          </a:p>
          <a:p>
            <a:pPr>
              <a:spcBef>
                <a:spcPts val="1200"/>
              </a:spcBef>
            </a:pPr>
            <a:endParaRPr lang="en-US" altLang="ja-JP" sz="2000" dirty="0"/>
          </a:p>
          <a:p>
            <a:pPr>
              <a:spcBef>
                <a:spcPts val="1200"/>
              </a:spcBef>
            </a:pPr>
            <a:endParaRPr lang="en-US" altLang="ja-JP" sz="2000" dirty="0" smtClean="0"/>
          </a:p>
          <a:p>
            <a:pPr>
              <a:spcBef>
                <a:spcPts val="1200"/>
              </a:spcBef>
            </a:pPr>
            <a:endParaRPr lang="en-US" altLang="ja-JP" sz="2000" dirty="0" smtClean="0"/>
          </a:p>
          <a:p>
            <a:pPr>
              <a:spcBef>
                <a:spcPts val="1200"/>
              </a:spcBef>
            </a:pPr>
            <a:r>
              <a:rPr lang="en-US" altLang="ja-JP" sz="2000" dirty="0" smtClean="0"/>
              <a:t>In [1], </a:t>
            </a:r>
            <a:r>
              <a:rPr lang="en-US" altLang="ja-JP" sz="2000" dirty="0"/>
              <a:t>MU RTS/CTS procedure is proposed for protecting DL MU from hidden </a:t>
            </a:r>
            <a:r>
              <a:rPr lang="en-US" altLang="ja-JP" sz="2000" dirty="0" smtClean="0"/>
              <a:t>node.</a:t>
            </a:r>
          </a:p>
          <a:p>
            <a:pPr>
              <a:spcBef>
                <a:spcPts val="1200"/>
              </a:spcBef>
            </a:pPr>
            <a:endParaRPr lang="en-US" altLang="ja-JP" sz="2000" dirty="0" smtClean="0"/>
          </a:p>
          <a:p>
            <a:pPr>
              <a:spcBef>
                <a:spcPts val="1200"/>
              </a:spcBef>
            </a:pPr>
            <a:r>
              <a:rPr lang="en-US" altLang="ja-JP" sz="2000" dirty="0" smtClean="0"/>
              <a:t>This presentation proposes to use MU </a:t>
            </a:r>
            <a:r>
              <a:rPr lang="en-US" altLang="ja-JP" sz="2000" dirty="0"/>
              <a:t>RTS/CTS </a:t>
            </a:r>
            <a:r>
              <a:rPr lang="en-US" altLang="ja-JP" sz="2000" dirty="0" smtClean="0"/>
              <a:t>to protect cascading MU DL</a:t>
            </a:r>
            <a:r>
              <a:rPr lang="en-US" altLang="ja-JP" sz="2000" dirty="0"/>
              <a:t>/</a:t>
            </a:r>
            <a:r>
              <a:rPr lang="en-US" altLang="ja-JP" sz="2000" dirty="0" smtClean="0"/>
              <a:t>UL transmission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35" y="2060848"/>
            <a:ext cx="3272647" cy="226848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470" y="2060848"/>
            <a:ext cx="3999994" cy="243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8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GB" altLang="ja-JP" dirty="0" smtClean="0"/>
              <a:t>How to Protect Cascading MU DL/UL Transmission with </a:t>
            </a:r>
            <a:r>
              <a:rPr lang="en-GB" altLang="ja-JP" dirty="0"/>
              <a:t>MU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71091"/>
            <a:ext cx="8640960" cy="449421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/>
              <a:t>How to reserve channel with MU RTS/CTS for MU DL/UL transmission to mitigate collision should be discussed.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Efficient and simple procedure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As little overhead as possible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  <a:p>
            <a:pPr marL="0" indent="0">
              <a:buNone/>
            </a:pPr>
            <a:r>
              <a:rPr lang="en-US" altLang="ja-JP" sz="2000" dirty="0" smtClean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7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</a:t>
            </a:r>
            <a:r>
              <a:rPr lang="en-GB" altLang="ja-JP" dirty="0"/>
              <a:t>transmission </a:t>
            </a:r>
            <a:r>
              <a:rPr lang="en-GB" altLang="ja-JP" dirty="0" smtClean="0"/>
              <a:t>with </a:t>
            </a:r>
            <a:r>
              <a:rPr lang="en-GB" altLang="ja-JP" dirty="0"/>
              <a:t>MU </a:t>
            </a:r>
            <a:r>
              <a:rPr lang="en-GB" altLang="ja-JP" dirty="0" smtClean="0"/>
              <a:t>RTS/CTS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327" y="1527075"/>
            <a:ext cx="8574087" cy="4494213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Using one MU RTS/CTS exchange to protect cascading </a:t>
            </a:r>
            <a:r>
              <a:rPr lang="en-US" altLang="ja-JP" dirty="0">
                <a:solidFill>
                  <a:schemeClr val="tx1"/>
                </a:solidFill>
              </a:rPr>
              <a:t>MU </a:t>
            </a:r>
            <a:r>
              <a:rPr lang="en-US" altLang="ja-JP" dirty="0" smtClean="0">
                <a:solidFill>
                  <a:schemeClr val="tx1"/>
                </a:solidFill>
              </a:rPr>
              <a:t>DL/UL transmission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ja-JP" sz="1800" dirty="0" smtClean="0">
                <a:solidFill>
                  <a:schemeClr val="tx1"/>
                </a:solidFill>
              </a:rPr>
              <a:t>STAs </a:t>
            </a:r>
            <a:r>
              <a:rPr lang="en-US" altLang="ja-JP" sz="1800" dirty="0">
                <a:solidFill>
                  <a:schemeClr val="tx1"/>
                </a:solidFill>
              </a:rPr>
              <a:t>with pending UL </a:t>
            </a:r>
            <a:r>
              <a:rPr lang="en-US" altLang="ja-JP" sz="1800" dirty="0" smtClean="0">
                <a:solidFill>
                  <a:schemeClr val="tx1"/>
                </a:solidFill>
              </a:rPr>
              <a:t>DATA, after receiving MU DL transmission, </a:t>
            </a:r>
            <a:r>
              <a:rPr lang="en-US" altLang="ja-JP" sz="1800" dirty="0">
                <a:solidFill>
                  <a:schemeClr val="tx1"/>
                </a:solidFill>
              </a:rPr>
              <a:t>could </a:t>
            </a:r>
            <a:r>
              <a:rPr lang="en-US" altLang="ja-JP" sz="1800" dirty="0" smtClean="0">
                <a:solidFill>
                  <a:schemeClr val="tx1"/>
                </a:solidFill>
              </a:rPr>
              <a:t>set a bit </a:t>
            </a:r>
            <a:r>
              <a:rPr lang="en-US" altLang="ja-JP" sz="1800" dirty="0">
                <a:solidFill>
                  <a:schemeClr val="tx1"/>
                </a:solidFill>
              </a:rPr>
              <a:t>in </a:t>
            </a:r>
            <a:r>
              <a:rPr lang="en-US" altLang="ja-JP" sz="1800" dirty="0" smtClean="0">
                <a:solidFill>
                  <a:schemeClr val="tx1"/>
                </a:solidFill>
              </a:rPr>
              <a:t>its UL MU response frame, </a:t>
            </a:r>
            <a:r>
              <a:rPr lang="en-US" altLang="ja-JP" sz="1800" dirty="0">
                <a:solidFill>
                  <a:schemeClr val="tx1"/>
                </a:solidFill>
              </a:rPr>
              <a:t>e.g. </a:t>
            </a:r>
            <a:r>
              <a:rPr lang="en-US" altLang="ja-JP" sz="1800" dirty="0" smtClean="0">
                <a:solidFill>
                  <a:schemeClr val="tx1"/>
                </a:solidFill>
              </a:rPr>
              <a:t>BA</a:t>
            </a:r>
            <a:r>
              <a:rPr lang="en-US" altLang="ja-JP" sz="1800" dirty="0">
                <a:solidFill>
                  <a:schemeClr val="tx1"/>
                </a:solidFill>
              </a:rPr>
              <a:t>, </a:t>
            </a:r>
            <a:r>
              <a:rPr lang="en-US" altLang="ja-JP" sz="1800" dirty="0" smtClean="0">
                <a:solidFill>
                  <a:schemeClr val="tx1"/>
                </a:solidFill>
              </a:rPr>
              <a:t>to </a:t>
            </a:r>
            <a:r>
              <a:rPr lang="en-US" altLang="ja-JP" sz="1800" dirty="0">
                <a:solidFill>
                  <a:schemeClr val="tx1"/>
                </a:solidFill>
              </a:rPr>
              <a:t>inform AP that </a:t>
            </a:r>
            <a:r>
              <a:rPr lang="en-US" altLang="ja-JP" sz="1800" dirty="0" smtClean="0">
                <a:solidFill>
                  <a:schemeClr val="tx1"/>
                </a:solidFill>
              </a:rPr>
              <a:t>it has pending </a:t>
            </a:r>
            <a:r>
              <a:rPr lang="en-US" altLang="ja-JP" sz="1800" dirty="0">
                <a:solidFill>
                  <a:schemeClr val="tx1"/>
                </a:solidFill>
              </a:rPr>
              <a:t>UL </a:t>
            </a:r>
            <a:r>
              <a:rPr lang="en-US" altLang="ja-JP" sz="1800" dirty="0" smtClean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395536" y="3690597"/>
            <a:ext cx="8748464" cy="2966583"/>
            <a:chOff x="179512" y="3599038"/>
            <a:chExt cx="8963694" cy="3040060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512" y="3599038"/>
              <a:ext cx="8963694" cy="2350120"/>
            </a:xfrm>
            <a:prstGeom prst="rect">
              <a:avLst/>
            </a:prstGeom>
          </p:spPr>
        </p:pic>
        <p:sp>
          <p:nvSpPr>
            <p:cNvPr id="7" name="左中かっこ 6"/>
            <p:cNvSpPr/>
            <p:nvPr/>
          </p:nvSpPr>
          <p:spPr bwMode="auto">
            <a:xfrm rot="16200000">
              <a:off x="2501164" y="3709341"/>
              <a:ext cx="473696" cy="4388055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360093" y="6031074"/>
              <a:ext cx="2564515" cy="3991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MU DL transmission</a:t>
              </a:r>
            </a:p>
          </p:txBody>
        </p:sp>
        <p:sp>
          <p:nvSpPr>
            <p:cNvPr id="10" name="左中かっこ 9"/>
            <p:cNvSpPr/>
            <p:nvPr/>
          </p:nvSpPr>
          <p:spPr bwMode="auto">
            <a:xfrm rot="16200000">
              <a:off x="6531704" y="4215307"/>
              <a:ext cx="473696" cy="3376124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645014" y="6123151"/>
              <a:ext cx="2811600" cy="5159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MU UL transmission</a:t>
              </a: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482327" y="3228932"/>
            <a:ext cx="616001" cy="46166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E.g</a:t>
            </a:r>
            <a:r>
              <a:rPr kumimoji="1" lang="en-US" altLang="ja-JP" dirty="0" smtClean="0">
                <a:solidFill>
                  <a:schemeClr val="tx1"/>
                </a:solidFill>
              </a:rPr>
              <a:t>. 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4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GB" altLang="ja-JP" dirty="0">
                <a:solidFill>
                  <a:schemeClr val="tx1"/>
                </a:solidFill>
              </a:rPr>
              <a:t>Protecting</a:t>
            </a:r>
            <a:r>
              <a:rPr lang="en-GB" altLang="ja-JP" dirty="0">
                <a:solidFill>
                  <a:srgbClr val="FF0000"/>
                </a:solidFill>
              </a:rPr>
              <a:t> </a:t>
            </a:r>
            <a:r>
              <a:rPr lang="en-GB" altLang="ja-JP" dirty="0"/>
              <a:t>cascading </a:t>
            </a:r>
            <a:r>
              <a:rPr lang="en-GB" altLang="ja-JP" dirty="0" smtClean="0"/>
              <a:t>MU DL/UL </a:t>
            </a:r>
            <a:r>
              <a:rPr lang="en-GB" altLang="ja-JP" dirty="0"/>
              <a:t>transmission with MU RTS/CTS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327" y="1527075"/>
            <a:ext cx="8574087" cy="4494213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Using one MU RTS/CTS exchange to protect cascading MU </a:t>
            </a:r>
            <a:r>
              <a:rPr lang="en-US" altLang="ja-JP" dirty="0" smtClean="0">
                <a:solidFill>
                  <a:schemeClr val="tx1"/>
                </a:solidFill>
              </a:rPr>
              <a:t>DL/UL </a:t>
            </a:r>
            <a:r>
              <a:rPr lang="en-US" altLang="ja-JP" dirty="0">
                <a:solidFill>
                  <a:schemeClr val="tx1"/>
                </a:solidFill>
              </a:rPr>
              <a:t>transmission</a:t>
            </a:r>
            <a:endParaRPr lang="en-US" altLang="ja-JP" dirty="0">
              <a:solidFill>
                <a:srgbClr val="FF000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ja-JP" sz="1800" dirty="0">
                <a:solidFill>
                  <a:schemeClr val="tx1"/>
                </a:solidFill>
              </a:rPr>
              <a:t>STAs with pending UL DATA, after receiving MU DL transmission, could set a bit in its UL MU response frame, e.g. BA, to inform AP that it has pending UL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23728" y="3586758"/>
            <a:ext cx="616001" cy="46166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E.g</a:t>
            </a:r>
            <a:r>
              <a:rPr kumimoji="1" lang="en-US" altLang="ja-JP" dirty="0" smtClean="0">
                <a:solidFill>
                  <a:schemeClr val="tx1"/>
                </a:solidFill>
              </a:rPr>
              <a:t>. 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468" y="3537576"/>
            <a:ext cx="3705803" cy="292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43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transmission with MU RTS/CTS  </a:t>
            </a:r>
            <a:r>
              <a:rPr lang="en-US" altLang="ja-JP" dirty="0" smtClean="0"/>
              <a:t>is discussed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Efficient and simple procedure</a:t>
            </a:r>
          </a:p>
          <a:p>
            <a:pPr lvl="2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Protecting both MU DL and UL </a:t>
            </a:r>
            <a:r>
              <a:rPr lang="en-US" altLang="ja-JP" dirty="0">
                <a:solidFill>
                  <a:schemeClr val="tx1"/>
                </a:solidFill>
              </a:rPr>
              <a:t>transmission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</a:p>
          <a:p>
            <a:pPr lvl="2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Using one MU RTS/CTS exchange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No overhead </a:t>
            </a:r>
          </a:p>
          <a:p>
            <a:pPr lvl="2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E.g. more data bit in MAC header of ACK/BA frame could be reused to indicate whether the involved STAs have pending DATA to AP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3400" y="1752600"/>
            <a:ext cx="7566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[1] </a:t>
            </a:r>
            <a:r>
              <a:rPr kumimoji="1" lang="en-US" altLang="ja-JP" sz="1600" dirty="0">
                <a:solidFill>
                  <a:schemeClr val="tx1"/>
                </a:solidFill>
              </a:rPr>
              <a:t>“SPEC framework”, IEEE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802.11-15/0132r9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[</a:t>
            </a:r>
            <a:r>
              <a:rPr kumimoji="1" lang="en-US" altLang="ja-JP" sz="1600" dirty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] </a:t>
            </a:r>
            <a:r>
              <a:rPr lang="en-US" altLang="ja-JP" sz="1600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Po-Kai </a:t>
            </a:r>
            <a:r>
              <a:rPr lang="en-US" altLang="ja-JP" sz="1600" dirty="0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Huang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,” mu-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rts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-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cts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-for-dl-mu</a:t>
            </a:r>
            <a:r>
              <a:rPr kumimoji="1" lang="en-US" altLang="ja-JP" sz="1600" dirty="0">
                <a:solidFill>
                  <a:schemeClr val="tx1"/>
                </a:solidFill>
              </a:rPr>
              <a:t>”, IEEE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802.11-15/0867.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12644</TotalTime>
  <Words>498</Words>
  <Application>Microsoft Office PowerPoint</Application>
  <PresentationFormat>画面に合わせる (4:3)</PresentationFormat>
  <Paragraphs>96</Paragraphs>
  <Slides>8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 for protecting cascading MU DL/UL transmission with MU RTS/CTS </vt:lpstr>
      <vt:lpstr>Abstract </vt:lpstr>
      <vt:lpstr>Background</vt:lpstr>
      <vt:lpstr>How to Protect Cascading MU DL/UL Transmission with MU RTS/CTS</vt:lpstr>
      <vt:lpstr>Protecting cascading MU DL/UL transmission with MU RTS/CTS </vt:lpstr>
      <vt:lpstr>Protecting cascading MU DL/UL transmission with MU RTS/CTS 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mama maggie</cp:lastModifiedBy>
  <cp:revision>420</cp:revision>
  <cp:lastPrinted>2015-09-10T07:58:54Z</cp:lastPrinted>
  <dcterms:created xsi:type="dcterms:W3CDTF">2015-06-05T08:56:36Z</dcterms:created>
  <dcterms:modified xsi:type="dcterms:W3CDTF">2015-11-09T13:08:03Z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