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4" r:id="rId4"/>
    <p:sldId id="265" r:id="rId5"/>
    <p:sldId id="261" r:id="rId6"/>
    <p:sldId id="262" r:id="rId7"/>
    <p:sldId id="274" r:id="rId8"/>
    <p:sldId id="278" r:id="rId9"/>
    <p:sldId id="279" r:id="rId10"/>
    <p:sldId id="280" r:id="rId11"/>
    <p:sldId id="281" r:id="rId12"/>
    <p:sldId id="275" r:id="rId13"/>
    <p:sldId id="276" r:id="rId14"/>
    <p:sldId id="282" r:id="rId15"/>
    <p:sldId id="283" r:id="rId16"/>
    <p:sldId id="272" r:id="rId17"/>
    <p:sldId id="277" r:id="rId18"/>
    <p:sldId id="258" r:id="rId19"/>
  </p:sldIdLst>
  <p:sldSz cx="9144000" cy="6858000" type="screen4x3"/>
  <p:notesSz cx="6799263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81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3006" autoAdjust="0"/>
  </p:normalViewPr>
  <p:slideViewPr>
    <p:cSldViewPr snapToGrid="0">
      <p:cViewPr varScale="1">
        <p:scale>
          <a:sx n="67" d="100"/>
          <a:sy n="67" d="100"/>
        </p:scale>
        <p:origin x="-166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3081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802.11-15/1373r0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48" y="0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134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Madhavan Narendar,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48" y="9432134"/>
            <a:ext cx="2946659" cy="495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9263" cy="9929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0628" y="103613"/>
            <a:ext cx="627312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802.11-15/1373r0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322" y="103613"/>
            <a:ext cx="809436" cy="22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5815" cy="4467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3552" y="9613881"/>
            <a:ext cx="904389" cy="193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Madhavan Narendar,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914" y="9613880"/>
            <a:ext cx="501228" cy="3889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257" y="9613880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813" y="9612182"/>
            <a:ext cx="5379637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96" y="317633"/>
            <a:ext cx="552907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Madhavan Narendar,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655" y="750766"/>
            <a:ext cx="4535955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7371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Madhavan Narendar,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655" y="750766"/>
            <a:ext cx="4535955" cy="37113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946" y="4716917"/>
            <a:ext cx="4987371" cy="456914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sz="20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In the DL case for 3 BSS if all 3 APs hear each other equally, each AP will have equal channel access probability and hence similar DL throughput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802.11-15/1373r0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F4372D0E-F525-43F0-B7D1-5350600E433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3321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802.11-15/1373r0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Madhavan Narendar,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04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802.11-15/1373r0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Madhavan Narendar,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3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Madhavan Narendar,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163" y="737315"/>
            <a:ext cx="7770813" cy="1065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Madhavan Narendar</a:t>
            </a:r>
            <a:r>
              <a:rPr lang="en-GB" dirty="0" smtClean="0"/>
              <a:t>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Madhavan Narendar,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Madhavan Narendar,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Madhavan Narendar,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Madhavan Narendar,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Madhavan Narendar,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Madhavan Narendar,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Madhavan Narendar,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Madhavan Narendar,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dirty="0"/>
              <a:t>Madhavan Narendar</a:t>
            </a:r>
            <a:r>
              <a:rPr lang="en-GB" dirty="0" smtClean="0"/>
              <a:t>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Updated Box 5 Calibration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056546"/>
              </p:ext>
            </p:extLst>
          </p:nvPr>
        </p:nvGraphicFramePr>
        <p:xfrm>
          <a:off x="528638" y="2627313"/>
          <a:ext cx="7499350" cy="273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Document" r:id="rId4" imgW="8236743" imgH="3006470" progId="Word.Document.8">
                  <p:embed/>
                </p:oleObj>
              </mc:Choice>
              <mc:Fallback>
                <p:oleObj name="Document" r:id="rId4" imgW="8236743" imgH="300647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627313"/>
                        <a:ext cx="7499350" cy="2733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4" y="995503"/>
            <a:ext cx="9070340" cy="5479910"/>
          </a:xfrm>
          <a:prstGeom prst="rect">
            <a:avLst/>
          </a:prstGeom>
        </p:spPr>
      </p:pic>
      <p:sp>
        <p:nvSpPr>
          <p:cNvPr id="10" name="タイトル 1"/>
          <p:cNvSpPr txBox="1">
            <a:spLocks/>
          </p:cNvSpPr>
          <p:nvPr/>
        </p:nvSpPr>
        <p:spPr bwMode="auto">
          <a:xfrm>
            <a:off x="685799" y="489194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400" kern="0" dirty="0" smtClean="0"/>
              <a:t>2 BSS (A+B) Simulation Results</a:t>
            </a:r>
            <a:br>
              <a:rPr lang="en-US" altLang="zh-CN" sz="2400" kern="0" dirty="0" smtClean="0"/>
            </a:br>
            <a:r>
              <a:rPr lang="en-US" altLang="zh-CN" sz="2400" kern="0" dirty="0" smtClean="0"/>
              <a:t>A-DL / B – UL</a:t>
            </a:r>
            <a:endParaRPr lang="ja-JP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73529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4" y="999158"/>
            <a:ext cx="9079426" cy="548539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775384"/>
            <a:ext cx="7770813" cy="313358"/>
          </a:xfrm>
        </p:spPr>
        <p:txBody>
          <a:bodyPr/>
          <a:lstStyle/>
          <a:p>
            <a:r>
              <a:rPr lang="en-US" altLang="zh-CN" sz="2400" dirty="0"/>
              <a:t>2 BSS (A+B) Simulation Results</a:t>
            </a:r>
            <a:br>
              <a:rPr lang="en-US" altLang="zh-CN" sz="2400" dirty="0"/>
            </a:br>
            <a:r>
              <a:rPr lang="en-US" altLang="zh-CN" sz="2400" dirty="0"/>
              <a:t>A-UL / B - DL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05398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19" name="コンテンツ プレースホルダー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602229"/>
            <a:ext cx="7770813" cy="659643"/>
          </a:xfrm>
        </p:spPr>
        <p:txBody>
          <a:bodyPr/>
          <a:lstStyle/>
          <a:p>
            <a:r>
              <a:rPr lang="en-US" altLang="zh-CN" sz="2000" dirty="0">
                <a:solidFill>
                  <a:schemeClr val="tx1"/>
                </a:solidFill>
              </a:rPr>
              <a:t>3 BSS DL-Only Simulation Results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05" y="1087294"/>
            <a:ext cx="8374402" cy="538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10" y="949534"/>
            <a:ext cx="8358944" cy="5525879"/>
          </a:xfrm>
          <a:prstGeom prst="rect">
            <a:avLst/>
          </a:prstGeom>
        </p:spPr>
      </p:pic>
      <p:sp>
        <p:nvSpPr>
          <p:cNvPr id="10" name="タイトル 1"/>
          <p:cNvSpPr txBox="1">
            <a:spLocks/>
          </p:cNvSpPr>
          <p:nvPr/>
        </p:nvSpPr>
        <p:spPr bwMode="auto">
          <a:xfrm>
            <a:off x="696912" y="534987"/>
            <a:ext cx="8096037" cy="7268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000" kern="0" dirty="0" smtClean="0"/>
              <a:t>3 BSS UL-Only Simulation Results</a:t>
            </a:r>
            <a:endParaRPr lang="ja-JP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516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/>
              <a:t>3 BSS Mixed Simulation Results</a:t>
            </a:r>
            <a:r>
              <a:rPr lang="ja-JP" altLang="en-US" sz="2400" dirty="0"/>
              <a:t> </a:t>
            </a:r>
            <a:r>
              <a:rPr lang="en-US" altLang="ja-JP" sz="2400" dirty="0"/>
              <a:t>(DL)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61" y="1375735"/>
            <a:ext cx="9026509" cy="509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39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 BSS Mixed Simulation Results</a:t>
            </a:r>
            <a:r>
              <a:rPr lang="ja-JP" altLang="en-US" dirty="0"/>
              <a:t> </a:t>
            </a:r>
            <a:r>
              <a:rPr lang="en-US" altLang="ja-JP" dirty="0"/>
              <a:t>(UL)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04" y="1600200"/>
            <a:ext cx="8714232" cy="488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79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13232"/>
          </a:xfrm>
        </p:spPr>
        <p:txBody>
          <a:bodyPr/>
          <a:lstStyle/>
          <a:p>
            <a:r>
              <a:rPr lang="en-US" altLang="zh-CN" dirty="0" smtClean="0"/>
              <a:t>Observations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86" y="1478409"/>
            <a:ext cx="8092440" cy="4824984"/>
          </a:xfrm>
        </p:spPr>
        <p:txBody>
          <a:bodyPr/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lt"/>
              </a:rPr>
              <a:t>Large variance in results for 2BSS and 3BSS cases from different companies</a:t>
            </a:r>
          </a:p>
          <a:p>
            <a:pPr marL="685800" lvl="2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lt"/>
              </a:rPr>
              <a:t>2 BSS is better aligned than 3 BSS cases</a:t>
            </a:r>
          </a:p>
          <a:p>
            <a:pPr marL="685800" lvl="2">
              <a:buFont typeface="Arial" panose="020B0604020202020204" pitchFamily="34" charset="0"/>
              <a:buChar char="•"/>
            </a:pPr>
            <a:endParaRPr lang="en-US" altLang="zh-CN" dirty="0" smtClean="0">
              <a:latin typeface="+mj-lt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lt"/>
              </a:rPr>
              <a:t>Observation from 1 BSS scenario of </a:t>
            </a:r>
            <a:r>
              <a:rPr lang="en-US" altLang="zh-CN" dirty="0">
                <a:latin typeface="+mj-lt"/>
              </a:rPr>
              <a:t>uniform </a:t>
            </a:r>
            <a:r>
              <a:rPr lang="en-US" altLang="zh-CN" dirty="0" smtClean="0">
                <a:latin typeface="+mj-lt"/>
              </a:rPr>
              <a:t>per-STA throughput distribution for DL </a:t>
            </a:r>
            <a:r>
              <a:rPr lang="en-US" altLang="zh-CN" dirty="0">
                <a:latin typeface="+mj-lt"/>
              </a:rPr>
              <a:t>and distance-related throughput distribution for </a:t>
            </a:r>
            <a:r>
              <a:rPr lang="en-US" altLang="zh-CN" dirty="0" smtClean="0">
                <a:latin typeface="+mj-lt"/>
              </a:rPr>
              <a:t>UL can be seen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altLang="zh-CN" dirty="0" smtClean="0">
              <a:latin typeface="+mj-lt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+mj-lt"/>
              </a:rPr>
              <a:t>In 3 BSS case, BSS </a:t>
            </a:r>
            <a:r>
              <a:rPr lang="en-US" altLang="zh-CN" dirty="0">
                <a:latin typeface="+mj-lt"/>
              </a:rPr>
              <a:t>B and BSS C have similar throughput </a:t>
            </a:r>
            <a:r>
              <a:rPr lang="en-US" altLang="zh-CN" dirty="0" smtClean="0">
                <a:latin typeface="+mj-lt"/>
              </a:rPr>
              <a:t>which is higher </a:t>
            </a:r>
            <a:r>
              <a:rPr lang="en-US" altLang="zh-CN" dirty="0">
                <a:latin typeface="+mj-lt"/>
              </a:rPr>
              <a:t>than </a:t>
            </a:r>
            <a:r>
              <a:rPr lang="en-US" altLang="zh-CN" dirty="0" smtClean="0">
                <a:latin typeface="+mj-lt"/>
              </a:rPr>
              <a:t>BSS A</a:t>
            </a:r>
            <a:endParaRPr lang="en-US" altLang="zh-CN" dirty="0">
              <a:latin typeface="+mj-lt"/>
            </a:endParaRP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+mj-lt"/>
              </a:rPr>
              <a:t>BSS </a:t>
            </a:r>
            <a:r>
              <a:rPr lang="en-US" altLang="zh-CN" sz="1800" dirty="0">
                <a:latin typeface="+mj-lt"/>
              </a:rPr>
              <a:t>A </a:t>
            </a:r>
            <a:r>
              <a:rPr lang="en-US" altLang="zh-CN" sz="1800" dirty="0" smtClean="0">
                <a:latin typeface="+mj-lt"/>
              </a:rPr>
              <a:t>gets interference packets from both BSS </a:t>
            </a:r>
            <a:r>
              <a:rPr lang="en-US" altLang="zh-CN" sz="1800" dirty="0">
                <a:latin typeface="+mj-lt"/>
              </a:rPr>
              <a:t>B and </a:t>
            </a:r>
            <a:r>
              <a:rPr lang="en-US" altLang="zh-CN" sz="1800" dirty="0" smtClean="0">
                <a:latin typeface="+mj-lt"/>
              </a:rPr>
              <a:t>BSS C</a:t>
            </a: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+mj-lt"/>
              </a:rPr>
              <a:t>Hence, for </a:t>
            </a:r>
            <a:r>
              <a:rPr lang="en-US" altLang="zh-CN" sz="1800" dirty="0">
                <a:latin typeface="+mj-lt"/>
              </a:rPr>
              <a:t>large number STAs in BSS </a:t>
            </a:r>
            <a:r>
              <a:rPr lang="en-US" altLang="zh-CN" sz="1800" dirty="0" smtClean="0">
                <a:latin typeface="+mj-lt"/>
              </a:rPr>
              <a:t>A, high </a:t>
            </a:r>
            <a:r>
              <a:rPr lang="en-US" altLang="zh-CN" sz="1800" dirty="0">
                <a:latin typeface="+mj-lt"/>
              </a:rPr>
              <a:t>ratio of STAs is nearly 0 throughput</a:t>
            </a:r>
            <a:r>
              <a:rPr lang="en-US" altLang="zh-CN" sz="1800" dirty="0" smtClean="0">
                <a:latin typeface="+mj-lt"/>
              </a:rPr>
              <a:t>.</a:t>
            </a:r>
            <a:endParaRPr lang="en-US" altLang="zh-CN" sz="1800" dirty="0">
              <a:latin typeface="+mj-lt"/>
            </a:endParaRPr>
          </a:p>
          <a:p>
            <a:pPr marL="742950" lvl="3" indent="-28575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+mj-lt"/>
              </a:rPr>
              <a:t>Only few packets from BSS </a:t>
            </a:r>
            <a:r>
              <a:rPr lang="en-US" altLang="zh-CN" sz="1800" dirty="0">
                <a:latin typeface="+mj-lt"/>
              </a:rPr>
              <a:t>B and </a:t>
            </a:r>
            <a:r>
              <a:rPr lang="en-US" altLang="zh-CN" sz="1800" dirty="0" smtClean="0">
                <a:latin typeface="+mj-lt"/>
              </a:rPr>
              <a:t>BSS </a:t>
            </a:r>
            <a:r>
              <a:rPr lang="en-US" altLang="zh-CN" sz="1800" dirty="0">
                <a:latin typeface="+mj-lt"/>
              </a:rPr>
              <a:t>C </a:t>
            </a:r>
            <a:r>
              <a:rPr lang="en-US" altLang="zh-CN" sz="1800" dirty="0" smtClean="0">
                <a:latin typeface="+mj-lt"/>
              </a:rPr>
              <a:t>interfere </a:t>
            </a:r>
            <a:endParaRPr lang="en-US" altLang="zh-CN" sz="1800" dirty="0">
              <a:latin typeface="+mj-lt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altLang="zh-CN" sz="2000" dirty="0">
              <a:latin typeface="+mj-lt"/>
            </a:endParaRPr>
          </a:p>
          <a:p>
            <a:pPr marL="285750" lvl="1"/>
            <a:endParaRPr lang="en-US" altLang="zh-CN" dirty="0">
              <a:solidFill>
                <a:srgbClr val="FF0000"/>
              </a:solidFill>
              <a:latin typeface="+mj-lt"/>
            </a:endParaRPr>
          </a:p>
          <a:p>
            <a:pPr marL="285750" indent="-285750">
              <a:buNone/>
            </a:pPr>
            <a:endParaRPr lang="zh-CN" altLang="en-US" sz="20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8" name="日付プレースホルダー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12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5528"/>
          </a:xfrm>
        </p:spPr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9581" y="1386840"/>
            <a:ext cx="7770813" cy="4113213"/>
          </a:xfrm>
        </p:spPr>
        <p:txBody>
          <a:bodyPr/>
          <a:lstStyle/>
          <a:p>
            <a:pPr marL="357188" lvl="1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It is hard </a:t>
            </a:r>
            <a:r>
              <a:rPr lang="en-US" altLang="zh-CN" dirty="0"/>
              <a:t>to </a:t>
            </a:r>
            <a:r>
              <a:rPr lang="en-US" altLang="zh-CN" dirty="0" smtClean="0"/>
              <a:t>clarify </a:t>
            </a:r>
            <a:r>
              <a:rPr lang="en-US" altLang="zh-CN" dirty="0"/>
              <a:t>whether the throughput ratio among BSSs is correct or </a:t>
            </a:r>
            <a:r>
              <a:rPr lang="en-US" altLang="zh-CN" dirty="0" smtClean="0"/>
              <a:t>not. </a:t>
            </a:r>
          </a:p>
          <a:p>
            <a:pPr marL="757238" lvl="2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Different throughput distribution among 3 BSSs seen in the comparison plots</a:t>
            </a:r>
          </a:p>
          <a:p>
            <a:pPr marL="357188" lvl="1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57188" lvl="1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PER and/or average SINR of the </a:t>
            </a:r>
            <a:r>
              <a:rPr lang="en-US" altLang="ja-JP" dirty="0"/>
              <a:t>STAs that have less throughput during UL </a:t>
            </a:r>
            <a:r>
              <a:rPr lang="en-US" altLang="ja-JP" dirty="0" smtClean="0"/>
              <a:t>cases </a:t>
            </a:r>
            <a:r>
              <a:rPr lang="en-US" altLang="ja-JP" smtClean="0"/>
              <a:t>in both 2 BSS and 3 BSS </a:t>
            </a:r>
            <a:r>
              <a:rPr lang="en-US" altLang="ja-JP" dirty="0" smtClean="0"/>
              <a:t>can be a starting point to align the results. </a:t>
            </a:r>
          </a:p>
          <a:p>
            <a:pPr marL="357188" lvl="1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57188" lvl="1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Increase </a:t>
            </a:r>
            <a:r>
              <a:rPr lang="en-US" altLang="zh-CN" dirty="0"/>
              <a:t>the simulation time as most of the BSS A stations do not obtain the channel access during the 3 BSS test cases</a:t>
            </a:r>
            <a:r>
              <a:rPr lang="en-US" altLang="zh-CN" dirty="0" smtClean="0"/>
              <a:t>.</a:t>
            </a:r>
          </a:p>
          <a:p>
            <a:pPr marL="357188" lvl="1" indent="-3429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357188" lvl="1" indent="-342900">
              <a:buFont typeface="Arial" panose="020B0604020202020204" pitchFamily="34" charset="0"/>
              <a:buChar char="•"/>
            </a:pPr>
            <a:r>
              <a:rPr lang="en-US" altLang="zh-CN" dirty="0"/>
              <a:t>More analysis and </a:t>
            </a:r>
            <a:r>
              <a:rPr lang="en-US" altLang="zh-CN" dirty="0" smtClean="0"/>
              <a:t>offline discussions </a:t>
            </a:r>
            <a:r>
              <a:rPr lang="en-US" altLang="zh-CN" dirty="0"/>
              <a:t>are required by </a:t>
            </a:r>
            <a:r>
              <a:rPr lang="en-US" altLang="zh-CN" dirty="0" smtClean="0"/>
              <a:t>companies to complete Box 5 calibration.</a:t>
            </a:r>
            <a:endParaRPr lang="en-US" altLang="zh-CN" dirty="0"/>
          </a:p>
          <a:p>
            <a:pPr marL="357188" lvl="1" indent="-34290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556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buNone/>
            </a:pPr>
            <a:r>
              <a:rPr lang="en-US" altLang="ko-KR" sz="1800" b="0" dirty="0" smtClean="0">
                <a:ea typeface="굴림" pitchFamily="50" charset="-127"/>
              </a:rPr>
              <a:t>[1] </a:t>
            </a:r>
            <a:r>
              <a:rPr lang="en-US" altLang="ko-KR" sz="1800" b="0" dirty="0">
                <a:ea typeface="굴림" pitchFamily="50" charset="-127"/>
              </a:rPr>
              <a:t>11-15/0680r3 Reference Box5 Calibration Assumptions and </a:t>
            </a:r>
            <a:r>
              <a:rPr lang="en-US" altLang="ko-KR" sz="1800" b="0" dirty="0" smtClean="0">
                <a:ea typeface="굴림" pitchFamily="50" charset="-127"/>
              </a:rPr>
              <a:t>Parameters</a:t>
            </a:r>
          </a:p>
          <a:p>
            <a:pPr>
              <a:buNone/>
            </a:pPr>
            <a:r>
              <a:rPr lang="en-US" altLang="ko-KR" sz="1800" b="0" dirty="0" smtClean="0">
                <a:ea typeface="굴림" pitchFamily="50" charset="-127"/>
              </a:rPr>
              <a:t>[2] 11-15/0980r10 </a:t>
            </a:r>
            <a:r>
              <a:rPr lang="en-US" altLang="ko-KR" sz="1800" b="0" dirty="0" err="1" smtClean="0">
                <a:ea typeface="굴림" pitchFamily="50" charset="-127"/>
              </a:rPr>
              <a:t>TGax</a:t>
            </a:r>
            <a:r>
              <a:rPr lang="en-US" altLang="ko-KR" sz="1800" b="0" dirty="0" smtClean="0">
                <a:ea typeface="굴림" pitchFamily="50" charset="-127"/>
              </a:rPr>
              <a:t> Simulation Scenarios</a:t>
            </a:r>
            <a:endParaRPr lang="en-US" altLang="ko-KR" sz="1800" b="0" dirty="0">
              <a:ea typeface="굴림" pitchFamily="50" charset="-127"/>
            </a:endParaRPr>
          </a:p>
          <a:p>
            <a:pPr>
              <a:buNone/>
            </a:pPr>
            <a:endParaRPr lang="en-US" altLang="zh-CN" sz="1800" b="0" dirty="0">
              <a:ea typeface="굴림" pitchFamily="50" charset="-127"/>
            </a:endParaRP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8D1AFD1A-FC46-4005-8A34-E70AEE570761}" type="slidenum">
              <a:rPr lang="en-US" altLang="ko-KR" smtClean="0">
                <a:ea typeface="굴림" pitchFamily="50" charset="-127"/>
              </a:rPr>
              <a:pPr/>
              <a:t>18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9" name="日付プレースホルダー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85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dirty="0"/>
              <a:t>Madhavan Narendar</a:t>
            </a:r>
            <a:r>
              <a:rPr lang="en-GB" dirty="0" smtClean="0"/>
              <a:t>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In July meeting, some updated simulation conditions were summarized </a:t>
            </a:r>
            <a:r>
              <a:rPr lang="en-US" altLang="ja-JP" dirty="0" smtClean="0"/>
              <a:t>and 1 BSS results presented in [1].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In </a:t>
            </a:r>
            <a:r>
              <a:rPr lang="en-US" altLang="ja-JP" dirty="0"/>
              <a:t>this contribution, we present the updated results for: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2 BSS and 3 BSS </a:t>
            </a:r>
            <a:r>
              <a:rPr lang="en-US" altLang="ja-JP" dirty="0"/>
              <a:t>results with defined traffic flow;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Comparison plots with some </a:t>
            </a:r>
            <a:r>
              <a:rPr lang="en-US" altLang="ja-JP" dirty="0"/>
              <a:t>discussion</a:t>
            </a:r>
            <a:r>
              <a:rPr lang="en-US" altLang="ja-JP" dirty="0" smtClean="0"/>
              <a:t>;</a:t>
            </a:r>
            <a:endParaRPr lang="en-US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614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79F763B2-AF1A-4143-ADB2-A2A4A39F5402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1477137"/>
          <a:ext cx="7381875" cy="4542663"/>
        </p:xfrm>
        <a:graphic>
          <a:graphicData uri="http://schemas.openxmlformats.org/drawingml/2006/table">
            <a:tbl>
              <a:tblPr/>
              <a:tblGrid>
                <a:gridCol w="2514600"/>
                <a:gridCol w="4867275"/>
              </a:tblGrid>
              <a:tr h="9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BW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All BSSs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at 5GHz  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[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80 MHz, no dynamic bandwidth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]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Primary channel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Aligned primary 20MHz channel for each co-80MHz-channel BSS;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The detection of preamble and BA should only focus on primary 20MHz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TGac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D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NLOS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Shadow fading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iid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log-normal shadowing (5 or 0 dB standard deviation) 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0594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Preamble Type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Control: legacy 20us; Data: 11ac (20us+20us for 1antenna case)</a:t>
                      </a:r>
                      <a:endParaRPr kumimoji="0" lang="en-US" altLang="zh-CN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AP/STA TX Power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20/15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per antenna 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Power Spectral density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Scaled to 80 MHz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number of antennas at AP /STA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1/1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 /STA antenna gain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0/-2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dBi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7dB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CCA-ED threshold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-56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(measured across the entire bandwidth after large-scale fading)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 sensitivity/CCA-SD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-76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(a packet with lower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power is dropped)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Link Adaption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Fixed MCS =5 for 11ac SS6 and TBD for 11ax SS1-4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Ideal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unless otherwise specified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PHY abstraction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RBIR,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BCC (see appendix 1&amp;3 in [2])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Symbol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4us with 800ns GI per OFDM symbol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96913" y="333375"/>
            <a:ext cx="1671383" cy="2762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2015</a:t>
            </a:r>
            <a:endParaRPr lang="en-US" altLang="ko-KR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717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A2026584-524E-4C06-9E16-34728C1FB8EA}" type="slidenum">
              <a:rPr lang="en-US" altLang="ko-KR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457200" y="1600200"/>
          <a:ext cx="8305800" cy="3840480"/>
        </p:xfrm>
        <a:graphic>
          <a:graphicData uri="http://schemas.openxmlformats.org/drawingml/2006/table">
            <a:tbl>
              <a:tblPr/>
              <a:tblGrid>
                <a:gridCol w="2198688"/>
                <a:gridCol w="6107112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[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10^8bps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32 MPDUs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10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&gt;= 10s per drop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 of all AP/STA (1 - # of success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96913" y="333375"/>
            <a:ext cx="2174303" cy="2762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2015</a:t>
            </a:r>
            <a:endParaRPr lang="en-US" altLang="ko-KR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67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06961"/>
          </a:xfrm>
        </p:spPr>
        <p:txBody>
          <a:bodyPr/>
          <a:lstStyle/>
          <a:p>
            <a:r>
              <a:rPr lang="en-US" altLang="ko-KR" dirty="0">
                <a:ea typeface="굴림" pitchFamily="50" charset="-127"/>
              </a:rPr>
              <a:t>Step-by-Step Box 5 Calibration (11ac SS6)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292608" y="1392761"/>
            <a:ext cx="8341170" cy="4046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87338" indent="-287338" algn="l" rtl="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kumimoji="1" sz="24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573088" indent="-284163" algn="l" rtl="0" eaLnBrk="0" fontAlgn="base" hangingPunct="0">
              <a:spcBef>
                <a:spcPct val="0"/>
              </a:spcBef>
              <a:spcAft>
                <a:spcPct val="25000"/>
              </a:spcAft>
              <a:buChar char="–"/>
              <a:defRPr kumimoji="1"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857250" indent="-282575" algn="l" rtl="0" eaLnBrk="0" fontAlgn="base" hangingPunct="0">
              <a:spcBef>
                <a:spcPct val="0"/>
              </a:spcBef>
              <a:spcAft>
                <a:spcPct val="25000"/>
              </a:spcAft>
              <a:buFont typeface="Helvetica" pitchFamily="34" charset="0"/>
              <a:buChar char="•"/>
              <a:defRPr kumimoji="1"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1138238" indent="-279400" algn="l" rtl="0" eaLnBrk="0" fontAlgn="base" hangingPunct="0">
              <a:spcBef>
                <a:spcPct val="0"/>
              </a:spcBef>
              <a:spcAft>
                <a:spcPct val="25000"/>
              </a:spcAft>
              <a:buChar char="–"/>
              <a:defRPr kumimoji="1"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1425575" indent="-284163" algn="l" rtl="0" eaLnBrk="0" fontAlgn="base" hangingPunct="0">
              <a:spcBef>
                <a:spcPct val="0"/>
              </a:spcBef>
              <a:spcAft>
                <a:spcPct val="2500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5pPr>
            <a:lvl6pPr marL="1882775" indent="-284163" algn="l" rtl="0" fontAlgn="base">
              <a:spcBef>
                <a:spcPct val="0"/>
              </a:spcBef>
              <a:spcAft>
                <a:spcPct val="2500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339975" indent="-284163" algn="l" rtl="0" fontAlgn="base">
              <a:spcBef>
                <a:spcPct val="0"/>
              </a:spcBef>
              <a:spcAft>
                <a:spcPct val="2500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797175" indent="-284163" algn="l" rtl="0" fontAlgn="base">
              <a:spcBef>
                <a:spcPct val="0"/>
              </a:spcBef>
              <a:spcAft>
                <a:spcPct val="2500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254375" indent="-284163" algn="l" rtl="0" fontAlgn="base">
              <a:spcBef>
                <a:spcPct val="0"/>
              </a:spcBef>
              <a:spcAft>
                <a:spcPct val="2500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ko-KR" sz="1700" kern="0" dirty="0" smtClean="0">
                <a:latin typeface="+mj-lt"/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latin typeface="+mj-lt"/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latin typeface="+mj-lt"/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400" kern="0" dirty="0" smtClean="0">
                <a:latin typeface="+mj-lt"/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400" kern="0" dirty="0" smtClean="0">
                <a:latin typeface="+mj-lt"/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400" kern="0" dirty="0" smtClean="0">
                <a:latin typeface="+mj-lt"/>
                <a:ea typeface="굴림" pitchFamily="50" charset="-127"/>
              </a:rPr>
              <a:t>3 STAs: 3+9+15, 3+9+27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latin typeface="+mj-lt"/>
                <a:ea typeface="굴림" pitchFamily="50" charset="-127"/>
              </a:rPr>
              <a:t>DL &amp; UL case</a:t>
            </a:r>
          </a:p>
          <a:p>
            <a:pPr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SimSun" pitchFamily="2" charset="-122"/>
              </a:rPr>
              <a:t>2 BSS (A+B)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 UL and B DL</a:t>
            </a:r>
          </a:p>
          <a:p>
            <a:pPr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700" kern="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Mixed DL &amp; UL</a:t>
            </a:r>
          </a:p>
          <a:p>
            <a:pPr lvl="2">
              <a:spcBef>
                <a:spcPts val="0"/>
              </a:spcBef>
              <a:buFont typeface="Helvetica" pitchFamily="34" charset="0"/>
              <a:buNone/>
            </a:pPr>
            <a:endParaRPr lang="en-US" altLang="ko-KR" sz="1700" kern="0" dirty="0" smtClean="0">
              <a:latin typeface="+mj-lt"/>
              <a:ea typeface="굴림" pitchFamily="50" charset="-127"/>
            </a:endParaRPr>
          </a:p>
        </p:txBody>
      </p:sp>
      <p:pic>
        <p:nvPicPr>
          <p:cNvPr id="8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3384102" y="2806408"/>
            <a:ext cx="5732339" cy="353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07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3504"/>
          </a:xfrm>
        </p:spPr>
        <p:txBody>
          <a:bodyPr/>
          <a:lstStyle/>
          <a:p>
            <a:r>
              <a:rPr lang="en-US" altLang="ko-KR" dirty="0">
                <a:ea typeface="굴림" pitchFamily="50" charset="-127"/>
              </a:rPr>
              <a:t>Step-by-Step Box 5 Calibration (11ac SS6)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366718" y="1563433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154931"/>
              </p:ext>
            </p:extLst>
          </p:nvPr>
        </p:nvGraphicFramePr>
        <p:xfrm>
          <a:off x="649224" y="4840033"/>
          <a:ext cx="1393894" cy="571500"/>
        </p:xfrm>
        <a:graphic>
          <a:graphicData uri="http://schemas.openxmlformats.org/drawingml/2006/table">
            <a:tbl>
              <a:tblPr/>
              <a:tblGrid>
                <a:gridCol w="708094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105025"/>
              </p:ext>
            </p:extLst>
          </p:nvPr>
        </p:nvGraphicFramePr>
        <p:xfrm>
          <a:off x="2424118" y="4840033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971729"/>
              </p:ext>
            </p:extLst>
          </p:nvPr>
        </p:nvGraphicFramePr>
        <p:xfrm>
          <a:off x="4557718" y="4840033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162388"/>
              </p:ext>
            </p:extLst>
          </p:nvPr>
        </p:nvGraphicFramePr>
        <p:xfrm>
          <a:off x="6615118" y="1944433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2"/>
          <p:cNvSpPr txBox="1"/>
          <p:nvPr/>
        </p:nvSpPr>
        <p:spPr>
          <a:xfrm>
            <a:off x="5472118" y="1563433"/>
            <a:ext cx="2514600" cy="2616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1100" b="1" dirty="0">
                <a:solidFill>
                  <a:schemeClr val="bg1"/>
                </a:solidFill>
              </a:rPr>
              <a:t>Fixed Location and Association</a:t>
            </a:r>
            <a:endParaRPr lang="zh-CN" altLang="en-US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0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57250"/>
          </a:xfrm>
        </p:spPr>
        <p:txBody>
          <a:bodyPr/>
          <a:lstStyle/>
          <a:p>
            <a:r>
              <a:rPr lang="en-US" altLang="ko-KR" dirty="0">
                <a:ea typeface="굴림" pitchFamily="50" charset="-127"/>
              </a:rPr>
              <a:t>Step-by-Step Box 5 Calibration (11ac SS6)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84213" y="1643050"/>
            <a:ext cx="7772400" cy="5111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b="0" smtClean="0"/>
              <a:t>DL/UL traffic assigned for each STA</a:t>
            </a:r>
          </a:p>
          <a:p>
            <a:endParaRPr lang="zh-CN" altLang="en-US" dirty="0"/>
          </a:p>
        </p:txBody>
      </p:sp>
      <p:graphicFrame>
        <p:nvGraphicFramePr>
          <p:cNvPr id="8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77131"/>
              </p:ext>
            </p:extLst>
          </p:nvPr>
        </p:nvGraphicFramePr>
        <p:xfrm>
          <a:off x="684213" y="2209775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solidFill>
                  <a:schemeClr val="tx1"/>
                </a:solidFill>
                <a:latin typeface="+mn-lt"/>
                <a:ea typeface="+mn-ea"/>
              </a:rPr>
              <a:t>“y” means having DL/UL traffic flow;  “n” means not having DL/UL traffic flow</a:t>
            </a:r>
          </a:p>
        </p:txBody>
      </p:sp>
    </p:spTree>
    <p:extLst>
      <p:ext uri="{BB962C8B-B14F-4D97-AF65-F5344CB8AC3E}">
        <p14:creationId xmlns:p14="http://schemas.microsoft.com/office/powerpoint/2010/main" val="82007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36" y="1218406"/>
            <a:ext cx="8805672" cy="5320009"/>
          </a:xfrm>
          <a:prstGeom prst="rect">
            <a:avLst/>
          </a:prstGeom>
        </p:spPr>
      </p:pic>
      <p:sp>
        <p:nvSpPr>
          <p:cNvPr id="10" name="タイトル 1"/>
          <p:cNvSpPr txBox="1">
            <a:spLocks/>
          </p:cNvSpPr>
          <p:nvPr/>
        </p:nvSpPr>
        <p:spPr bwMode="auto">
          <a:xfrm>
            <a:off x="37306" y="816969"/>
            <a:ext cx="9144000" cy="768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400" kern="0" dirty="0" smtClean="0"/>
              <a:t>2 BSS (A+B) Simulation Results</a:t>
            </a:r>
            <a:br>
              <a:rPr lang="en-US" altLang="zh-CN" sz="2400" kern="0" dirty="0" smtClean="0"/>
            </a:br>
            <a:r>
              <a:rPr lang="en-US" altLang="zh-CN" sz="2400" kern="0" dirty="0" smtClean="0"/>
              <a:t>DL-Only</a:t>
            </a:r>
            <a:endParaRPr lang="ja-JP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457430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Madhavan Narendar</a:t>
            </a:r>
            <a:r>
              <a:rPr lang="en-GB" smtClean="0"/>
              <a:t>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08" y="1145180"/>
            <a:ext cx="8822595" cy="5330233"/>
          </a:xfrm>
          <a:prstGeom prst="rect">
            <a:avLst/>
          </a:prstGeom>
        </p:spPr>
      </p:pic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905257" y="759675"/>
            <a:ext cx="7763256" cy="682770"/>
          </a:xfrm>
        </p:spPr>
        <p:txBody>
          <a:bodyPr/>
          <a:lstStyle/>
          <a:p>
            <a:r>
              <a:rPr lang="en-US" altLang="zh-CN" sz="2400" dirty="0"/>
              <a:t>2 BSS (A+B) Simulation Results</a:t>
            </a:r>
            <a:br>
              <a:rPr lang="en-US" altLang="zh-CN" sz="2400" dirty="0"/>
            </a:br>
            <a:r>
              <a:rPr lang="en-US" altLang="zh-CN" sz="2400" dirty="0" smtClean="0"/>
              <a:t>UL-Only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242245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4616</TotalTime>
  <Words>1302</Words>
  <Application>Microsoft Office PowerPoint</Application>
  <PresentationFormat>画面に合わせる (4:3)</PresentationFormat>
  <Paragraphs>357</Paragraphs>
  <Slides>18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Updated Box 5 Calibration Results</vt:lpstr>
      <vt:lpstr>Abstract</vt:lpstr>
      <vt:lpstr>PHY Parameters</vt:lpstr>
      <vt:lpstr>MAC Parameters</vt:lpstr>
      <vt:lpstr>Step-by-Step Box 5 Calibration (11ac SS6)</vt:lpstr>
      <vt:lpstr>Step-by-Step Box 5 Calibration (11ac SS6)</vt:lpstr>
      <vt:lpstr>Step-by-Step Box 5 Calibration (11ac SS6)</vt:lpstr>
      <vt:lpstr>PowerPoint プレゼンテーション</vt:lpstr>
      <vt:lpstr>2 BSS (A+B) Simulation Results UL-Only</vt:lpstr>
      <vt:lpstr>PowerPoint プレゼンテーション</vt:lpstr>
      <vt:lpstr>2 BSS (A+B) Simulation Results A-UL / B - DL</vt:lpstr>
      <vt:lpstr>3 BSS DL-Only Simulation Results</vt:lpstr>
      <vt:lpstr>PowerPoint プレゼンテーション</vt:lpstr>
      <vt:lpstr>3 BSS Mixed Simulation Results (DL)</vt:lpstr>
      <vt:lpstr>3 BSS Mixed Simulation Results (UL)</vt:lpstr>
      <vt:lpstr>Observations</vt:lpstr>
      <vt:lpstr>Conclusion</vt:lpstr>
      <vt:lpstr>Reference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Box5 Calibration Results</dc:title>
  <dc:creator>narendarmadhavan@gmail.com</dc:creator>
  <cp:lastModifiedBy>Narendar</cp:lastModifiedBy>
  <cp:revision>347</cp:revision>
  <cp:lastPrinted>2015-09-11T11:46:38Z</cp:lastPrinted>
  <dcterms:created xsi:type="dcterms:W3CDTF">2014-10-27T05:47:55Z</dcterms:created>
  <dcterms:modified xsi:type="dcterms:W3CDTF">2015-11-09T10:23:16Z</dcterms:modified>
</cp:coreProperties>
</file>