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70" r:id="rId3"/>
    <p:sldId id="298" r:id="rId4"/>
    <p:sldId id="296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0975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2015-11-09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0612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8669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09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686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66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51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387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2111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594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27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802.11-15/1370r0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2015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UL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OFDMA </a:t>
            </a: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Random Access Control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2015-11-08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06692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Document" r:id="rId4" imgW="8250056" imgH="2999081" progId="Word.Document.8">
                  <p:embed/>
                </p:oleObj>
              </mc:Choice>
              <mc:Fallback>
                <p:oleObj name="Document" r:id="rId4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contention index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61616"/>
              </p:ext>
            </p:extLst>
          </p:nvPr>
        </p:nvGraphicFramePr>
        <p:xfrm>
          <a:off x="1187624" y="1763688"/>
          <a:ext cx="6690111" cy="3291840"/>
        </p:xfrm>
        <a:graphic>
          <a:graphicData uri="http://schemas.openxmlformats.org/drawingml/2006/table">
            <a:tbl>
              <a:tblPr/>
              <a:tblGrid>
                <a:gridCol w="1148569"/>
                <a:gridCol w="1148569"/>
                <a:gridCol w="1098243"/>
                <a:gridCol w="1098243"/>
                <a:gridCol w="1098244"/>
                <a:gridCol w="1098243"/>
              </a:tblGrid>
              <a:tr h="28148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r>
                        <a:rPr lang="en-US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index= 2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index= 3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148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14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Tx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5148063"/>
            <a:ext cx="8229600" cy="873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/>
              <a:t>*For each contention index, </a:t>
            </a:r>
            <a:r>
              <a:rPr lang="en-US" altLang="ko-KR" sz="2000" dirty="0" err="1"/>
              <a:t>P</a:t>
            </a:r>
            <a:r>
              <a:rPr lang="en-US" altLang="ko-KR" sz="2000" baseline="-25000" dirty="0" err="1"/>
              <a:t>Tx</a:t>
            </a:r>
            <a:r>
              <a:rPr lang="en-US" altLang="ko-KR" sz="2000" baseline="-25000" dirty="0"/>
              <a:t> </a:t>
            </a:r>
            <a:r>
              <a:rPr lang="en-US" altLang="ko-KR" sz="2000" dirty="0" smtClean="0"/>
              <a:t>(VO</a:t>
            </a:r>
            <a:r>
              <a:rPr lang="en-US" altLang="ko-KR" sz="2000" dirty="0" smtClean="0"/>
              <a:t>)≥</a:t>
            </a:r>
            <a:r>
              <a:rPr lang="en-US" altLang="ko-KR" sz="2000" dirty="0"/>
              <a:t> </a:t>
            </a:r>
            <a:r>
              <a:rPr lang="en-US" altLang="ko-KR" sz="2000" dirty="0" err="1"/>
              <a:t>P</a:t>
            </a:r>
            <a:r>
              <a:rPr lang="en-US" altLang="ko-KR" sz="2000" baseline="-25000" dirty="0" err="1"/>
              <a:t>Tx</a:t>
            </a:r>
            <a:r>
              <a:rPr lang="en-US" altLang="ko-KR" sz="2000" baseline="-25000" dirty="0"/>
              <a:t> </a:t>
            </a:r>
            <a:r>
              <a:rPr lang="en-US" altLang="ko-KR" sz="2000" dirty="0" smtClean="0"/>
              <a:t>(VI</a:t>
            </a:r>
            <a:r>
              <a:rPr lang="en-US" altLang="ko-KR" sz="2000" dirty="0" smtClean="0"/>
              <a:t>)≥</a:t>
            </a:r>
            <a:r>
              <a:rPr lang="en-US" altLang="ko-KR" sz="2000" dirty="0"/>
              <a:t> </a:t>
            </a:r>
            <a:r>
              <a:rPr lang="en-US" altLang="ko-KR" sz="2000" dirty="0" err="1"/>
              <a:t>P</a:t>
            </a:r>
            <a:r>
              <a:rPr lang="en-US" altLang="ko-KR" sz="2000" baseline="-25000" dirty="0" err="1"/>
              <a:t>Tx</a:t>
            </a:r>
            <a:r>
              <a:rPr lang="en-US" altLang="ko-KR" sz="2000" baseline="-25000" dirty="0"/>
              <a:t> </a:t>
            </a:r>
            <a:r>
              <a:rPr lang="en-US" altLang="ko-KR" sz="2000" dirty="0" smtClean="0"/>
              <a:t>(BE</a:t>
            </a:r>
            <a:r>
              <a:rPr lang="en-US" altLang="ko-KR" sz="2000" dirty="0" smtClean="0"/>
              <a:t>)≥</a:t>
            </a:r>
            <a:r>
              <a:rPr lang="en-US" altLang="ko-KR" sz="2000" dirty="0"/>
              <a:t> </a:t>
            </a:r>
            <a:r>
              <a:rPr lang="en-US" altLang="ko-KR" sz="2000" dirty="0" err="1"/>
              <a:t>P</a:t>
            </a:r>
            <a:r>
              <a:rPr lang="en-US" altLang="ko-KR" sz="2000" baseline="-25000" dirty="0" err="1"/>
              <a:t>Tx</a:t>
            </a:r>
            <a:r>
              <a:rPr lang="en-US" altLang="ko-KR" sz="2000" baseline="-25000" dirty="0"/>
              <a:t> </a:t>
            </a:r>
            <a:r>
              <a:rPr lang="en-US" altLang="ko-KR" sz="2000" dirty="0" smtClean="0"/>
              <a:t>(BK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*Exact CWO values and </a:t>
            </a:r>
            <a:r>
              <a:rPr lang="en-US" altLang="ko-KR" sz="2000" dirty="0" err="1"/>
              <a:t>P</a:t>
            </a:r>
            <a:r>
              <a:rPr lang="en-US" altLang="ko-KR" sz="2000" baseline="-25000" dirty="0" err="1"/>
              <a:t>Tx</a:t>
            </a:r>
            <a:r>
              <a:rPr lang="en-US" altLang="ko-KR" sz="2000" dirty="0" smtClean="0"/>
              <a:t> values are FFS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9889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Contention index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Contention index could be interpreted as a intensity of contention</a:t>
            </a:r>
          </a:p>
          <a:p>
            <a:r>
              <a:rPr lang="en-US" altLang="ko-KR" dirty="0" smtClean="0"/>
              <a:t>AP is assumed to have a capability to measure the intensity of contention roughly</a:t>
            </a:r>
          </a:p>
          <a:p>
            <a:r>
              <a:rPr lang="en-US" altLang="ko-KR" dirty="0" smtClean="0"/>
              <a:t>If AP recognizes contention level of UL random access is high, it advertise high contention index value to BSS via trigger frame</a:t>
            </a:r>
          </a:p>
          <a:p>
            <a:r>
              <a:rPr lang="en-US" altLang="ko-KR" dirty="0" smtClean="0"/>
              <a:t>Utilizing contention index could solve the problems of different parameters among different ACs</a:t>
            </a:r>
          </a:p>
          <a:p>
            <a:pPr lvl="1"/>
            <a:r>
              <a:rPr lang="en-US" altLang="ko-KR" dirty="0" smtClean="0"/>
              <a:t>Advertising single contention value cannot assure 802.11e priority on UL OFDMA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2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Access Categories </a:t>
            </a:r>
            <a:r>
              <a:rPr lang="en-US" altLang="ko-KR" dirty="0"/>
              <a:t>need to be considered in the OBO mechanism</a:t>
            </a:r>
          </a:p>
          <a:p>
            <a:pPr lvl="1"/>
            <a:r>
              <a:rPr lang="en-US" altLang="ko-KR" dirty="0"/>
              <a:t>Parameters for OBO ACs</a:t>
            </a:r>
          </a:p>
          <a:p>
            <a:pPr lvl="1"/>
            <a:r>
              <a:rPr lang="en-US" altLang="ko-KR" dirty="0" err="1"/>
              <a:t>CWO</a:t>
            </a:r>
            <a:r>
              <a:rPr lang="en-US" altLang="ko-KR" baseline="-25000" dirty="0" err="1"/>
              <a:t>min</a:t>
            </a:r>
            <a:r>
              <a:rPr lang="en-US" altLang="ko-KR" dirty="0"/>
              <a:t>, </a:t>
            </a:r>
            <a:r>
              <a:rPr lang="en-US" altLang="ko-KR" dirty="0" err="1" smtClean="0"/>
              <a:t>CWO</a:t>
            </a:r>
            <a:r>
              <a:rPr lang="en-US" altLang="ko-KR" baseline="-25000" dirty="0" err="1" smtClean="0"/>
              <a:t>max</a:t>
            </a:r>
            <a:r>
              <a:rPr lang="en-US" altLang="ko-KR" dirty="0" smtClean="0"/>
              <a:t>,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r>
              <a:rPr lang="en-US" altLang="ko-KR" dirty="0" smtClean="0"/>
              <a:t>Trigger frame </a:t>
            </a:r>
            <a:r>
              <a:rPr lang="en-US" altLang="ko-KR" dirty="0"/>
              <a:t>could advertise </a:t>
            </a:r>
            <a:r>
              <a:rPr lang="en-US" altLang="ko-KR" dirty="0" smtClean="0"/>
              <a:t>the index of contention level </a:t>
            </a:r>
            <a:r>
              <a:rPr lang="en-US" altLang="ko-KR" dirty="0"/>
              <a:t>instead of specific contention parameter</a:t>
            </a:r>
          </a:p>
          <a:p>
            <a:pPr lvl="1"/>
            <a:r>
              <a:rPr lang="en-US" altLang="ko-KR" dirty="0" smtClean="0"/>
              <a:t>Advertising specific contention parameters (CWO </a:t>
            </a:r>
            <a:r>
              <a:rPr lang="en-US" altLang="ko-KR" dirty="0"/>
              <a:t>or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r>
              <a:rPr lang="en-US" altLang="ko-KR" sz="1700" dirty="0" smtClean="0">
                <a:solidFill>
                  <a:prstClr val="black"/>
                </a:solidFill>
              </a:rPr>
              <a:t>) </a:t>
            </a:r>
            <a:r>
              <a:rPr lang="en-US" altLang="ko-KR" dirty="0" smtClean="0"/>
              <a:t>is </a:t>
            </a:r>
            <a:r>
              <a:rPr lang="en-US" altLang="ko-KR" dirty="0"/>
              <a:t>not feasible for multiple </a:t>
            </a:r>
            <a:r>
              <a:rPr lang="en-US" altLang="ko-KR" dirty="0" smtClean="0"/>
              <a:t>ACs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96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4.5. A STA transmitting data using UL OFDMA random access shall follow OBO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parameters (TBD) for its access category.  </a:t>
            </a:r>
            <a:endParaRPr lang="en-US" altLang="ko-KR" dirty="0"/>
          </a:p>
          <a:p>
            <a:pPr lvl="2"/>
            <a:r>
              <a:rPr lang="en-US" altLang="ko-KR" dirty="0"/>
              <a:t>Y</a:t>
            </a:r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168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4.5. The spec shall define a contention index field in the random access trigger frame to indicate contention level. Depending on the contention index value, TBD parameters (e.g., </a:t>
            </a:r>
            <a:r>
              <a:rPr lang="en-US" altLang="ko-KR" dirty="0" err="1" smtClean="0"/>
              <a:t>CWO</a:t>
            </a:r>
            <a:r>
              <a:rPr lang="en-US" altLang="ko-KR" baseline="-25000" dirty="0" err="1" smtClean="0"/>
              <a:t>min</a:t>
            </a:r>
            <a:r>
              <a:rPr lang="en-US" altLang="ko-KR" dirty="0"/>
              <a:t>,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 are used for random access procedure. </a:t>
            </a:r>
            <a:endParaRPr lang="en-US" altLang="ko-KR" dirty="0"/>
          </a:p>
          <a:p>
            <a:pPr lvl="2"/>
            <a:r>
              <a:rPr lang="en-US" altLang="ko-KR" dirty="0"/>
              <a:t>Y</a:t>
            </a:r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829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15/0132r9 “Spec Framework” </a:t>
            </a:r>
          </a:p>
          <a:p>
            <a:pPr marL="0" indent="0">
              <a:buNone/>
            </a:pPr>
            <a:r>
              <a:rPr lang="en-US" altLang="ko-KR" sz="2000" dirty="0" smtClean="0"/>
              <a:t>[2] 15/1105r0 “</a:t>
            </a:r>
            <a:r>
              <a:rPr lang="en-US" altLang="zh-CN" sz="2000" kern="0" dirty="0"/>
              <a:t>UL OFDMA-based Random Access </a:t>
            </a:r>
            <a:r>
              <a:rPr lang="en-US" altLang="zh-CN" sz="2000" kern="0" dirty="0" smtClean="0"/>
              <a:t>Procedure”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15/1137r1 “Triggered OFDMA Random Access </a:t>
            </a:r>
            <a:r>
              <a:rPr lang="en-US" altLang="ko-KR" sz="2000" dirty="0" smtClean="0"/>
              <a:t>Observations”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TG approved OBO mechanisms and an OBO element in Trigger Frame during the last </a:t>
            </a:r>
            <a:r>
              <a:rPr lang="en-US" altLang="ko-KR" dirty="0" smtClean="0"/>
              <a:t>meeting[1]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An </a:t>
            </a:r>
            <a:r>
              <a:rPr lang="en-GB" altLang="ko-KR" dirty="0"/>
              <a:t>HE AP is allowed to broadcast a TBD parameter in the trigger frame to the STAs so that STAs can initiate the random access process after the trigger </a:t>
            </a:r>
            <a:r>
              <a:rPr lang="en-GB" altLang="ko-KR" dirty="0" smtClean="0"/>
              <a:t>frames</a:t>
            </a:r>
            <a:endParaRPr lang="en-US" altLang="ko-KR" dirty="0"/>
          </a:p>
          <a:p>
            <a:r>
              <a:rPr lang="en-US" altLang="ko-KR" dirty="0"/>
              <a:t>OBO mechanism was considered under the identical priority </a:t>
            </a:r>
            <a:r>
              <a:rPr lang="en-US" altLang="ko-KR" dirty="0" smtClean="0"/>
              <a:t>case [2]</a:t>
            </a:r>
            <a:endParaRPr lang="en-US" altLang="ko-KR" dirty="0"/>
          </a:p>
          <a:p>
            <a:r>
              <a:rPr lang="en-US" altLang="ko-KR" dirty="0"/>
              <a:t>802.11e EDCA </a:t>
            </a:r>
            <a:r>
              <a:rPr lang="en-US" altLang="ko-KR" dirty="0" smtClean="0"/>
              <a:t>needs </a:t>
            </a:r>
            <a:r>
              <a:rPr lang="en-US" altLang="ko-KR" dirty="0"/>
              <a:t>to be discussed in OBO </a:t>
            </a:r>
            <a:r>
              <a:rPr lang="en-US" altLang="ko-KR" dirty="0" smtClean="0"/>
              <a:t>situation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Contention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OBO efficiency depends </a:t>
            </a:r>
            <a:r>
              <a:rPr lang="en-US" altLang="ko-KR" dirty="0"/>
              <a:t>on traffic </a:t>
            </a:r>
            <a:r>
              <a:rPr lang="en-US" altLang="ko-KR" dirty="0" smtClean="0"/>
              <a:t>load</a:t>
            </a:r>
          </a:p>
          <a:p>
            <a:r>
              <a:rPr lang="en-US" altLang="ko-KR" dirty="0" smtClean="0"/>
              <a:t>OFDMA random access control needs </a:t>
            </a:r>
            <a:r>
              <a:rPr lang="en-US" altLang="ko-KR" dirty="0"/>
              <a:t>to be considered in </a:t>
            </a:r>
            <a:r>
              <a:rPr lang="en-US" altLang="ko-KR" dirty="0" smtClean="0"/>
              <a:t>TF-R</a:t>
            </a:r>
            <a:endParaRPr lang="en-US" altLang="ko-KR" dirty="0"/>
          </a:p>
          <a:p>
            <a:r>
              <a:rPr lang="en-US" altLang="ko-KR" dirty="0"/>
              <a:t>Variable CWO or Variable </a:t>
            </a:r>
            <a:r>
              <a:rPr lang="en-US" altLang="ko-KR" dirty="0" smtClean="0"/>
              <a:t>Transmission </a:t>
            </a:r>
            <a:r>
              <a:rPr lang="en-US" altLang="ko-KR" dirty="0"/>
              <a:t>probability could be a possible </a:t>
            </a:r>
            <a:r>
              <a:rPr lang="en-US" altLang="ko-KR" dirty="0" smtClean="0"/>
              <a:t>solution [3]</a:t>
            </a:r>
            <a:endParaRPr lang="en-US" altLang="ko-KR" dirty="0"/>
          </a:p>
          <a:p>
            <a:r>
              <a:rPr lang="en-US" altLang="ko-KR" dirty="0"/>
              <a:t>SFD </a:t>
            </a:r>
            <a:r>
              <a:rPr lang="en-US" altLang="ko-KR" dirty="0" smtClean="0"/>
              <a:t>states </a:t>
            </a:r>
            <a:r>
              <a:rPr lang="en-US" altLang="ko-KR" dirty="0"/>
              <a:t>only one TBD parameter </a:t>
            </a:r>
            <a:r>
              <a:rPr lang="en-US" altLang="ko-KR" dirty="0" smtClean="0"/>
              <a:t>is included in </a:t>
            </a:r>
            <a:r>
              <a:rPr lang="en-US" altLang="ko-KR" dirty="0"/>
              <a:t>trigger frame for contention </a:t>
            </a:r>
            <a:r>
              <a:rPr lang="en-US" altLang="ko-KR" dirty="0" smtClean="0"/>
              <a:t>control [1]</a:t>
            </a:r>
          </a:p>
          <a:p>
            <a:r>
              <a:rPr lang="en-US" altLang="ko-KR" dirty="0"/>
              <a:t>[3] has shown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dirty="0"/>
              <a:t> and CWO could be a one of the example of ‘a TBD parameter’ in trigger frame</a:t>
            </a:r>
          </a:p>
          <a:p>
            <a:pPr lvl="1"/>
            <a:r>
              <a:rPr lang="en-US" altLang="ko-KR" sz="1800" dirty="0"/>
              <a:t>AP broadcasts the randomization parameter(s) to the STAs, which can be</a:t>
            </a:r>
          </a:p>
          <a:p>
            <a:pPr lvl="2"/>
            <a:r>
              <a:rPr lang="en-US" altLang="ko-KR" sz="1600" dirty="0"/>
              <a:t>Contention window </a:t>
            </a:r>
            <a:r>
              <a:rPr lang="en-US" altLang="ko-KR" sz="1600" dirty="0" smtClean="0"/>
              <a:t>size </a:t>
            </a:r>
            <a:r>
              <a:rPr lang="en-US" altLang="ko-KR" sz="1600" dirty="0" smtClean="0">
                <a:sym typeface="Wingdings" panose="05000000000000000000" pitchFamily="2" charset="2"/>
              </a:rPr>
              <a:t> CWO</a:t>
            </a:r>
            <a:endParaRPr lang="en-US" altLang="ko-KR" sz="1600" dirty="0"/>
          </a:p>
          <a:p>
            <a:pPr lvl="2"/>
            <a:r>
              <a:rPr lang="en-US" altLang="ko-KR" sz="1600" dirty="0"/>
              <a:t>Transmission </a:t>
            </a:r>
            <a:r>
              <a:rPr lang="en-US" altLang="ko-KR" sz="1600" dirty="0" smtClean="0"/>
              <a:t>probability </a:t>
            </a:r>
            <a:r>
              <a:rPr lang="en-US" altLang="ko-KR" sz="1600" dirty="0" smtClean="0">
                <a:sym typeface="Wingdings" panose="05000000000000000000" pitchFamily="2" charset="2"/>
              </a:rPr>
              <a:t> P</a:t>
            </a:r>
            <a:r>
              <a:rPr lang="en-US" altLang="ko-KR" sz="1600" baseline="-25000" dirty="0" smtClean="0">
                <a:sym typeface="Wingdings" panose="05000000000000000000" pitchFamily="2" charset="2"/>
              </a:rPr>
              <a:t>TX</a:t>
            </a:r>
            <a:endParaRPr lang="en-US" altLang="ko-KR" sz="1600" baseline="-25000" dirty="0"/>
          </a:p>
          <a:p>
            <a:pPr lvl="2"/>
            <a:r>
              <a:rPr lang="en-US" altLang="ko-KR" sz="1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Contention Window (CWO)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CWO is a window size of OBO</a:t>
            </a:r>
          </a:p>
          <a:p>
            <a:r>
              <a:rPr lang="en-US" altLang="ko-KR" dirty="0"/>
              <a:t>Large CWO may cause </a:t>
            </a:r>
            <a:r>
              <a:rPr lang="en-US" altLang="ko-KR" dirty="0" smtClean="0"/>
              <a:t>long UL </a:t>
            </a:r>
            <a:r>
              <a:rPr lang="en-US" altLang="ko-KR" dirty="0"/>
              <a:t>random access delay but small CWO could cause </a:t>
            </a:r>
            <a:r>
              <a:rPr lang="en-US" altLang="ko-KR" dirty="0" smtClean="0"/>
              <a:t>severe collision </a:t>
            </a:r>
            <a:r>
              <a:rPr lang="en-US" altLang="ko-KR" dirty="0"/>
              <a:t>which </a:t>
            </a:r>
            <a:r>
              <a:rPr lang="en-US" altLang="ko-KR" dirty="0" smtClean="0"/>
              <a:t>causes </a:t>
            </a:r>
            <a:r>
              <a:rPr lang="en-US" altLang="ko-KR" dirty="0"/>
              <a:t>much </a:t>
            </a:r>
            <a:r>
              <a:rPr lang="en-US" altLang="ko-KR" dirty="0" smtClean="0"/>
              <a:t>longer </a:t>
            </a:r>
            <a:r>
              <a:rPr lang="en-US" altLang="ko-KR" dirty="0"/>
              <a:t>delay</a:t>
            </a:r>
          </a:p>
          <a:p>
            <a:r>
              <a:rPr lang="en-US" altLang="ko-KR" dirty="0"/>
              <a:t>CWO value </a:t>
            </a:r>
            <a:r>
              <a:rPr lang="en-US" altLang="ko-KR" dirty="0" smtClean="0"/>
              <a:t>needs </a:t>
            </a:r>
            <a:r>
              <a:rPr lang="en-US" altLang="ko-KR" dirty="0"/>
              <a:t>to be optimized depending on </a:t>
            </a:r>
            <a:r>
              <a:rPr lang="en-US" altLang="ko-KR" dirty="0" smtClean="0"/>
              <a:t>contention (congestion) level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already showed </a:t>
            </a:r>
            <a:r>
              <a:rPr lang="en-US" altLang="ko-KR" dirty="0" smtClean="0"/>
              <a:t>how different CWO </a:t>
            </a:r>
            <a:r>
              <a:rPr lang="en-US" altLang="ko-KR" dirty="0"/>
              <a:t>min </a:t>
            </a:r>
            <a:r>
              <a:rPr lang="en-US" altLang="ko-KR" dirty="0" smtClean="0"/>
              <a:t>values control various </a:t>
            </a:r>
            <a:r>
              <a:rPr lang="en-US" altLang="ko-KR" dirty="0"/>
              <a:t>contention </a:t>
            </a:r>
            <a:r>
              <a:rPr lang="en-US" altLang="ko-KR" dirty="0" smtClean="0"/>
              <a:t>levels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02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Probability </a:t>
            </a:r>
            <a:r>
              <a:rPr lang="en-US" altLang="ko-KR" dirty="0"/>
              <a:t>(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After OBO procedure, OFDMA p-persistence could be applied on UL OFDMA random access STAs</a:t>
            </a:r>
          </a:p>
          <a:p>
            <a:r>
              <a:rPr lang="en-US" altLang="ko-KR" dirty="0" smtClean="0"/>
              <a:t>If OFDMA p-persistence is adopted, OBO=0 STAs could transmit its data Frame with probability of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[3] has shown </a:t>
            </a:r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r>
              <a:rPr lang="en-US" altLang="ko-KR" dirty="0" smtClean="0"/>
              <a:t> </a:t>
            </a:r>
            <a:r>
              <a:rPr lang="en-US" altLang="ko-KR" dirty="0" smtClean="0"/>
              <a:t>and CWO could be a one of the example of ‘a TBD parameter’ in trigger frame</a:t>
            </a:r>
          </a:p>
          <a:p>
            <a:pPr lvl="1"/>
            <a:r>
              <a:rPr lang="en-US" altLang="ko-KR" sz="1800" dirty="0"/>
              <a:t>AP broadcasts the randomization parameter(s) to the STAs, which can be</a:t>
            </a:r>
          </a:p>
          <a:p>
            <a:pPr lvl="2"/>
            <a:r>
              <a:rPr lang="en-US" altLang="ko-KR" sz="1600" dirty="0"/>
              <a:t>Contention window size</a:t>
            </a:r>
          </a:p>
          <a:p>
            <a:pPr lvl="2"/>
            <a:r>
              <a:rPr lang="en-US" altLang="ko-KR" sz="1600" dirty="0"/>
              <a:t>Transmission probability</a:t>
            </a:r>
          </a:p>
          <a:p>
            <a:pPr lvl="2"/>
            <a:r>
              <a:rPr lang="en-US" altLang="ko-KR" sz="1600" dirty="0"/>
              <a:t>Etc</a:t>
            </a:r>
            <a:r>
              <a:rPr lang="en-US" altLang="ko-KR" sz="1600" dirty="0" smtClean="0"/>
              <a:t>.</a:t>
            </a:r>
          </a:p>
          <a:p>
            <a:r>
              <a:rPr lang="en-US" altLang="ko-KR" dirty="0" err="1"/>
              <a:t>P</a:t>
            </a:r>
            <a:r>
              <a:rPr lang="en-US" altLang="ko-KR" baseline="-25000" dirty="0" err="1"/>
              <a:t>Tx</a:t>
            </a:r>
            <a:r>
              <a:rPr lang="en-US" altLang="ko-KR" baseline="-25000" dirty="0"/>
              <a:t> </a:t>
            </a:r>
            <a:r>
              <a:rPr lang="en-US" altLang="ko-KR" sz="1200" dirty="0" smtClean="0">
                <a:solidFill>
                  <a:prstClr val="black"/>
                </a:solidFill>
              </a:rPr>
              <a:t> </a:t>
            </a:r>
            <a:r>
              <a:rPr lang="en-US" altLang="ko-KR" dirty="0" smtClean="0"/>
              <a:t>provides immediate contention control for the TF-R TXOP</a:t>
            </a:r>
          </a:p>
        </p:txBody>
      </p:sp>
    </p:spTree>
    <p:extLst>
      <p:ext uri="{BB962C8B-B14F-4D97-AF65-F5344CB8AC3E}">
        <p14:creationId xmlns:p14="http://schemas.microsoft.com/office/powerpoint/2010/main" val="1522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OBO parameter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69296"/>
          </a:xfrm>
        </p:spPr>
        <p:txBody>
          <a:bodyPr/>
          <a:lstStyle/>
          <a:p>
            <a:r>
              <a:rPr lang="en-US" dirty="0" err="1" smtClean="0"/>
              <a:t>CWO</a:t>
            </a:r>
            <a:r>
              <a:rPr lang="en-US" baseline="-25000" dirty="0" err="1" smtClean="0"/>
              <a:t>min</a:t>
            </a:r>
            <a:r>
              <a:rPr lang="en-US" dirty="0" smtClean="0"/>
              <a:t>, </a:t>
            </a:r>
            <a:r>
              <a:rPr lang="en-US" dirty="0" err="1" smtClean="0"/>
              <a:t>CWO</a:t>
            </a:r>
            <a:r>
              <a:rPr lang="en-US" baseline="-25000" dirty="0" err="1" smtClean="0"/>
              <a:t>max</a:t>
            </a:r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endParaRPr lang="en-US" baseline="-25000" dirty="0"/>
          </a:p>
          <a:p>
            <a:pPr lvl="1"/>
            <a:r>
              <a:rPr lang="en-US" dirty="0" smtClean="0"/>
              <a:t>Controlling </a:t>
            </a:r>
            <a:r>
              <a:rPr lang="en-US" dirty="0" err="1" smtClean="0"/>
              <a:t>CWOmin</a:t>
            </a:r>
            <a:r>
              <a:rPr lang="en-US" dirty="0" smtClean="0"/>
              <a:t> value provides channel access delay control effect on data frame which is generated after trigger frame transmission</a:t>
            </a:r>
          </a:p>
          <a:p>
            <a:r>
              <a:rPr lang="en-US" dirty="0" smtClean="0"/>
              <a:t>p-persistent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Controlling p-persistent value provides contention control effect on immediate TXOP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4979" y="2220913"/>
            <a:ext cx="2346325" cy="441325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554979" y="2225675"/>
            <a:ext cx="2335213" cy="425450"/>
          </a:xfrm>
          <a:custGeom>
            <a:avLst/>
            <a:gdLst>
              <a:gd name="T0" fmla="*/ 242 w 3326"/>
              <a:gd name="T1" fmla="*/ 605 h 605"/>
              <a:gd name="T2" fmla="*/ 3085 w 3326"/>
              <a:gd name="T3" fmla="*/ 605 h 605"/>
              <a:gd name="T4" fmla="*/ 3326 w 3326"/>
              <a:gd name="T5" fmla="*/ 363 h 605"/>
              <a:gd name="T6" fmla="*/ 3326 w 3326"/>
              <a:gd name="T7" fmla="*/ 242 h 605"/>
              <a:gd name="T8" fmla="*/ 3085 w 3326"/>
              <a:gd name="T9" fmla="*/ 0 h 605"/>
              <a:gd name="T10" fmla="*/ 242 w 3326"/>
              <a:gd name="T11" fmla="*/ 0 h 605"/>
              <a:gd name="T12" fmla="*/ 0 w 3326"/>
              <a:gd name="T13" fmla="*/ 242 h 605"/>
              <a:gd name="T14" fmla="*/ 0 w 3326"/>
              <a:gd name="T15" fmla="*/ 363 h 605"/>
              <a:gd name="T16" fmla="*/ 242 w 3326"/>
              <a:gd name="T17" fmla="*/ 605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6" h="605">
                <a:moveTo>
                  <a:pt x="242" y="605"/>
                </a:moveTo>
                <a:lnTo>
                  <a:pt x="3085" y="605"/>
                </a:lnTo>
                <a:cubicBezTo>
                  <a:pt x="3218" y="605"/>
                  <a:pt x="3326" y="496"/>
                  <a:pt x="3326" y="363"/>
                </a:cubicBezTo>
                <a:lnTo>
                  <a:pt x="3326" y="242"/>
                </a:lnTo>
                <a:cubicBezTo>
                  <a:pt x="3326" y="108"/>
                  <a:pt x="3218" y="0"/>
                  <a:pt x="3085" y="0"/>
                </a:cubicBezTo>
                <a:lnTo>
                  <a:pt x="242" y="0"/>
                </a:lnTo>
                <a:cubicBezTo>
                  <a:pt x="109" y="0"/>
                  <a:pt x="0" y="108"/>
                  <a:pt x="0" y="242"/>
                </a:cubicBezTo>
                <a:lnTo>
                  <a:pt x="0" y="363"/>
                </a:lnTo>
                <a:cubicBezTo>
                  <a:pt x="0" y="496"/>
                  <a:pt x="109" y="605"/>
                  <a:pt x="242" y="605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54979" y="2220913"/>
            <a:ext cx="2346325" cy="44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4979" y="2865438"/>
            <a:ext cx="2346325" cy="439738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554979" y="2865438"/>
            <a:ext cx="2335213" cy="425450"/>
          </a:xfrm>
          <a:custGeom>
            <a:avLst/>
            <a:gdLst>
              <a:gd name="T0" fmla="*/ 242 w 3326"/>
              <a:gd name="T1" fmla="*/ 605 h 605"/>
              <a:gd name="T2" fmla="*/ 3085 w 3326"/>
              <a:gd name="T3" fmla="*/ 605 h 605"/>
              <a:gd name="T4" fmla="*/ 3326 w 3326"/>
              <a:gd name="T5" fmla="*/ 363 h 605"/>
              <a:gd name="T6" fmla="*/ 3326 w 3326"/>
              <a:gd name="T7" fmla="*/ 242 h 605"/>
              <a:gd name="T8" fmla="*/ 3085 w 3326"/>
              <a:gd name="T9" fmla="*/ 0 h 605"/>
              <a:gd name="T10" fmla="*/ 242 w 3326"/>
              <a:gd name="T11" fmla="*/ 0 h 605"/>
              <a:gd name="T12" fmla="*/ 0 w 3326"/>
              <a:gd name="T13" fmla="*/ 242 h 605"/>
              <a:gd name="T14" fmla="*/ 0 w 3326"/>
              <a:gd name="T15" fmla="*/ 363 h 605"/>
              <a:gd name="T16" fmla="*/ 242 w 3326"/>
              <a:gd name="T17" fmla="*/ 605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6" h="605">
                <a:moveTo>
                  <a:pt x="242" y="605"/>
                </a:moveTo>
                <a:lnTo>
                  <a:pt x="3085" y="605"/>
                </a:lnTo>
                <a:cubicBezTo>
                  <a:pt x="3218" y="605"/>
                  <a:pt x="3326" y="496"/>
                  <a:pt x="3326" y="363"/>
                </a:cubicBezTo>
                <a:lnTo>
                  <a:pt x="3326" y="242"/>
                </a:lnTo>
                <a:cubicBezTo>
                  <a:pt x="3326" y="108"/>
                  <a:pt x="3218" y="0"/>
                  <a:pt x="3085" y="0"/>
                </a:cubicBezTo>
                <a:lnTo>
                  <a:pt x="242" y="0"/>
                </a:lnTo>
                <a:cubicBezTo>
                  <a:pt x="109" y="0"/>
                  <a:pt x="0" y="108"/>
                  <a:pt x="0" y="242"/>
                </a:cubicBezTo>
                <a:lnTo>
                  <a:pt x="0" y="363"/>
                </a:lnTo>
                <a:cubicBezTo>
                  <a:pt x="0" y="496"/>
                  <a:pt x="109" y="605"/>
                  <a:pt x="242" y="605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54979" y="2865438"/>
            <a:ext cx="2346325" cy="4397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661341" y="2413000"/>
            <a:ext cx="7640638" cy="106363"/>
          </a:xfrm>
          <a:custGeom>
            <a:avLst/>
            <a:gdLst>
              <a:gd name="T0" fmla="*/ 0 w 4813"/>
              <a:gd name="T1" fmla="*/ 2 h 67"/>
              <a:gd name="T2" fmla="*/ 0 w 4813"/>
              <a:gd name="T3" fmla="*/ 67 h 67"/>
              <a:gd name="T4" fmla="*/ 4813 w 4813"/>
              <a:gd name="T5" fmla="*/ 67 h 67"/>
              <a:gd name="T6" fmla="*/ 4813 w 4813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13" h="67">
                <a:moveTo>
                  <a:pt x="0" y="2"/>
                </a:moveTo>
                <a:lnTo>
                  <a:pt x="0" y="67"/>
                </a:lnTo>
                <a:lnTo>
                  <a:pt x="4813" y="67"/>
                </a:lnTo>
                <a:lnTo>
                  <a:pt x="4813" y="0"/>
                </a:lnTo>
              </a:path>
            </a:pathLst>
          </a:cu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61341" y="2519363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8301979" y="2519363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1085204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510654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1934516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359966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207691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3633141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057004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4480866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4906316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5330179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5754041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>
            <a:off x="6179491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6603354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7028804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7452666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>
            <a:off x="7876529" y="2413000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4" name="Oval 31"/>
          <p:cNvSpPr>
            <a:spLocks noChangeArrowheads="1"/>
          </p:cNvSpPr>
          <p:nvPr/>
        </p:nvSpPr>
        <p:spPr bwMode="auto">
          <a:xfrm>
            <a:off x="1045516" y="2332038"/>
            <a:ext cx="80963" cy="80963"/>
          </a:xfrm>
          <a:prstGeom prst="ellipse">
            <a:avLst/>
          </a:prstGeom>
          <a:solidFill>
            <a:srgbClr val="9DBB6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5" name="Oval 32"/>
          <p:cNvSpPr>
            <a:spLocks noChangeArrowheads="1"/>
          </p:cNvSpPr>
          <p:nvPr/>
        </p:nvSpPr>
        <p:spPr bwMode="auto">
          <a:xfrm>
            <a:off x="1045516" y="2332038"/>
            <a:ext cx="80963" cy="80963"/>
          </a:xfrm>
          <a:prstGeom prst="ellips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80" name="그룹 179"/>
          <p:cNvGrpSpPr/>
          <p:nvPr/>
        </p:nvGrpSpPr>
        <p:grpSpPr>
          <a:xfrm>
            <a:off x="621654" y="2332038"/>
            <a:ext cx="80963" cy="80963"/>
            <a:chOff x="621654" y="2332038"/>
            <a:chExt cx="80963" cy="80963"/>
          </a:xfrm>
        </p:grpSpPr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79" name="그룹 178"/>
          <p:cNvGrpSpPr/>
          <p:nvPr/>
        </p:nvGrpSpPr>
        <p:grpSpPr>
          <a:xfrm>
            <a:off x="1045516" y="2251075"/>
            <a:ext cx="80963" cy="80963"/>
            <a:chOff x="1045516" y="2251075"/>
            <a:chExt cx="80963" cy="80963"/>
          </a:xfrm>
        </p:grpSpPr>
        <p:sp>
          <p:nvSpPr>
            <p:cNvPr id="46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48" name="Oval 45"/>
          <p:cNvSpPr>
            <a:spLocks noChangeArrowheads="1"/>
          </p:cNvSpPr>
          <p:nvPr/>
        </p:nvSpPr>
        <p:spPr bwMode="auto">
          <a:xfrm>
            <a:off x="1470966" y="2251075"/>
            <a:ext cx="79375" cy="80963"/>
          </a:xfrm>
          <a:prstGeom prst="ellipse">
            <a:avLst/>
          </a:prstGeom>
          <a:solidFill>
            <a:srgbClr val="C0504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9" name="Oval 46"/>
          <p:cNvSpPr>
            <a:spLocks noChangeArrowheads="1"/>
          </p:cNvSpPr>
          <p:nvPr/>
        </p:nvSpPr>
        <p:spPr bwMode="auto">
          <a:xfrm>
            <a:off x="1470966" y="2251075"/>
            <a:ext cx="79375" cy="80963"/>
          </a:xfrm>
          <a:prstGeom prst="ellips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4" name="Freeform 51"/>
          <p:cNvSpPr>
            <a:spLocks noEditPoints="1"/>
          </p:cNvSpPr>
          <p:nvPr/>
        </p:nvSpPr>
        <p:spPr bwMode="auto">
          <a:xfrm>
            <a:off x="4884091" y="2201863"/>
            <a:ext cx="44450" cy="496888"/>
          </a:xfrm>
          <a:custGeom>
            <a:avLst/>
            <a:gdLst>
              <a:gd name="T0" fmla="*/ 64 w 64"/>
              <a:gd name="T1" fmla="*/ 32 h 704"/>
              <a:gd name="T2" fmla="*/ 64 w 64"/>
              <a:gd name="T3" fmla="*/ 96 h 704"/>
              <a:gd name="T4" fmla="*/ 32 w 64"/>
              <a:gd name="T5" fmla="*/ 128 h 704"/>
              <a:gd name="T6" fmla="*/ 0 w 64"/>
              <a:gd name="T7" fmla="*/ 96 h 704"/>
              <a:gd name="T8" fmla="*/ 0 w 64"/>
              <a:gd name="T9" fmla="*/ 32 h 704"/>
              <a:gd name="T10" fmla="*/ 32 w 64"/>
              <a:gd name="T11" fmla="*/ 0 h 704"/>
              <a:gd name="T12" fmla="*/ 64 w 64"/>
              <a:gd name="T13" fmla="*/ 32 h 704"/>
              <a:gd name="T14" fmla="*/ 64 w 64"/>
              <a:gd name="T15" fmla="*/ 224 h 704"/>
              <a:gd name="T16" fmla="*/ 64 w 64"/>
              <a:gd name="T17" fmla="*/ 288 h 704"/>
              <a:gd name="T18" fmla="*/ 32 w 64"/>
              <a:gd name="T19" fmla="*/ 320 h 704"/>
              <a:gd name="T20" fmla="*/ 0 w 64"/>
              <a:gd name="T21" fmla="*/ 288 h 704"/>
              <a:gd name="T22" fmla="*/ 0 w 64"/>
              <a:gd name="T23" fmla="*/ 224 h 704"/>
              <a:gd name="T24" fmla="*/ 32 w 64"/>
              <a:gd name="T25" fmla="*/ 192 h 704"/>
              <a:gd name="T26" fmla="*/ 64 w 64"/>
              <a:gd name="T27" fmla="*/ 224 h 704"/>
              <a:gd name="T28" fmla="*/ 64 w 64"/>
              <a:gd name="T29" fmla="*/ 416 h 704"/>
              <a:gd name="T30" fmla="*/ 64 w 64"/>
              <a:gd name="T31" fmla="*/ 480 h 704"/>
              <a:gd name="T32" fmla="*/ 32 w 64"/>
              <a:gd name="T33" fmla="*/ 512 h 704"/>
              <a:gd name="T34" fmla="*/ 0 w 64"/>
              <a:gd name="T35" fmla="*/ 480 h 704"/>
              <a:gd name="T36" fmla="*/ 0 w 64"/>
              <a:gd name="T37" fmla="*/ 416 h 704"/>
              <a:gd name="T38" fmla="*/ 32 w 64"/>
              <a:gd name="T39" fmla="*/ 384 h 704"/>
              <a:gd name="T40" fmla="*/ 64 w 64"/>
              <a:gd name="T41" fmla="*/ 416 h 704"/>
              <a:gd name="T42" fmla="*/ 64 w 64"/>
              <a:gd name="T43" fmla="*/ 608 h 704"/>
              <a:gd name="T44" fmla="*/ 64 w 64"/>
              <a:gd name="T45" fmla="*/ 672 h 704"/>
              <a:gd name="T46" fmla="*/ 32 w 64"/>
              <a:gd name="T47" fmla="*/ 704 h 704"/>
              <a:gd name="T48" fmla="*/ 0 w 64"/>
              <a:gd name="T49" fmla="*/ 672 h 704"/>
              <a:gd name="T50" fmla="*/ 0 w 64"/>
              <a:gd name="T51" fmla="*/ 608 h 704"/>
              <a:gd name="T52" fmla="*/ 32 w 64"/>
              <a:gd name="T53" fmla="*/ 576 h 704"/>
              <a:gd name="T54" fmla="*/ 64 w 64"/>
              <a:gd name="T55" fmla="*/ 608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" h="704">
                <a:moveTo>
                  <a:pt x="64" y="32"/>
                </a:moveTo>
                <a:lnTo>
                  <a:pt x="64" y="96"/>
                </a:lnTo>
                <a:cubicBezTo>
                  <a:pt x="64" y="114"/>
                  <a:pt x="50" y="128"/>
                  <a:pt x="32" y="128"/>
                </a:cubicBezTo>
                <a:cubicBezTo>
                  <a:pt x="14" y="128"/>
                  <a:pt x="0" y="114"/>
                  <a:pt x="0" y="96"/>
                </a:cubicBezTo>
                <a:lnTo>
                  <a:pt x="0" y="32"/>
                </a:lnTo>
                <a:cubicBezTo>
                  <a:pt x="0" y="14"/>
                  <a:pt x="14" y="0"/>
                  <a:pt x="32" y="0"/>
                </a:cubicBezTo>
                <a:cubicBezTo>
                  <a:pt x="50" y="0"/>
                  <a:pt x="64" y="14"/>
                  <a:pt x="64" y="32"/>
                </a:cubicBezTo>
                <a:close/>
                <a:moveTo>
                  <a:pt x="64" y="224"/>
                </a:moveTo>
                <a:lnTo>
                  <a:pt x="64" y="288"/>
                </a:lnTo>
                <a:cubicBezTo>
                  <a:pt x="64" y="306"/>
                  <a:pt x="50" y="320"/>
                  <a:pt x="32" y="320"/>
                </a:cubicBezTo>
                <a:cubicBezTo>
                  <a:pt x="14" y="320"/>
                  <a:pt x="0" y="306"/>
                  <a:pt x="0" y="288"/>
                </a:cubicBezTo>
                <a:lnTo>
                  <a:pt x="0" y="224"/>
                </a:lnTo>
                <a:cubicBezTo>
                  <a:pt x="0" y="206"/>
                  <a:pt x="14" y="192"/>
                  <a:pt x="32" y="192"/>
                </a:cubicBezTo>
                <a:cubicBezTo>
                  <a:pt x="50" y="192"/>
                  <a:pt x="64" y="206"/>
                  <a:pt x="64" y="224"/>
                </a:cubicBezTo>
                <a:close/>
                <a:moveTo>
                  <a:pt x="64" y="416"/>
                </a:moveTo>
                <a:lnTo>
                  <a:pt x="64" y="480"/>
                </a:lnTo>
                <a:cubicBezTo>
                  <a:pt x="64" y="498"/>
                  <a:pt x="50" y="512"/>
                  <a:pt x="32" y="512"/>
                </a:cubicBezTo>
                <a:cubicBezTo>
                  <a:pt x="14" y="512"/>
                  <a:pt x="0" y="498"/>
                  <a:pt x="0" y="480"/>
                </a:cubicBezTo>
                <a:lnTo>
                  <a:pt x="0" y="416"/>
                </a:lnTo>
                <a:cubicBezTo>
                  <a:pt x="0" y="398"/>
                  <a:pt x="14" y="384"/>
                  <a:pt x="32" y="384"/>
                </a:cubicBezTo>
                <a:cubicBezTo>
                  <a:pt x="50" y="384"/>
                  <a:pt x="64" y="398"/>
                  <a:pt x="64" y="416"/>
                </a:cubicBezTo>
                <a:close/>
                <a:moveTo>
                  <a:pt x="64" y="608"/>
                </a:moveTo>
                <a:lnTo>
                  <a:pt x="64" y="672"/>
                </a:lnTo>
                <a:cubicBezTo>
                  <a:pt x="64" y="690"/>
                  <a:pt x="50" y="704"/>
                  <a:pt x="32" y="704"/>
                </a:cubicBezTo>
                <a:cubicBezTo>
                  <a:pt x="14" y="704"/>
                  <a:pt x="0" y="690"/>
                  <a:pt x="0" y="672"/>
                </a:cubicBezTo>
                <a:lnTo>
                  <a:pt x="0" y="608"/>
                </a:lnTo>
                <a:cubicBezTo>
                  <a:pt x="0" y="590"/>
                  <a:pt x="14" y="576"/>
                  <a:pt x="32" y="576"/>
                </a:cubicBezTo>
                <a:cubicBezTo>
                  <a:pt x="50" y="576"/>
                  <a:pt x="64" y="590"/>
                  <a:pt x="64" y="608"/>
                </a:cubicBezTo>
                <a:close/>
              </a:path>
            </a:pathLst>
          </a:custGeom>
          <a:solidFill>
            <a:srgbClr val="C05046"/>
          </a:solidFill>
          <a:ln w="0" cap="flat">
            <a:solidFill>
              <a:srgbClr val="C0504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5" name="Freeform 52"/>
          <p:cNvSpPr>
            <a:spLocks/>
          </p:cNvSpPr>
          <p:nvPr/>
        </p:nvSpPr>
        <p:spPr bwMode="auto">
          <a:xfrm>
            <a:off x="661341" y="3052763"/>
            <a:ext cx="7640638" cy="106363"/>
          </a:xfrm>
          <a:custGeom>
            <a:avLst/>
            <a:gdLst>
              <a:gd name="T0" fmla="*/ 0 w 4813"/>
              <a:gd name="T1" fmla="*/ 2 h 67"/>
              <a:gd name="T2" fmla="*/ 0 w 4813"/>
              <a:gd name="T3" fmla="*/ 67 h 67"/>
              <a:gd name="T4" fmla="*/ 4813 w 4813"/>
              <a:gd name="T5" fmla="*/ 67 h 67"/>
              <a:gd name="T6" fmla="*/ 4813 w 4813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13" h="67">
                <a:moveTo>
                  <a:pt x="0" y="2"/>
                </a:moveTo>
                <a:lnTo>
                  <a:pt x="0" y="67"/>
                </a:lnTo>
                <a:lnTo>
                  <a:pt x="4813" y="67"/>
                </a:lnTo>
                <a:lnTo>
                  <a:pt x="4813" y="0"/>
                </a:lnTo>
              </a:path>
            </a:pathLst>
          </a:cu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6" name="Line 53"/>
          <p:cNvSpPr>
            <a:spLocks noChangeShapeType="1"/>
          </p:cNvSpPr>
          <p:nvPr/>
        </p:nvSpPr>
        <p:spPr bwMode="auto">
          <a:xfrm>
            <a:off x="661341" y="3159125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7" name="Line 54"/>
          <p:cNvSpPr>
            <a:spLocks noChangeShapeType="1"/>
          </p:cNvSpPr>
          <p:nvPr/>
        </p:nvSpPr>
        <p:spPr bwMode="auto">
          <a:xfrm>
            <a:off x="8301979" y="3159125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8" name="Line 55"/>
          <p:cNvSpPr>
            <a:spLocks noChangeShapeType="1"/>
          </p:cNvSpPr>
          <p:nvPr/>
        </p:nvSpPr>
        <p:spPr bwMode="auto">
          <a:xfrm>
            <a:off x="1085204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>
            <a:off x="1510654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>
            <a:off x="1934516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2359966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2783829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3" name="Line 60"/>
          <p:cNvSpPr>
            <a:spLocks noChangeShapeType="1"/>
          </p:cNvSpPr>
          <p:nvPr/>
        </p:nvSpPr>
        <p:spPr bwMode="auto">
          <a:xfrm>
            <a:off x="3207691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>
            <a:off x="3633141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5" name="Line 62"/>
          <p:cNvSpPr>
            <a:spLocks noChangeShapeType="1"/>
          </p:cNvSpPr>
          <p:nvPr/>
        </p:nvSpPr>
        <p:spPr bwMode="auto">
          <a:xfrm>
            <a:off x="4057004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6" name="Line 63"/>
          <p:cNvSpPr>
            <a:spLocks noChangeShapeType="1"/>
          </p:cNvSpPr>
          <p:nvPr/>
        </p:nvSpPr>
        <p:spPr bwMode="auto">
          <a:xfrm>
            <a:off x="4480866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>
            <a:off x="4906316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8" name="Line 65"/>
          <p:cNvSpPr>
            <a:spLocks noChangeShapeType="1"/>
          </p:cNvSpPr>
          <p:nvPr/>
        </p:nvSpPr>
        <p:spPr bwMode="auto">
          <a:xfrm>
            <a:off x="5330179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9" name="Line 66"/>
          <p:cNvSpPr>
            <a:spLocks noChangeShapeType="1"/>
          </p:cNvSpPr>
          <p:nvPr/>
        </p:nvSpPr>
        <p:spPr bwMode="auto">
          <a:xfrm>
            <a:off x="5754041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0" name="Line 67"/>
          <p:cNvSpPr>
            <a:spLocks noChangeShapeType="1"/>
          </p:cNvSpPr>
          <p:nvPr/>
        </p:nvSpPr>
        <p:spPr bwMode="auto">
          <a:xfrm>
            <a:off x="6179491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1" name="Line 68"/>
          <p:cNvSpPr>
            <a:spLocks noChangeShapeType="1"/>
          </p:cNvSpPr>
          <p:nvPr/>
        </p:nvSpPr>
        <p:spPr bwMode="auto">
          <a:xfrm>
            <a:off x="6603354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2" name="Line 69"/>
          <p:cNvSpPr>
            <a:spLocks noChangeShapeType="1"/>
          </p:cNvSpPr>
          <p:nvPr/>
        </p:nvSpPr>
        <p:spPr bwMode="auto">
          <a:xfrm>
            <a:off x="7028804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3" name="Line 70"/>
          <p:cNvSpPr>
            <a:spLocks noChangeShapeType="1"/>
          </p:cNvSpPr>
          <p:nvPr/>
        </p:nvSpPr>
        <p:spPr bwMode="auto">
          <a:xfrm>
            <a:off x="7452666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4" name="Line 71"/>
          <p:cNvSpPr>
            <a:spLocks noChangeShapeType="1"/>
          </p:cNvSpPr>
          <p:nvPr/>
        </p:nvSpPr>
        <p:spPr bwMode="auto">
          <a:xfrm>
            <a:off x="7876529" y="3052763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5" name="Freeform 92"/>
          <p:cNvSpPr>
            <a:spLocks noEditPoints="1"/>
          </p:cNvSpPr>
          <p:nvPr/>
        </p:nvSpPr>
        <p:spPr bwMode="auto">
          <a:xfrm>
            <a:off x="7854304" y="2841625"/>
            <a:ext cx="44450" cy="496888"/>
          </a:xfrm>
          <a:custGeom>
            <a:avLst/>
            <a:gdLst>
              <a:gd name="T0" fmla="*/ 64 w 64"/>
              <a:gd name="T1" fmla="*/ 32 h 704"/>
              <a:gd name="T2" fmla="*/ 64 w 64"/>
              <a:gd name="T3" fmla="*/ 96 h 704"/>
              <a:gd name="T4" fmla="*/ 32 w 64"/>
              <a:gd name="T5" fmla="*/ 128 h 704"/>
              <a:gd name="T6" fmla="*/ 0 w 64"/>
              <a:gd name="T7" fmla="*/ 96 h 704"/>
              <a:gd name="T8" fmla="*/ 0 w 64"/>
              <a:gd name="T9" fmla="*/ 32 h 704"/>
              <a:gd name="T10" fmla="*/ 32 w 64"/>
              <a:gd name="T11" fmla="*/ 0 h 704"/>
              <a:gd name="T12" fmla="*/ 64 w 64"/>
              <a:gd name="T13" fmla="*/ 32 h 704"/>
              <a:gd name="T14" fmla="*/ 64 w 64"/>
              <a:gd name="T15" fmla="*/ 224 h 704"/>
              <a:gd name="T16" fmla="*/ 64 w 64"/>
              <a:gd name="T17" fmla="*/ 288 h 704"/>
              <a:gd name="T18" fmla="*/ 32 w 64"/>
              <a:gd name="T19" fmla="*/ 320 h 704"/>
              <a:gd name="T20" fmla="*/ 0 w 64"/>
              <a:gd name="T21" fmla="*/ 288 h 704"/>
              <a:gd name="T22" fmla="*/ 0 w 64"/>
              <a:gd name="T23" fmla="*/ 224 h 704"/>
              <a:gd name="T24" fmla="*/ 32 w 64"/>
              <a:gd name="T25" fmla="*/ 192 h 704"/>
              <a:gd name="T26" fmla="*/ 64 w 64"/>
              <a:gd name="T27" fmla="*/ 224 h 704"/>
              <a:gd name="T28" fmla="*/ 64 w 64"/>
              <a:gd name="T29" fmla="*/ 416 h 704"/>
              <a:gd name="T30" fmla="*/ 64 w 64"/>
              <a:gd name="T31" fmla="*/ 480 h 704"/>
              <a:gd name="T32" fmla="*/ 32 w 64"/>
              <a:gd name="T33" fmla="*/ 512 h 704"/>
              <a:gd name="T34" fmla="*/ 0 w 64"/>
              <a:gd name="T35" fmla="*/ 480 h 704"/>
              <a:gd name="T36" fmla="*/ 0 w 64"/>
              <a:gd name="T37" fmla="*/ 416 h 704"/>
              <a:gd name="T38" fmla="*/ 32 w 64"/>
              <a:gd name="T39" fmla="*/ 384 h 704"/>
              <a:gd name="T40" fmla="*/ 64 w 64"/>
              <a:gd name="T41" fmla="*/ 416 h 704"/>
              <a:gd name="T42" fmla="*/ 64 w 64"/>
              <a:gd name="T43" fmla="*/ 608 h 704"/>
              <a:gd name="T44" fmla="*/ 64 w 64"/>
              <a:gd name="T45" fmla="*/ 672 h 704"/>
              <a:gd name="T46" fmla="*/ 32 w 64"/>
              <a:gd name="T47" fmla="*/ 704 h 704"/>
              <a:gd name="T48" fmla="*/ 0 w 64"/>
              <a:gd name="T49" fmla="*/ 672 h 704"/>
              <a:gd name="T50" fmla="*/ 0 w 64"/>
              <a:gd name="T51" fmla="*/ 608 h 704"/>
              <a:gd name="T52" fmla="*/ 32 w 64"/>
              <a:gd name="T53" fmla="*/ 576 h 704"/>
              <a:gd name="T54" fmla="*/ 64 w 64"/>
              <a:gd name="T55" fmla="*/ 608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" h="704">
                <a:moveTo>
                  <a:pt x="64" y="32"/>
                </a:moveTo>
                <a:lnTo>
                  <a:pt x="64" y="96"/>
                </a:lnTo>
                <a:cubicBezTo>
                  <a:pt x="64" y="114"/>
                  <a:pt x="50" y="128"/>
                  <a:pt x="32" y="128"/>
                </a:cubicBezTo>
                <a:cubicBezTo>
                  <a:pt x="14" y="128"/>
                  <a:pt x="0" y="114"/>
                  <a:pt x="0" y="96"/>
                </a:cubicBezTo>
                <a:lnTo>
                  <a:pt x="0" y="32"/>
                </a:lnTo>
                <a:cubicBezTo>
                  <a:pt x="0" y="14"/>
                  <a:pt x="14" y="0"/>
                  <a:pt x="32" y="0"/>
                </a:cubicBezTo>
                <a:cubicBezTo>
                  <a:pt x="50" y="0"/>
                  <a:pt x="64" y="14"/>
                  <a:pt x="64" y="32"/>
                </a:cubicBezTo>
                <a:close/>
                <a:moveTo>
                  <a:pt x="64" y="224"/>
                </a:moveTo>
                <a:lnTo>
                  <a:pt x="64" y="288"/>
                </a:lnTo>
                <a:cubicBezTo>
                  <a:pt x="64" y="306"/>
                  <a:pt x="50" y="320"/>
                  <a:pt x="32" y="320"/>
                </a:cubicBezTo>
                <a:cubicBezTo>
                  <a:pt x="14" y="320"/>
                  <a:pt x="0" y="306"/>
                  <a:pt x="0" y="288"/>
                </a:cubicBezTo>
                <a:lnTo>
                  <a:pt x="0" y="224"/>
                </a:lnTo>
                <a:cubicBezTo>
                  <a:pt x="0" y="206"/>
                  <a:pt x="14" y="192"/>
                  <a:pt x="32" y="192"/>
                </a:cubicBezTo>
                <a:cubicBezTo>
                  <a:pt x="50" y="192"/>
                  <a:pt x="64" y="206"/>
                  <a:pt x="64" y="224"/>
                </a:cubicBezTo>
                <a:close/>
                <a:moveTo>
                  <a:pt x="64" y="416"/>
                </a:moveTo>
                <a:lnTo>
                  <a:pt x="64" y="480"/>
                </a:lnTo>
                <a:cubicBezTo>
                  <a:pt x="64" y="498"/>
                  <a:pt x="50" y="512"/>
                  <a:pt x="32" y="512"/>
                </a:cubicBezTo>
                <a:cubicBezTo>
                  <a:pt x="14" y="512"/>
                  <a:pt x="0" y="498"/>
                  <a:pt x="0" y="480"/>
                </a:cubicBezTo>
                <a:lnTo>
                  <a:pt x="0" y="416"/>
                </a:lnTo>
                <a:cubicBezTo>
                  <a:pt x="0" y="398"/>
                  <a:pt x="14" y="384"/>
                  <a:pt x="32" y="384"/>
                </a:cubicBezTo>
                <a:cubicBezTo>
                  <a:pt x="50" y="384"/>
                  <a:pt x="64" y="398"/>
                  <a:pt x="64" y="416"/>
                </a:cubicBezTo>
                <a:close/>
                <a:moveTo>
                  <a:pt x="64" y="608"/>
                </a:moveTo>
                <a:lnTo>
                  <a:pt x="64" y="672"/>
                </a:lnTo>
                <a:cubicBezTo>
                  <a:pt x="64" y="690"/>
                  <a:pt x="50" y="704"/>
                  <a:pt x="32" y="704"/>
                </a:cubicBezTo>
                <a:cubicBezTo>
                  <a:pt x="14" y="704"/>
                  <a:pt x="0" y="690"/>
                  <a:pt x="0" y="672"/>
                </a:cubicBezTo>
                <a:lnTo>
                  <a:pt x="0" y="608"/>
                </a:lnTo>
                <a:cubicBezTo>
                  <a:pt x="0" y="590"/>
                  <a:pt x="14" y="576"/>
                  <a:pt x="32" y="576"/>
                </a:cubicBezTo>
                <a:cubicBezTo>
                  <a:pt x="50" y="576"/>
                  <a:pt x="64" y="590"/>
                  <a:pt x="64" y="608"/>
                </a:cubicBezTo>
                <a:close/>
              </a:path>
            </a:pathLst>
          </a:custGeom>
          <a:solidFill>
            <a:srgbClr val="C05046"/>
          </a:solidFill>
          <a:ln w="0" cap="flat">
            <a:solidFill>
              <a:srgbClr val="C0504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6" name="Rectangle 93"/>
          <p:cNvSpPr>
            <a:spLocks noChangeArrowheads="1"/>
          </p:cNvSpPr>
          <p:nvPr/>
        </p:nvSpPr>
        <p:spPr bwMode="auto">
          <a:xfrm>
            <a:off x="4754709" y="2039938"/>
            <a:ext cx="3476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C05046"/>
                </a:solidFill>
                <a:effectLst/>
                <a:latin typeface="Calibri" panose="020F0502020204030204" pitchFamily="34" charset="0"/>
              </a:rPr>
              <a:t>CWO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5"/>
          <p:cNvSpPr>
            <a:spLocks noChangeArrowheads="1"/>
          </p:cNvSpPr>
          <p:nvPr/>
        </p:nvSpPr>
        <p:spPr bwMode="auto">
          <a:xfrm>
            <a:off x="7734620" y="2678113"/>
            <a:ext cx="3476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C05046"/>
                </a:solidFill>
                <a:effectLst/>
                <a:latin typeface="Calibri" panose="020F0502020204030204" pitchFamily="34" charset="0"/>
              </a:rPr>
              <a:t>CWO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7"/>
          <p:cNvSpPr>
            <a:spLocks noChangeArrowheads="1"/>
          </p:cNvSpPr>
          <p:nvPr/>
        </p:nvSpPr>
        <p:spPr bwMode="auto">
          <a:xfrm>
            <a:off x="1569391" y="2039938"/>
            <a:ext cx="1682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4BACC6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98"/>
          <p:cNvSpPr>
            <a:spLocks noChangeArrowheads="1"/>
          </p:cNvSpPr>
          <p:nvPr/>
        </p:nvSpPr>
        <p:spPr bwMode="auto">
          <a:xfrm>
            <a:off x="1667816" y="2039938"/>
            <a:ext cx="2809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smtClean="0">
                <a:ln>
                  <a:noFill/>
                </a:ln>
                <a:solidFill>
                  <a:srgbClr val="4BACC6"/>
                </a:solidFill>
                <a:effectLst/>
                <a:latin typeface="Calibri" panose="020F0502020204030204" pitchFamily="34" charset="0"/>
              </a:rPr>
              <a:t>RUs</a:t>
            </a: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93"/>
          <p:cNvSpPr>
            <a:spLocks noChangeArrowheads="1"/>
          </p:cNvSpPr>
          <p:nvPr/>
        </p:nvSpPr>
        <p:spPr bwMode="auto">
          <a:xfrm>
            <a:off x="8615864" y="3036014"/>
            <a:ext cx="2548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 smtClean="0">
                <a:latin typeface="Calibri" panose="020F0502020204030204" pitchFamily="34" charset="0"/>
              </a:rPr>
              <a:t>BO</a:t>
            </a:r>
            <a:endParaRPr kumimoji="0" lang="ko-KR" altLang="ko-KR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3" name="Rectangle 93"/>
          <p:cNvSpPr>
            <a:spLocks noChangeArrowheads="1"/>
          </p:cNvSpPr>
          <p:nvPr/>
        </p:nvSpPr>
        <p:spPr bwMode="auto">
          <a:xfrm>
            <a:off x="8615864" y="2413000"/>
            <a:ext cx="2548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 smtClean="0">
                <a:latin typeface="Calibri" panose="020F0502020204030204" pitchFamily="34" charset="0"/>
              </a:rPr>
              <a:t>BO</a:t>
            </a:r>
            <a:endParaRPr kumimoji="0" lang="ko-KR" altLang="ko-KR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4" name="이등변 삼각형 103"/>
          <p:cNvSpPr/>
          <p:nvPr/>
        </p:nvSpPr>
        <p:spPr>
          <a:xfrm rot="5400000">
            <a:off x="8243900" y="2423416"/>
            <a:ext cx="272354" cy="19925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이등변 삼각형 105"/>
          <p:cNvSpPr/>
          <p:nvPr/>
        </p:nvSpPr>
        <p:spPr>
          <a:xfrm rot="5400000">
            <a:off x="8243900" y="3059496"/>
            <a:ext cx="272354" cy="19925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ectangle 102"/>
          <p:cNvSpPr>
            <a:spLocks noChangeArrowheads="1"/>
          </p:cNvSpPr>
          <p:nvPr/>
        </p:nvSpPr>
        <p:spPr bwMode="auto">
          <a:xfrm>
            <a:off x="550863" y="5056981"/>
            <a:ext cx="2346325" cy="442913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0" name="Freeform 103"/>
          <p:cNvSpPr>
            <a:spLocks/>
          </p:cNvSpPr>
          <p:nvPr/>
        </p:nvSpPr>
        <p:spPr bwMode="auto">
          <a:xfrm>
            <a:off x="550863" y="5060156"/>
            <a:ext cx="2335213" cy="430213"/>
          </a:xfrm>
          <a:custGeom>
            <a:avLst/>
            <a:gdLst>
              <a:gd name="T0" fmla="*/ 242 w 3326"/>
              <a:gd name="T1" fmla="*/ 605 h 605"/>
              <a:gd name="T2" fmla="*/ 3085 w 3326"/>
              <a:gd name="T3" fmla="*/ 605 h 605"/>
              <a:gd name="T4" fmla="*/ 3326 w 3326"/>
              <a:gd name="T5" fmla="*/ 363 h 605"/>
              <a:gd name="T6" fmla="*/ 3326 w 3326"/>
              <a:gd name="T7" fmla="*/ 242 h 605"/>
              <a:gd name="T8" fmla="*/ 3085 w 3326"/>
              <a:gd name="T9" fmla="*/ 0 h 605"/>
              <a:gd name="T10" fmla="*/ 242 w 3326"/>
              <a:gd name="T11" fmla="*/ 0 h 605"/>
              <a:gd name="T12" fmla="*/ 0 w 3326"/>
              <a:gd name="T13" fmla="*/ 242 h 605"/>
              <a:gd name="T14" fmla="*/ 0 w 3326"/>
              <a:gd name="T15" fmla="*/ 363 h 605"/>
              <a:gd name="T16" fmla="*/ 242 w 3326"/>
              <a:gd name="T17" fmla="*/ 605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26" h="605">
                <a:moveTo>
                  <a:pt x="242" y="605"/>
                </a:moveTo>
                <a:lnTo>
                  <a:pt x="3085" y="605"/>
                </a:lnTo>
                <a:cubicBezTo>
                  <a:pt x="3218" y="605"/>
                  <a:pt x="3326" y="496"/>
                  <a:pt x="3326" y="363"/>
                </a:cubicBezTo>
                <a:lnTo>
                  <a:pt x="3326" y="242"/>
                </a:lnTo>
                <a:cubicBezTo>
                  <a:pt x="3326" y="108"/>
                  <a:pt x="3218" y="0"/>
                  <a:pt x="3085" y="0"/>
                </a:cubicBezTo>
                <a:lnTo>
                  <a:pt x="242" y="0"/>
                </a:lnTo>
                <a:cubicBezTo>
                  <a:pt x="109" y="0"/>
                  <a:pt x="0" y="108"/>
                  <a:pt x="0" y="242"/>
                </a:cubicBezTo>
                <a:lnTo>
                  <a:pt x="0" y="363"/>
                </a:lnTo>
                <a:cubicBezTo>
                  <a:pt x="0" y="496"/>
                  <a:pt x="109" y="605"/>
                  <a:pt x="242" y="605"/>
                </a:cubicBez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50863" y="5056981"/>
            <a:ext cx="2346325" cy="442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657225" y="5249069"/>
            <a:ext cx="7640638" cy="107950"/>
          </a:xfrm>
          <a:custGeom>
            <a:avLst/>
            <a:gdLst>
              <a:gd name="T0" fmla="*/ 0 w 4813"/>
              <a:gd name="T1" fmla="*/ 2 h 68"/>
              <a:gd name="T2" fmla="*/ 0 w 4813"/>
              <a:gd name="T3" fmla="*/ 68 h 68"/>
              <a:gd name="T4" fmla="*/ 4813 w 4813"/>
              <a:gd name="T5" fmla="*/ 68 h 68"/>
              <a:gd name="T6" fmla="*/ 4813 w 4813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13" h="68">
                <a:moveTo>
                  <a:pt x="0" y="2"/>
                </a:moveTo>
                <a:lnTo>
                  <a:pt x="0" y="68"/>
                </a:lnTo>
                <a:lnTo>
                  <a:pt x="4813" y="68"/>
                </a:lnTo>
                <a:lnTo>
                  <a:pt x="4813" y="0"/>
                </a:lnTo>
              </a:path>
            </a:pathLst>
          </a:cu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3" name="Line 106"/>
          <p:cNvSpPr>
            <a:spLocks noChangeShapeType="1"/>
          </p:cNvSpPr>
          <p:nvPr/>
        </p:nvSpPr>
        <p:spPr bwMode="auto">
          <a:xfrm>
            <a:off x="657225" y="5357019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4" name="Line 107"/>
          <p:cNvSpPr>
            <a:spLocks noChangeShapeType="1"/>
          </p:cNvSpPr>
          <p:nvPr/>
        </p:nvSpPr>
        <p:spPr bwMode="auto">
          <a:xfrm>
            <a:off x="8297863" y="5357019"/>
            <a:ext cx="0" cy="106363"/>
          </a:xfrm>
          <a:prstGeom prst="line">
            <a:avLst/>
          </a:prstGeom>
          <a:noFill/>
          <a:ln w="444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5" name="Line 108"/>
          <p:cNvSpPr>
            <a:spLocks noChangeShapeType="1"/>
          </p:cNvSpPr>
          <p:nvPr/>
        </p:nvSpPr>
        <p:spPr bwMode="auto">
          <a:xfrm>
            <a:off x="1081088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6" name="Line 109"/>
          <p:cNvSpPr>
            <a:spLocks noChangeShapeType="1"/>
          </p:cNvSpPr>
          <p:nvPr/>
        </p:nvSpPr>
        <p:spPr bwMode="auto">
          <a:xfrm>
            <a:off x="1506538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7" name="Line 110"/>
          <p:cNvSpPr>
            <a:spLocks noChangeShapeType="1"/>
          </p:cNvSpPr>
          <p:nvPr/>
        </p:nvSpPr>
        <p:spPr bwMode="auto">
          <a:xfrm>
            <a:off x="1930400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8" name="Line 111"/>
          <p:cNvSpPr>
            <a:spLocks noChangeShapeType="1"/>
          </p:cNvSpPr>
          <p:nvPr/>
        </p:nvSpPr>
        <p:spPr bwMode="auto">
          <a:xfrm>
            <a:off x="2355850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9" name="Line 112"/>
          <p:cNvSpPr>
            <a:spLocks noChangeShapeType="1"/>
          </p:cNvSpPr>
          <p:nvPr/>
        </p:nvSpPr>
        <p:spPr bwMode="auto">
          <a:xfrm>
            <a:off x="2779713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0" name="Line 113"/>
          <p:cNvSpPr>
            <a:spLocks noChangeShapeType="1"/>
          </p:cNvSpPr>
          <p:nvPr/>
        </p:nvSpPr>
        <p:spPr bwMode="auto">
          <a:xfrm>
            <a:off x="3203575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1" name="Line 114"/>
          <p:cNvSpPr>
            <a:spLocks noChangeShapeType="1"/>
          </p:cNvSpPr>
          <p:nvPr/>
        </p:nvSpPr>
        <p:spPr bwMode="auto">
          <a:xfrm>
            <a:off x="3629025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2" name="Line 115"/>
          <p:cNvSpPr>
            <a:spLocks noChangeShapeType="1"/>
          </p:cNvSpPr>
          <p:nvPr/>
        </p:nvSpPr>
        <p:spPr bwMode="auto">
          <a:xfrm>
            <a:off x="4052888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3" name="Line 116"/>
          <p:cNvSpPr>
            <a:spLocks noChangeShapeType="1"/>
          </p:cNvSpPr>
          <p:nvPr/>
        </p:nvSpPr>
        <p:spPr bwMode="auto">
          <a:xfrm>
            <a:off x="4476750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4" name="Line 117"/>
          <p:cNvSpPr>
            <a:spLocks noChangeShapeType="1"/>
          </p:cNvSpPr>
          <p:nvPr/>
        </p:nvSpPr>
        <p:spPr bwMode="auto">
          <a:xfrm>
            <a:off x="4902200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5" name="Line 118"/>
          <p:cNvSpPr>
            <a:spLocks noChangeShapeType="1"/>
          </p:cNvSpPr>
          <p:nvPr/>
        </p:nvSpPr>
        <p:spPr bwMode="auto">
          <a:xfrm>
            <a:off x="5326063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6" name="Line 119"/>
          <p:cNvSpPr>
            <a:spLocks noChangeShapeType="1"/>
          </p:cNvSpPr>
          <p:nvPr/>
        </p:nvSpPr>
        <p:spPr bwMode="auto">
          <a:xfrm>
            <a:off x="5749925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7" name="Line 120"/>
          <p:cNvSpPr>
            <a:spLocks noChangeShapeType="1"/>
          </p:cNvSpPr>
          <p:nvPr/>
        </p:nvSpPr>
        <p:spPr bwMode="auto">
          <a:xfrm>
            <a:off x="6175375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8" name="Line 121"/>
          <p:cNvSpPr>
            <a:spLocks noChangeShapeType="1"/>
          </p:cNvSpPr>
          <p:nvPr/>
        </p:nvSpPr>
        <p:spPr bwMode="auto">
          <a:xfrm>
            <a:off x="6599238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9" name="Line 122"/>
          <p:cNvSpPr>
            <a:spLocks noChangeShapeType="1"/>
          </p:cNvSpPr>
          <p:nvPr/>
        </p:nvSpPr>
        <p:spPr bwMode="auto">
          <a:xfrm>
            <a:off x="7024688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0" name="Line 123"/>
          <p:cNvSpPr>
            <a:spLocks noChangeShapeType="1"/>
          </p:cNvSpPr>
          <p:nvPr/>
        </p:nvSpPr>
        <p:spPr bwMode="auto">
          <a:xfrm>
            <a:off x="7448550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1" name="Line 124"/>
          <p:cNvSpPr>
            <a:spLocks noChangeShapeType="1"/>
          </p:cNvSpPr>
          <p:nvPr/>
        </p:nvSpPr>
        <p:spPr bwMode="auto">
          <a:xfrm>
            <a:off x="7872413" y="5249069"/>
            <a:ext cx="0" cy="10795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271" name="그룹 270"/>
          <p:cNvGrpSpPr/>
          <p:nvPr/>
        </p:nvGrpSpPr>
        <p:grpSpPr>
          <a:xfrm>
            <a:off x="1041400" y="5168106"/>
            <a:ext cx="80963" cy="80963"/>
            <a:chOff x="1041400" y="4857750"/>
            <a:chExt cx="80963" cy="80963"/>
          </a:xfrm>
        </p:grpSpPr>
        <p:sp>
          <p:nvSpPr>
            <p:cNvPr id="132" name="Oval 125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Oval 126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2314575" y="5168106"/>
            <a:ext cx="80963" cy="80963"/>
          </a:xfrm>
          <a:prstGeom prst="ellipse">
            <a:avLst/>
          </a:prstGeom>
          <a:solidFill>
            <a:srgbClr val="9DBB6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2314575" y="5168106"/>
            <a:ext cx="80963" cy="80963"/>
          </a:xfrm>
          <a:prstGeom prst="ellips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3587750" y="5168106"/>
            <a:ext cx="80963" cy="80963"/>
          </a:xfrm>
          <a:prstGeom prst="ellipse">
            <a:avLst/>
          </a:prstGeom>
          <a:solidFill>
            <a:srgbClr val="9DBB6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3587750" y="5168106"/>
            <a:ext cx="80963" cy="80963"/>
          </a:xfrm>
          <a:prstGeom prst="ellips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4437063" y="5168106"/>
            <a:ext cx="80963" cy="80963"/>
          </a:xfrm>
          <a:prstGeom prst="ellipse">
            <a:avLst/>
          </a:prstGeom>
          <a:solidFill>
            <a:srgbClr val="9DBB6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4437063" y="5168106"/>
            <a:ext cx="80963" cy="80963"/>
          </a:xfrm>
          <a:prstGeom prst="ellips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58" name="Freeform 151"/>
          <p:cNvSpPr>
            <a:spLocks noEditPoints="1"/>
          </p:cNvSpPr>
          <p:nvPr/>
        </p:nvSpPr>
        <p:spPr bwMode="auto">
          <a:xfrm>
            <a:off x="4879975" y="5037931"/>
            <a:ext cx="44450" cy="500063"/>
          </a:xfrm>
          <a:custGeom>
            <a:avLst/>
            <a:gdLst>
              <a:gd name="T0" fmla="*/ 64 w 64"/>
              <a:gd name="T1" fmla="*/ 32 h 704"/>
              <a:gd name="T2" fmla="*/ 64 w 64"/>
              <a:gd name="T3" fmla="*/ 96 h 704"/>
              <a:gd name="T4" fmla="*/ 32 w 64"/>
              <a:gd name="T5" fmla="*/ 128 h 704"/>
              <a:gd name="T6" fmla="*/ 0 w 64"/>
              <a:gd name="T7" fmla="*/ 96 h 704"/>
              <a:gd name="T8" fmla="*/ 0 w 64"/>
              <a:gd name="T9" fmla="*/ 32 h 704"/>
              <a:gd name="T10" fmla="*/ 32 w 64"/>
              <a:gd name="T11" fmla="*/ 0 h 704"/>
              <a:gd name="T12" fmla="*/ 64 w 64"/>
              <a:gd name="T13" fmla="*/ 32 h 704"/>
              <a:gd name="T14" fmla="*/ 64 w 64"/>
              <a:gd name="T15" fmla="*/ 224 h 704"/>
              <a:gd name="T16" fmla="*/ 64 w 64"/>
              <a:gd name="T17" fmla="*/ 288 h 704"/>
              <a:gd name="T18" fmla="*/ 32 w 64"/>
              <a:gd name="T19" fmla="*/ 320 h 704"/>
              <a:gd name="T20" fmla="*/ 0 w 64"/>
              <a:gd name="T21" fmla="*/ 288 h 704"/>
              <a:gd name="T22" fmla="*/ 0 w 64"/>
              <a:gd name="T23" fmla="*/ 224 h 704"/>
              <a:gd name="T24" fmla="*/ 32 w 64"/>
              <a:gd name="T25" fmla="*/ 192 h 704"/>
              <a:gd name="T26" fmla="*/ 64 w 64"/>
              <a:gd name="T27" fmla="*/ 224 h 704"/>
              <a:gd name="T28" fmla="*/ 64 w 64"/>
              <a:gd name="T29" fmla="*/ 416 h 704"/>
              <a:gd name="T30" fmla="*/ 64 w 64"/>
              <a:gd name="T31" fmla="*/ 480 h 704"/>
              <a:gd name="T32" fmla="*/ 32 w 64"/>
              <a:gd name="T33" fmla="*/ 512 h 704"/>
              <a:gd name="T34" fmla="*/ 0 w 64"/>
              <a:gd name="T35" fmla="*/ 480 h 704"/>
              <a:gd name="T36" fmla="*/ 0 w 64"/>
              <a:gd name="T37" fmla="*/ 416 h 704"/>
              <a:gd name="T38" fmla="*/ 32 w 64"/>
              <a:gd name="T39" fmla="*/ 384 h 704"/>
              <a:gd name="T40" fmla="*/ 64 w 64"/>
              <a:gd name="T41" fmla="*/ 416 h 704"/>
              <a:gd name="T42" fmla="*/ 64 w 64"/>
              <a:gd name="T43" fmla="*/ 608 h 704"/>
              <a:gd name="T44" fmla="*/ 64 w 64"/>
              <a:gd name="T45" fmla="*/ 672 h 704"/>
              <a:gd name="T46" fmla="*/ 32 w 64"/>
              <a:gd name="T47" fmla="*/ 704 h 704"/>
              <a:gd name="T48" fmla="*/ 0 w 64"/>
              <a:gd name="T49" fmla="*/ 672 h 704"/>
              <a:gd name="T50" fmla="*/ 0 w 64"/>
              <a:gd name="T51" fmla="*/ 608 h 704"/>
              <a:gd name="T52" fmla="*/ 32 w 64"/>
              <a:gd name="T53" fmla="*/ 576 h 704"/>
              <a:gd name="T54" fmla="*/ 64 w 64"/>
              <a:gd name="T55" fmla="*/ 608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4" h="704">
                <a:moveTo>
                  <a:pt x="64" y="32"/>
                </a:moveTo>
                <a:lnTo>
                  <a:pt x="64" y="96"/>
                </a:lnTo>
                <a:cubicBezTo>
                  <a:pt x="64" y="114"/>
                  <a:pt x="50" y="128"/>
                  <a:pt x="32" y="128"/>
                </a:cubicBezTo>
                <a:cubicBezTo>
                  <a:pt x="14" y="128"/>
                  <a:pt x="0" y="114"/>
                  <a:pt x="0" y="96"/>
                </a:cubicBezTo>
                <a:lnTo>
                  <a:pt x="0" y="32"/>
                </a:lnTo>
                <a:cubicBezTo>
                  <a:pt x="0" y="14"/>
                  <a:pt x="14" y="0"/>
                  <a:pt x="32" y="0"/>
                </a:cubicBezTo>
                <a:cubicBezTo>
                  <a:pt x="50" y="0"/>
                  <a:pt x="64" y="14"/>
                  <a:pt x="64" y="32"/>
                </a:cubicBezTo>
                <a:close/>
                <a:moveTo>
                  <a:pt x="64" y="224"/>
                </a:moveTo>
                <a:lnTo>
                  <a:pt x="64" y="288"/>
                </a:lnTo>
                <a:cubicBezTo>
                  <a:pt x="64" y="306"/>
                  <a:pt x="50" y="320"/>
                  <a:pt x="32" y="320"/>
                </a:cubicBezTo>
                <a:cubicBezTo>
                  <a:pt x="14" y="320"/>
                  <a:pt x="0" y="306"/>
                  <a:pt x="0" y="288"/>
                </a:cubicBezTo>
                <a:lnTo>
                  <a:pt x="0" y="224"/>
                </a:lnTo>
                <a:cubicBezTo>
                  <a:pt x="0" y="206"/>
                  <a:pt x="14" y="192"/>
                  <a:pt x="32" y="192"/>
                </a:cubicBezTo>
                <a:cubicBezTo>
                  <a:pt x="50" y="192"/>
                  <a:pt x="64" y="206"/>
                  <a:pt x="64" y="224"/>
                </a:cubicBezTo>
                <a:close/>
                <a:moveTo>
                  <a:pt x="64" y="416"/>
                </a:moveTo>
                <a:lnTo>
                  <a:pt x="64" y="480"/>
                </a:lnTo>
                <a:cubicBezTo>
                  <a:pt x="64" y="498"/>
                  <a:pt x="50" y="512"/>
                  <a:pt x="32" y="512"/>
                </a:cubicBezTo>
                <a:cubicBezTo>
                  <a:pt x="14" y="512"/>
                  <a:pt x="0" y="498"/>
                  <a:pt x="0" y="480"/>
                </a:cubicBezTo>
                <a:lnTo>
                  <a:pt x="0" y="416"/>
                </a:lnTo>
                <a:cubicBezTo>
                  <a:pt x="0" y="398"/>
                  <a:pt x="14" y="384"/>
                  <a:pt x="32" y="384"/>
                </a:cubicBezTo>
                <a:cubicBezTo>
                  <a:pt x="50" y="384"/>
                  <a:pt x="64" y="398"/>
                  <a:pt x="64" y="416"/>
                </a:cubicBezTo>
                <a:close/>
                <a:moveTo>
                  <a:pt x="64" y="608"/>
                </a:moveTo>
                <a:lnTo>
                  <a:pt x="64" y="672"/>
                </a:lnTo>
                <a:cubicBezTo>
                  <a:pt x="64" y="690"/>
                  <a:pt x="50" y="704"/>
                  <a:pt x="32" y="704"/>
                </a:cubicBezTo>
                <a:cubicBezTo>
                  <a:pt x="14" y="704"/>
                  <a:pt x="0" y="690"/>
                  <a:pt x="0" y="672"/>
                </a:cubicBezTo>
                <a:lnTo>
                  <a:pt x="0" y="608"/>
                </a:lnTo>
                <a:cubicBezTo>
                  <a:pt x="0" y="590"/>
                  <a:pt x="14" y="576"/>
                  <a:pt x="32" y="576"/>
                </a:cubicBezTo>
                <a:cubicBezTo>
                  <a:pt x="50" y="576"/>
                  <a:pt x="64" y="590"/>
                  <a:pt x="64" y="608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59" name="Rectangle 152"/>
          <p:cNvSpPr>
            <a:spLocks noChangeArrowheads="1"/>
          </p:cNvSpPr>
          <p:nvPr/>
        </p:nvSpPr>
        <p:spPr bwMode="auto">
          <a:xfrm>
            <a:off x="4788024" y="4876006"/>
            <a:ext cx="349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CWO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57"/>
          <p:cNvSpPr>
            <a:spLocks noChangeArrowheads="1"/>
          </p:cNvSpPr>
          <p:nvPr/>
        </p:nvSpPr>
        <p:spPr bwMode="auto">
          <a:xfrm>
            <a:off x="1565275" y="4876006"/>
            <a:ext cx="168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smtClean="0">
                <a:ln>
                  <a:noFill/>
                </a:ln>
                <a:solidFill>
                  <a:srgbClr val="4BACC6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" name="Rectangle 158"/>
          <p:cNvSpPr>
            <a:spLocks noChangeArrowheads="1"/>
          </p:cNvSpPr>
          <p:nvPr/>
        </p:nvSpPr>
        <p:spPr bwMode="auto">
          <a:xfrm>
            <a:off x="1663700" y="4876006"/>
            <a:ext cx="314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dirty="0" smtClean="0">
                <a:ln>
                  <a:noFill/>
                </a:ln>
                <a:solidFill>
                  <a:srgbClr val="4BACC6"/>
                </a:solidFill>
                <a:effectLst/>
                <a:latin typeface="Calibri" panose="020F0502020204030204" pitchFamily="34" charset="0"/>
              </a:rPr>
              <a:t>RUs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6" name="Rectangle 159"/>
          <p:cNvSpPr>
            <a:spLocks noChangeArrowheads="1"/>
          </p:cNvSpPr>
          <p:nvPr/>
        </p:nvSpPr>
        <p:spPr bwMode="auto">
          <a:xfrm>
            <a:off x="1258888" y="5517356"/>
            <a:ext cx="1460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smtClean="0">
                <a:ln>
                  <a:noFill/>
                </a:ln>
                <a:solidFill>
                  <a:srgbClr val="C05046"/>
                </a:solidFill>
                <a:effectLst/>
                <a:latin typeface="Calibri" panose="020F0502020204030204" pitchFamily="34" charset="0"/>
              </a:rPr>
              <a:t>p</a:t>
            </a: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60"/>
          <p:cNvSpPr>
            <a:spLocks noChangeArrowheads="1"/>
          </p:cNvSpPr>
          <p:nvPr/>
        </p:nvSpPr>
        <p:spPr bwMode="auto">
          <a:xfrm>
            <a:off x="1330325" y="5517356"/>
            <a:ext cx="1127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smtClean="0">
                <a:ln>
                  <a:noFill/>
                </a:ln>
                <a:solidFill>
                  <a:srgbClr val="C05046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61"/>
          <p:cNvSpPr>
            <a:spLocks noChangeArrowheads="1"/>
          </p:cNvSpPr>
          <p:nvPr/>
        </p:nvSpPr>
        <p:spPr bwMode="auto">
          <a:xfrm>
            <a:off x="1371600" y="5517356"/>
            <a:ext cx="8874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100" b="1" i="0" u="none" strike="noStrike" cap="none" normalizeH="0" baseline="0" smtClean="0">
                <a:ln>
                  <a:noFill/>
                </a:ln>
                <a:solidFill>
                  <a:srgbClr val="C05046"/>
                </a:solidFill>
                <a:effectLst/>
                <a:latin typeface="Calibri" panose="020F0502020204030204" pitchFamily="34" charset="0"/>
              </a:rPr>
              <a:t>percent access</a:t>
            </a: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이등변 삼각형 168"/>
          <p:cNvSpPr/>
          <p:nvPr/>
        </p:nvSpPr>
        <p:spPr>
          <a:xfrm rot="5400000">
            <a:off x="8243900" y="5260217"/>
            <a:ext cx="272354" cy="19925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8615864" y="5244148"/>
            <a:ext cx="2548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 smtClean="0">
                <a:latin typeface="Calibri" panose="020F0502020204030204" pitchFamily="34" charset="0"/>
              </a:rPr>
              <a:t>BO</a:t>
            </a:r>
            <a:endParaRPr kumimoji="0" lang="ko-KR" altLang="ko-KR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grpSp>
        <p:nvGrpSpPr>
          <p:cNvPr id="181" name="그룹 180"/>
          <p:cNvGrpSpPr/>
          <p:nvPr/>
        </p:nvGrpSpPr>
        <p:grpSpPr>
          <a:xfrm>
            <a:off x="1468584" y="2332038"/>
            <a:ext cx="80963" cy="80963"/>
            <a:chOff x="621654" y="2332038"/>
            <a:chExt cx="80963" cy="80963"/>
          </a:xfrm>
        </p:grpSpPr>
        <p:sp>
          <p:nvSpPr>
            <p:cNvPr id="182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3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84" name="그룹 183"/>
          <p:cNvGrpSpPr/>
          <p:nvPr/>
        </p:nvGrpSpPr>
        <p:grpSpPr>
          <a:xfrm>
            <a:off x="621654" y="2964657"/>
            <a:ext cx="80963" cy="80963"/>
            <a:chOff x="621654" y="2332038"/>
            <a:chExt cx="80963" cy="80963"/>
          </a:xfrm>
        </p:grpSpPr>
        <p:sp>
          <p:nvSpPr>
            <p:cNvPr id="185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6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87" name="그룹 186"/>
          <p:cNvGrpSpPr/>
          <p:nvPr/>
        </p:nvGrpSpPr>
        <p:grpSpPr>
          <a:xfrm>
            <a:off x="1040606" y="2964657"/>
            <a:ext cx="80963" cy="80963"/>
            <a:chOff x="621654" y="2332038"/>
            <a:chExt cx="80963" cy="80963"/>
          </a:xfrm>
        </p:grpSpPr>
        <p:sp>
          <p:nvSpPr>
            <p:cNvPr id="188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9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90" name="그룹 189"/>
          <p:cNvGrpSpPr/>
          <p:nvPr/>
        </p:nvGrpSpPr>
        <p:grpSpPr>
          <a:xfrm>
            <a:off x="1893241" y="2964657"/>
            <a:ext cx="80963" cy="80963"/>
            <a:chOff x="621654" y="2332038"/>
            <a:chExt cx="80963" cy="80963"/>
          </a:xfrm>
        </p:grpSpPr>
        <p:sp>
          <p:nvSpPr>
            <p:cNvPr id="191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2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96" name="그룹 195"/>
          <p:cNvGrpSpPr/>
          <p:nvPr/>
        </p:nvGrpSpPr>
        <p:grpSpPr>
          <a:xfrm>
            <a:off x="2324078" y="2345505"/>
            <a:ext cx="80963" cy="80963"/>
            <a:chOff x="621654" y="2332038"/>
            <a:chExt cx="80963" cy="80963"/>
          </a:xfrm>
        </p:grpSpPr>
        <p:sp>
          <p:nvSpPr>
            <p:cNvPr id="197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8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99" name="그룹 198"/>
          <p:cNvGrpSpPr/>
          <p:nvPr/>
        </p:nvGrpSpPr>
        <p:grpSpPr>
          <a:xfrm>
            <a:off x="3594346" y="2345505"/>
            <a:ext cx="80963" cy="80963"/>
            <a:chOff x="621654" y="2332038"/>
            <a:chExt cx="80963" cy="80963"/>
          </a:xfrm>
        </p:grpSpPr>
        <p:sp>
          <p:nvSpPr>
            <p:cNvPr id="200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1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02" name="그룹 201"/>
          <p:cNvGrpSpPr/>
          <p:nvPr/>
        </p:nvGrpSpPr>
        <p:grpSpPr>
          <a:xfrm>
            <a:off x="4450405" y="2345505"/>
            <a:ext cx="80963" cy="80963"/>
            <a:chOff x="621654" y="2332038"/>
            <a:chExt cx="80963" cy="80963"/>
          </a:xfrm>
        </p:grpSpPr>
        <p:sp>
          <p:nvSpPr>
            <p:cNvPr id="203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4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06" name="그룹 205"/>
          <p:cNvGrpSpPr/>
          <p:nvPr/>
        </p:nvGrpSpPr>
        <p:grpSpPr>
          <a:xfrm>
            <a:off x="4011930" y="2345505"/>
            <a:ext cx="80963" cy="80963"/>
            <a:chOff x="621654" y="2332038"/>
            <a:chExt cx="80963" cy="80963"/>
          </a:xfrm>
        </p:grpSpPr>
        <p:sp>
          <p:nvSpPr>
            <p:cNvPr id="207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8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17" name="Line 59"/>
          <p:cNvSpPr>
            <a:spLocks noChangeShapeType="1"/>
          </p:cNvSpPr>
          <p:nvPr/>
        </p:nvSpPr>
        <p:spPr bwMode="auto">
          <a:xfrm>
            <a:off x="2783829" y="2397125"/>
            <a:ext cx="0" cy="10636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214" name="그룹 213"/>
          <p:cNvGrpSpPr/>
          <p:nvPr/>
        </p:nvGrpSpPr>
        <p:grpSpPr>
          <a:xfrm>
            <a:off x="2736352" y="2345505"/>
            <a:ext cx="80963" cy="80963"/>
            <a:chOff x="621654" y="2332038"/>
            <a:chExt cx="80963" cy="80963"/>
          </a:xfrm>
        </p:grpSpPr>
        <p:sp>
          <p:nvSpPr>
            <p:cNvPr id="215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6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19" name="그룹 218"/>
          <p:cNvGrpSpPr/>
          <p:nvPr/>
        </p:nvGrpSpPr>
        <p:grpSpPr>
          <a:xfrm>
            <a:off x="2740002" y="2251075"/>
            <a:ext cx="80963" cy="80963"/>
            <a:chOff x="1045516" y="2251075"/>
            <a:chExt cx="80963" cy="80963"/>
          </a:xfrm>
        </p:grpSpPr>
        <p:sp>
          <p:nvSpPr>
            <p:cNvPr id="220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1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22" name="그룹 221"/>
          <p:cNvGrpSpPr/>
          <p:nvPr/>
        </p:nvGrpSpPr>
        <p:grpSpPr>
          <a:xfrm>
            <a:off x="2740002" y="2964657"/>
            <a:ext cx="80963" cy="80963"/>
            <a:chOff x="621654" y="2332038"/>
            <a:chExt cx="80963" cy="80963"/>
          </a:xfrm>
        </p:grpSpPr>
        <p:sp>
          <p:nvSpPr>
            <p:cNvPr id="223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4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28" name="그룹 227"/>
          <p:cNvGrpSpPr/>
          <p:nvPr/>
        </p:nvGrpSpPr>
        <p:grpSpPr>
          <a:xfrm>
            <a:off x="4011930" y="2964657"/>
            <a:ext cx="80963" cy="80963"/>
            <a:chOff x="621654" y="2332038"/>
            <a:chExt cx="80963" cy="80963"/>
          </a:xfrm>
        </p:grpSpPr>
        <p:sp>
          <p:nvSpPr>
            <p:cNvPr id="229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0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31" name="그룹 230"/>
          <p:cNvGrpSpPr/>
          <p:nvPr/>
        </p:nvGrpSpPr>
        <p:grpSpPr>
          <a:xfrm>
            <a:off x="4861718" y="2964657"/>
            <a:ext cx="80963" cy="80963"/>
            <a:chOff x="621654" y="2332038"/>
            <a:chExt cx="80963" cy="80963"/>
          </a:xfrm>
        </p:grpSpPr>
        <p:sp>
          <p:nvSpPr>
            <p:cNvPr id="232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3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34" name="그룹 233"/>
          <p:cNvGrpSpPr/>
          <p:nvPr/>
        </p:nvGrpSpPr>
        <p:grpSpPr>
          <a:xfrm>
            <a:off x="5703242" y="2964657"/>
            <a:ext cx="80963" cy="80963"/>
            <a:chOff x="621654" y="2332038"/>
            <a:chExt cx="80963" cy="80963"/>
          </a:xfrm>
        </p:grpSpPr>
        <p:sp>
          <p:nvSpPr>
            <p:cNvPr id="235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6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37" name="그룹 236"/>
          <p:cNvGrpSpPr/>
          <p:nvPr/>
        </p:nvGrpSpPr>
        <p:grpSpPr>
          <a:xfrm>
            <a:off x="6558756" y="2964657"/>
            <a:ext cx="80963" cy="80963"/>
            <a:chOff x="621654" y="2332038"/>
            <a:chExt cx="80963" cy="80963"/>
          </a:xfrm>
        </p:grpSpPr>
        <p:sp>
          <p:nvSpPr>
            <p:cNvPr id="238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9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40" name="그룹 239"/>
          <p:cNvGrpSpPr/>
          <p:nvPr/>
        </p:nvGrpSpPr>
        <p:grpSpPr>
          <a:xfrm>
            <a:off x="7408068" y="2964657"/>
            <a:ext cx="80963" cy="80963"/>
            <a:chOff x="621654" y="2332038"/>
            <a:chExt cx="80963" cy="80963"/>
          </a:xfrm>
        </p:grpSpPr>
        <p:sp>
          <p:nvSpPr>
            <p:cNvPr id="241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2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43" name="그룹 242"/>
          <p:cNvGrpSpPr/>
          <p:nvPr/>
        </p:nvGrpSpPr>
        <p:grpSpPr>
          <a:xfrm>
            <a:off x="3594346" y="2971800"/>
            <a:ext cx="80963" cy="80963"/>
            <a:chOff x="621654" y="2332038"/>
            <a:chExt cx="80963" cy="80963"/>
          </a:xfrm>
        </p:grpSpPr>
        <p:sp>
          <p:nvSpPr>
            <p:cNvPr id="244" name="Oval 37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5" name="Oval 38"/>
            <p:cNvSpPr>
              <a:spLocks noChangeArrowheads="1"/>
            </p:cNvSpPr>
            <p:nvPr/>
          </p:nvSpPr>
          <p:spPr bwMode="auto">
            <a:xfrm>
              <a:off x="621654" y="2332038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46" name="그룹 245"/>
          <p:cNvGrpSpPr/>
          <p:nvPr/>
        </p:nvGrpSpPr>
        <p:grpSpPr>
          <a:xfrm>
            <a:off x="3592659" y="2251075"/>
            <a:ext cx="80963" cy="80963"/>
            <a:chOff x="1045516" y="2251075"/>
            <a:chExt cx="80963" cy="80963"/>
          </a:xfrm>
        </p:grpSpPr>
        <p:sp>
          <p:nvSpPr>
            <p:cNvPr id="247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8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49" name="그룹 248"/>
          <p:cNvGrpSpPr/>
          <p:nvPr/>
        </p:nvGrpSpPr>
        <p:grpSpPr>
          <a:xfrm>
            <a:off x="4450404" y="2251075"/>
            <a:ext cx="80963" cy="80963"/>
            <a:chOff x="1045516" y="2251075"/>
            <a:chExt cx="80963" cy="80963"/>
          </a:xfrm>
        </p:grpSpPr>
        <p:sp>
          <p:nvSpPr>
            <p:cNvPr id="250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1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55" name="그룹 254"/>
          <p:cNvGrpSpPr/>
          <p:nvPr/>
        </p:nvGrpSpPr>
        <p:grpSpPr>
          <a:xfrm>
            <a:off x="2740002" y="2870598"/>
            <a:ext cx="80963" cy="80963"/>
            <a:chOff x="1045516" y="2251075"/>
            <a:chExt cx="80963" cy="80963"/>
          </a:xfrm>
        </p:grpSpPr>
        <p:sp>
          <p:nvSpPr>
            <p:cNvPr id="256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7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58" name="그룹 257"/>
          <p:cNvGrpSpPr/>
          <p:nvPr/>
        </p:nvGrpSpPr>
        <p:grpSpPr>
          <a:xfrm>
            <a:off x="5703242" y="2870598"/>
            <a:ext cx="80963" cy="80963"/>
            <a:chOff x="1045516" y="2251075"/>
            <a:chExt cx="80963" cy="80963"/>
          </a:xfrm>
        </p:grpSpPr>
        <p:sp>
          <p:nvSpPr>
            <p:cNvPr id="259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0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70" name="그룹 269"/>
          <p:cNvGrpSpPr/>
          <p:nvPr/>
        </p:nvGrpSpPr>
        <p:grpSpPr>
          <a:xfrm>
            <a:off x="611553" y="5160962"/>
            <a:ext cx="92075" cy="90488"/>
            <a:chOff x="245939" y="4850606"/>
            <a:chExt cx="92075" cy="90488"/>
          </a:xfrm>
        </p:grpSpPr>
        <p:sp>
          <p:nvSpPr>
            <p:cNvPr id="264" name="Oval 125"/>
            <p:cNvSpPr>
              <a:spLocks noChangeArrowheads="1"/>
            </p:cNvSpPr>
            <p:nvPr/>
          </p:nvSpPr>
          <p:spPr bwMode="auto">
            <a:xfrm>
              <a:off x="251191" y="4857750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144"/>
            <p:cNvSpPr>
              <a:spLocks noEditPoints="1"/>
            </p:cNvSpPr>
            <p:nvPr/>
          </p:nvSpPr>
          <p:spPr bwMode="auto">
            <a:xfrm>
              <a:off x="245939" y="4850606"/>
              <a:ext cx="92075" cy="90488"/>
            </a:xfrm>
            <a:custGeom>
              <a:avLst/>
              <a:gdLst>
                <a:gd name="T0" fmla="*/ 115 w 131"/>
                <a:gd name="T1" fmla="*/ 65 h 129"/>
                <a:gd name="T2" fmla="*/ 113 w 131"/>
                <a:gd name="T3" fmla="*/ 59 h 129"/>
                <a:gd name="T4" fmla="*/ 128 w 131"/>
                <a:gd name="T5" fmla="*/ 56 h 129"/>
                <a:gd name="T6" fmla="*/ 130 w 131"/>
                <a:gd name="T7" fmla="*/ 68 h 129"/>
                <a:gd name="T8" fmla="*/ 119 w 131"/>
                <a:gd name="T9" fmla="*/ 81 h 129"/>
                <a:gd name="T10" fmla="*/ 101 w 131"/>
                <a:gd name="T11" fmla="*/ 33 h 129"/>
                <a:gd name="T12" fmla="*/ 101 w 131"/>
                <a:gd name="T13" fmla="*/ 32 h 129"/>
                <a:gd name="T14" fmla="*/ 89 w 131"/>
                <a:gd name="T15" fmla="*/ 14 h 129"/>
                <a:gd name="T16" fmla="*/ 110 w 131"/>
                <a:gd name="T17" fmla="*/ 19 h 129"/>
                <a:gd name="T18" fmla="*/ 114 w 131"/>
                <a:gd name="T19" fmla="*/ 24 h 129"/>
                <a:gd name="T20" fmla="*/ 101 w 131"/>
                <a:gd name="T21" fmla="*/ 33 h 129"/>
                <a:gd name="T22" fmla="*/ 63 w 131"/>
                <a:gd name="T23" fmla="*/ 16 h 129"/>
                <a:gd name="T24" fmla="*/ 51 w 131"/>
                <a:gd name="T25" fmla="*/ 20 h 129"/>
                <a:gd name="T26" fmla="*/ 48 w 131"/>
                <a:gd name="T27" fmla="*/ 4 h 129"/>
                <a:gd name="T28" fmla="*/ 66 w 131"/>
                <a:gd name="T29" fmla="*/ 1 h 129"/>
                <a:gd name="T30" fmla="*/ 67 w 131"/>
                <a:gd name="T31" fmla="*/ 1 h 129"/>
                <a:gd name="T32" fmla="*/ 64 w 131"/>
                <a:gd name="T33" fmla="*/ 16 h 129"/>
                <a:gd name="T34" fmla="*/ 21 w 131"/>
                <a:gd name="T35" fmla="*/ 46 h 129"/>
                <a:gd name="T36" fmla="*/ 7 w 131"/>
                <a:gd name="T37" fmla="*/ 37 h 129"/>
                <a:gd name="T38" fmla="*/ 16 w 131"/>
                <a:gd name="T39" fmla="*/ 24 h 129"/>
                <a:gd name="T40" fmla="*/ 29 w 131"/>
                <a:gd name="T41" fmla="*/ 32 h 129"/>
                <a:gd name="T42" fmla="*/ 20 w 131"/>
                <a:gd name="T43" fmla="*/ 86 h 129"/>
                <a:gd name="T44" fmla="*/ 5 w 131"/>
                <a:gd name="T45" fmla="*/ 90 h 129"/>
                <a:gd name="T46" fmla="*/ 7 w 131"/>
                <a:gd name="T47" fmla="*/ 64 h 129"/>
                <a:gd name="T48" fmla="*/ 37 w 131"/>
                <a:gd name="T49" fmla="*/ 105 h 129"/>
                <a:gd name="T50" fmla="*/ 44 w 131"/>
                <a:gd name="T51" fmla="*/ 111 h 129"/>
                <a:gd name="T52" fmla="*/ 54 w 131"/>
                <a:gd name="T53" fmla="*/ 121 h 129"/>
                <a:gd name="T54" fmla="*/ 41 w 131"/>
                <a:gd name="T55" fmla="*/ 126 h 129"/>
                <a:gd name="T56" fmla="*/ 28 w 131"/>
                <a:gd name="T57" fmla="*/ 119 h 129"/>
                <a:gd name="T58" fmla="*/ 37 w 131"/>
                <a:gd name="T59" fmla="*/ 105 h 129"/>
                <a:gd name="T60" fmla="*/ 86 w 131"/>
                <a:gd name="T61" fmla="*/ 111 h 129"/>
                <a:gd name="T62" fmla="*/ 88 w 131"/>
                <a:gd name="T63" fmla="*/ 108 h 129"/>
                <a:gd name="T64" fmla="*/ 97 w 131"/>
                <a:gd name="T65" fmla="*/ 122 h 129"/>
                <a:gd name="T66" fmla="*/ 89 w 131"/>
                <a:gd name="T67" fmla="*/ 126 h 129"/>
                <a:gd name="T68" fmla="*/ 70 w 131"/>
                <a:gd name="T69" fmla="*/ 122 h 129"/>
                <a:gd name="T70" fmla="*/ 108 w 131"/>
                <a:gd name="T71" fmla="*/ 88 h 129"/>
                <a:gd name="T72" fmla="*/ 122 w 131"/>
                <a:gd name="T73" fmla="*/ 82 h 129"/>
                <a:gd name="T74" fmla="*/ 121 w 131"/>
                <a:gd name="T75" fmla="*/ 97 h 129"/>
                <a:gd name="T76" fmla="*/ 108 w 131"/>
                <a:gd name="T77" fmla="*/ 8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1" h="129">
                  <a:moveTo>
                    <a:pt x="113" y="71"/>
                  </a:moveTo>
                  <a:lnTo>
                    <a:pt x="115" y="65"/>
                  </a:lnTo>
                  <a:lnTo>
                    <a:pt x="115" y="68"/>
                  </a:lnTo>
                  <a:lnTo>
                    <a:pt x="113" y="59"/>
                  </a:lnTo>
                  <a:cubicBezTo>
                    <a:pt x="112" y="55"/>
                    <a:pt x="114" y="50"/>
                    <a:pt x="119" y="49"/>
                  </a:cubicBezTo>
                  <a:cubicBezTo>
                    <a:pt x="123" y="48"/>
                    <a:pt x="127" y="51"/>
                    <a:pt x="128" y="56"/>
                  </a:cubicBezTo>
                  <a:lnTo>
                    <a:pt x="130" y="65"/>
                  </a:lnTo>
                  <a:cubicBezTo>
                    <a:pt x="131" y="66"/>
                    <a:pt x="131" y="67"/>
                    <a:pt x="130" y="68"/>
                  </a:cubicBezTo>
                  <a:lnTo>
                    <a:pt x="129" y="75"/>
                  </a:lnTo>
                  <a:cubicBezTo>
                    <a:pt x="128" y="79"/>
                    <a:pt x="124" y="82"/>
                    <a:pt x="119" y="81"/>
                  </a:cubicBezTo>
                  <a:cubicBezTo>
                    <a:pt x="115" y="80"/>
                    <a:pt x="112" y="75"/>
                    <a:pt x="113" y="71"/>
                  </a:cubicBezTo>
                  <a:close/>
                  <a:moveTo>
                    <a:pt x="101" y="33"/>
                  </a:moveTo>
                  <a:lnTo>
                    <a:pt x="99" y="30"/>
                  </a:lnTo>
                  <a:lnTo>
                    <a:pt x="101" y="32"/>
                  </a:lnTo>
                  <a:lnTo>
                    <a:pt x="91" y="25"/>
                  </a:lnTo>
                  <a:cubicBezTo>
                    <a:pt x="87" y="23"/>
                    <a:pt x="86" y="18"/>
                    <a:pt x="89" y="14"/>
                  </a:cubicBezTo>
                  <a:cubicBezTo>
                    <a:pt x="91" y="10"/>
                    <a:pt x="96" y="10"/>
                    <a:pt x="100" y="12"/>
                  </a:cubicBezTo>
                  <a:lnTo>
                    <a:pt x="110" y="19"/>
                  </a:lnTo>
                  <a:cubicBezTo>
                    <a:pt x="111" y="19"/>
                    <a:pt x="112" y="20"/>
                    <a:pt x="112" y="21"/>
                  </a:cubicBezTo>
                  <a:lnTo>
                    <a:pt x="114" y="24"/>
                  </a:lnTo>
                  <a:cubicBezTo>
                    <a:pt x="117" y="28"/>
                    <a:pt x="116" y="33"/>
                    <a:pt x="112" y="35"/>
                  </a:cubicBezTo>
                  <a:cubicBezTo>
                    <a:pt x="108" y="38"/>
                    <a:pt x="103" y="37"/>
                    <a:pt x="101" y="33"/>
                  </a:cubicBezTo>
                  <a:close/>
                  <a:moveTo>
                    <a:pt x="64" y="16"/>
                  </a:moveTo>
                  <a:lnTo>
                    <a:pt x="63" y="16"/>
                  </a:lnTo>
                  <a:lnTo>
                    <a:pt x="66" y="16"/>
                  </a:lnTo>
                  <a:lnTo>
                    <a:pt x="51" y="20"/>
                  </a:lnTo>
                  <a:cubicBezTo>
                    <a:pt x="47" y="21"/>
                    <a:pt x="43" y="18"/>
                    <a:pt x="42" y="14"/>
                  </a:cubicBezTo>
                  <a:cubicBezTo>
                    <a:pt x="41" y="9"/>
                    <a:pt x="44" y="5"/>
                    <a:pt x="48" y="4"/>
                  </a:cubicBezTo>
                  <a:lnTo>
                    <a:pt x="63" y="1"/>
                  </a:lnTo>
                  <a:cubicBezTo>
                    <a:pt x="64" y="0"/>
                    <a:pt x="65" y="0"/>
                    <a:pt x="66" y="1"/>
                  </a:cubicBezTo>
                  <a:lnTo>
                    <a:pt x="67" y="1"/>
                  </a:lnTo>
                  <a:lnTo>
                    <a:pt x="67" y="1"/>
                  </a:lnTo>
                  <a:cubicBezTo>
                    <a:pt x="71" y="2"/>
                    <a:pt x="74" y="6"/>
                    <a:pt x="73" y="10"/>
                  </a:cubicBezTo>
                  <a:cubicBezTo>
                    <a:pt x="72" y="15"/>
                    <a:pt x="68" y="17"/>
                    <a:pt x="64" y="16"/>
                  </a:cubicBezTo>
                  <a:close/>
                  <a:moveTo>
                    <a:pt x="29" y="32"/>
                  </a:moveTo>
                  <a:lnTo>
                    <a:pt x="21" y="46"/>
                  </a:lnTo>
                  <a:cubicBezTo>
                    <a:pt x="18" y="49"/>
                    <a:pt x="13" y="50"/>
                    <a:pt x="9" y="48"/>
                  </a:cubicBezTo>
                  <a:cubicBezTo>
                    <a:pt x="6" y="46"/>
                    <a:pt x="5" y="41"/>
                    <a:pt x="7" y="37"/>
                  </a:cubicBezTo>
                  <a:lnTo>
                    <a:pt x="16" y="24"/>
                  </a:lnTo>
                  <a:lnTo>
                    <a:pt x="16" y="24"/>
                  </a:lnTo>
                  <a:cubicBezTo>
                    <a:pt x="19" y="20"/>
                    <a:pt x="24" y="19"/>
                    <a:pt x="27" y="21"/>
                  </a:cubicBezTo>
                  <a:cubicBezTo>
                    <a:pt x="31" y="24"/>
                    <a:pt x="32" y="29"/>
                    <a:pt x="29" y="32"/>
                  </a:cubicBezTo>
                  <a:close/>
                  <a:moveTo>
                    <a:pt x="17" y="70"/>
                  </a:moveTo>
                  <a:lnTo>
                    <a:pt x="20" y="86"/>
                  </a:lnTo>
                  <a:cubicBezTo>
                    <a:pt x="21" y="90"/>
                    <a:pt x="18" y="95"/>
                    <a:pt x="14" y="96"/>
                  </a:cubicBezTo>
                  <a:cubicBezTo>
                    <a:pt x="10" y="97"/>
                    <a:pt x="6" y="94"/>
                    <a:pt x="5" y="90"/>
                  </a:cubicBezTo>
                  <a:lnTo>
                    <a:pt x="1" y="74"/>
                  </a:lnTo>
                  <a:cubicBezTo>
                    <a:pt x="0" y="70"/>
                    <a:pt x="3" y="65"/>
                    <a:pt x="7" y="64"/>
                  </a:cubicBezTo>
                  <a:cubicBezTo>
                    <a:pt x="11" y="63"/>
                    <a:pt x="16" y="66"/>
                    <a:pt x="17" y="70"/>
                  </a:cubicBezTo>
                  <a:close/>
                  <a:moveTo>
                    <a:pt x="37" y="105"/>
                  </a:moveTo>
                  <a:lnTo>
                    <a:pt x="47" y="112"/>
                  </a:lnTo>
                  <a:lnTo>
                    <a:pt x="44" y="111"/>
                  </a:lnTo>
                  <a:lnTo>
                    <a:pt x="48" y="112"/>
                  </a:lnTo>
                  <a:cubicBezTo>
                    <a:pt x="53" y="113"/>
                    <a:pt x="55" y="117"/>
                    <a:pt x="54" y="121"/>
                  </a:cubicBezTo>
                  <a:cubicBezTo>
                    <a:pt x="53" y="125"/>
                    <a:pt x="49" y="128"/>
                    <a:pt x="45" y="127"/>
                  </a:cubicBezTo>
                  <a:lnTo>
                    <a:pt x="41" y="126"/>
                  </a:lnTo>
                  <a:cubicBezTo>
                    <a:pt x="40" y="126"/>
                    <a:pt x="39" y="126"/>
                    <a:pt x="38" y="125"/>
                  </a:cubicBezTo>
                  <a:lnTo>
                    <a:pt x="28" y="119"/>
                  </a:lnTo>
                  <a:cubicBezTo>
                    <a:pt x="24" y="116"/>
                    <a:pt x="24" y="111"/>
                    <a:pt x="26" y="107"/>
                  </a:cubicBezTo>
                  <a:cubicBezTo>
                    <a:pt x="28" y="104"/>
                    <a:pt x="33" y="103"/>
                    <a:pt x="37" y="105"/>
                  </a:cubicBezTo>
                  <a:close/>
                  <a:moveTo>
                    <a:pt x="76" y="113"/>
                  </a:moveTo>
                  <a:lnTo>
                    <a:pt x="86" y="111"/>
                  </a:lnTo>
                  <a:lnTo>
                    <a:pt x="83" y="112"/>
                  </a:lnTo>
                  <a:lnTo>
                    <a:pt x="88" y="108"/>
                  </a:lnTo>
                  <a:cubicBezTo>
                    <a:pt x="92" y="106"/>
                    <a:pt x="97" y="107"/>
                    <a:pt x="99" y="111"/>
                  </a:cubicBezTo>
                  <a:cubicBezTo>
                    <a:pt x="102" y="114"/>
                    <a:pt x="101" y="119"/>
                    <a:pt x="97" y="122"/>
                  </a:cubicBezTo>
                  <a:lnTo>
                    <a:pt x="92" y="125"/>
                  </a:lnTo>
                  <a:cubicBezTo>
                    <a:pt x="91" y="126"/>
                    <a:pt x="90" y="126"/>
                    <a:pt x="89" y="126"/>
                  </a:cubicBezTo>
                  <a:lnTo>
                    <a:pt x="80" y="128"/>
                  </a:lnTo>
                  <a:cubicBezTo>
                    <a:pt x="75" y="129"/>
                    <a:pt x="71" y="127"/>
                    <a:pt x="70" y="122"/>
                  </a:cubicBezTo>
                  <a:cubicBezTo>
                    <a:pt x="69" y="118"/>
                    <a:pt x="72" y="114"/>
                    <a:pt x="76" y="113"/>
                  </a:cubicBezTo>
                  <a:close/>
                  <a:moveTo>
                    <a:pt x="108" y="88"/>
                  </a:moveTo>
                  <a:lnTo>
                    <a:pt x="111" y="84"/>
                  </a:lnTo>
                  <a:cubicBezTo>
                    <a:pt x="113" y="80"/>
                    <a:pt x="118" y="79"/>
                    <a:pt x="122" y="82"/>
                  </a:cubicBezTo>
                  <a:cubicBezTo>
                    <a:pt x="126" y="84"/>
                    <a:pt x="127" y="89"/>
                    <a:pt x="124" y="93"/>
                  </a:cubicBezTo>
                  <a:lnTo>
                    <a:pt x="121" y="97"/>
                  </a:lnTo>
                  <a:cubicBezTo>
                    <a:pt x="119" y="101"/>
                    <a:pt x="114" y="102"/>
                    <a:pt x="110" y="99"/>
                  </a:cubicBezTo>
                  <a:cubicBezTo>
                    <a:pt x="107" y="97"/>
                    <a:pt x="106" y="92"/>
                    <a:pt x="108" y="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69" name="그룹 268"/>
          <p:cNvGrpSpPr/>
          <p:nvPr/>
        </p:nvGrpSpPr>
        <p:grpSpPr>
          <a:xfrm>
            <a:off x="1038589" y="5080000"/>
            <a:ext cx="92075" cy="90488"/>
            <a:chOff x="245939" y="4769644"/>
            <a:chExt cx="92075" cy="90488"/>
          </a:xfrm>
        </p:grpSpPr>
        <p:sp>
          <p:nvSpPr>
            <p:cNvPr id="152" name="Oval 145"/>
            <p:cNvSpPr>
              <a:spLocks noChangeArrowheads="1"/>
            </p:cNvSpPr>
            <p:nvPr/>
          </p:nvSpPr>
          <p:spPr bwMode="auto">
            <a:xfrm>
              <a:off x="253208" y="4775200"/>
              <a:ext cx="79375" cy="82550"/>
            </a:xfrm>
            <a:prstGeom prst="ellipse">
              <a:avLst/>
            </a:prstGeom>
            <a:solidFill>
              <a:srgbClr val="C0504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8" name="Freeform 144"/>
            <p:cNvSpPr>
              <a:spLocks noEditPoints="1"/>
            </p:cNvSpPr>
            <p:nvPr/>
          </p:nvSpPr>
          <p:spPr bwMode="auto">
            <a:xfrm>
              <a:off x="245939" y="4769644"/>
              <a:ext cx="92075" cy="90488"/>
            </a:xfrm>
            <a:custGeom>
              <a:avLst/>
              <a:gdLst>
                <a:gd name="T0" fmla="*/ 115 w 131"/>
                <a:gd name="T1" fmla="*/ 65 h 129"/>
                <a:gd name="T2" fmla="*/ 113 w 131"/>
                <a:gd name="T3" fmla="*/ 59 h 129"/>
                <a:gd name="T4" fmla="*/ 128 w 131"/>
                <a:gd name="T5" fmla="*/ 56 h 129"/>
                <a:gd name="T6" fmla="*/ 130 w 131"/>
                <a:gd name="T7" fmla="*/ 68 h 129"/>
                <a:gd name="T8" fmla="*/ 119 w 131"/>
                <a:gd name="T9" fmla="*/ 81 h 129"/>
                <a:gd name="T10" fmla="*/ 101 w 131"/>
                <a:gd name="T11" fmla="*/ 33 h 129"/>
                <a:gd name="T12" fmla="*/ 101 w 131"/>
                <a:gd name="T13" fmla="*/ 32 h 129"/>
                <a:gd name="T14" fmla="*/ 89 w 131"/>
                <a:gd name="T15" fmla="*/ 14 h 129"/>
                <a:gd name="T16" fmla="*/ 110 w 131"/>
                <a:gd name="T17" fmla="*/ 19 h 129"/>
                <a:gd name="T18" fmla="*/ 114 w 131"/>
                <a:gd name="T19" fmla="*/ 24 h 129"/>
                <a:gd name="T20" fmla="*/ 101 w 131"/>
                <a:gd name="T21" fmla="*/ 33 h 129"/>
                <a:gd name="T22" fmla="*/ 63 w 131"/>
                <a:gd name="T23" fmla="*/ 16 h 129"/>
                <a:gd name="T24" fmla="*/ 51 w 131"/>
                <a:gd name="T25" fmla="*/ 20 h 129"/>
                <a:gd name="T26" fmla="*/ 48 w 131"/>
                <a:gd name="T27" fmla="*/ 4 h 129"/>
                <a:gd name="T28" fmla="*/ 66 w 131"/>
                <a:gd name="T29" fmla="*/ 1 h 129"/>
                <a:gd name="T30" fmla="*/ 67 w 131"/>
                <a:gd name="T31" fmla="*/ 1 h 129"/>
                <a:gd name="T32" fmla="*/ 64 w 131"/>
                <a:gd name="T33" fmla="*/ 16 h 129"/>
                <a:gd name="T34" fmla="*/ 21 w 131"/>
                <a:gd name="T35" fmla="*/ 46 h 129"/>
                <a:gd name="T36" fmla="*/ 7 w 131"/>
                <a:gd name="T37" fmla="*/ 37 h 129"/>
                <a:gd name="T38" fmla="*/ 16 w 131"/>
                <a:gd name="T39" fmla="*/ 24 h 129"/>
                <a:gd name="T40" fmla="*/ 29 w 131"/>
                <a:gd name="T41" fmla="*/ 32 h 129"/>
                <a:gd name="T42" fmla="*/ 20 w 131"/>
                <a:gd name="T43" fmla="*/ 86 h 129"/>
                <a:gd name="T44" fmla="*/ 5 w 131"/>
                <a:gd name="T45" fmla="*/ 90 h 129"/>
                <a:gd name="T46" fmla="*/ 7 w 131"/>
                <a:gd name="T47" fmla="*/ 64 h 129"/>
                <a:gd name="T48" fmla="*/ 37 w 131"/>
                <a:gd name="T49" fmla="*/ 105 h 129"/>
                <a:gd name="T50" fmla="*/ 44 w 131"/>
                <a:gd name="T51" fmla="*/ 111 h 129"/>
                <a:gd name="T52" fmla="*/ 54 w 131"/>
                <a:gd name="T53" fmla="*/ 121 h 129"/>
                <a:gd name="T54" fmla="*/ 41 w 131"/>
                <a:gd name="T55" fmla="*/ 126 h 129"/>
                <a:gd name="T56" fmla="*/ 28 w 131"/>
                <a:gd name="T57" fmla="*/ 119 h 129"/>
                <a:gd name="T58" fmla="*/ 37 w 131"/>
                <a:gd name="T59" fmla="*/ 105 h 129"/>
                <a:gd name="T60" fmla="*/ 86 w 131"/>
                <a:gd name="T61" fmla="*/ 111 h 129"/>
                <a:gd name="T62" fmla="*/ 88 w 131"/>
                <a:gd name="T63" fmla="*/ 108 h 129"/>
                <a:gd name="T64" fmla="*/ 97 w 131"/>
                <a:gd name="T65" fmla="*/ 122 h 129"/>
                <a:gd name="T66" fmla="*/ 89 w 131"/>
                <a:gd name="T67" fmla="*/ 126 h 129"/>
                <a:gd name="T68" fmla="*/ 70 w 131"/>
                <a:gd name="T69" fmla="*/ 122 h 129"/>
                <a:gd name="T70" fmla="*/ 108 w 131"/>
                <a:gd name="T71" fmla="*/ 88 h 129"/>
                <a:gd name="T72" fmla="*/ 122 w 131"/>
                <a:gd name="T73" fmla="*/ 82 h 129"/>
                <a:gd name="T74" fmla="*/ 121 w 131"/>
                <a:gd name="T75" fmla="*/ 97 h 129"/>
                <a:gd name="T76" fmla="*/ 108 w 131"/>
                <a:gd name="T77" fmla="*/ 8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1" h="129">
                  <a:moveTo>
                    <a:pt x="113" y="71"/>
                  </a:moveTo>
                  <a:lnTo>
                    <a:pt x="115" y="65"/>
                  </a:lnTo>
                  <a:lnTo>
                    <a:pt x="115" y="68"/>
                  </a:lnTo>
                  <a:lnTo>
                    <a:pt x="113" y="59"/>
                  </a:lnTo>
                  <a:cubicBezTo>
                    <a:pt x="112" y="55"/>
                    <a:pt x="114" y="50"/>
                    <a:pt x="119" y="49"/>
                  </a:cubicBezTo>
                  <a:cubicBezTo>
                    <a:pt x="123" y="48"/>
                    <a:pt x="127" y="51"/>
                    <a:pt x="128" y="56"/>
                  </a:cubicBezTo>
                  <a:lnTo>
                    <a:pt x="130" y="65"/>
                  </a:lnTo>
                  <a:cubicBezTo>
                    <a:pt x="131" y="66"/>
                    <a:pt x="131" y="67"/>
                    <a:pt x="130" y="68"/>
                  </a:cubicBezTo>
                  <a:lnTo>
                    <a:pt x="129" y="75"/>
                  </a:lnTo>
                  <a:cubicBezTo>
                    <a:pt x="128" y="79"/>
                    <a:pt x="124" y="82"/>
                    <a:pt x="119" y="81"/>
                  </a:cubicBezTo>
                  <a:cubicBezTo>
                    <a:pt x="115" y="80"/>
                    <a:pt x="112" y="75"/>
                    <a:pt x="113" y="71"/>
                  </a:cubicBezTo>
                  <a:close/>
                  <a:moveTo>
                    <a:pt x="101" y="33"/>
                  </a:moveTo>
                  <a:lnTo>
                    <a:pt x="99" y="30"/>
                  </a:lnTo>
                  <a:lnTo>
                    <a:pt x="101" y="32"/>
                  </a:lnTo>
                  <a:lnTo>
                    <a:pt x="91" y="25"/>
                  </a:lnTo>
                  <a:cubicBezTo>
                    <a:pt x="87" y="23"/>
                    <a:pt x="86" y="18"/>
                    <a:pt x="89" y="14"/>
                  </a:cubicBezTo>
                  <a:cubicBezTo>
                    <a:pt x="91" y="10"/>
                    <a:pt x="96" y="10"/>
                    <a:pt x="100" y="12"/>
                  </a:cubicBezTo>
                  <a:lnTo>
                    <a:pt x="110" y="19"/>
                  </a:lnTo>
                  <a:cubicBezTo>
                    <a:pt x="111" y="19"/>
                    <a:pt x="112" y="20"/>
                    <a:pt x="112" y="21"/>
                  </a:cubicBezTo>
                  <a:lnTo>
                    <a:pt x="114" y="24"/>
                  </a:lnTo>
                  <a:cubicBezTo>
                    <a:pt x="117" y="28"/>
                    <a:pt x="116" y="33"/>
                    <a:pt x="112" y="35"/>
                  </a:cubicBezTo>
                  <a:cubicBezTo>
                    <a:pt x="108" y="38"/>
                    <a:pt x="103" y="37"/>
                    <a:pt x="101" y="33"/>
                  </a:cubicBezTo>
                  <a:close/>
                  <a:moveTo>
                    <a:pt x="64" y="16"/>
                  </a:moveTo>
                  <a:lnTo>
                    <a:pt x="63" y="16"/>
                  </a:lnTo>
                  <a:lnTo>
                    <a:pt x="66" y="16"/>
                  </a:lnTo>
                  <a:lnTo>
                    <a:pt x="51" y="20"/>
                  </a:lnTo>
                  <a:cubicBezTo>
                    <a:pt x="47" y="21"/>
                    <a:pt x="43" y="18"/>
                    <a:pt x="42" y="14"/>
                  </a:cubicBezTo>
                  <a:cubicBezTo>
                    <a:pt x="41" y="9"/>
                    <a:pt x="44" y="5"/>
                    <a:pt x="48" y="4"/>
                  </a:cubicBezTo>
                  <a:lnTo>
                    <a:pt x="63" y="1"/>
                  </a:lnTo>
                  <a:cubicBezTo>
                    <a:pt x="64" y="0"/>
                    <a:pt x="65" y="0"/>
                    <a:pt x="66" y="1"/>
                  </a:cubicBezTo>
                  <a:lnTo>
                    <a:pt x="67" y="1"/>
                  </a:lnTo>
                  <a:lnTo>
                    <a:pt x="67" y="1"/>
                  </a:lnTo>
                  <a:cubicBezTo>
                    <a:pt x="71" y="2"/>
                    <a:pt x="74" y="6"/>
                    <a:pt x="73" y="10"/>
                  </a:cubicBezTo>
                  <a:cubicBezTo>
                    <a:pt x="72" y="15"/>
                    <a:pt x="68" y="17"/>
                    <a:pt x="64" y="16"/>
                  </a:cubicBezTo>
                  <a:close/>
                  <a:moveTo>
                    <a:pt x="29" y="32"/>
                  </a:moveTo>
                  <a:lnTo>
                    <a:pt x="21" y="46"/>
                  </a:lnTo>
                  <a:cubicBezTo>
                    <a:pt x="18" y="49"/>
                    <a:pt x="13" y="50"/>
                    <a:pt x="9" y="48"/>
                  </a:cubicBezTo>
                  <a:cubicBezTo>
                    <a:pt x="6" y="46"/>
                    <a:pt x="5" y="41"/>
                    <a:pt x="7" y="37"/>
                  </a:cubicBezTo>
                  <a:lnTo>
                    <a:pt x="16" y="24"/>
                  </a:lnTo>
                  <a:lnTo>
                    <a:pt x="16" y="24"/>
                  </a:lnTo>
                  <a:cubicBezTo>
                    <a:pt x="19" y="20"/>
                    <a:pt x="24" y="19"/>
                    <a:pt x="27" y="21"/>
                  </a:cubicBezTo>
                  <a:cubicBezTo>
                    <a:pt x="31" y="24"/>
                    <a:pt x="32" y="29"/>
                    <a:pt x="29" y="32"/>
                  </a:cubicBezTo>
                  <a:close/>
                  <a:moveTo>
                    <a:pt x="17" y="70"/>
                  </a:moveTo>
                  <a:lnTo>
                    <a:pt x="20" y="86"/>
                  </a:lnTo>
                  <a:cubicBezTo>
                    <a:pt x="21" y="90"/>
                    <a:pt x="18" y="95"/>
                    <a:pt x="14" y="96"/>
                  </a:cubicBezTo>
                  <a:cubicBezTo>
                    <a:pt x="10" y="97"/>
                    <a:pt x="6" y="94"/>
                    <a:pt x="5" y="90"/>
                  </a:cubicBezTo>
                  <a:lnTo>
                    <a:pt x="1" y="74"/>
                  </a:lnTo>
                  <a:cubicBezTo>
                    <a:pt x="0" y="70"/>
                    <a:pt x="3" y="65"/>
                    <a:pt x="7" y="64"/>
                  </a:cubicBezTo>
                  <a:cubicBezTo>
                    <a:pt x="11" y="63"/>
                    <a:pt x="16" y="66"/>
                    <a:pt x="17" y="70"/>
                  </a:cubicBezTo>
                  <a:close/>
                  <a:moveTo>
                    <a:pt x="37" y="105"/>
                  </a:moveTo>
                  <a:lnTo>
                    <a:pt x="47" y="112"/>
                  </a:lnTo>
                  <a:lnTo>
                    <a:pt x="44" y="111"/>
                  </a:lnTo>
                  <a:lnTo>
                    <a:pt x="48" y="112"/>
                  </a:lnTo>
                  <a:cubicBezTo>
                    <a:pt x="53" y="113"/>
                    <a:pt x="55" y="117"/>
                    <a:pt x="54" y="121"/>
                  </a:cubicBezTo>
                  <a:cubicBezTo>
                    <a:pt x="53" y="125"/>
                    <a:pt x="49" y="128"/>
                    <a:pt x="45" y="127"/>
                  </a:cubicBezTo>
                  <a:lnTo>
                    <a:pt x="41" y="126"/>
                  </a:lnTo>
                  <a:cubicBezTo>
                    <a:pt x="40" y="126"/>
                    <a:pt x="39" y="126"/>
                    <a:pt x="38" y="125"/>
                  </a:cubicBezTo>
                  <a:lnTo>
                    <a:pt x="28" y="119"/>
                  </a:lnTo>
                  <a:cubicBezTo>
                    <a:pt x="24" y="116"/>
                    <a:pt x="24" y="111"/>
                    <a:pt x="26" y="107"/>
                  </a:cubicBezTo>
                  <a:cubicBezTo>
                    <a:pt x="28" y="104"/>
                    <a:pt x="33" y="103"/>
                    <a:pt x="37" y="105"/>
                  </a:cubicBezTo>
                  <a:close/>
                  <a:moveTo>
                    <a:pt x="76" y="113"/>
                  </a:moveTo>
                  <a:lnTo>
                    <a:pt x="86" y="111"/>
                  </a:lnTo>
                  <a:lnTo>
                    <a:pt x="83" y="112"/>
                  </a:lnTo>
                  <a:lnTo>
                    <a:pt x="88" y="108"/>
                  </a:lnTo>
                  <a:cubicBezTo>
                    <a:pt x="92" y="106"/>
                    <a:pt x="97" y="107"/>
                    <a:pt x="99" y="111"/>
                  </a:cubicBezTo>
                  <a:cubicBezTo>
                    <a:pt x="102" y="114"/>
                    <a:pt x="101" y="119"/>
                    <a:pt x="97" y="122"/>
                  </a:cubicBezTo>
                  <a:lnTo>
                    <a:pt x="92" y="125"/>
                  </a:lnTo>
                  <a:cubicBezTo>
                    <a:pt x="91" y="126"/>
                    <a:pt x="90" y="126"/>
                    <a:pt x="89" y="126"/>
                  </a:cubicBezTo>
                  <a:lnTo>
                    <a:pt x="80" y="128"/>
                  </a:lnTo>
                  <a:cubicBezTo>
                    <a:pt x="75" y="129"/>
                    <a:pt x="71" y="127"/>
                    <a:pt x="70" y="122"/>
                  </a:cubicBezTo>
                  <a:cubicBezTo>
                    <a:pt x="69" y="118"/>
                    <a:pt x="72" y="114"/>
                    <a:pt x="76" y="113"/>
                  </a:cubicBezTo>
                  <a:close/>
                  <a:moveTo>
                    <a:pt x="108" y="88"/>
                  </a:moveTo>
                  <a:lnTo>
                    <a:pt x="111" y="84"/>
                  </a:lnTo>
                  <a:cubicBezTo>
                    <a:pt x="113" y="80"/>
                    <a:pt x="118" y="79"/>
                    <a:pt x="122" y="82"/>
                  </a:cubicBezTo>
                  <a:cubicBezTo>
                    <a:pt x="126" y="84"/>
                    <a:pt x="127" y="89"/>
                    <a:pt x="124" y="93"/>
                  </a:cubicBezTo>
                  <a:lnTo>
                    <a:pt x="121" y="97"/>
                  </a:lnTo>
                  <a:cubicBezTo>
                    <a:pt x="119" y="101"/>
                    <a:pt x="114" y="102"/>
                    <a:pt x="110" y="99"/>
                  </a:cubicBezTo>
                  <a:cubicBezTo>
                    <a:pt x="107" y="97"/>
                    <a:pt x="106" y="92"/>
                    <a:pt x="108" y="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1460138" y="5168106"/>
            <a:ext cx="80963" cy="80963"/>
            <a:chOff x="1041400" y="4857750"/>
            <a:chExt cx="80963" cy="80963"/>
          </a:xfrm>
        </p:grpSpPr>
        <p:sp>
          <p:nvSpPr>
            <p:cNvPr id="273" name="Oval 125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4" name="Oval 126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75" name="그룹 274"/>
          <p:cNvGrpSpPr/>
          <p:nvPr/>
        </p:nvGrpSpPr>
        <p:grpSpPr>
          <a:xfrm>
            <a:off x="2736352" y="5168106"/>
            <a:ext cx="80963" cy="80963"/>
            <a:chOff x="1041400" y="4857750"/>
            <a:chExt cx="80963" cy="80963"/>
          </a:xfrm>
        </p:grpSpPr>
        <p:sp>
          <p:nvSpPr>
            <p:cNvPr id="276" name="Oval 125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7" name="Oval 126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81" name="그룹 280"/>
          <p:cNvGrpSpPr/>
          <p:nvPr/>
        </p:nvGrpSpPr>
        <p:grpSpPr>
          <a:xfrm>
            <a:off x="4009377" y="5168106"/>
            <a:ext cx="80963" cy="80963"/>
            <a:chOff x="1041400" y="4857750"/>
            <a:chExt cx="80963" cy="80963"/>
          </a:xfrm>
        </p:grpSpPr>
        <p:sp>
          <p:nvSpPr>
            <p:cNvPr id="282" name="Oval 125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solidFill>
              <a:srgbClr val="9DBB6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3" name="Oval 126"/>
            <p:cNvSpPr>
              <a:spLocks noChangeArrowheads="1"/>
            </p:cNvSpPr>
            <p:nvPr/>
          </p:nvSpPr>
          <p:spPr bwMode="auto">
            <a:xfrm>
              <a:off x="1041400" y="4857750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86" name="그룹 285"/>
          <p:cNvGrpSpPr/>
          <p:nvPr/>
        </p:nvGrpSpPr>
        <p:grpSpPr>
          <a:xfrm>
            <a:off x="3587750" y="5084762"/>
            <a:ext cx="80963" cy="80963"/>
            <a:chOff x="1045516" y="2251075"/>
            <a:chExt cx="80963" cy="80963"/>
          </a:xfrm>
        </p:grpSpPr>
        <p:sp>
          <p:nvSpPr>
            <p:cNvPr id="287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8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89" name="그룹 288"/>
          <p:cNvGrpSpPr/>
          <p:nvPr/>
        </p:nvGrpSpPr>
        <p:grpSpPr>
          <a:xfrm>
            <a:off x="4436206" y="5076825"/>
            <a:ext cx="80963" cy="80963"/>
            <a:chOff x="1045516" y="2251075"/>
            <a:chExt cx="80963" cy="80963"/>
          </a:xfrm>
        </p:grpSpPr>
        <p:sp>
          <p:nvSpPr>
            <p:cNvPr id="290" name="Oval 43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solidFill>
              <a:srgbClr val="C0504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1" name="Oval 44"/>
            <p:cNvSpPr>
              <a:spLocks noChangeArrowheads="1"/>
            </p:cNvSpPr>
            <p:nvPr/>
          </p:nvSpPr>
          <p:spPr bwMode="auto">
            <a:xfrm>
              <a:off x="1045516" y="2251075"/>
              <a:ext cx="80963" cy="80963"/>
            </a:xfrm>
            <a:prstGeom prst="ellips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92" name="그룹 291"/>
          <p:cNvGrpSpPr/>
          <p:nvPr/>
        </p:nvGrpSpPr>
        <p:grpSpPr>
          <a:xfrm>
            <a:off x="2728118" y="5080000"/>
            <a:ext cx="92075" cy="90488"/>
            <a:chOff x="245939" y="4769644"/>
            <a:chExt cx="92075" cy="90488"/>
          </a:xfrm>
        </p:grpSpPr>
        <p:sp>
          <p:nvSpPr>
            <p:cNvPr id="293" name="Oval 145"/>
            <p:cNvSpPr>
              <a:spLocks noChangeArrowheads="1"/>
            </p:cNvSpPr>
            <p:nvPr/>
          </p:nvSpPr>
          <p:spPr bwMode="auto">
            <a:xfrm>
              <a:off x="253208" y="4775200"/>
              <a:ext cx="79375" cy="82550"/>
            </a:xfrm>
            <a:prstGeom prst="ellipse">
              <a:avLst/>
            </a:prstGeom>
            <a:solidFill>
              <a:srgbClr val="C0504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4" name="Freeform 144"/>
            <p:cNvSpPr>
              <a:spLocks noEditPoints="1"/>
            </p:cNvSpPr>
            <p:nvPr/>
          </p:nvSpPr>
          <p:spPr bwMode="auto">
            <a:xfrm>
              <a:off x="245939" y="4769644"/>
              <a:ext cx="92075" cy="90488"/>
            </a:xfrm>
            <a:custGeom>
              <a:avLst/>
              <a:gdLst>
                <a:gd name="T0" fmla="*/ 115 w 131"/>
                <a:gd name="T1" fmla="*/ 65 h 129"/>
                <a:gd name="T2" fmla="*/ 113 w 131"/>
                <a:gd name="T3" fmla="*/ 59 h 129"/>
                <a:gd name="T4" fmla="*/ 128 w 131"/>
                <a:gd name="T5" fmla="*/ 56 h 129"/>
                <a:gd name="T6" fmla="*/ 130 w 131"/>
                <a:gd name="T7" fmla="*/ 68 h 129"/>
                <a:gd name="T8" fmla="*/ 119 w 131"/>
                <a:gd name="T9" fmla="*/ 81 h 129"/>
                <a:gd name="T10" fmla="*/ 101 w 131"/>
                <a:gd name="T11" fmla="*/ 33 h 129"/>
                <a:gd name="T12" fmla="*/ 101 w 131"/>
                <a:gd name="T13" fmla="*/ 32 h 129"/>
                <a:gd name="T14" fmla="*/ 89 w 131"/>
                <a:gd name="T15" fmla="*/ 14 h 129"/>
                <a:gd name="T16" fmla="*/ 110 w 131"/>
                <a:gd name="T17" fmla="*/ 19 h 129"/>
                <a:gd name="T18" fmla="*/ 114 w 131"/>
                <a:gd name="T19" fmla="*/ 24 h 129"/>
                <a:gd name="T20" fmla="*/ 101 w 131"/>
                <a:gd name="T21" fmla="*/ 33 h 129"/>
                <a:gd name="T22" fmla="*/ 63 w 131"/>
                <a:gd name="T23" fmla="*/ 16 h 129"/>
                <a:gd name="T24" fmla="*/ 51 w 131"/>
                <a:gd name="T25" fmla="*/ 20 h 129"/>
                <a:gd name="T26" fmla="*/ 48 w 131"/>
                <a:gd name="T27" fmla="*/ 4 h 129"/>
                <a:gd name="T28" fmla="*/ 66 w 131"/>
                <a:gd name="T29" fmla="*/ 1 h 129"/>
                <a:gd name="T30" fmla="*/ 67 w 131"/>
                <a:gd name="T31" fmla="*/ 1 h 129"/>
                <a:gd name="T32" fmla="*/ 64 w 131"/>
                <a:gd name="T33" fmla="*/ 16 h 129"/>
                <a:gd name="T34" fmla="*/ 21 w 131"/>
                <a:gd name="T35" fmla="*/ 46 h 129"/>
                <a:gd name="T36" fmla="*/ 7 w 131"/>
                <a:gd name="T37" fmla="*/ 37 h 129"/>
                <a:gd name="T38" fmla="*/ 16 w 131"/>
                <a:gd name="T39" fmla="*/ 24 h 129"/>
                <a:gd name="T40" fmla="*/ 29 w 131"/>
                <a:gd name="T41" fmla="*/ 32 h 129"/>
                <a:gd name="T42" fmla="*/ 20 w 131"/>
                <a:gd name="T43" fmla="*/ 86 h 129"/>
                <a:gd name="T44" fmla="*/ 5 w 131"/>
                <a:gd name="T45" fmla="*/ 90 h 129"/>
                <a:gd name="T46" fmla="*/ 7 w 131"/>
                <a:gd name="T47" fmla="*/ 64 h 129"/>
                <a:gd name="T48" fmla="*/ 37 w 131"/>
                <a:gd name="T49" fmla="*/ 105 h 129"/>
                <a:gd name="T50" fmla="*/ 44 w 131"/>
                <a:gd name="T51" fmla="*/ 111 h 129"/>
                <a:gd name="T52" fmla="*/ 54 w 131"/>
                <a:gd name="T53" fmla="*/ 121 h 129"/>
                <a:gd name="T54" fmla="*/ 41 w 131"/>
                <a:gd name="T55" fmla="*/ 126 h 129"/>
                <a:gd name="T56" fmla="*/ 28 w 131"/>
                <a:gd name="T57" fmla="*/ 119 h 129"/>
                <a:gd name="T58" fmla="*/ 37 w 131"/>
                <a:gd name="T59" fmla="*/ 105 h 129"/>
                <a:gd name="T60" fmla="*/ 86 w 131"/>
                <a:gd name="T61" fmla="*/ 111 h 129"/>
                <a:gd name="T62" fmla="*/ 88 w 131"/>
                <a:gd name="T63" fmla="*/ 108 h 129"/>
                <a:gd name="T64" fmla="*/ 97 w 131"/>
                <a:gd name="T65" fmla="*/ 122 h 129"/>
                <a:gd name="T66" fmla="*/ 89 w 131"/>
                <a:gd name="T67" fmla="*/ 126 h 129"/>
                <a:gd name="T68" fmla="*/ 70 w 131"/>
                <a:gd name="T69" fmla="*/ 122 h 129"/>
                <a:gd name="T70" fmla="*/ 108 w 131"/>
                <a:gd name="T71" fmla="*/ 88 h 129"/>
                <a:gd name="T72" fmla="*/ 122 w 131"/>
                <a:gd name="T73" fmla="*/ 82 h 129"/>
                <a:gd name="T74" fmla="*/ 121 w 131"/>
                <a:gd name="T75" fmla="*/ 97 h 129"/>
                <a:gd name="T76" fmla="*/ 108 w 131"/>
                <a:gd name="T77" fmla="*/ 8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1" h="129">
                  <a:moveTo>
                    <a:pt x="113" y="71"/>
                  </a:moveTo>
                  <a:lnTo>
                    <a:pt x="115" y="65"/>
                  </a:lnTo>
                  <a:lnTo>
                    <a:pt x="115" y="68"/>
                  </a:lnTo>
                  <a:lnTo>
                    <a:pt x="113" y="59"/>
                  </a:lnTo>
                  <a:cubicBezTo>
                    <a:pt x="112" y="55"/>
                    <a:pt x="114" y="50"/>
                    <a:pt x="119" y="49"/>
                  </a:cubicBezTo>
                  <a:cubicBezTo>
                    <a:pt x="123" y="48"/>
                    <a:pt x="127" y="51"/>
                    <a:pt x="128" y="56"/>
                  </a:cubicBezTo>
                  <a:lnTo>
                    <a:pt x="130" y="65"/>
                  </a:lnTo>
                  <a:cubicBezTo>
                    <a:pt x="131" y="66"/>
                    <a:pt x="131" y="67"/>
                    <a:pt x="130" y="68"/>
                  </a:cubicBezTo>
                  <a:lnTo>
                    <a:pt x="129" y="75"/>
                  </a:lnTo>
                  <a:cubicBezTo>
                    <a:pt x="128" y="79"/>
                    <a:pt x="124" y="82"/>
                    <a:pt x="119" y="81"/>
                  </a:cubicBezTo>
                  <a:cubicBezTo>
                    <a:pt x="115" y="80"/>
                    <a:pt x="112" y="75"/>
                    <a:pt x="113" y="71"/>
                  </a:cubicBezTo>
                  <a:close/>
                  <a:moveTo>
                    <a:pt x="101" y="33"/>
                  </a:moveTo>
                  <a:lnTo>
                    <a:pt x="99" y="30"/>
                  </a:lnTo>
                  <a:lnTo>
                    <a:pt x="101" y="32"/>
                  </a:lnTo>
                  <a:lnTo>
                    <a:pt x="91" y="25"/>
                  </a:lnTo>
                  <a:cubicBezTo>
                    <a:pt x="87" y="23"/>
                    <a:pt x="86" y="18"/>
                    <a:pt x="89" y="14"/>
                  </a:cubicBezTo>
                  <a:cubicBezTo>
                    <a:pt x="91" y="10"/>
                    <a:pt x="96" y="10"/>
                    <a:pt x="100" y="12"/>
                  </a:cubicBezTo>
                  <a:lnTo>
                    <a:pt x="110" y="19"/>
                  </a:lnTo>
                  <a:cubicBezTo>
                    <a:pt x="111" y="19"/>
                    <a:pt x="112" y="20"/>
                    <a:pt x="112" y="21"/>
                  </a:cubicBezTo>
                  <a:lnTo>
                    <a:pt x="114" y="24"/>
                  </a:lnTo>
                  <a:cubicBezTo>
                    <a:pt x="117" y="28"/>
                    <a:pt x="116" y="33"/>
                    <a:pt x="112" y="35"/>
                  </a:cubicBezTo>
                  <a:cubicBezTo>
                    <a:pt x="108" y="38"/>
                    <a:pt x="103" y="37"/>
                    <a:pt x="101" y="33"/>
                  </a:cubicBezTo>
                  <a:close/>
                  <a:moveTo>
                    <a:pt x="64" y="16"/>
                  </a:moveTo>
                  <a:lnTo>
                    <a:pt x="63" y="16"/>
                  </a:lnTo>
                  <a:lnTo>
                    <a:pt x="66" y="16"/>
                  </a:lnTo>
                  <a:lnTo>
                    <a:pt x="51" y="20"/>
                  </a:lnTo>
                  <a:cubicBezTo>
                    <a:pt x="47" y="21"/>
                    <a:pt x="43" y="18"/>
                    <a:pt x="42" y="14"/>
                  </a:cubicBezTo>
                  <a:cubicBezTo>
                    <a:pt x="41" y="9"/>
                    <a:pt x="44" y="5"/>
                    <a:pt x="48" y="4"/>
                  </a:cubicBezTo>
                  <a:lnTo>
                    <a:pt x="63" y="1"/>
                  </a:lnTo>
                  <a:cubicBezTo>
                    <a:pt x="64" y="0"/>
                    <a:pt x="65" y="0"/>
                    <a:pt x="66" y="1"/>
                  </a:cubicBezTo>
                  <a:lnTo>
                    <a:pt x="67" y="1"/>
                  </a:lnTo>
                  <a:lnTo>
                    <a:pt x="67" y="1"/>
                  </a:lnTo>
                  <a:cubicBezTo>
                    <a:pt x="71" y="2"/>
                    <a:pt x="74" y="6"/>
                    <a:pt x="73" y="10"/>
                  </a:cubicBezTo>
                  <a:cubicBezTo>
                    <a:pt x="72" y="15"/>
                    <a:pt x="68" y="17"/>
                    <a:pt x="64" y="16"/>
                  </a:cubicBezTo>
                  <a:close/>
                  <a:moveTo>
                    <a:pt x="29" y="32"/>
                  </a:moveTo>
                  <a:lnTo>
                    <a:pt x="21" y="46"/>
                  </a:lnTo>
                  <a:cubicBezTo>
                    <a:pt x="18" y="49"/>
                    <a:pt x="13" y="50"/>
                    <a:pt x="9" y="48"/>
                  </a:cubicBezTo>
                  <a:cubicBezTo>
                    <a:pt x="6" y="46"/>
                    <a:pt x="5" y="41"/>
                    <a:pt x="7" y="37"/>
                  </a:cubicBezTo>
                  <a:lnTo>
                    <a:pt x="16" y="24"/>
                  </a:lnTo>
                  <a:lnTo>
                    <a:pt x="16" y="24"/>
                  </a:lnTo>
                  <a:cubicBezTo>
                    <a:pt x="19" y="20"/>
                    <a:pt x="24" y="19"/>
                    <a:pt x="27" y="21"/>
                  </a:cubicBezTo>
                  <a:cubicBezTo>
                    <a:pt x="31" y="24"/>
                    <a:pt x="32" y="29"/>
                    <a:pt x="29" y="32"/>
                  </a:cubicBezTo>
                  <a:close/>
                  <a:moveTo>
                    <a:pt x="17" y="70"/>
                  </a:moveTo>
                  <a:lnTo>
                    <a:pt x="20" y="86"/>
                  </a:lnTo>
                  <a:cubicBezTo>
                    <a:pt x="21" y="90"/>
                    <a:pt x="18" y="95"/>
                    <a:pt x="14" y="96"/>
                  </a:cubicBezTo>
                  <a:cubicBezTo>
                    <a:pt x="10" y="97"/>
                    <a:pt x="6" y="94"/>
                    <a:pt x="5" y="90"/>
                  </a:cubicBezTo>
                  <a:lnTo>
                    <a:pt x="1" y="74"/>
                  </a:lnTo>
                  <a:cubicBezTo>
                    <a:pt x="0" y="70"/>
                    <a:pt x="3" y="65"/>
                    <a:pt x="7" y="64"/>
                  </a:cubicBezTo>
                  <a:cubicBezTo>
                    <a:pt x="11" y="63"/>
                    <a:pt x="16" y="66"/>
                    <a:pt x="17" y="70"/>
                  </a:cubicBezTo>
                  <a:close/>
                  <a:moveTo>
                    <a:pt x="37" y="105"/>
                  </a:moveTo>
                  <a:lnTo>
                    <a:pt x="47" y="112"/>
                  </a:lnTo>
                  <a:lnTo>
                    <a:pt x="44" y="111"/>
                  </a:lnTo>
                  <a:lnTo>
                    <a:pt x="48" y="112"/>
                  </a:lnTo>
                  <a:cubicBezTo>
                    <a:pt x="53" y="113"/>
                    <a:pt x="55" y="117"/>
                    <a:pt x="54" y="121"/>
                  </a:cubicBezTo>
                  <a:cubicBezTo>
                    <a:pt x="53" y="125"/>
                    <a:pt x="49" y="128"/>
                    <a:pt x="45" y="127"/>
                  </a:cubicBezTo>
                  <a:lnTo>
                    <a:pt x="41" y="126"/>
                  </a:lnTo>
                  <a:cubicBezTo>
                    <a:pt x="40" y="126"/>
                    <a:pt x="39" y="126"/>
                    <a:pt x="38" y="125"/>
                  </a:cubicBezTo>
                  <a:lnTo>
                    <a:pt x="28" y="119"/>
                  </a:lnTo>
                  <a:cubicBezTo>
                    <a:pt x="24" y="116"/>
                    <a:pt x="24" y="111"/>
                    <a:pt x="26" y="107"/>
                  </a:cubicBezTo>
                  <a:cubicBezTo>
                    <a:pt x="28" y="104"/>
                    <a:pt x="33" y="103"/>
                    <a:pt x="37" y="105"/>
                  </a:cubicBezTo>
                  <a:close/>
                  <a:moveTo>
                    <a:pt x="76" y="113"/>
                  </a:moveTo>
                  <a:lnTo>
                    <a:pt x="86" y="111"/>
                  </a:lnTo>
                  <a:lnTo>
                    <a:pt x="83" y="112"/>
                  </a:lnTo>
                  <a:lnTo>
                    <a:pt x="88" y="108"/>
                  </a:lnTo>
                  <a:cubicBezTo>
                    <a:pt x="92" y="106"/>
                    <a:pt x="97" y="107"/>
                    <a:pt x="99" y="111"/>
                  </a:cubicBezTo>
                  <a:cubicBezTo>
                    <a:pt x="102" y="114"/>
                    <a:pt x="101" y="119"/>
                    <a:pt x="97" y="122"/>
                  </a:cubicBezTo>
                  <a:lnTo>
                    <a:pt x="92" y="125"/>
                  </a:lnTo>
                  <a:cubicBezTo>
                    <a:pt x="91" y="126"/>
                    <a:pt x="90" y="126"/>
                    <a:pt x="89" y="126"/>
                  </a:cubicBezTo>
                  <a:lnTo>
                    <a:pt x="80" y="128"/>
                  </a:lnTo>
                  <a:cubicBezTo>
                    <a:pt x="75" y="129"/>
                    <a:pt x="71" y="127"/>
                    <a:pt x="70" y="122"/>
                  </a:cubicBezTo>
                  <a:cubicBezTo>
                    <a:pt x="69" y="118"/>
                    <a:pt x="72" y="114"/>
                    <a:pt x="76" y="113"/>
                  </a:cubicBezTo>
                  <a:close/>
                  <a:moveTo>
                    <a:pt x="108" y="88"/>
                  </a:moveTo>
                  <a:lnTo>
                    <a:pt x="111" y="84"/>
                  </a:lnTo>
                  <a:cubicBezTo>
                    <a:pt x="113" y="80"/>
                    <a:pt x="118" y="79"/>
                    <a:pt x="122" y="82"/>
                  </a:cubicBezTo>
                  <a:cubicBezTo>
                    <a:pt x="126" y="84"/>
                    <a:pt x="127" y="89"/>
                    <a:pt x="124" y="93"/>
                  </a:cubicBezTo>
                  <a:lnTo>
                    <a:pt x="121" y="97"/>
                  </a:lnTo>
                  <a:cubicBezTo>
                    <a:pt x="119" y="101"/>
                    <a:pt x="114" y="102"/>
                    <a:pt x="110" y="99"/>
                  </a:cubicBezTo>
                  <a:cubicBezTo>
                    <a:pt x="107" y="97"/>
                    <a:pt x="106" y="92"/>
                    <a:pt x="108" y="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78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OBO Parameters for Access Categories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802.11e provides EDCA parameters for each Access Categories(ACs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Current OBO </a:t>
            </a:r>
            <a:r>
              <a:rPr lang="en-US" altLang="ko-KR" dirty="0"/>
              <a:t>mechanism </a:t>
            </a:r>
            <a:r>
              <a:rPr lang="en-US" altLang="ko-KR" dirty="0" smtClean="0"/>
              <a:t>only considers the </a:t>
            </a:r>
            <a:r>
              <a:rPr lang="en-US" altLang="ko-KR" dirty="0"/>
              <a:t>identical priority </a:t>
            </a:r>
            <a:r>
              <a:rPr lang="en-US" altLang="ko-KR" dirty="0" smtClean="0"/>
              <a:t>case</a:t>
            </a:r>
          </a:p>
          <a:p>
            <a:r>
              <a:rPr lang="en-US" altLang="ko-KR" dirty="0" smtClean="0"/>
              <a:t>When STAs with different ACs contend using OBO, OBO mechanism needs to provide parameters for ACs</a:t>
            </a:r>
          </a:p>
          <a:p>
            <a:r>
              <a:rPr lang="en-US" altLang="ko-KR" dirty="0" err="1" smtClean="0"/>
              <a:t>CWO</a:t>
            </a:r>
            <a:r>
              <a:rPr lang="en-US" altLang="ko-KR" baseline="-25000" dirty="0" err="1" smtClean="0"/>
              <a:t>min</a:t>
            </a:r>
            <a:r>
              <a:rPr lang="en-US" altLang="ko-KR" dirty="0"/>
              <a:t>, </a:t>
            </a:r>
            <a:r>
              <a:rPr lang="en-US" altLang="ko-KR" dirty="0" err="1"/>
              <a:t>CWO</a:t>
            </a:r>
            <a:r>
              <a:rPr lang="en-US" altLang="ko-KR" baseline="-25000" dirty="0" err="1"/>
              <a:t>max</a:t>
            </a:r>
            <a:r>
              <a:rPr lang="en-US" altLang="ko-KR" dirty="0"/>
              <a:t> and </a:t>
            </a:r>
            <a:r>
              <a:rPr lang="en-US" altLang="ko-KR" dirty="0" smtClean="0"/>
              <a:t>TX </a:t>
            </a:r>
            <a:r>
              <a:rPr lang="en-US" altLang="ko-KR" dirty="0"/>
              <a:t>Probability could be possible parameters for OFDMA </a:t>
            </a:r>
            <a:r>
              <a:rPr lang="en-US" altLang="ko-KR" dirty="0" smtClean="0"/>
              <a:t>EDCA</a:t>
            </a:r>
          </a:p>
          <a:p>
            <a:r>
              <a:rPr lang="en-US" altLang="ko-KR" dirty="0" smtClean="0"/>
              <a:t>CWO control and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 smtClean="0"/>
              <a:t>probability control have their own pros. and cons. 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91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OBO Parameters for Access Categories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035101"/>
          </a:xfrm>
        </p:spPr>
        <p:txBody>
          <a:bodyPr>
            <a:normAutofit/>
          </a:bodyPr>
          <a:lstStyle/>
          <a:p>
            <a:r>
              <a:rPr lang="en-US" altLang="ko-KR" dirty="0"/>
              <a:t>The table </a:t>
            </a:r>
            <a:r>
              <a:rPr lang="en-US" altLang="ko-KR" dirty="0" smtClean="0"/>
              <a:t>needs </a:t>
            </a:r>
            <a:r>
              <a:rPr lang="en-US" altLang="ko-KR" dirty="0"/>
              <a:t>to be defined to support </a:t>
            </a:r>
            <a:r>
              <a:rPr lang="en-US" altLang="ko-KR" dirty="0" smtClean="0"/>
              <a:t>ACs </a:t>
            </a:r>
            <a:r>
              <a:rPr lang="en-US" altLang="ko-KR" dirty="0"/>
              <a:t>on UL </a:t>
            </a:r>
            <a:r>
              <a:rPr lang="en-US" altLang="ko-KR" dirty="0" smtClean="0"/>
              <a:t>OFDMA</a:t>
            </a:r>
          </a:p>
          <a:p>
            <a:r>
              <a:rPr lang="en-US" altLang="ko-KR" dirty="0" smtClean="0"/>
              <a:t>Minimum size of RU, OFDMA TXOP,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 could be possible parameters for the Access Categories</a:t>
            </a:r>
            <a:endParaRPr lang="en-US" altLang="ko-KR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70345"/>
              </p:ext>
            </p:extLst>
          </p:nvPr>
        </p:nvGraphicFramePr>
        <p:xfrm>
          <a:off x="1259632" y="1844824"/>
          <a:ext cx="6583680" cy="2194560"/>
        </p:xfrm>
        <a:graphic>
          <a:graphicData uri="http://schemas.openxmlformats.org/drawingml/2006/table">
            <a:tbl>
              <a:tblPr/>
              <a:tblGrid>
                <a:gridCol w="2674640"/>
                <a:gridCol w="1224136"/>
                <a:gridCol w="1224136"/>
                <a:gridCol w="14607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r>
                        <a:rPr lang="en-US" baseline="-25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US" baseline="-25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CWO</a:t>
                      </a:r>
                      <a:r>
                        <a:rPr lang="en-US" baseline="-25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US" baseline="-25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baseline="-25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(TBD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Background</a:t>
                      </a:r>
                      <a:r>
                        <a:rPr lang="ko-KR" alt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AC_BK)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Effort (AC_BE)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Video</a:t>
                      </a:r>
                      <a:r>
                        <a:rPr lang="ko-KR" alt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AC_VI)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ko-KR" alt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AC_VO)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Legacy</a:t>
                      </a:r>
                      <a:r>
                        <a:rPr lang="ko-KR" altLang="en-US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DCF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altLang="ko-KR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0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OBO Parameters for Access Categories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Current SFD does not allow </a:t>
            </a:r>
            <a:r>
              <a:rPr lang="en-US" altLang="ko-KR" dirty="0"/>
              <a:t>b</a:t>
            </a:r>
            <a:r>
              <a:rPr lang="en-US" altLang="ko-KR" dirty="0" smtClean="0"/>
              <a:t>roadcasting multiple parameters in the trigger frame</a:t>
            </a:r>
          </a:p>
          <a:p>
            <a:r>
              <a:rPr lang="en-US" altLang="ko-KR" dirty="0" smtClean="0"/>
              <a:t>If ACs are considered for OBO procedure, multiple OBO parameters need to be broadcast</a:t>
            </a:r>
          </a:p>
          <a:p>
            <a:r>
              <a:rPr lang="en-US" altLang="ko-KR" dirty="0" smtClean="0"/>
              <a:t>Indexing mechanism (e.g., contention index) can be used to efficiently indicate contention level </a:t>
            </a:r>
          </a:p>
          <a:p>
            <a:pPr lvl="1"/>
            <a:r>
              <a:rPr lang="en-US" altLang="ko-KR" dirty="0" smtClean="0"/>
              <a:t>Depending on the contention level, different CWO or P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 values can be applied</a:t>
            </a:r>
          </a:p>
        </p:txBody>
      </p:sp>
    </p:spTree>
    <p:extLst>
      <p:ext uri="{BB962C8B-B14F-4D97-AF65-F5344CB8AC3E}">
        <p14:creationId xmlns:p14="http://schemas.microsoft.com/office/powerpoint/2010/main" val="42732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11880</TotalTime>
  <Words>953</Words>
  <Application>Microsoft Office PowerPoint</Application>
  <PresentationFormat>화면 슬라이드 쇼(4:3)</PresentationFormat>
  <Paragraphs>182</Paragraphs>
  <Slides>15</Slides>
  <Notes>14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MS Gothic</vt:lpstr>
      <vt:lpstr>SimSun</vt:lpstr>
      <vt:lpstr>맑은 고딕</vt:lpstr>
      <vt:lpstr>Arial</vt:lpstr>
      <vt:lpstr>Calibri</vt:lpstr>
      <vt:lpstr>Times New Roman</vt:lpstr>
      <vt:lpstr>Wingdings</vt:lpstr>
      <vt:lpstr>2_Office 테마</vt:lpstr>
      <vt:lpstr>Document</vt:lpstr>
      <vt:lpstr>PowerPoint 프레젠테이션</vt:lpstr>
      <vt:lpstr>Introduction</vt:lpstr>
      <vt:lpstr>Contention Control</vt:lpstr>
      <vt:lpstr>OFDMA Contention Window (CWO)</vt:lpstr>
      <vt:lpstr>Transmission Probability (PTx)</vt:lpstr>
      <vt:lpstr>OBO parameter control</vt:lpstr>
      <vt:lpstr>OBO Parameters for Access Categories</vt:lpstr>
      <vt:lpstr>OBO Parameters for Access Categories</vt:lpstr>
      <vt:lpstr>OBO Parameters for Access Categories</vt:lpstr>
      <vt:lpstr>Example of contention index</vt:lpstr>
      <vt:lpstr>Contention index </vt:lpstr>
      <vt:lpstr>Conclusion</vt:lpstr>
      <vt:lpstr>StrawPoll 1</vt:lpstr>
      <vt:lpstr>StrawPoll 2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JinsooAhn</cp:lastModifiedBy>
  <cp:revision>175</cp:revision>
  <dcterms:created xsi:type="dcterms:W3CDTF">2015-04-24T00:57:35Z</dcterms:created>
  <dcterms:modified xsi:type="dcterms:W3CDTF">2015-11-09T05:46:18Z</dcterms:modified>
</cp:coreProperties>
</file>