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36" r:id="rId2"/>
    <p:sldMasterId id="2147483748" r:id="rId3"/>
  </p:sldMasterIdLst>
  <p:notesMasterIdLst>
    <p:notesMasterId r:id="rId16"/>
  </p:notesMasterIdLst>
  <p:handoutMasterIdLst>
    <p:handoutMasterId r:id="rId17"/>
  </p:handoutMasterIdLst>
  <p:sldIdLst>
    <p:sldId id="257" r:id="rId4"/>
    <p:sldId id="276" r:id="rId5"/>
    <p:sldId id="263" r:id="rId6"/>
    <p:sldId id="264" r:id="rId7"/>
    <p:sldId id="274" r:id="rId8"/>
    <p:sldId id="267" r:id="rId9"/>
    <p:sldId id="265" r:id="rId10"/>
    <p:sldId id="272" r:id="rId11"/>
    <p:sldId id="278" r:id="rId12"/>
    <p:sldId id="259" r:id="rId13"/>
    <p:sldId id="275" r:id="rId14"/>
    <p:sldId id="279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FFFF"/>
    <a:srgbClr val="FF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1" autoAdjust="0"/>
    <p:restoredTop sz="86462" autoAdjust="0"/>
  </p:normalViewPr>
  <p:slideViewPr>
    <p:cSldViewPr>
      <p:cViewPr varScale="1">
        <p:scale>
          <a:sx n="81" d="100"/>
          <a:sy n="81" d="100"/>
        </p:scale>
        <p:origin x="912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1" d="100"/>
        <a:sy n="201" d="100"/>
      </p:scale>
      <p:origin x="0" y="0"/>
    </p:cViewPr>
  </p:sorterViewPr>
  <p:notesViewPr>
    <p:cSldViewPr>
      <p:cViewPr varScale="1">
        <p:scale>
          <a:sx n="124" d="100"/>
          <a:sy n="124" d="100"/>
        </p:scale>
        <p:origin x="-4808" y="-6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dirty="0" smtClean="0"/>
              <a:t>doc.: IEEE 802.11-15/0375r1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Son, WILUS Institute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923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13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443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8285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144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4599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6418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3056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545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66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Ilan Sutskover,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Mar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370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D0A3039D-220E-2E4B-A32F-653B2816598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935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41917976-4584-804F-812C-3B0AEE3E82F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0681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A847C7B0-EA6D-A743-8CF2-A52F5B2C8C0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30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C894677-B2B7-E947-8665-6BAA324C5DF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393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79A8BAA5-99CA-2F4A-AE93-F1F6E82A3D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27794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1215B88-911F-F64A-A560-268D922C68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152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6F7BEA10-D29A-4641-9FFA-5406324E727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92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E8A61389-9F7D-9248-A859-F7C59EB21A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0521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1DA20707-7027-2143-B1E6-24C884050AE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886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Ilan Sutskover, Intel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932E9FFD-435F-C047-AB00-CDE6BAA00D1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2043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58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Mar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/>
                </a:solidFill>
              </a:rPr>
              <a:t>Slide </a:t>
            </a:r>
            <a:fld id="{5FCE43E3-1916-1C44-870D-14DD0471386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164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Oct. 2015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6948264" y="6453336"/>
            <a:ext cx="1637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Ilan Sutskover, Intel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Oct.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 smtClean="0"/>
              <a:t>Il</a:t>
            </a:r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15/1363r0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6948264" y="6453336"/>
            <a:ext cx="1637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Ilan Sutskover, Intel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r>
              <a:rPr lang="en-US" altLang="ko-KR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Oct. 2015</a:t>
            </a:r>
            <a:endParaRPr lang="en-GB" dirty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896579" y="6490592"/>
            <a:ext cx="16378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Ilan Sutskover, Intel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239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3615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 defTabSz="914400">
              <a:buClrTx/>
              <a:buSzTx/>
              <a:buFontTx/>
              <a:buNone/>
              <a:defRPr/>
            </a:pPr>
            <a:r>
              <a:rPr lang="en-US" altLang="ko-KR" dirty="0" smtClean="0">
                <a:solidFill>
                  <a:srgbClr val="000000"/>
                </a:solidFill>
              </a:rPr>
              <a:t>Oct.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3400" y="6553200"/>
            <a:ext cx="530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 defTabSz="914400">
              <a:buClrTx/>
              <a:buSzTx/>
              <a:buFontTx/>
              <a:buNone/>
            </a:pPr>
            <a:r>
              <a:rPr lang="en-US" sz="1200" dirty="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t>Slide </a:t>
            </a:r>
            <a:fld id="{C40C753F-E247-D54D-BEC6-8750DD519478}" type="slidenum">
              <a:rPr lang="en-US" sz="1200" smtClean="0">
                <a:solidFill>
                  <a:srgbClr val="000000"/>
                </a:solidFill>
                <a:latin typeface="Times New Roman" charset="0"/>
                <a:ea typeface="ＭＳ Ｐゴシック" charset="0"/>
                <a:cs typeface="Arial" charset="0"/>
              </a:rPr>
              <a:pPr defTabSz="914400">
                <a:buClrTx/>
                <a:buSzTx/>
                <a:buFontTx/>
                <a:buNone/>
              </a:pPr>
              <a:t>‹#›</a:t>
            </a:fld>
            <a:endParaRPr lang="en-US" sz="1200" dirty="0" smtClean="0">
              <a:solidFill>
                <a:srgbClr val="000000"/>
              </a:solidFill>
              <a:latin typeface="Times New Roman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802.11-15/0085r</a:t>
            </a: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55320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1200" dirty="0">
                <a:solidFill>
                  <a:srgbClr val="000000"/>
                </a:solidFill>
                <a:latin typeface="Times New Roman" pitchFamily="18" charset="0"/>
                <a:ea typeface="ＭＳ Ｐゴシック" charset="0"/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5532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defTabSz="914400">
              <a:buClrTx/>
              <a:buSzTx/>
              <a:buFontTx/>
              <a:buNone/>
              <a:defRPr/>
            </a:pPr>
            <a:endParaRPr lang="en-US" sz="1200" dirty="0">
              <a:solidFill>
                <a:srgbClr val="000000"/>
              </a:solidFill>
              <a:latin typeface="Times New Roman" pitchFamily="18" charset="0"/>
              <a:ea typeface="ＭＳ Ｐゴシック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08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0" name="Slide Number Placeholder 5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1" name="Rectangle 1"/>
          <p:cNvSpPr txBox="1">
            <a:spLocks noChangeArrowheads="1"/>
          </p:cNvSpPr>
          <p:nvPr/>
        </p:nvSpPr>
        <p:spPr bwMode="auto">
          <a:xfrm>
            <a:off x="725986" y="764704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Regulatory Landscape for Narrowband Transmissions in 11ax</a:t>
            </a:r>
            <a:endParaRPr lang="en-US" sz="2800" kern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11560" y="1952005"/>
            <a:ext cx="7772400" cy="396875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2015-11-10</a:t>
            </a:r>
            <a:endParaRPr lang="en-GB" sz="2000" b="0" kern="0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535690"/>
              </p:ext>
            </p:extLst>
          </p:nvPr>
        </p:nvGraphicFramePr>
        <p:xfrm>
          <a:off x="517525" y="2955925"/>
          <a:ext cx="7896225" cy="381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69" name="Document" r:id="rId3" imgW="8249520" imgH="3991091" progId="Word.Document.8">
                  <p:embed/>
                </p:oleObj>
              </mc:Choice>
              <mc:Fallback>
                <p:oleObj name="Document" r:id="rId3" imgW="8249520" imgH="399109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955925"/>
                        <a:ext cx="7896225" cy="3814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0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It is noted that PSD limitations exist in most of the countries, including FCC and ETSI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 PSD limitations are such that maximum TX power is proportional to the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At 5GHz band, 2MHz transmission is limited to device Tx Power EIRP of 20dBm (FCC) and 13dBm (ETSI)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UNII-3 (channels above 145) PSD requirement are more relaxed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FCC number assumes antenna gain (including beamforming gain) is less </a:t>
            </a:r>
            <a:r>
              <a:rPr lang="en-US" smtClean="0"/>
              <a:t>than 6dBi, or </a:t>
            </a:r>
            <a:r>
              <a:rPr lang="en-US" dirty="0" smtClean="0"/>
              <a:t>else further reduction </a:t>
            </a:r>
            <a:r>
              <a:rPr lang="en-US" smtClean="0"/>
              <a:t>is required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04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 marL="0" indent="0"/>
            <a:r>
              <a:rPr lang="en-US" dirty="0" smtClean="0"/>
              <a:t>The narrow-band transmissions allowed by 802.11ax were shown to have currently the following issues: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Minimum BW requirement of 5MHz exists in ETSI at the 5GHz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countries allow transmissions only within explicitly stated bandwidth (20/40/80/160)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Mask is measured by ETSI, defined relatively to OBW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 exactly same mask of IEEE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Duty cycle impacts OBW </a:t>
            </a:r>
            <a:r>
              <a:rPr lang="en-US" dirty="0" smtClean="0">
                <a:sym typeface="Wingdings" panose="05000000000000000000" pitchFamily="2" charset="2"/>
              </a:rPr>
              <a:t> testing issue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ym typeface="Wingdings" panose="05000000000000000000" pitchFamily="2" charset="2"/>
              </a:rPr>
              <a:t>Narrow band transmission lacks identification terminology for world-wide testing (incl. regulatory</a:t>
            </a:r>
            <a:r>
              <a:rPr lang="en-US" dirty="0">
                <a:sym typeface="Wingdings" panose="05000000000000000000" pitchFamily="2" charset="2"/>
              </a:rPr>
              <a:t>)</a:t>
            </a:r>
            <a:endParaRPr lang="en-US" dirty="0" smtClean="0">
              <a:sym typeface="Wingdings" panose="05000000000000000000" pitchFamily="2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27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1500" b="0" dirty="0" smtClean="0"/>
              <a:t>[1] </a:t>
            </a:r>
            <a:r>
              <a:rPr lang="en-GB" sz="1500" b="0" dirty="0"/>
              <a:t>	ETSI EN 301 </a:t>
            </a:r>
            <a:r>
              <a:rPr lang="en-GB" sz="1500" b="0" dirty="0" smtClean="0"/>
              <a:t>893 v1.8.1, </a:t>
            </a:r>
            <a:r>
              <a:rPr lang="en-GB" sz="1500" b="0" dirty="0"/>
              <a:t>Harmonized European Standard, “Broadband Radio Access Networks (BRAN); 5 GHz high performance RLAN</a:t>
            </a:r>
            <a:r>
              <a:rPr lang="en-GB" sz="1500" b="0" dirty="0" smtClean="0"/>
              <a:t>”</a:t>
            </a:r>
          </a:p>
          <a:p>
            <a:r>
              <a:rPr lang="en-GB" sz="1500" b="0" dirty="0" smtClean="0"/>
              <a:t>[2] </a:t>
            </a:r>
            <a:r>
              <a:rPr lang="en-GB" sz="1500" b="0" dirty="0"/>
              <a:t>	</a:t>
            </a:r>
            <a:r>
              <a:rPr lang="en-GB" sz="1500" b="0" dirty="0" smtClean="0"/>
              <a:t>IEEE 802.11-15/0375r1, “Minimum Resource Granularity in OFDMA”</a:t>
            </a:r>
            <a:endParaRPr lang="en-US" sz="15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Ilan Sutskover, Intel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59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IEEE 802.11ax defines narrow-band transmissions such as 2MHz, 4MHz and 8MHz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presentation identifies current regulatory requirements that are not aligned with the new 11ax signals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7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#1: Minimum BW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Minimum BW requirement of </a:t>
            </a:r>
            <a:r>
              <a:rPr lang="en-US" sz="2000" u="sng" dirty="0" smtClean="0"/>
              <a:t>5MHz nominal BW </a:t>
            </a:r>
            <a:r>
              <a:rPr lang="en-US" sz="2000" dirty="0" smtClean="0"/>
              <a:t>exists in ETSI EN 301 893 [1] – for 5GHz band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No such requirement for 2.4GHz 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See also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Minimum Nominal BW 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EN 301 893: “The </a:t>
            </a:r>
            <a:r>
              <a:rPr lang="en-US" sz="1800" b="0" dirty="0"/>
              <a:t>widest band of frequencies, inclusive of guard bands, assigned to a </a:t>
            </a:r>
            <a:r>
              <a:rPr lang="en-US" sz="1800" b="0" dirty="0" smtClean="0"/>
              <a:t>single channel”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b="0" dirty="0" smtClean="0"/>
              <a:t>“When </a:t>
            </a:r>
            <a:r>
              <a:rPr lang="en-US" sz="1400" b="0" dirty="0"/>
              <a:t>equipment has simultaneous transmissions in non-adjacent channels, </a:t>
            </a:r>
            <a:r>
              <a:rPr lang="en-US" sz="1400" b="0" dirty="0" smtClean="0"/>
              <a:t>each power </a:t>
            </a:r>
            <a:r>
              <a:rPr lang="en-US" sz="1400" b="0" dirty="0"/>
              <a:t>envelope shall be considered </a:t>
            </a:r>
            <a:r>
              <a:rPr lang="en-US" sz="1400" b="0" dirty="0" smtClean="0"/>
              <a:t>separately”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Such that occupied BW (defined in ETSI, Japan and Korea) is between 80% to 100% of the nominal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26-tone RU is slightly above 2MHz, which is currently not allowed by ETSI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62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#2: BW-Specific Definitions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Japan and Korea have regulations that specify explicitly the allowed BW of transmission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Currently, only 20MHz, 40MHz, 80MHz and 160MHz are supported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Transmission at BW different than the above is forbidden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Hence, “2MHz”, “4MHz”, “8MHz” and others are not allowed for now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09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Narrowband-data Tx Spectrum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782" y="2204864"/>
            <a:ext cx="7632848" cy="41821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87624" y="1476445"/>
            <a:ext cx="61745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Simulation results.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Legacy preamble is 20MHz, all the rest is ~2MHz (6 11ac tones)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Some non-linearity is added to transmissions.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0086987">
            <a:off x="-284720" y="3021365"/>
            <a:ext cx="412003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Duty cycle </a:t>
            </a:r>
          </a:p>
          <a:p>
            <a:pPr algn="ctr"/>
            <a:r>
              <a:rPr lang="en-US" sz="4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has a big impact</a:t>
            </a:r>
            <a:endParaRPr lang="en-US" sz="4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10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19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Duty Cycle Impact on Spectrum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11ax packets have a legacy preamble which is </a:t>
            </a:r>
            <a:r>
              <a:rPr lang="en-US" sz="2200" dirty="0" smtClean="0"/>
              <a:t>“</a:t>
            </a:r>
            <a:r>
              <a:rPr lang="en-US" sz="2200" dirty="0"/>
              <a:t>wide” (20/40/80</a:t>
            </a:r>
            <a:r>
              <a:rPr lang="en-US" sz="2200" dirty="0" smtClean="0"/>
              <a:t>) compared to the narrowband data</a:t>
            </a: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Signal spectrum is a superposition of the preamble spectrum and the data spectrum, with their relative length proportion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When testing with very long packets, preamble impact can be made small, and occupied BW will approach the “data BW” (e.g., 2MHz)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When testing with relatively short packets, preamble impact is high and </a:t>
            </a:r>
            <a:r>
              <a:rPr lang="en-US" sz="2200" dirty="0" smtClean="0"/>
              <a:t>occupied bandwidth (OBW) </a:t>
            </a:r>
            <a:r>
              <a:rPr lang="en-US" sz="2200" dirty="0"/>
              <a:t>approaches (from below) the preamble BW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Mask – Regulatory Status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 smtClean="0"/>
              <a:t>Today’s status: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ETSI standard defines masks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It follows so far IEEE 802.11 mainly since 802.11 was the main standard in 2.4GHz and 5GHz bands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Mask is defined relatively to nominal 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FCC &amp; Korea do not specify masks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Japan defines ACLR in its standard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ACLR is defined for the specified BW of 20/40/80/160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China requires that mask will be 802.11 compliant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5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#3: 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ETSI masks are defined as a function of nominal 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Nominal BW has direct relationship to measurable OBW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Whether IEEE defines narrowband masks or not, ETSI </a:t>
            </a:r>
            <a:r>
              <a:rPr lang="en-US" sz="1800" dirty="0" smtClean="0"/>
              <a:t>masks will address signals according to their (occupied) BW</a:t>
            </a: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With OBW being impacted by duty-cycle, status of ETSI masks for narrowband 11ax signals is not clear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Yet IEEE 20/40/80/160 masks are not suitable according to ETSI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 smtClean="0"/>
              <a:t>Note: ETSI does define masks differently for cellular transmissions, allowing same masks for various number of resource blocks (incl. in uplink)</a:t>
            </a:r>
            <a:endParaRPr lang="he-IL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Non-contiguous transmissions of the AP (such as inclusion of zero power RU) is currently not blocked by 11ax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This could be another issue with defined masks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IEEE spectral flatness requirements for 11ax are TBD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8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11ax will have more test cases than 11ac due to the additional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If properly defined, it may be less than the cross product of the preamble BW and the data BW possibilities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To emphasize the importance of this the Japan 11ac regulatory certification report, including hundreds of pages, is an example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Identification of the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gap: to </a:t>
            </a:r>
            <a:r>
              <a:rPr lang="en-US" dirty="0"/>
              <a:t>facilitate world-wide testing, each of the allowed modes of transmission must be uniquely </a:t>
            </a:r>
            <a:r>
              <a:rPr lang="en-US" dirty="0" smtClean="0"/>
              <a:t>identified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Note: Japan’s standard addresses channelization and as long as it is not technology neutral it may need to address also the 11ax transmissions inside the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85800" y="297657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ko-KR" sz="2000" dirty="0" smtClean="0">
                <a:solidFill>
                  <a:schemeClr val="tx1"/>
                </a:solidFill>
              </a:rPr>
              <a:t>Nov. 2015</a:t>
            </a:r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10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6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29743</TotalTime>
  <Words>892</Words>
  <Application>Microsoft Office PowerPoint</Application>
  <PresentationFormat>On-screen Show (4:3)</PresentationFormat>
  <Paragraphs>100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Arial Unicode MS</vt:lpstr>
      <vt:lpstr>MS Gothic</vt:lpstr>
      <vt:lpstr>ＭＳ Ｐゴシック</vt:lpstr>
      <vt:lpstr>Arial</vt:lpstr>
      <vt:lpstr>Times New Roman</vt:lpstr>
      <vt:lpstr>Wingdings</vt:lpstr>
      <vt:lpstr>Office Theme</vt:lpstr>
      <vt:lpstr>6_802-11-Submission</vt:lpstr>
      <vt:lpstr>7_802-11-Submission</vt:lpstr>
      <vt:lpstr>Document</vt:lpstr>
      <vt:lpstr>PowerPoint Presentation</vt:lpstr>
      <vt:lpstr>Introduction</vt:lpstr>
      <vt:lpstr>Issue #1: Minimum BW</vt:lpstr>
      <vt:lpstr>Issue #2: BW-Specific Definitions</vt:lpstr>
      <vt:lpstr>Narrowband-data Tx Spectrum</vt:lpstr>
      <vt:lpstr>Duty Cycle Impact on Spectrum</vt:lpstr>
      <vt:lpstr>Mask – Regulatory Status</vt:lpstr>
      <vt:lpstr>Issue #3: Mask</vt:lpstr>
      <vt:lpstr>Test Modes</vt:lpstr>
      <vt:lpstr>PSD</vt:lpstr>
      <vt:lpstr>Summary</vt:lpstr>
      <vt:lpstr>References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Ghosh, Chittabrata</cp:lastModifiedBy>
  <cp:revision>999</cp:revision>
  <cp:lastPrinted>2015-01-10T02:17:48Z</cp:lastPrinted>
  <dcterms:created xsi:type="dcterms:W3CDTF">2014-04-14T10:59:07Z</dcterms:created>
  <dcterms:modified xsi:type="dcterms:W3CDTF">2015-11-09T04:22:58Z</dcterms:modified>
</cp:coreProperties>
</file>