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332" r:id="rId4"/>
    <p:sldId id="336" r:id="rId5"/>
    <p:sldId id="337" r:id="rId6"/>
    <p:sldId id="341" r:id="rId7"/>
    <p:sldId id="358" r:id="rId8"/>
    <p:sldId id="338" r:id="rId9"/>
    <p:sldId id="344" r:id="rId10"/>
    <p:sldId id="321" r:id="rId11"/>
    <p:sldId id="264" r:id="rId12"/>
    <p:sldId id="350" r:id="rId13"/>
    <p:sldId id="349" r:id="rId14"/>
    <p:sldId id="352" r:id="rId15"/>
    <p:sldId id="359" r:id="rId16"/>
    <p:sldId id="345" r:id="rId17"/>
    <p:sldId id="347" r:id="rId18"/>
    <p:sldId id="346" r:id="rId19"/>
    <p:sldId id="28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v0006"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60" d="100"/>
          <a:sy n="60" d="100"/>
        </p:scale>
        <p:origin x="6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4" d="100"/>
          <a:sy n="84" d="100"/>
        </p:scale>
        <p:origin x="-312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802.11-15/0552r1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802.11-15/0552r1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5</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6</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9</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Marcin</a:t>
            </a:r>
            <a:r>
              <a:rPr lang="en-GB" dirty="0" smtClean="0"/>
              <a:t> </a:t>
            </a:r>
            <a:r>
              <a:rPr lang="en-GB" dirty="0" err="1" smtClean="0"/>
              <a:t>Filo</a:t>
            </a:r>
            <a:r>
              <a:rPr lang="en-GB" dirty="0" smtClean="0"/>
              <a:t>, ICS, University of Surrey, UK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Marcin</a:t>
            </a:r>
            <a:r>
              <a:rPr lang="en-GB" dirty="0" smtClean="0"/>
              <a:t> </a:t>
            </a:r>
            <a:r>
              <a:rPr lang="en-GB" dirty="0" err="1" smtClean="0"/>
              <a:t>Filo</a:t>
            </a:r>
            <a:r>
              <a:rPr lang="en-GB" dirty="0" smtClean="0"/>
              <a:t>, ICS, University of Surrey, UK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a:t>
            </a:r>
            <a:r>
              <a:rPr kumimoji="0" lang="pl-PL"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1362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1.png"/><Relationship Id="rId5" Type="http://schemas.openxmlformats.org/officeDocument/2006/relationships/image" Target="../media/image20.w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204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smtClean="0"/>
              <a:t>On </a:t>
            </a:r>
            <a:r>
              <a:rPr lang="en-GB" altLang="en-US" dirty="0" err="1" smtClean="0"/>
              <a:t>TGax</a:t>
            </a:r>
            <a:r>
              <a:rPr lang="en-GB" altLang="en-US" dirty="0" smtClean="0"/>
              <a:t> Scenario 4 channel model – follow-up</a:t>
            </a:r>
            <a:endParaRPr lang="en-GB" dirty="0"/>
          </a:p>
        </p:txBody>
      </p:sp>
      <p:sp>
        <p:nvSpPr>
          <p:cNvPr id="3074" name="Rectangle 2"/>
          <p:cNvSpPr>
            <a:spLocks noGrp="1" noChangeArrowheads="1"/>
          </p:cNvSpPr>
          <p:nvPr>
            <p:ph type="body" idx="1"/>
          </p:nvPr>
        </p:nvSpPr>
        <p:spPr>
          <a:xfrm>
            <a:off x="683568"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40038928"/>
              </p:ext>
            </p:extLst>
          </p:nvPr>
        </p:nvGraphicFramePr>
        <p:xfrm>
          <a:off x="762000" y="2743200"/>
          <a:ext cx="8026400" cy="4429125"/>
        </p:xfrm>
        <a:graphic>
          <a:graphicData uri="http://schemas.openxmlformats.org/presentationml/2006/ole">
            <mc:AlternateContent xmlns:mc="http://schemas.openxmlformats.org/markup-compatibility/2006">
              <mc:Choice xmlns:v="urn:schemas-microsoft-com:vml" Requires="v">
                <p:oleObj spid="_x0000_s3096" name="Document" r:id="rId4" imgW="8246388" imgH="4547641" progId="Word.Document.8">
                  <p:embed/>
                </p:oleObj>
              </mc:Choice>
              <mc:Fallback>
                <p:oleObj name="Document" r:id="rId4" imgW="8246388" imgH="4547641" progId="Word.Document.8">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743200"/>
                        <a:ext cx="8026400" cy="442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10</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Two issues with existing SCE#4 channel model were highlighted and recommendations were provided</a:t>
            </a:r>
          </a:p>
          <a:p>
            <a:pPr>
              <a:buFont typeface="Times New Roman" pitchFamily="16" charset="0"/>
              <a:buChar char="•"/>
            </a:pPr>
            <a:r>
              <a:rPr lang="pl-PL" sz="2500" kern="0" dirty="0" smtClean="0">
                <a:solidFill>
                  <a:schemeClr val="tx1"/>
                </a:solidFill>
              </a:rPr>
              <a:t>P</a:t>
            </a:r>
            <a:r>
              <a:rPr lang="en-US" sz="2500" kern="0" dirty="0" err="1" smtClean="0">
                <a:solidFill>
                  <a:schemeClr val="tx1"/>
                </a:solidFill>
              </a:rPr>
              <a:t>roposal</a:t>
            </a:r>
            <a:r>
              <a:rPr lang="en-US" sz="2500" kern="0" dirty="0" smtClean="0">
                <a:solidFill>
                  <a:schemeClr val="tx1"/>
                </a:solidFill>
              </a:rPr>
              <a:t> </a:t>
            </a:r>
            <a:r>
              <a:rPr lang="en-US" sz="2500" kern="0" dirty="0" smtClean="0">
                <a:solidFill>
                  <a:schemeClr val="tx1"/>
                </a:solidFill>
              </a:rPr>
              <a:t>to improve existing SCE#4 channel model </a:t>
            </a:r>
            <a:r>
              <a:rPr lang="en-US" sz="2500" kern="0" dirty="0" smtClean="0">
                <a:solidFill>
                  <a:schemeClr val="tx1"/>
                </a:solidFill>
              </a:rPr>
              <a:t>w</a:t>
            </a:r>
            <a:r>
              <a:rPr lang="pl-PL" sz="2500" kern="0" dirty="0" smtClean="0">
                <a:solidFill>
                  <a:schemeClr val="tx1"/>
                </a:solidFill>
              </a:rPr>
              <a:t>as</a:t>
            </a:r>
            <a:r>
              <a:rPr lang="en-US" sz="2500" kern="0" dirty="0" smtClean="0">
                <a:solidFill>
                  <a:schemeClr val="tx1"/>
                </a:solidFill>
              </a:rPr>
              <a:t> </a:t>
            </a:r>
            <a:r>
              <a:rPr lang="en-US" sz="2500" kern="0" dirty="0" smtClean="0">
                <a:solidFill>
                  <a:schemeClr val="tx1"/>
                </a:solidFill>
              </a:rPr>
              <a:t>presented and appropriate </a:t>
            </a:r>
            <a:r>
              <a:rPr lang="en-US" sz="2500" kern="0" dirty="0" smtClean="0">
                <a:solidFill>
                  <a:schemeClr val="tx1"/>
                </a:solidFill>
              </a:rPr>
              <a:t>recommendations </a:t>
            </a:r>
            <a:r>
              <a:rPr lang="en-US" sz="2500" kern="0" dirty="0" smtClean="0">
                <a:solidFill>
                  <a:schemeClr val="tx1"/>
                </a:solidFill>
              </a:rPr>
              <a:t>were provided</a:t>
            </a: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28800"/>
            <a:ext cx="7772400" cy="4208463"/>
          </a:xfrm>
          <a:ln/>
        </p:spPr>
        <p:txBody>
          <a:bodyPr>
            <a:normAutofit/>
          </a:bodyPr>
          <a:lstStyle/>
          <a:p>
            <a:r>
              <a:rPr lang="en-GB" sz="1400" dirty="0" smtClean="0">
                <a:solidFill>
                  <a:schemeClr val="tx1"/>
                </a:solidFill>
              </a:rPr>
              <a:t>[1] IEEE 802.11-15/1048r0, On </a:t>
            </a:r>
            <a:r>
              <a:rPr lang="en-GB" sz="1400" dirty="0" err="1" smtClean="0">
                <a:solidFill>
                  <a:schemeClr val="tx1"/>
                </a:solidFill>
              </a:rPr>
              <a:t>TGax</a:t>
            </a:r>
            <a:r>
              <a:rPr lang="en-GB" sz="1400" dirty="0" smtClean="0">
                <a:solidFill>
                  <a:schemeClr val="tx1"/>
                </a:solidFill>
              </a:rPr>
              <a:t> Scenario 4 channel model (University of Surrey)</a:t>
            </a:r>
          </a:p>
          <a:p>
            <a:r>
              <a:rPr lang="en-GB" sz="1400" dirty="0" smtClean="0">
                <a:solidFill>
                  <a:schemeClr val="tx1"/>
                </a:solidFill>
              </a:rPr>
              <a:t>[2] 11-14-0980-14-00ax, </a:t>
            </a:r>
            <a:r>
              <a:rPr lang="en-GB" sz="1400" dirty="0" err="1" smtClean="0">
                <a:solidFill>
                  <a:schemeClr val="tx1"/>
                </a:solidFill>
              </a:rPr>
              <a:t>TGax</a:t>
            </a:r>
            <a:r>
              <a:rPr lang="en-GB" sz="1400" dirty="0" smtClean="0">
                <a:solidFill>
                  <a:schemeClr val="tx1"/>
                </a:solidFill>
              </a:rPr>
              <a:t> Simulation Scenarios</a:t>
            </a:r>
          </a:p>
          <a:p>
            <a:r>
              <a:rPr lang="en-US" sz="1400" dirty="0" smtClean="0">
                <a:solidFill>
                  <a:schemeClr val="tx1"/>
                </a:solidFill>
              </a:rPr>
              <a:t>[3] 3GPP R1-133594: Remaining details of path loss modeling for elevation </a:t>
            </a:r>
            <a:r>
              <a:rPr lang="en-US" sz="1400" dirty="0" err="1" smtClean="0">
                <a:solidFill>
                  <a:schemeClr val="tx1"/>
                </a:solidFill>
              </a:rPr>
              <a:t>beamforming</a:t>
            </a:r>
            <a:r>
              <a:rPr lang="en-US" sz="1400" dirty="0" smtClean="0">
                <a:solidFill>
                  <a:schemeClr val="tx1"/>
                </a:solidFill>
              </a:rPr>
              <a:t> and FD-MIMO, RAN1#74, Qualcomm Incorporated, August 2013</a:t>
            </a:r>
            <a:endParaRPr lang="en-GB" sz="1400" dirty="0" smtClean="0">
              <a:solidFill>
                <a:schemeClr val="tx1"/>
              </a:solidFill>
            </a:endParaRPr>
          </a:p>
          <a:p>
            <a:r>
              <a:rPr lang="en-US" sz="1400" dirty="0" smtClean="0">
                <a:solidFill>
                  <a:schemeClr val="tx1"/>
                </a:solidFill>
              </a:rPr>
              <a:t>[4] 3GPP R1-093486: Impact of relay site planning on LOS probability of the backhaul link, RAN1 #58, Ericsson, ST-Ericsson, Aug 2009 </a:t>
            </a:r>
          </a:p>
          <a:p>
            <a:r>
              <a:rPr lang="en-US" sz="1400" dirty="0" smtClean="0"/>
              <a:t>[5] 3GPP TR 36.873, Study on 3D channel model for LTE, v12.2.0, June 2015</a:t>
            </a:r>
          </a:p>
          <a:p>
            <a:r>
              <a:rPr lang="en-US" sz="1400" dirty="0" smtClean="0">
                <a:solidFill>
                  <a:schemeClr val="tx1"/>
                </a:solidFill>
              </a:rPr>
              <a:t>[6] D. </a:t>
            </a:r>
            <a:r>
              <a:rPr lang="en-US" sz="1400" dirty="0" err="1" smtClean="0">
                <a:solidFill>
                  <a:schemeClr val="tx1"/>
                </a:solidFill>
              </a:rPr>
              <a:t>Har</a:t>
            </a:r>
            <a:r>
              <a:rPr lang="en-US" sz="1400" dirty="0" smtClean="0">
                <a:solidFill>
                  <a:schemeClr val="tx1"/>
                </a:solidFill>
              </a:rPr>
              <a:t>, H. H. Xia, and H. L. </a:t>
            </a:r>
            <a:r>
              <a:rPr lang="en-US" sz="1400" dirty="0" err="1" smtClean="0">
                <a:solidFill>
                  <a:schemeClr val="tx1"/>
                </a:solidFill>
              </a:rPr>
              <a:t>Bertoni</a:t>
            </a:r>
            <a:r>
              <a:rPr lang="en-US" sz="1400" dirty="0" smtClean="0">
                <a:solidFill>
                  <a:schemeClr val="tx1"/>
                </a:solidFill>
              </a:rPr>
              <a:t>, “Path-Loss Prediction Model for Microcells,” IEEE Trans </a:t>
            </a:r>
            <a:r>
              <a:rPr lang="en-US" sz="1400" dirty="0" err="1" smtClean="0">
                <a:solidFill>
                  <a:schemeClr val="tx1"/>
                </a:solidFill>
              </a:rPr>
              <a:t>Veh</a:t>
            </a:r>
            <a:r>
              <a:rPr lang="en-US" sz="1400" dirty="0" smtClean="0">
                <a:solidFill>
                  <a:schemeClr val="tx1"/>
                </a:solidFill>
              </a:rPr>
              <a:t>. Technol., vol.48, no.5, Sep. 1999, pp.1453-1462</a:t>
            </a:r>
          </a:p>
          <a:p>
            <a:endParaRPr lang="en-US" sz="1400" dirty="0" smtClean="0">
              <a:solidFill>
                <a:schemeClr val="tx1"/>
              </a:solidFill>
            </a:endParaRP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12</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1</a:t>
            </a:r>
            <a:endParaRPr lang="en-GB" dirty="0"/>
          </a:p>
        </p:txBody>
      </p:sp>
      <p:sp>
        <p:nvSpPr>
          <p:cNvPr id="10" name="Rectangle 2"/>
          <p:cNvSpPr txBox="1">
            <a:spLocks noChangeArrowheads="1"/>
          </p:cNvSpPr>
          <p:nvPr/>
        </p:nvSpPr>
        <p:spPr bwMode="auto">
          <a:xfrm>
            <a:off x="685800" y="1905000"/>
            <a:ext cx="7772400" cy="4343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ts val="600"/>
              </a:spcBef>
              <a:buFont typeface="Times New Roman" pitchFamily="16" charset="0"/>
              <a:buChar char="•"/>
            </a:pPr>
            <a:r>
              <a:rPr lang="en-US" b="1" kern="0" dirty="0" smtClean="0">
                <a:solidFill>
                  <a:schemeClr val="tx1"/>
                </a:solidFill>
              </a:rPr>
              <a:t>Should the minimum 2D distance requirement of 10m for STA-AP links be removed from the description of SCE#4 in 11-14-980-14-00ax (Section 4), as proposed below?</a:t>
            </a: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r>
              <a:rPr lang="en-US" sz="2500" b="1" kern="0" dirty="0" smtClean="0">
                <a:solidFill>
                  <a:schemeClr val="tx1"/>
                </a:solidFill>
              </a:rPr>
              <a:t>Y:</a:t>
            </a:r>
          </a:p>
          <a:p>
            <a:pPr marL="342900" lvl="1" indent="-342900">
              <a:spcBef>
                <a:spcPts val="600"/>
              </a:spcBef>
              <a:buFont typeface="Times New Roman" pitchFamily="16" charset="0"/>
              <a:buChar char="•"/>
            </a:pPr>
            <a:r>
              <a:rPr lang="en-US" sz="2500" b="1" kern="0" dirty="0" smtClean="0">
                <a:solidFill>
                  <a:schemeClr val="tx1"/>
                </a:solidFill>
              </a:rPr>
              <a:t>N:</a:t>
            </a:r>
          </a:p>
          <a:p>
            <a:pPr marL="342900" lvl="1" indent="-342900">
              <a:spcBef>
                <a:spcPts val="600"/>
              </a:spcBef>
              <a:buFont typeface="Times New Roman" pitchFamily="16" charset="0"/>
              <a:buChar char="•"/>
            </a:pPr>
            <a:r>
              <a:rPr lang="en-US" sz="2500" b="1" kern="0" dirty="0" smtClean="0">
                <a:solidFill>
                  <a:schemeClr val="tx1"/>
                </a:solidFill>
              </a:rPr>
              <a:t>A:</a:t>
            </a: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graphicFrame>
        <p:nvGraphicFramePr>
          <p:cNvPr id="14" name="Table 13"/>
          <p:cNvGraphicFramePr>
            <a:graphicFrameLocks noGrp="1"/>
          </p:cNvGraphicFramePr>
          <p:nvPr/>
        </p:nvGraphicFramePr>
        <p:xfrm>
          <a:off x="2209800" y="2910840"/>
          <a:ext cx="6096000" cy="2346960"/>
        </p:xfrm>
        <a:graphic>
          <a:graphicData uri="http://schemas.openxmlformats.org/drawingml/2006/table">
            <a:tbl>
              <a:tblPr/>
              <a:tblGrid>
                <a:gridCol w="2118970">
                  <a:extLst>
                    <a:ext uri="{9D8B030D-6E8A-4147-A177-3AD203B41FA5}">
                      <a16:colId xmlns:a16="http://schemas.microsoft.com/office/drawing/2014/main" val="20000"/>
                    </a:ext>
                  </a:extLst>
                </a:gridCol>
                <a:gridCol w="3977030">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GB" sz="1100" dirty="0">
                          <a:latin typeface="Times New Roman"/>
                          <a:ea typeface="Times New Roman"/>
                        </a:rPr>
                        <a:t>STAs location</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dirty="0" smtClean="0">
                          <a:latin typeface="Times New Roman"/>
                          <a:ea typeface="Times New Roman"/>
                        </a:rPr>
                        <a:t>.</a:t>
                      </a:r>
                      <a:endParaRPr lang="en-US" sz="1100" dirty="0">
                        <a:latin typeface="Times New Roman"/>
                        <a:ea typeface="Times New Roman"/>
                      </a:endParaRPr>
                    </a:p>
                    <a:p>
                      <a:pPr marL="0" marR="0">
                        <a:spcBef>
                          <a:spcPts val="0"/>
                        </a:spcBef>
                        <a:spcAft>
                          <a:spcPts val="0"/>
                        </a:spcAft>
                      </a:pPr>
                      <a:r>
                        <a:rPr lang="en-US" sz="1100" dirty="0">
                          <a:latin typeface="Times New Roman"/>
                          <a:ea typeface="Times New Roman"/>
                        </a:rPr>
                        <a:t>STA antenna height1.5 m</a:t>
                      </a:r>
                      <a:r>
                        <a:rPr lang="en-US" sz="1100" dirty="0" smtClean="0">
                          <a:latin typeface="Times New Roman"/>
                          <a:ea typeface="Times New Roman"/>
                        </a:rPr>
                        <a:t>.</a:t>
                      </a:r>
                    </a:p>
                    <a:p>
                      <a:pPr marL="0" marR="0">
                        <a:spcBef>
                          <a:spcPts val="0"/>
                        </a:spcBef>
                        <a:spcAft>
                          <a:spcPts val="0"/>
                        </a:spcAft>
                      </a:pPr>
                      <a:endParaRPr lang="en-US" sz="1100" dirty="0">
                        <a:latin typeface="Times New Roman"/>
                        <a:ea typeface="Times New Roman"/>
                      </a:endParaRPr>
                    </a:p>
                    <a:p>
                      <a:pPr marL="0" marR="0">
                        <a:spcBef>
                          <a:spcPts val="0"/>
                        </a:spcBef>
                        <a:spcAft>
                          <a:spcPts val="0"/>
                        </a:spcAft>
                      </a:pPr>
                      <a:r>
                        <a:rPr lang="en-US" sz="1100" dirty="0">
                          <a:latin typeface="Times New Roman"/>
                          <a:ea typeface="Times New Roman"/>
                        </a:rPr>
                        <a:t>STAs are placed randomly (uniform distribution) within the 19 cell area</a:t>
                      </a:r>
                      <a:r>
                        <a:rPr lang="en-US" sz="1100" strike="sngStrike" dirty="0">
                          <a:solidFill>
                            <a:srgbClr val="FF0000"/>
                          </a:solidFill>
                          <a:latin typeface="Times New Roman"/>
                          <a:ea typeface="Times New Roman"/>
                        </a:rPr>
                        <a:t>, </a:t>
                      </a:r>
                      <a:r>
                        <a:rPr lang="en-GB" sz="1100" strike="sngStrike" dirty="0">
                          <a:solidFill>
                            <a:srgbClr val="FF0000"/>
                          </a:solidFill>
                          <a:latin typeface="Times New Roman"/>
                          <a:ea typeface="Times New Roman"/>
                        </a:rPr>
                        <a:t>at a minimum X-Y distance of 10 m from every AP</a:t>
                      </a:r>
                      <a:r>
                        <a:rPr lang="en-US" sz="1100" dirty="0">
                          <a:latin typeface="Times New Roman"/>
                          <a:ea typeface="Times New Roman"/>
                        </a:rPr>
                        <a:t>.  STA identifies AP from which it receives the highest power (based on distance-based </a:t>
                      </a:r>
                      <a:r>
                        <a:rPr lang="en-US" sz="1100" dirty="0" err="1">
                          <a:latin typeface="Times New Roman"/>
                          <a:ea typeface="Times New Roman"/>
                        </a:rPr>
                        <a:t>pathloss</a:t>
                      </a:r>
                      <a:r>
                        <a:rPr lang="en-US" sz="1100" dirty="0">
                          <a:latin typeface="Times New Roman"/>
                          <a:ea typeface="Times New Roman"/>
                        </a:rPr>
                        <a:t> and shadowing).  STA associates to corresponding AP if the AP does not yet have N1 STAs associated to it; if AP already has N1 STAs associated to it then this STA is removed from the simulation.  This process is </a:t>
                      </a:r>
                      <a:r>
                        <a:rPr lang="en-US" sz="1100" dirty="0" smtClean="0">
                          <a:latin typeface="Times New Roman"/>
                          <a:ea typeface="Times New Roman"/>
                        </a:rPr>
                        <a:t>repeated until </a:t>
                      </a:r>
                      <a:r>
                        <a:rPr lang="en-US" sz="1100" dirty="0">
                          <a:latin typeface="Times New Roman"/>
                          <a:ea typeface="Times New Roman"/>
                        </a:rPr>
                        <a:t>each of the 19 APs has exactly N1 STAs associated to it</a:t>
                      </a:r>
                      <a:r>
                        <a:rPr lang="en-US" sz="1100" dirty="0" smtClean="0">
                          <a:latin typeface="Times New Roman"/>
                          <a:ea typeface="Times New Roman"/>
                        </a:rPr>
                        <a:t>.</a:t>
                      </a:r>
                    </a:p>
                    <a:p>
                      <a:pPr marL="0" marR="0">
                        <a:spcBef>
                          <a:spcPts val="0"/>
                        </a:spcBef>
                        <a:spcAft>
                          <a:spcPts val="0"/>
                        </a:spcAft>
                      </a:pPr>
                      <a:endParaRPr lang="en-US" sz="1100" dirty="0" smtClean="0">
                        <a:latin typeface="Times New Roman"/>
                        <a:ea typeface="Times New Roman"/>
                      </a:endParaRPr>
                    </a:p>
                    <a:p>
                      <a:pPr marL="0" marR="0">
                        <a:spcBef>
                          <a:spcPts val="0"/>
                        </a:spcBef>
                        <a:spcAft>
                          <a:spcPts val="0"/>
                        </a:spcAft>
                      </a:pPr>
                      <a:r>
                        <a:rPr lang="en-US" sz="1100" b="1" i="1" dirty="0" smtClean="0">
                          <a:latin typeface="Times New Roman"/>
                          <a:ea typeface="Times New Roman"/>
                        </a:rPr>
                        <a:t>…{omitted} …</a:t>
                      </a:r>
                    </a:p>
                    <a:p>
                      <a:pPr marL="0" marR="0">
                        <a:spcBef>
                          <a:spcPts val="0"/>
                        </a:spcBef>
                        <a:spcAft>
                          <a:spcPts val="0"/>
                        </a:spcAft>
                      </a:pPr>
                      <a:endParaRPr lang="en-US" sz="1100" b="1" i="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13</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2</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lvl="1" indent="-342900">
              <a:spcBef>
                <a:spcPts val="600"/>
              </a:spcBef>
              <a:buFont typeface="Times New Roman" pitchFamily="16" charset="0"/>
              <a:buChar char="•"/>
            </a:pPr>
            <a:r>
              <a:rPr lang="en-US" sz="2500" b="1" kern="0" dirty="0" smtClean="0">
                <a:solidFill>
                  <a:schemeClr val="tx1"/>
                </a:solidFill>
              </a:rPr>
              <a:t>Should the SCE#4 LOS path-loss formula in 11-14-980-14-00ax (Section 4) be modified, to remove the discontinuity issue, as shown below?</a:t>
            </a: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r>
              <a:rPr lang="en-US" sz="2500" b="1" kern="0" dirty="0" smtClean="0">
                <a:solidFill>
                  <a:schemeClr val="tx1"/>
                </a:solidFill>
              </a:rPr>
              <a:t>Y:</a:t>
            </a:r>
          </a:p>
          <a:p>
            <a:pPr marL="342900" lvl="1" indent="-342900">
              <a:spcBef>
                <a:spcPts val="600"/>
              </a:spcBef>
              <a:buFont typeface="Times New Roman" pitchFamily="16" charset="0"/>
              <a:buChar char="•"/>
            </a:pPr>
            <a:r>
              <a:rPr lang="en-US" sz="2500" b="1" kern="0" dirty="0" smtClean="0">
                <a:solidFill>
                  <a:schemeClr val="tx1"/>
                </a:solidFill>
              </a:rPr>
              <a:t>N:</a:t>
            </a:r>
          </a:p>
          <a:p>
            <a:pPr marL="342900" lvl="1" indent="-342900">
              <a:spcBef>
                <a:spcPts val="600"/>
              </a:spcBef>
              <a:buFont typeface="Times New Roman" pitchFamily="16" charset="0"/>
              <a:buChar char="•"/>
            </a:pPr>
            <a:r>
              <a:rPr lang="en-US" sz="2500" b="1" kern="0" dirty="0" smtClean="0">
                <a:solidFill>
                  <a:schemeClr val="tx1"/>
                </a:solidFill>
              </a:rPr>
              <a:t>A:</a:t>
            </a: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endParaRPr lang="en-US" sz="2500" b="1" kern="0" dirty="0" smtClean="0">
              <a:solidFill>
                <a:schemeClr val="tx1"/>
              </a:solidFill>
            </a:endParaRP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1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02224" y="3962400"/>
            <a:ext cx="5465376" cy="762000"/>
          </a:xfrm>
          <a:prstGeom prst="rect">
            <a:avLst/>
          </a:prstGeom>
          <a:noFill/>
        </p:spPr>
      </p:pic>
      <p:pic>
        <p:nvPicPr>
          <p:cNvPr id="14"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81200" y="3276600"/>
            <a:ext cx="6096000" cy="557391"/>
          </a:xfrm>
          <a:prstGeom prst="rect">
            <a:avLst/>
          </a:prstGeom>
          <a:noFill/>
        </p:spPr>
      </p:pic>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14</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pl-PL" dirty="0" smtClean="0"/>
              <a:t>3</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Times New Roman" pitchFamily="16" charset="0"/>
              <a:buChar char="•"/>
            </a:pPr>
            <a:r>
              <a:rPr lang="en-US" sz="2500" b="1" kern="0" dirty="0" smtClean="0">
                <a:solidFill>
                  <a:schemeClr val="tx1"/>
                </a:solidFill>
              </a:rPr>
              <a:t>Should the statement related to LOS occurrence correlation on Slide 18 be added to 11-14-980-14-00ax (Section 4)?</a:t>
            </a:r>
          </a:p>
          <a:p>
            <a:pPr marL="342900" lvl="1" indent="-342900">
              <a:spcBef>
                <a:spcPts val="600"/>
              </a:spcBef>
              <a:buFont typeface="Times New Roman" pitchFamily="16" charset="0"/>
              <a:buChar char="•"/>
            </a:pPr>
            <a:endParaRPr lang="en-US" sz="2500" b="1" kern="0" dirty="0" smtClean="0">
              <a:solidFill>
                <a:schemeClr val="tx1"/>
              </a:solidFill>
            </a:endParaRPr>
          </a:p>
          <a:p>
            <a:pPr marL="342900" lvl="1" indent="-342900">
              <a:spcBef>
                <a:spcPts val="600"/>
              </a:spcBef>
              <a:buFont typeface="Times New Roman" pitchFamily="16" charset="0"/>
              <a:buChar char="•"/>
            </a:pPr>
            <a:r>
              <a:rPr lang="en-US" sz="2500" b="1" kern="0" dirty="0" smtClean="0">
                <a:solidFill>
                  <a:schemeClr val="tx1"/>
                </a:solidFill>
              </a:rPr>
              <a:t>Y:</a:t>
            </a:r>
          </a:p>
          <a:p>
            <a:pPr marL="342900" lvl="1" indent="-342900">
              <a:spcBef>
                <a:spcPts val="600"/>
              </a:spcBef>
              <a:buFont typeface="Times New Roman" pitchFamily="16" charset="0"/>
              <a:buChar char="•"/>
            </a:pPr>
            <a:r>
              <a:rPr lang="en-US" sz="2500" b="1" kern="0" dirty="0" smtClean="0">
                <a:solidFill>
                  <a:schemeClr val="tx1"/>
                </a:solidFill>
              </a:rPr>
              <a:t>N:</a:t>
            </a:r>
          </a:p>
          <a:p>
            <a:pPr marL="342900" lvl="1" indent="-342900">
              <a:spcBef>
                <a:spcPts val="600"/>
              </a:spcBef>
              <a:buFont typeface="Times New Roman" pitchFamily="16" charset="0"/>
              <a:buChar char="•"/>
            </a:pPr>
            <a:r>
              <a:rPr lang="en-US" sz="2500" b="1" kern="0" dirty="0" smtClean="0">
                <a:solidFill>
                  <a:schemeClr val="tx1"/>
                </a:solidFill>
              </a:rPr>
              <a:t>A:</a:t>
            </a:r>
          </a:p>
          <a:p>
            <a:pPr marL="342900" lvl="1" indent="-342900">
              <a:spcBef>
                <a:spcPts val="600"/>
              </a:spcBef>
              <a:buFont typeface="Times New Roman" pitchFamily="16" charset="0"/>
              <a:buChar char="•"/>
            </a:pPr>
            <a:endParaRPr lang="en-US" sz="2500" b="1" kern="0" dirty="0" smtClean="0">
              <a:solidFill>
                <a:schemeClr val="tx1"/>
              </a:solidFill>
            </a:endParaRP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2119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err="1" smtClean="0"/>
              <a:t>Marcin</a:t>
            </a:r>
            <a:r>
              <a:rPr lang="en-GB" dirty="0" smtClean="0"/>
              <a:t> </a:t>
            </a:r>
            <a:r>
              <a:rPr lang="en-GB" dirty="0" err="1" smtClean="0"/>
              <a:t>Filo</a:t>
            </a:r>
            <a:r>
              <a:rPr lang="en-GB" dirty="0" smtClean="0"/>
              <a:t>, ICS, University of Surrey, UK</a:t>
            </a:r>
            <a:endParaRPr lang="en-GB" dirty="0"/>
          </a:p>
        </p:txBody>
      </p:sp>
      <p:sp>
        <p:nvSpPr>
          <p:cNvPr id="6" name="Date Placeholder 5"/>
          <p:cNvSpPr>
            <a:spLocks noGrp="1"/>
          </p:cNvSpPr>
          <p:nvPr>
            <p:ph type="dt" idx="15"/>
          </p:nvPr>
        </p:nvSpPr>
        <p:spPr/>
        <p:txBody>
          <a:bodyPr/>
          <a:lstStyle/>
          <a:p>
            <a:r>
              <a:rPr lang="en-US" dirty="0" smtClean="0"/>
              <a:t>November 2015</a:t>
            </a:r>
            <a:endParaRPr lang="en-GB" dirty="0"/>
          </a:p>
        </p:txBody>
      </p:sp>
      <p:graphicFrame>
        <p:nvGraphicFramePr>
          <p:cNvPr id="7" name="Table 6"/>
          <p:cNvGraphicFramePr>
            <a:graphicFrameLocks noGrp="1"/>
          </p:cNvGraphicFramePr>
          <p:nvPr/>
        </p:nvGraphicFramePr>
        <p:xfrm>
          <a:off x="1828800" y="1219200"/>
          <a:ext cx="5943600" cy="4678680"/>
        </p:xfrm>
        <a:graphic>
          <a:graphicData uri="http://schemas.openxmlformats.org/drawingml/2006/table">
            <a:tbl>
              <a:tblPr/>
              <a:tblGrid>
                <a:gridCol w="2065996">
                  <a:extLst>
                    <a:ext uri="{9D8B030D-6E8A-4147-A177-3AD203B41FA5}">
                      <a16:colId xmlns:a16="http://schemas.microsoft.com/office/drawing/2014/main" val="20000"/>
                    </a:ext>
                  </a:extLst>
                </a:gridCol>
                <a:gridCol w="3877604">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GB" sz="1200" kern="1200" dirty="0" smtClean="0">
                          <a:solidFill>
                            <a:schemeClr val="tx1"/>
                          </a:solidFill>
                          <a:latin typeface="Times New Roman"/>
                          <a:ea typeface="Times New Roman"/>
                          <a:cs typeface="+mn-cs"/>
                        </a:rPr>
                        <a:t>Channel model</a:t>
                      </a:r>
                      <a:endParaRPr lang="en-US" sz="1200" kern="1200" dirty="0" smtClean="0">
                        <a:solidFill>
                          <a:schemeClr val="tx1"/>
                        </a:solidFill>
                        <a:latin typeface="Times New Roman"/>
                        <a:ea typeface="Times New Roman"/>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US" sz="1200" kern="1200" dirty="0" smtClean="0">
                          <a:solidFill>
                            <a:schemeClr val="tx1"/>
                          </a:solidFill>
                          <a:latin typeface="Times New Roman"/>
                          <a:ea typeface="Times New Roman"/>
                          <a:cs typeface="+mn-cs"/>
                        </a:rPr>
                        <a:t>[</a:t>
                      </a:r>
                      <a:r>
                        <a:rPr lang="en-US" sz="1200" kern="1200" dirty="0" err="1" smtClean="0">
                          <a:solidFill>
                            <a:schemeClr val="tx1"/>
                          </a:solidFill>
                          <a:latin typeface="Times New Roman"/>
                          <a:ea typeface="Times New Roman"/>
                          <a:cs typeface="+mn-cs"/>
                        </a:rPr>
                        <a:t>UMi</a:t>
                      </a:r>
                      <a:r>
                        <a:rPr lang="en-US" sz="1200" kern="1200" dirty="0" smtClean="0">
                          <a:solidFill>
                            <a:schemeClr val="tx1"/>
                          </a:solidFill>
                          <a:latin typeface="Times New Roman"/>
                          <a:ea typeface="Times New Roman"/>
                          <a:cs typeface="+mn-cs"/>
                        </a:rPr>
                        <a:t>] or </a:t>
                      </a:r>
                      <a:r>
                        <a:rPr lang="en-US" sz="1200" kern="1200" dirty="0" err="1" smtClean="0">
                          <a:solidFill>
                            <a:schemeClr val="tx1"/>
                          </a:solidFill>
                          <a:latin typeface="Times New Roman"/>
                          <a:ea typeface="Times New Roman"/>
                          <a:cs typeface="+mn-cs"/>
                        </a:rPr>
                        <a:t>UMa</a:t>
                      </a:r>
                      <a:endParaRPr lang="en-US" sz="1200" kern="1200" dirty="0" smtClean="0">
                        <a:solidFill>
                          <a:schemeClr val="tx1"/>
                        </a:solidFill>
                        <a:latin typeface="Times New Roman"/>
                        <a:ea typeface="Times New Roman"/>
                        <a:cs typeface="+mn-cs"/>
                      </a:endParaRPr>
                    </a:p>
                    <a:p>
                      <a:pPr marL="0" marR="0">
                        <a:spcBef>
                          <a:spcPts val="0"/>
                        </a:spcBef>
                        <a:spcAft>
                          <a:spcPts val="0"/>
                        </a:spcAft>
                      </a:pPr>
                      <a:endParaRPr lang="en-US" sz="1100" b="1" i="1" dirty="0" smtClean="0">
                        <a:latin typeface="Times New Roman"/>
                        <a:ea typeface="Times New Roman"/>
                      </a:endParaRPr>
                    </a:p>
                    <a:p>
                      <a:pPr marL="0" marR="0">
                        <a:spcBef>
                          <a:spcPts val="0"/>
                        </a:spcBef>
                        <a:spcAft>
                          <a:spcPts val="0"/>
                        </a:spcAft>
                      </a:pPr>
                      <a:r>
                        <a:rPr lang="en-US" sz="1100" b="1" i="1" dirty="0" smtClean="0">
                          <a:latin typeface="Times New Roman"/>
                          <a:ea typeface="Times New Roman"/>
                        </a:rPr>
                        <a:t>…{omitted}…</a:t>
                      </a:r>
                      <a:endParaRPr lang="en-US" sz="1100" b="1" i="1" dirty="0">
                        <a:latin typeface="Times New Roman"/>
                        <a:ea typeface="Times New Roman"/>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Times New Roman"/>
                        <a:ea typeface="Times New Roman"/>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a:ea typeface="Times New Roman"/>
                          <a:cs typeface="+mn-cs"/>
                        </a:rPr>
                        <a:t>In the above equations, the variable d is defined as: d = max(3D-distance [m],1)</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a:ea typeface="Times New Roman"/>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FF0000"/>
                          </a:solidFill>
                          <a:latin typeface="Times New Roman"/>
                          <a:ea typeface="Times New Roman"/>
                          <a:cs typeface="+mn-cs"/>
                        </a:rPr>
                        <a:t>The distance based LOS occurrence correlation with normalized autocorrelation function R(</a:t>
                      </a:r>
                      <a:r>
                        <a:rPr lang="en-US" sz="1200" kern="1200" dirty="0" err="1" smtClean="0">
                          <a:solidFill>
                            <a:srgbClr val="FF0000"/>
                          </a:solidFill>
                          <a:latin typeface="Times New Roman"/>
                          <a:ea typeface="Times New Roman"/>
                          <a:cs typeface="+mn-cs"/>
                        </a:rPr>
                        <a:t>Δx</a:t>
                      </a:r>
                      <a:r>
                        <a:rPr lang="en-US" sz="1200" kern="1200" dirty="0" smtClean="0">
                          <a:solidFill>
                            <a:srgbClr val="FF0000"/>
                          </a:solidFill>
                          <a:latin typeface="Times New Roman"/>
                          <a:ea typeface="Times New Roman"/>
                          <a:cs typeface="+mn-cs"/>
                        </a:rPr>
                        <a:t>) and de-correlation distance (</a:t>
                      </a:r>
                      <a:r>
                        <a:rPr lang="en-US" sz="1200" kern="1200" dirty="0" err="1" smtClean="0">
                          <a:solidFill>
                            <a:srgbClr val="FF0000"/>
                          </a:solidFill>
                          <a:latin typeface="Times New Roman"/>
                          <a:ea typeface="Times New Roman"/>
                          <a:cs typeface="+mn-cs"/>
                        </a:rPr>
                        <a:t>dcor</a:t>
                      </a:r>
                      <a:r>
                        <a:rPr lang="en-US" sz="1200" kern="1200" dirty="0" smtClean="0">
                          <a:solidFill>
                            <a:srgbClr val="FF0000"/>
                          </a:solidFill>
                          <a:latin typeface="Times New Roman"/>
                          <a:ea typeface="Times New Roman"/>
                          <a:cs typeface="+mn-cs"/>
                        </a:rPr>
                        <a:t>) of 13m is to be considered for channel link between AP and STAs. Application of LOS occurrence correlation to channel links between AP to AP, and link between STA to STA is TBD.</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FF0000"/>
                        </a:solidFill>
                        <a:latin typeface="Times New Roman"/>
                        <a:ea typeface="Times New Roman"/>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FF0000"/>
                        </a:solidFill>
                        <a:latin typeface="Times New Roman"/>
                        <a:ea typeface="Times New Roman"/>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FF0000"/>
                        </a:solidFill>
                        <a:latin typeface="Times New Roman"/>
                        <a:ea typeface="Times New Roman"/>
                        <a:cs typeface="+mn-cs"/>
                      </a:endParaRPr>
                    </a:p>
                    <a:p>
                      <a:pPr marL="0" marR="0">
                        <a:spcBef>
                          <a:spcPts val="0"/>
                        </a:spcBef>
                        <a:spcAft>
                          <a:spcPts val="0"/>
                        </a:spcAft>
                      </a:pPr>
                      <a:endParaRPr lang="en-US" sz="1100" dirty="0" smtClean="0">
                        <a:latin typeface="Times New Roman"/>
                        <a:ea typeface="Times New Roman"/>
                      </a:endParaRPr>
                    </a:p>
                    <a:p>
                      <a:r>
                        <a:rPr lang="en-US" sz="1200" kern="1200" dirty="0" smtClean="0">
                          <a:solidFill>
                            <a:schemeClr val="tx1"/>
                          </a:solidFill>
                          <a:latin typeface="Times New Roman"/>
                          <a:ea typeface="Times New Roman"/>
                          <a:cs typeface="+mn-cs"/>
                        </a:rPr>
                        <a:t>TBD Note: In case of </a:t>
                      </a:r>
                      <a:r>
                        <a:rPr lang="en-US" sz="1200" kern="1200" dirty="0" err="1" smtClean="0">
                          <a:solidFill>
                            <a:schemeClr val="tx1"/>
                          </a:solidFill>
                          <a:latin typeface="Times New Roman"/>
                          <a:ea typeface="Times New Roman"/>
                          <a:cs typeface="+mn-cs"/>
                        </a:rPr>
                        <a:t>UMi</a:t>
                      </a:r>
                      <a:r>
                        <a:rPr lang="en-US" sz="1200" kern="1200" dirty="0" smtClean="0">
                          <a:solidFill>
                            <a:schemeClr val="tx1"/>
                          </a:solidFill>
                          <a:latin typeface="Times New Roman"/>
                          <a:ea typeface="Times New Roman"/>
                          <a:cs typeface="+mn-cs"/>
                        </a:rPr>
                        <a:t> channel model, M.2135-1 defines that 50% of user are indoor users, but since indoor users can be served by indoor AP, we can change the percentage of users are indoor; need to decide which percentage</a:t>
                      </a:r>
                      <a:r>
                        <a:rPr lang="en-GB" sz="1200" kern="1200" dirty="0" smtClean="0">
                          <a:solidFill>
                            <a:schemeClr val="tx1"/>
                          </a:solidFill>
                          <a:latin typeface="Times New Roman"/>
                          <a:ea typeface="Times New Roman"/>
                          <a:cs typeface="+mn-cs"/>
                        </a:rPr>
                        <a:t> </a:t>
                      </a:r>
                      <a:endParaRPr lang="en-US" sz="1200" kern="1200" dirty="0" smtClean="0">
                        <a:solidFill>
                          <a:schemeClr val="tx1"/>
                        </a:solidFill>
                        <a:latin typeface="Times New Roman"/>
                        <a:ea typeface="Times New Roman"/>
                        <a:cs typeface="+mn-cs"/>
                      </a:endParaRPr>
                    </a:p>
                    <a:p>
                      <a:r>
                        <a:rPr lang="en-GB" sz="1200" kern="1200" dirty="0" smtClean="0">
                          <a:solidFill>
                            <a:schemeClr val="tx1"/>
                          </a:solidFill>
                          <a:latin typeface="Times New Roman"/>
                          <a:ea typeface="Times New Roman"/>
                          <a:cs typeface="+mn-cs"/>
                        </a:rPr>
                        <a:t> [LC] prefer to set it to 0 [VE] set it to &gt; 0 </a:t>
                      </a:r>
                      <a:endParaRPr lang="en-US" sz="1200" kern="1200" dirty="0" smtClean="0">
                        <a:solidFill>
                          <a:schemeClr val="tx1"/>
                        </a:solidFill>
                        <a:latin typeface="Times New Roman"/>
                        <a:ea typeface="Times New Roman"/>
                        <a:cs typeface="+mn-cs"/>
                      </a:endParaRPr>
                    </a:p>
                    <a:p>
                      <a:pPr latinLnBrk="1"/>
                      <a:r>
                        <a:rPr lang="en-GB" sz="1200" kern="1200" dirty="0" smtClean="0">
                          <a:solidFill>
                            <a:schemeClr val="tx1"/>
                          </a:solidFill>
                          <a:latin typeface="Times New Roman"/>
                          <a:ea typeface="Times New Roman"/>
                          <a:cs typeface="+mn-cs"/>
                        </a:rPr>
                        <a:t>[SM] set it to 0 or merge scenarios 4 and 4a [Minho] “So, I think we don’t have to make light of the indoor users even when we considering outdoor and indoor at the same time.”</a:t>
                      </a:r>
                      <a:endParaRPr lang="en-US" sz="1200" kern="1200" dirty="0" smtClean="0">
                        <a:solidFill>
                          <a:schemeClr val="tx1"/>
                        </a:solidFill>
                        <a:latin typeface="Times New Roman"/>
                        <a:ea typeface="Times New Roman"/>
                        <a:cs typeface="+mn-cs"/>
                      </a:endParaRPr>
                    </a:p>
                    <a:p>
                      <a:pPr marL="0" marR="0">
                        <a:spcBef>
                          <a:spcPts val="0"/>
                        </a:spcBef>
                        <a:spcAft>
                          <a:spcPts val="0"/>
                        </a:spcAft>
                      </a:pPr>
                      <a:endParaRPr lang="en-US" sz="1100" b="1" i="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0"/>
                  </a:ext>
                </a:extLst>
              </a:tr>
            </a:tbl>
          </a:graphicData>
        </a:graphic>
      </p:graphicFrame>
      <p:graphicFrame>
        <p:nvGraphicFramePr>
          <p:cNvPr id="237570" name="Object 2"/>
          <p:cNvGraphicFramePr>
            <a:graphicFrameLocks noChangeAspect="1"/>
          </p:cNvGraphicFramePr>
          <p:nvPr/>
        </p:nvGraphicFramePr>
        <p:xfrm>
          <a:off x="5029200" y="3618387"/>
          <a:ext cx="1371600" cy="496413"/>
        </p:xfrm>
        <a:graphic>
          <a:graphicData uri="http://schemas.openxmlformats.org/presentationml/2006/ole">
            <mc:AlternateContent xmlns:mc="http://schemas.openxmlformats.org/markup-compatibility/2006">
              <mc:Choice xmlns:v="urn:schemas-microsoft-com:vml" Requires="v">
                <p:oleObj spid="_x0000_s237576" name="Equation" r:id="rId3" imgW="1333440" imgH="482400" progId="">
                  <p:embed/>
                </p:oleObj>
              </mc:Choice>
              <mc:Fallback>
                <p:oleObj name="Equation" r:id="rId3" imgW="133344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3618387"/>
                        <a:ext cx="1371600" cy="4964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 slides</a:t>
            </a:r>
            <a:endParaRPr lang="en-US" dirty="0"/>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extLst>
      <p:ext uri="{BB962C8B-B14F-4D97-AF65-F5344CB8AC3E}">
        <p14:creationId xmlns:p14="http://schemas.microsoft.com/office/powerpoint/2010/main" val="129748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As shadowing and LOS occurrence are affected by the same buildings and/or obstacles, </a:t>
            </a:r>
          </a:p>
          <a:p>
            <a:pPr lvl="1">
              <a:buFont typeface="Times New Roman" pitchFamily="16" charset="0"/>
              <a:buChar char="•"/>
            </a:pPr>
            <a:r>
              <a:rPr lang="en-US" sz="1400" dirty="0" smtClean="0"/>
              <a:t>normalized autocorrelation function R(</a:t>
            </a:r>
            <a:r>
              <a:rPr lang="en-US" sz="1400" dirty="0" err="1" smtClean="0"/>
              <a:t>Δx</a:t>
            </a:r>
            <a:r>
              <a:rPr lang="en-US" sz="1400" dirty="0" smtClean="0"/>
              <a:t>) for LOS occurrence can be described in a similar way as in case of shadowing [4]</a:t>
            </a:r>
          </a:p>
          <a:p>
            <a:pPr lvl="1">
              <a:buFont typeface="Times New Roman" pitchFamily="16" charset="0"/>
              <a:buChar char="•"/>
            </a:pPr>
            <a:r>
              <a:rPr lang="en-US" sz="1400" dirty="0" smtClean="0"/>
              <a:t>de-correlation distance for LOS occurrence </a:t>
            </a:r>
            <a:r>
              <a:rPr lang="en-US" sz="1400" dirty="0" err="1" smtClean="0"/>
              <a:t>d</a:t>
            </a:r>
            <a:r>
              <a:rPr lang="en-US" sz="1400" baseline="-25000" dirty="0" err="1" smtClean="0"/>
              <a:t>cor_los</a:t>
            </a:r>
            <a:r>
              <a:rPr lang="en-US" sz="1400" dirty="0" smtClean="0"/>
              <a:t> = </a:t>
            </a:r>
            <a:r>
              <a:rPr lang="en-US" sz="1400" dirty="0" err="1" smtClean="0"/>
              <a:t>d</a:t>
            </a:r>
            <a:r>
              <a:rPr lang="en-US" sz="1400" baseline="-25000" dirty="0" err="1" smtClean="0"/>
              <a:t>cor_sf</a:t>
            </a:r>
            <a:r>
              <a:rPr lang="en-US" sz="1400" dirty="0" smtClean="0"/>
              <a:t>  [4]</a:t>
            </a:r>
          </a:p>
          <a:p>
            <a:endParaRPr lang="en-US" sz="18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129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Object 1"/>
          <p:cNvGraphicFramePr>
            <a:graphicFrameLocks noChangeAspect="1"/>
          </p:cNvGraphicFramePr>
          <p:nvPr/>
        </p:nvGraphicFramePr>
        <p:xfrm>
          <a:off x="5478462" y="3581400"/>
          <a:ext cx="1684338" cy="609600"/>
        </p:xfrm>
        <a:graphic>
          <a:graphicData uri="http://schemas.openxmlformats.org/presentationml/2006/ole">
            <mc:AlternateContent xmlns:mc="http://schemas.openxmlformats.org/markup-compatibility/2006">
              <mc:Choice xmlns:v="urn:schemas-microsoft-com:vml" Requires="v">
                <p:oleObj spid="_x0000_s200712" name="Equation" r:id="rId4" imgW="1333440" imgH="482400" progId="">
                  <p:embed/>
                </p:oleObj>
              </mc:Choice>
              <mc:Fallback>
                <p:oleObj name="Equation" r:id="rId4" imgW="1333440" imgH="4824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78462" y="3581400"/>
                        <a:ext cx="168433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4" name="Picture 13" descr="theoretical3.png"/>
          <p:cNvPicPr>
            <a:picLocks noChangeAspect="1"/>
          </p:cNvPicPr>
          <p:nvPr/>
        </p:nvPicPr>
        <p:blipFill>
          <a:blip r:embed="rId6"/>
          <a:stretch>
            <a:fillRect/>
          </a:stretch>
        </p:blipFill>
        <p:spPr>
          <a:xfrm>
            <a:off x="4800600" y="4419600"/>
            <a:ext cx="3166667" cy="1523810"/>
          </a:xfrm>
          <a:prstGeom prst="rect">
            <a:avLst/>
          </a:prstGeom>
        </p:spPr>
      </p:pic>
      <p:pic>
        <p:nvPicPr>
          <p:cNvPr id="15" name="Picture 14" descr="map.png"/>
          <p:cNvPicPr>
            <a:picLocks noChangeAspect="1"/>
          </p:cNvPicPr>
          <p:nvPr/>
        </p:nvPicPr>
        <p:blipFill>
          <a:blip r:embed="rId7"/>
          <a:stretch>
            <a:fillRect/>
          </a:stretch>
        </p:blipFill>
        <p:spPr>
          <a:xfrm>
            <a:off x="1701553" y="3657600"/>
            <a:ext cx="3022847" cy="2267135"/>
          </a:xfrm>
          <a:prstGeom prst="rect">
            <a:avLst/>
          </a:prstGeom>
        </p:spPr>
      </p:pic>
      <p:sp>
        <p:nvSpPr>
          <p:cNvPr id="16" name="TextBox 15"/>
          <p:cNvSpPr txBox="1"/>
          <p:nvPr/>
        </p:nvSpPr>
        <p:spPr>
          <a:xfrm>
            <a:off x="1930153" y="5867400"/>
            <a:ext cx="2590800" cy="430887"/>
          </a:xfrm>
          <a:prstGeom prst="rect">
            <a:avLst/>
          </a:prstGeom>
          <a:noFill/>
        </p:spPr>
        <p:txBody>
          <a:bodyPr wrap="square" rtlCol="0">
            <a:spAutoFit/>
          </a:bodyPr>
          <a:lstStyle/>
          <a:p>
            <a:pPr algn="ctr"/>
            <a:r>
              <a:rPr lang="en-US" sz="1100" dirty="0" smtClean="0">
                <a:solidFill>
                  <a:schemeClr val="tx1"/>
                </a:solidFill>
              </a:rPr>
              <a:t>Example realization of spatially correlated Gaussian RV with </a:t>
            </a:r>
            <a:r>
              <a:rPr lang="en-US" sz="1100" dirty="0" err="1" smtClean="0">
                <a:solidFill>
                  <a:schemeClr val="tx1"/>
                </a:solidFill>
              </a:rPr>
              <a:t>d</a:t>
            </a:r>
            <a:r>
              <a:rPr lang="en-US" sz="1100" baseline="-25000" dirty="0" err="1" smtClean="0">
                <a:solidFill>
                  <a:schemeClr val="tx1"/>
                </a:solidFill>
              </a:rPr>
              <a:t>cor_los</a:t>
            </a:r>
            <a:r>
              <a:rPr lang="en-US" sz="1100" dirty="0" smtClean="0">
                <a:solidFill>
                  <a:schemeClr val="tx1"/>
                </a:solidFill>
              </a:rPr>
              <a:t> = 13m </a:t>
            </a:r>
            <a:endParaRPr lang="en-US" sz="11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LOS occurrence generation procedure (based on [4]):</a:t>
            </a:r>
          </a:p>
          <a:p>
            <a:pPr lvl="1">
              <a:buFont typeface="Times New Roman" pitchFamily="16" charset="0"/>
              <a:buChar char="•"/>
            </a:pPr>
            <a:r>
              <a:rPr lang="en-US" sz="1400" dirty="0" smtClean="0"/>
              <a:t>Let </a:t>
            </a:r>
            <a:r>
              <a:rPr lang="en-US" sz="1400" dirty="0" err="1" smtClean="0"/>
              <a:t>b</a:t>
            </a:r>
            <a:r>
              <a:rPr lang="en-US" sz="1400" baseline="-25000" dirty="0" err="1" smtClean="0"/>
              <a:t>ij</a:t>
            </a:r>
            <a:r>
              <a:rPr lang="en-US" sz="1400" dirty="0" smtClean="0"/>
              <a:t>(</a:t>
            </a:r>
            <a:r>
              <a:rPr lang="en-US" sz="1400" dirty="0" err="1" smtClean="0"/>
              <a:t>i</a:t>
            </a:r>
            <a:r>
              <a:rPr lang="en-US" sz="1400" dirty="0" smtClean="0"/>
              <a:t>=1,2,…N, j = 1,2,… M) be a Boolean variable representing whether the </a:t>
            </a:r>
            <a:r>
              <a:rPr lang="en-US" sz="1400" dirty="0" err="1" smtClean="0"/>
              <a:t>i-th</a:t>
            </a:r>
            <a:r>
              <a:rPr lang="en-US" sz="1400" dirty="0" smtClean="0"/>
              <a:t> STA is in LOS with j-</a:t>
            </a:r>
            <a:r>
              <a:rPr lang="en-US" sz="1400" dirty="0" err="1" smtClean="0"/>
              <a:t>th</a:t>
            </a:r>
            <a:r>
              <a:rPr lang="en-US" sz="1400" dirty="0" smtClean="0"/>
              <a:t> AP (</a:t>
            </a:r>
            <a:r>
              <a:rPr lang="en-US" sz="1400" dirty="0" err="1" smtClean="0"/>
              <a:t>b</a:t>
            </a:r>
            <a:r>
              <a:rPr lang="en-US" sz="1400" baseline="-25000" dirty="0" err="1" smtClean="0"/>
              <a:t>ij</a:t>
            </a:r>
            <a:r>
              <a:rPr lang="en-US" sz="1400" dirty="0" smtClean="0"/>
              <a:t>=1) or in NLOS (</a:t>
            </a:r>
            <a:r>
              <a:rPr lang="en-US" sz="1400" dirty="0" err="1" smtClean="0"/>
              <a:t>b</a:t>
            </a:r>
            <a:r>
              <a:rPr lang="en-US" sz="1400" baseline="-25000" dirty="0" err="1" smtClean="0"/>
              <a:t>ij</a:t>
            </a:r>
            <a:r>
              <a:rPr lang="en-US" sz="1400" dirty="0" smtClean="0"/>
              <a:t> = 0), where N – number of STAs and M – number of APs</a:t>
            </a:r>
          </a:p>
          <a:p>
            <a:pPr lvl="1">
              <a:buFont typeface="Times New Roman" pitchFamily="16" charset="0"/>
              <a:buChar char="•"/>
            </a:pPr>
            <a:r>
              <a:rPr lang="en-US" sz="1400" dirty="0" smtClean="0"/>
              <a:t>Let </a:t>
            </a:r>
            <a:r>
              <a:rPr lang="en-US" sz="1400" dirty="0" err="1" smtClean="0"/>
              <a:t>g</a:t>
            </a:r>
            <a:r>
              <a:rPr lang="en-US" sz="1400" baseline="-25000" dirty="0" err="1" smtClean="0"/>
              <a:t>ij</a:t>
            </a:r>
            <a:r>
              <a:rPr lang="en-US" sz="1400" dirty="0" smtClean="0"/>
              <a:t>(</a:t>
            </a:r>
            <a:r>
              <a:rPr lang="en-US" sz="1400" dirty="0" err="1" smtClean="0"/>
              <a:t>i</a:t>
            </a:r>
            <a:r>
              <a:rPr lang="en-US" sz="1400" dirty="0" smtClean="0"/>
              <a:t>=1,2,…N, j = 1,2,… M) be a Gaussian random variable with </a:t>
            </a:r>
            <a:r>
              <a:rPr lang="el-GR" sz="1400" dirty="0" smtClean="0"/>
              <a:t>σ</a:t>
            </a:r>
            <a:r>
              <a:rPr lang="en-US" sz="1400" baseline="30000" dirty="0" smtClean="0"/>
              <a:t>2</a:t>
            </a:r>
            <a:r>
              <a:rPr lang="en-US" sz="1400" dirty="0" smtClean="0"/>
              <a:t> = 1 and µ = 0 which is spatially-correlated with de-correlation distance of </a:t>
            </a:r>
            <a:r>
              <a:rPr lang="en-US" sz="1400" dirty="0" err="1" smtClean="0"/>
              <a:t>d</a:t>
            </a:r>
            <a:r>
              <a:rPr lang="en-US" sz="1400" baseline="-25000" dirty="0" err="1" smtClean="0"/>
              <a:t>cor_los</a:t>
            </a:r>
            <a:r>
              <a:rPr lang="en-US" sz="1400" baseline="-25000" dirty="0" smtClean="0"/>
              <a:t> </a:t>
            </a:r>
            <a:r>
              <a:rPr lang="en-US" sz="1400" dirty="0" smtClean="0"/>
              <a:t> (please note that </a:t>
            </a:r>
            <a:r>
              <a:rPr lang="en-US" sz="1400" dirty="0" err="1" smtClean="0"/>
              <a:t>g</a:t>
            </a:r>
            <a:r>
              <a:rPr lang="en-US" sz="1400" baseline="-25000" dirty="0" err="1" smtClean="0"/>
              <a:t>ij</a:t>
            </a:r>
            <a:r>
              <a:rPr lang="en-US" sz="1400" dirty="0" smtClean="0"/>
              <a:t> for different </a:t>
            </a:r>
            <a:r>
              <a:rPr lang="en-US" sz="1400" i="1" dirty="0" smtClean="0"/>
              <a:t>j</a:t>
            </a:r>
            <a:r>
              <a:rPr lang="en-US" sz="1400" dirty="0" smtClean="0"/>
              <a:t> are independent, i.e. we assume no inter-AP correlation) </a:t>
            </a:r>
          </a:p>
          <a:p>
            <a:pPr lvl="1">
              <a:buFont typeface="Times New Roman" pitchFamily="16" charset="0"/>
              <a:buChar char="•"/>
            </a:pPr>
            <a:r>
              <a:rPr lang="en-US" sz="1400" dirty="0" smtClean="0"/>
              <a:t>Let </a:t>
            </a:r>
            <a:r>
              <a:rPr lang="en-US" sz="1400" dirty="0" err="1" smtClean="0"/>
              <a:t>p</a:t>
            </a:r>
            <a:r>
              <a:rPr lang="en-US" sz="1400" baseline="-25000" dirty="0" err="1" smtClean="0"/>
              <a:t>ij</a:t>
            </a:r>
            <a:r>
              <a:rPr lang="en-US" sz="1400" dirty="0" smtClean="0"/>
              <a:t>(</a:t>
            </a:r>
            <a:r>
              <a:rPr lang="en-US" sz="1400" dirty="0" err="1" smtClean="0"/>
              <a:t>i</a:t>
            </a:r>
            <a:r>
              <a:rPr lang="en-US" sz="1400" dirty="0" smtClean="0"/>
              <a:t>=1,2,…N, j = 1,2,… M) be the probability of being in LOS between </a:t>
            </a:r>
            <a:r>
              <a:rPr lang="en-US" sz="1400" dirty="0" err="1" smtClean="0"/>
              <a:t>i-th</a:t>
            </a:r>
            <a:r>
              <a:rPr lang="en-US" sz="1400" dirty="0" smtClean="0"/>
              <a:t> STA and j-</a:t>
            </a:r>
            <a:r>
              <a:rPr lang="en-US" sz="1400" dirty="0" err="1" smtClean="0"/>
              <a:t>th</a:t>
            </a:r>
            <a:r>
              <a:rPr lang="en-US" sz="1400" dirty="0" smtClean="0"/>
              <a:t> AP dependent on distance </a:t>
            </a:r>
            <a:r>
              <a:rPr lang="en-US" sz="1400" dirty="0" err="1" smtClean="0"/>
              <a:t>d</a:t>
            </a:r>
            <a:r>
              <a:rPr lang="en-US" sz="1400" baseline="-25000" dirty="0" err="1" smtClean="0"/>
              <a:t>ij</a:t>
            </a:r>
            <a:r>
              <a:rPr lang="en-US" sz="1400" dirty="0" smtClean="0"/>
              <a:t>(</a:t>
            </a:r>
            <a:r>
              <a:rPr lang="en-US" sz="1400" dirty="0" err="1" smtClean="0"/>
              <a:t>i</a:t>
            </a:r>
            <a:r>
              <a:rPr lang="en-US" sz="1400" dirty="0" smtClean="0"/>
              <a:t>=1,2,…N, j = 1,2,… M)</a:t>
            </a:r>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endParaRPr lang="en-US" sz="18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14" name="Picture 13" descr="los_probability.png"/>
          <p:cNvPicPr>
            <a:picLocks noChangeAspect="1"/>
          </p:cNvPicPr>
          <p:nvPr/>
        </p:nvPicPr>
        <p:blipFill>
          <a:blip r:embed="rId3"/>
          <a:stretch>
            <a:fillRect/>
          </a:stretch>
        </p:blipFill>
        <p:spPr>
          <a:xfrm>
            <a:off x="1066800" y="4267015"/>
            <a:ext cx="2845047" cy="2133785"/>
          </a:xfrm>
          <a:prstGeom prst="rect">
            <a:avLst/>
          </a:prstGeom>
        </p:spPr>
      </p:pic>
      <p:sp>
        <p:nvSpPr>
          <p:cNvPr id="1269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697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69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698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191000" y="4800600"/>
            <a:ext cx="3276600" cy="574842"/>
          </a:xfrm>
          <a:prstGeom prst="rect">
            <a:avLst/>
          </a:prstGeom>
          <a:noFill/>
        </p:spPr>
      </p:pic>
      <p:sp>
        <p:nvSpPr>
          <p:cNvPr id="17" name="Rounded Rectangular Callout 16"/>
          <p:cNvSpPr/>
          <p:nvPr/>
        </p:nvSpPr>
        <p:spPr bwMode="auto">
          <a:xfrm>
            <a:off x="7772400" y="4267200"/>
            <a:ext cx="1143000" cy="1143000"/>
          </a:xfrm>
          <a:prstGeom prst="wedgeRoundRectCallout">
            <a:avLst>
              <a:gd name="adj1" fmla="val -83116"/>
              <a:gd name="adj2" fmla="val -4299"/>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050" dirty="0" smtClean="0">
                <a:solidFill>
                  <a:schemeClr val="tx1"/>
                </a:solidFill>
              </a:rPr>
              <a:t>Transformation of Uniform RN to Gaussian RN</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tx1"/>
                </a:solidFill>
                <a:effectLst/>
                <a:latin typeface="Times New Roman" pitchFamily="16" charset="0"/>
                <a:ea typeface="MS Gothic" charset="-128"/>
              </a:rPr>
              <a:t> (</a:t>
            </a:r>
            <a:r>
              <a:rPr kumimoji="0" lang="en-US" sz="1050" b="0" i="0" u="none" strike="noStrike" cap="none" normalizeH="0" baseline="0" dirty="0" err="1" smtClean="0">
                <a:ln>
                  <a:noFill/>
                </a:ln>
                <a:solidFill>
                  <a:schemeClr val="tx1"/>
                </a:solidFill>
                <a:effectLst/>
                <a:latin typeface="Times New Roman" pitchFamily="16" charset="0"/>
                <a:ea typeface="MS Gothic" charset="-128"/>
              </a:rPr>
              <a:t>erfinv</a:t>
            </a:r>
            <a:r>
              <a:rPr kumimoji="0" lang="en-US" sz="1050" b="0" i="0" u="none" strike="noStrike" cap="none" normalizeH="0" baseline="0" dirty="0" smtClean="0">
                <a:ln>
                  <a:noFill/>
                </a:ln>
                <a:solidFill>
                  <a:schemeClr val="tx1"/>
                </a:solidFill>
                <a:effectLst/>
                <a:latin typeface="Times New Roman" pitchFamily="16" charset="0"/>
                <a:ea typeface="MS Gothic" charset="-128"/>
              </a:rPr>
              <a:t> - Inverse</a:t>
            </a:r>
            <a:r>
              <a:rPr kumimoji="0" lang="en-US" sz="1050" b="0" i="0" u="none" strike="noStrike" cap="none" normalizeH="0" dirty="0" smtClean="0">
                <a:ln>
                  <a:noFill/>
                </a:ln>
                <a:solidFill>
                  <a:schemeClr val="tx1"/>
                </a:solidFill>
                <a:effectLst/>
                <a:latin typeface="Times New Roman" pitchFamily="16" charset="0"/>
                <a:ea typeface="MS Gothic" charset="-128"/>
              </a:rPr>
              <a:t> error function)</a:t>
            </a:r>
            <a:endParaRPr kumimoji="0" lang="en-US" sz="1050" b="0" i="0" u="none" strike="noStrike" cap="none" normalizeH="0" baseline="0" dirty="0" smtClean="0">
              <a:ln>
                <a:noFill/>
              </a:ln>
              <a:solidFill>
                <a:schemeClr val="tx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GB" dirty="0" smtClean="0"/>
              <a:t>Simulation parameter settings</a:t>
            </a:r>
            <a:br>
              <a:rPr lang="en-GB" dirty="0" smtClean="0"/>
            </a:b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362118954"/>
              </p:ext>
            </p:extLst>
          </p:nvPr>
        </p:nvGraphicFramePr>
        <p:xfrm>
          <a:off x="1115616" y="1412776"/>
          <a:ext cx="3517900" cy="4418119"/>
        </p:xfrm>
        <a:graphic>
          <a:graphicData uri="http://schemas.openxmlformats.org/drawingml/2006/table">
            <a:tbl>
              <a:tblPr/>
              <a:tblGrid>
                <a:gridCol w="1762369">
                  <a:extLst>
                    <a:ext uri="{9D8B030D-6E8A-4147-A177-3AD203B41FA5}">
                      <a16:colId xmlns:a16="http://schemas.microsoft.com/office/drawing/2014/main" val="20000"/>
                    </a:ext>
                  </a:extLst>
                </a:gridCol>
                <a:gridCol w="1755531">
                  <a:extLst>
                    <a:ext uri="{9D8B030D-6E8A-4147-A177-3AD203B41FA5}">
                      <a16:colId xmlns:a16="http://schemas.microsoft.com/office/drawing/2014/main" val="20001"/>
                    </a:ext>
                  </a:extLst>
                </a:gridCol>
              </a:tblGrid>
              <a:tr h="1539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dirty="0" smtClean="0">
                          <a:ln>
                            <a:noFill/>
                          </a:ln>
                          <a:solidFill>
                            <a:schemeClr val="tx1"/>
                          </a:solidFill>
                          <a:effectLst/>
                          <a:latin typeface="Times New Roman" pitchFamily="18" charset="0"/>
                          <a:cs typeface="Times New Roman" pitchFamily="18" charset="0"/>
                        </a:rPr>
                        <a:t>Main simulation parameters</a:t>
                      </a: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539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dirty="0" smtClean="0">
                          <a:ln>
                            <a:noFill/>
                          </a:ln>
                          <a:solidFill>
                            <a:schemeClr val="tx1"/>
                          </a:solidFill>
                          <a:effectLst/>
                          <a:latin typeface="Times New Roman" pitchFamily="18" charset="0"/>
                          <a:cs typeface="Times New Roman" pitchFamily="18" charset="0"/>
                        </a:rPr>
                        <a:t>Parameter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smtClean="0">
                          <a:ln>
                            <a:noFill/>
                          </a:ln>
                          <a:solidFill>
                            <a:schemeClr val="tx1"/>
                          </a:solidFill>
                          <a:effectLst/>
                          <a:latin typeface="Times New Roman" pitchFamily="18" charset="0"/>
                          <a:cs typeface="Times New Roman" pitchFamily="18" charset="0"/>
                        </a:rPr>
                        <a:t>Value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IEEE 802.11 standard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IEEE 802.11g (DSSS switched off)</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Network layout</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Hexagonal grid</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Wrap-around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Yes (BSS layout with 6 rings)</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height</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As defined in [1]</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STA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smtClean="0">
                          <a:ln>
                            <a:noFill/>
                          </a:ln>
                          <a:solidFill>
                            <a:schemeClr val="tx1"/>
                          </a:solidFill>
                          <a:effectLst/>
                          <a:latin typeface="Times New Roman" pitchFamily="18" charset="0"/>
                          <a:ea typeface="+mn-ea"/>
                          <a:cs typeface="Times New Roman" pitchFamily="18" charset="0"/>
                        </a:rPr>
                        <a:t>Random uniform distribution</a:t>
                      </a:r>
                      <a:endParaRPr kumimoji="0" lang="en-US" sz="700" b="0" i="0" u="none" strike="noStrike" kern="1200" cap="none" normalizeH="0" baseline="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7630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Modeling of preamble reception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Path loss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As defined in [1]</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Shadow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Fast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Mobility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Not considered</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Number of orthogonal channels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frequency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2.4 GHz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bandwidth</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20.0 MHz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Transmit power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15.0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20.0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Rx sensitivity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-88.0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GB"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Noise Figure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 dB</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Antenna type</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Omni-directional </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Antenna Gain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-2.0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CCA Mode1 threshold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-68.0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GB"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85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allocation rule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Strongest server (STAs always associate with APs with the strongest signal)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Traffic model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Full buffer (saturated model)</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type</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Non-elastic (UDP)</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direction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Downlink only</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4159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Packet size (size of the packet transmitted on the air interface, i.e. with MAC, IP and TCP overheads)</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1500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(Application layer packet size: 1424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16733733"/>
              </p:ext>
            </p:extLst>
          </p:nvPr>
        </p:nvGraphicFramePr>
        <p:xfrm>
          <a:off x="5046266" y="1641821"/>
          <a:ext cx="2752725" cy="4135313"/>
        </p:xfrm>
        <a:graphic>
          <a:graphicData uri="http://schemas.openxmlformats.org/drawingml/2006/table">
            <a:tbl>
              <a:tblPr/>
              <a:tblGrid>
                <a:gridCol w="1379538">
                  <a:extLst>
                    <a:ext uri="{9D8B030D-6E8A-4147-A177-3AD203B41FA5}">
                      <a16:colId xmlns:a16="http://schemas.microsoft.com/office/drawing/2014/main" val="20000"/>
                    </a:ext>
                  </a:extLst>
                </a:gridCol>
                <a:gridCol w="1373187">
                  <a:extLst>
                    <a:ext uri="{9D8B030D-6E8A-4147-A177-3AD203B41FA5}">
                      <a16:colId xmlns:a16="http://schemas.microsoft.com/office/drawing/2014/main" val="20001"/>
                    </a:ext>
                  </a:extLst>
                </a:gridCol>
              </a:tblGrid>
              <a:tr h="1793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Times New Roman" pitchFamily="18" charset="0"/>
                          <a:cs typeface="Times New Roman" pitchFamily="18" charset="0"/>
                        </a:rPr>
                        <a:t>Other IEEE 802.11 related parameters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793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Parameter</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Value</a:t>
                      </a:r>
                    </a:p>
                  </a:txBody>
                  <a:tcPr marL="36191" marR="0" marT="36194"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Beacon period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100ms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557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Probe timeout /Number of probe requests send per scanned channel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50ms / 2</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Scanning period (unassociated state only)</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15s</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RTS/CTS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Packet fragmentation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5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The maximum number of retransmission attempts for a DATA packet</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22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Rate adaptation algorithm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Times New Roman" pitchFamily="18" charset="0"/>
                          <a:cs typeface="Times New Roman" pitchFamily="18" charset="0"/>
                        </a:rPr>
                        <a:t>Mistrel</a:t>
                      </a: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MAC layer queue size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1000 packets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Number of beacons which must be consecutively missed by STA before disassociation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Association Request Timeout / Number of Assoc Req. before entering scanning</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0.5s / 3</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368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Transmission failure threshold for AP disassociation procedure</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0.99</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0"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Assumptions of </a:t>
            </a:r>
            <a:r>
              <a:rPr lang="en-US" dirty="0" err="1" smtClean="0"/>
              <a:t>TGax</a:t>
            </a:r>
            <a:r>
              <a:rPr lang="en-US" dirty="0" smtClean="0"/>
              <a:t> scenarios 4 channel model are investigated. </a:t>
            </a:r>
            <a:r>
              <a:rPr lang="en-US" dirty="0" smtClean="0"/>
              <a:t>Proposal</a:t>
            </a:r>
            <a:r>
              <a:rPr lang="pl-PL" dirty="0" smtClean="0"/>
              <a:t>s</a:t>
            </a:r>
            <a:r>
              <a:rPr lang="en-US" dirty="0" smtClean="0"/>
              <a:t>/recommendation</a:t>
            </a:r>
            <a:r>
              <a:rPr lang="pl-PL" dirty="0" smtClean="0"/>
              <a:t>s</a:t>
            </a:r>
            <a:r>
              <a:rPr lang="en-US" dirty="0" smtClean="0"/>
              <a:t> </a:t>
            </a:r>
            <a:r>
              <a:rPr lang="en-US" dirty="0" smtClean="0"/>
              <a:t>to enhance the current channel model are provided related to minimum distance, </a:t>
            </a:r>
            <a:r>
              <a:rPr lang="en-US" dirty="0" smtClean="0"/>
              <a:t>LOS </a:t>
            </a:r>
            <a:r>
              <a:rPr lang="en-US" dirty="0" smtClean="0"/>
              <a:t>path-loss models and LOS occurrence correlation. Direct follow up from IEEE 802.11-15/1048r0 [1].</a:t>
            </a: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Minimum distance requirements for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600" dirty="0" smtClean="0"/>
              <a:t>SCE#4 defines two minimum distance requirements [2]:</a:t>
            </a:r>
          </a:p>
          <a:p>
            <a:pPr lvl="1">
              <a:buFont typeface="Times New Roman" pitchFamily="16" charset="0"/>
              <a:buChar char="•"/>
            </a:pPr>
            <a:r>
              <a:rPr lang="en-US" sz="1400" dirty="0" smtClean="0"/>
              <a:t>3D distance requirement of 1m applicable to all links, and </a:t>
            </a:r>
          </a:p>
          <a:p>
            <a:pPr lvl="1">
              <a:buFont typeface="Times New Roman" pitchFamily="16" charset="0"/>
              <a:buChar char="•"/>
            </a:pPr>
            <a:r>
              <a:rPr lang="en-US" sz="1400" dirty="0" smtClean="0"/>
              <a:t>2D distance requirement of 10m applicable for STA to AP link only</a:t>
            </a:r>
          </a:p>
          <a:p>
            <a:pPr>
              <a:buFont typeface="Times New Roman" pitchFamily="16" charset="0"/>
              <a:buChar char="•"/>
            </a:pPr>
            <a:r>
              <a:rPr lang="en-US" sz="1600" dirty="0" smtClean="0"/>
              <a:t>STA to AP link 2D distance requirement seems to be an artifact from the early stage of </a:t>
            </a:r>
            <a:r>
              <a:rPr lang="en-US" sz="1600" dirty="0" err="1" smtClean="0"/>
              <a:t>TGax</a:t>
            </a:r>
            <a:r>
              <a:rPr lang="en-US" sz="1600" dirty="0" smtClean="0"/>
              <a:t> when channel models were not yet established</a:t>
            </a:r>
          </a:p>
          <a:p>
            <a:pPr lvl="1">
              <a:buFont typeface="Times New Roman" pitchFamily="16" charset="0"/>
              <a:buChar char="•"/>
            </a:pPr>
            <a:r>
              <a:rPr lang="en-US" sz="1400" dirty="0" smtClean="0"/>
              <a:t>If we assume that path-loss formula is valid for 3D distance below 10m for STA-STA link then why we cannot assume that this formula is also valid for STA-AP link below 10m?  (please note that path-loss formulas for distances below the breakpoint distance are the same for all links)</a:t>
            </a:r>
          </a:p>
          <a:p>
            <a:pPr lvl="1">
              <a:buFont typeface="Times New Roman" pitchFamily="16" charset="0"/>
              <a:buChar char="•"/>
            </a:pPr>
            <a:r>
              <a:rPr lang="en-US" sz="1400" dirty="0" smtClean="0"/>
              <a:t>If needed, poor channel condition underneath AP antennas can be properly modeled by using appropriate antenna characteristics</a:t>
            </a:r>
          </a:p>
          <a:p>
            <a:pPr>
              <a:buFont typeface="Times New Roman" pitchFamily="16" charset="0"/>
              <a:buChar char="•"/>
            </a:pPr>
            <a:r>
              <a:rPr lang="en-US" sz="1600" dirty="0" smtClean="0"/>
              <a:t>Minimum 2D distance requirement for STA-AP links can be removed from the description of SCE#4 to eliminate the inconsistency related to the existence of two minimum distance requirements</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Path-loss model discontinuity issue</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ITU </a:t>
            </a:r>
            <a:r>
              <a:rPr lang="en-US" sz="1800" dirty="0" err="1" smtClean="0"/>
              <a:t>UMi</a:t>
            </a:r>
            <a:r>
              <a:rPr lang="en-US" sz="1800" dirty="0" smtClean="0"/>
              <a:t> LOS Path-loss is a two-slope model with a break point distance (</a:t>
            </a:r>
            <a:r>
              <a:rPr lang="en-US" sz="1800" i="1" dirty="0" err="1" smtClean="0">
                <a:solidFill>
                  <a:schemeClr val="tx1"/>
                </a:solidFill>
              </a:rPr>
              <a:t>d</a:t>
            </a:r>
            <a:r>
              <a:rPr lang="en-US" sz="1800" baseline="-25000" dirty="0" err="1" smtClean="0">
                <a:solidFill>
                  <a:schemeClr val="tx1"/>
                </a:solidFill>
              </a:rPr>
              <a:t>BP</a:t>
            </a:r>
            <a:r>
              <a:rPr lang="en-US" sz="1800" dirty="0" smtClean="0"/>
              <a:t>) derived based on the </a:t>
            </a:r>
            <a:r>
              <a:rPr lang="en-US" sz="1800" dirty="0" err="1" smtClean="0"/>
              <a:t>Frensel</a:t>
            </a:r>
            <a:r>
              <a:rPr lang="en-US" sz="1800" dirty="0" smtClean="0"/>
              <a:t> zone theory</a:t>
            </a:r>
          </a:p>
          <a:p>
            <a:pPr>
              <a:buFont typeface="Times New Roman" pitchFamily="16" charset="0"/>
              <a:buChar char="•"/>
            </a:pPr>
            <a:r>
              <a:rPr lang="en-US" sz="1800" dirty="0" smtClean="0"/>
              <a:t>By allowing 3D distance for path-loss calculation (</a:t>
            </a:r>
            <a:r>
              <a:rPr lang="en-US" sz="1800" dirty="0" err="1" smtClean="0"/>
              <a:t>UMi</a:t>
            </a:r>
            <a:r>
              <a:rPr lang="en-US" sz="1800" dirty="0" smtClean="0"/>
              <a:t> LOS formula was originally derived for 2D distance) we introduce a discontinuity between the two slopes at the breakpoint distance for STA-AP link (see [1])</a:t>
            </a:r>
          </a:p>
          <a:p>
            <a:pPr>
              <a:buFont typeface="Times New Roman" pitchFamily="16" charset="0"/>
              <a:buChar char="•"/>
            </a:pPr>
            <a:r>
              <a:rPr lang="en-US" sz="1800" dirty="0" smtClean="0"/>
              <a:t>To preserve the continuity we need to update the model, as proposed below (for STA-STA and AP-AP links results remain the same as for the original formula) (see [3] fore derivation details)</a:t>
            </a:r>
            <a:endParaRPr lang="en-US" sz="2000" dirty="0" smtClean="0"/>
          </a:p>
          <a:p>
            <a:pPr>
              <a:buFont typeface="Times New Roman" pitchFamily="16" charset="0"/>
              <a:buChar char="•"/>
            </a:pPr>
            <a:endParaRPr lang="en-US" sz="2000" dirty="0" smtClean="0"/>
          </a:p>
          <a:p>
            <a:pPr>
              <a:buFont typeface="Times New Roman" pitchFamily="16" charset="0"/>
              <a:buChar char="•"/>
            </a:pPr>
            <a:endParaRPr lang="en-US" sz="2000" dirty="0" smtClean="0"/>
          </a:p>
          <a:p>
            <a:pPr>
              <a:buFont typeface="Times New Roman" pitchFamily="16" charset="0"/>
              <a:buChar char="•"/>
            </a:pPr>
            <a:endParaRPr lang="en-US" sz="2000" dirty="0" smtClean="0"/>
          </a:p>
          <a:p>
            <a:pPr>
              <a:buFont typeface="Times New Roman" pitchFamily="16" charset="0"/>
              <a:buChar char="•"/>
            </a:pPr>
            <a:endParaRPr lang="en-US" sz="2000" dirty="0" smtClean="0"/>
          </a:p>
          <a:p>
            <a:pPr>
              <a:buFont typeface="Times New Roman" pitchFamily="16" charset="0"/>
              <a:buChar char="•"/>
            </a:pPr>
            <a:endParaRPr lang="en-US" sz="20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67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6739" name="Rectangle 3"/>
          <p:cNvSpPr>
            <a:spLocks noChangeArrowheads="1"/>
          </p:cNvSpPr>
          <p:nvPr/>
        </p:nvSpPr>
        <p:spPr bwMode="auto">
          <a:xfrm>
            <a:off x="0" y="1981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7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6742" name="Rectangle 6"/>
          <p:cNvSpPr>
            <a:spLocks noChangeArrowheads="1"/>
          </p:cNvSpPr>
          <p:nvPr/>
        </p:nvSpPr>
        <p:spPr bwMode="auto">
          <a:xfrm>
            <a:off x="0" y="1981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74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6745" name="Rectangle 9"/>
          <p:cNvSpPr>
            <a:spLocks noChangeArrowheads="1"/>
          </p:cNvSpPr>
          <p:nvPr/>
        </p:nvSpPr>
        <p:spPr bwMode="auto">
          <a:xfrm>
            <a:off x="0" y="1695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74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6748" name="Rectangle 12"/>
          <p:cNvSpPr>
            <a:spLocks noChangeArrowheads="1"/>
          </p:cNvSpPr>
          <p:nvPr/>
        </p:nvSpPr>
        <p:spPr bwMode="auto">
          <a:xfrm>
            <a:off x="0" y="1285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131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2024" y="5410199"/>
            <a:ext cx="5465376" cy="762000"/>
          </a:xfrm>
          <a:prstGeom prst="rect">
            <a:avLst/>
          </a:prstGeom>
          <a:noFill/>
        </p:spPr>
      </p:pic>
      <p:sp>
        <p:nvSpPr>
          <p:cNvPr id="188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84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8421" name="Rectangle 5"/>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84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842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81000" y="4648200"/>
            <a:ext cx="6096000" cy="557391"/>
          </a:xfrm>
          <a:prstGeom prst="rect">
            <a:avLst/>
          </a:prstGeom>
          <a:noFill/>
        </p:spPr>
      </p:pic>
      <p:sp>
        <p:nvSpPr>
          <p:cNvPr id="188424" name="Rectangle 8"/>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8" name="Picture 27" descr="pathloss_los_correction_zoom.png"/>
          <p:cNvPicPr>
            <a:picLocks noChangeAspect="1"/>
          </p:cNvPicPr>
          <p:nvPr/>
        </p:nvPicPr>
        <p:blipFill>
          <a:blip r:embed="rId5"/>
          <a:stretch>
            <a:fillRect/>
          </a:stretch>
        </p:blipFill>
        <p:spPr>
          <a:xfrm>
            <a:off x="5791200" y="4424676"/>
            <a:ext cx="2639537" cy="1976124"/>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5</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LOS occurrence is a slow process versus distance </a:t>
            </a:r>
            <a:r>
              <a:rPr lang="en-US" sz="1800" dirty="0" err="1" smtClean="0"/>
              <a:t>Δx</a:t>
            </a:r>
            <a:r>
              <a:rPr lang="en-US" sz="1800" dirty="0" smtClean="0"/>
              <a:t> as it is affected by buildings and/or obstacles thus, similarly to slow fading, </a:t>
            </a:r>
            <a:r>
              <a:rPr lang="en-US" sz="1800" u="sng" dirty="0" smtClean="0"/>
              <a:t>LOS occurrence for STA-AP links for adjacent STAs should be correlated</a:t>
            </a:r>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r>
              <a:rPr lang="en-US" sz="1800" dirty="0" smtClean="0"/>
              <a:t>LOS occurrence correlation, in contrast to slow fading, is not considered in ITU </a:t>
            </a:r>
            <a:r>
              <a:rPr lang="en-US" sz="1800" dirty="0" err="1" smtClean="0"/>
              <a:t>UMi</a:t>
            </a: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a:p>
            <a:pPr>
              <a:buFont typeface="Times New Roman" pitchFamily="16" charset="0"/>
              <a:buChar char="•"/>
            </a:pPr>
            <a:endParaRPr lang="en-US" sz="18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11" name="Picture 10" descr="theoretical2.png"/>
          <p:cNvPicPr>
            <a:picLocks noChangeAspect="1"/>
          </p:cNvPicPr>
          <p:nvPr/>
        </p:nvPicPr>
        <p:blipFill>
          <a:blip r:embed="rId3"/>
          <a:stretch>
            <a:fillRect/>
          </a:stretch>
        </p:blipFill>
        <p:spPr>
          <a:xfrm>
            <a:off x="2819400" y="3129072"/>
            <a:ext cx="2967631" cy="129052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6</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Ignoring the impact of LOS occurrence correlation may result in over-estimation of CSMA specific effects such as hidden terminal and “piggy in the middle” /capture effect</a:t>
            </a:r>
          </a:p>
          <a:p>
            <a:endParaRPr lang="en-US" sz="18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129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304800" y="4034135"/>
            <a:ext cx="4297680" cy="461665"/>
          </a:xfrm>
          <a:prstGeom prst="rect">
            <a:avLst/>
          </a:prstGeom>
          <a:noFill/>
        </p:spPr>
        <p:txBody>
          <a:bodyPr wrap="square" rtlCol="0">
            <a:spAutoFit/>
          </a:bodyPr>
          <a:lstStyle/>
          <a:p>
            <a:r>
              <a:rPr lang="en-US" sz="1200" u="sng" dirty="0" smtClean="0">
                <a:solidFill>
                  <a:schemeClr val="tx1"/>
                </a:solidFill>
              </a:rPr>
              <a:t>Without correlation</a:t>
            </a:r>
            <a:r>
              <a:rPr lang="en-US" sz="1200" dirty="0" smtClean="0">
                <a:solidFill>
                  <a:schemeClr val="tx1"/>
                </a:solidFill>
              </a:rPr>
              <a:t>: Hidden terminal problem each time when one STA receives whilst other transmits</a:t>
            </a:r>
            <a:endParaRPr lang="en-US" sz="1200" dirty="0">
              <a:solidFill>
                <a:schemeClr val="tx1"/>
              </a:solidFill>
            </a:endParaRPr>
          </a:p>
        </p:txBody>
      </p:sp>
      <p:sp>
        <p:nvSpPr>
          <p:cNvPr id="18" name="TextBox 17"/>
          <p:cNvSpPr txBox="1"/>
          <p:nvPr/>
        </p:nvSpPr>
        <p:spPr>
          <a:xfrm>
            <a:off x="304800" y="5791200"/>
            <a:ext cx="4297680" cy="461665"/>
          </a:xfrm>
          <a:prstGeom prst="rect">
            <a:avLst/>
          </a:prstGeom>
          <a:noFill/>
        </p:spPr>
        <p:txBody>
          <a:bodyPr wrap="square" rtlCol="0">
            <a:spAutoFit/>
          </a:bodyPr>
          <a:lstStyle/>
          <a:p>
            <a:r>
              <a:rPr lang="en-US" sz="1200" u="sng" dirty="0" smtClean="0">
                <a:solidFill>
                  <a:schemeClr val="tx1"/>
                </a:solidFill>
              </a:rPr>
              <a:t>With correlation</a:t>
            </a:r>
            <a:r>
              <a:rPr lang="en-US" sz="1200" dirty="0" smtClean="0">
                <a:solidFill>
                  <a:schemeClr val="tx1"/>
                </a:solidFill>
              </a:rPr>
              <a:t>: Both stations connected to AP2, thus no hidden terminal problem</a:t>
            </a:r>
            <a:endParaRPr lang="en-US" sz="1200" dirty="0">
              <a:solidFill>
                <a:schemeClr val="tx1"/>
              </a:solidFill>
            </a:endParaRPr>
          </a:p>
        </p:txBody>
      </p:sp>
      <p:sp>
        <p:nvSpPr>
          <p:cNvPr id="16" name="TextBox 15"/>
          <p:cNvSpPr txBox="1"/>
          <p:nvPr/>
        </p:nvSpPr>
        <p:spPr>
          <a:xfrm>
            <a:off x="4724400" y="3805535"/>
            <a:ext cx="4297680" cy="830997"/>
          </a:xfrm>
          <a:prstGeom prst="rect">
            <a:avLst/>
          </a:prstGeom>
          <a:noFill/>
        </p:spPr>
        <p:txBody>
          <a:bodyPr wrap="square" rtlCol="0">
            <a:spAutoFit/>
          </a:bodyPr>
          <a:lstStyle/>
          <a:p>
            <a:r>
              <a:rPr lang="en-US" sz="1200" u="sng" dirty="0" smtClean="0">
                <a:solidFill>
                  <a:schemeClr val="tx1"/>
                </a:solidFill>
              </a:rPr>
              <a:t>Without correlation</a:t>
            </a:r>
            <a:r>
              <a:rPr lang="en-US" sz="1200" dirty="0" smtClean="0">
                <a:solidFill>
                  <a:schemeClr val="tx1"/>
                </a:solidFill>
              </a:rPr>
              <a:t>: Hidden terminal problem each time when STA2 transmits to AP2 whilst STA1 receives from AP1 (AP1 in NLOS with STA2 thus AP1 transmission does not trigger CCA busy in STA2).</a:t>
            </a:r>
            <a:endParaRPr lang="en-US" sz="1200" dirty="0">
              <a:solidFill>
                <a:schemeClr val="tx1"/>
              </a:solidFill>
            </a:endParaRPr>
          </a:p>
        </p:txBody>
      </p:sp>
      <p:pic>
        <p:nvPicPr>
          <p:cNvPr id="19" name="Picture 18" descr="theoretical1.png"/>
          <p:cNvPicPr>
            <a:picLocks noChangeAspect="1"/>
          </p:cNvPicPr>
          <p:nvPr/>
        </p:nvPicPr>
        <p:blipFill>
          <a:blip r:embed="rId3" cstate="print"/>
          <a:stretch>
            <a:fillRect/>
          </a:stretch>
        </p:blipFill>
        <p:spPr>
          <a:xfrm>
            <a:off x="762000" y="3048000"/>
            <a:ext cx="3372362" cy="914400"/>
          </a:xfrm>
          <a:prstGeom prst="rect">
            <a:avLst/>
          </a:prstGeom>
        </p:spPr>
      </p:pic>
      <p:pic>
        <p:nvPicPr>
          <p:cNvPr id="20" name="Picture 19" descr="theoretical2.png"/>
          <p:cNvPicPr>
            <a:picLocks noChangeAspect="1"/>
          </p:cNvPicPr>
          <p:nvPr/>
        </p:nvPicPr>
        <p:blipFill>
          <a:blip r:embed="rId4" cstate="print"/>
          <a:stretch>
            <a:fillRect/>
          </a:stretch>
        </p:blipFill>
        <p:spPr>
          <a:xfrm>
            <a:off x="744840" y="4796136"/>
            <a:ext cx="3349884" cy="908305"/>
          </a:xfrm>
          <a:prstGeom prst="rect">
            <a:avLst/>
          </a:prstGeom>
        </p:spPr>
      </p:pic>
      <p:pic>
        <p:nvPicPr>
          <p:cNvPr id="21" name="Picture 20" descr="theoretical1a.png"/>
          <p:cNvPicPr>
            <a:picLocks noChangeAspect="1"/>
          </p:cNvPicPr>
          <p:nvPr/>
        </p:nvPicPr>
        <p:blipFill>
          <a:blip r:embed="rId5" cstate="print"/>
          <a:stretch>
            <a:fillRect/>
          </a:stretch>
        </p:blipFill>
        <p:spPr>
          <a:xfrm>
            <a:off x="5105400" y="2650286"/>
            <a:ext cx="3349884" cy="1159714"/>
          </a:xfrm>
          <a:prstGeom prst="rect">
            <a:avLst/>
          </a:prstGeom>
        </p:spPr>
      </p:pic>
      <p:pic>
        <p:nvPicPr>
          <p:cNvPr id="23" name="Picture 22" descr="theoretical2a.png"/>
          <p:cNvPicPr>
            <a:picLocks noChangeAspect="1"/>
          </p:cNvPicPr>
          <p:nvPr/>
        </p:nvPicPr>
        <p:blipFill>
          <a:blip r:embed="rId6" cstate="print"/>
          <a:stretch>
            <a:fillRect/>
          </a:stretch>
        </p:blipFill>
        <p:spPr>
          <a:xfrm>
            <a:off x="5105400" y="4648200"/>
            <a:ext cx="3349884" cy="1159714"/>
          </a:xfrm>
          <a:prstGeom prst="rect">
            <a:avLst/>
          </a:prstGeom>
        </p:spPr>
      </p:pic>
      <p:sp>
        <p:nvSpPr>
          <p:cNvPr id="24" name="TextBox 23"/>
          <p:cNvSpPr txBox="1"/>
          <p:nvPr/>
        </p:nvSpPr>
        <p:spPr>
          <a:xfrm>
            <a:off x="4724400" y="5791200"/>
            <a:ext cx="4297680" cy="646331"/>
          </a:xfrm>
          <a:prstGeom prst="rect">
            <a:avLst/>
          </a:prstGeom>
          <a:noFill/>
        </p:spPr>
        <p:txBody>
          <a:bodyPr wrap="square" rtlCol="0">
            <a:spAutoFit/>
          </a:bodyPr>
          <a:lstStyle/>
          <a:p>
            <a:r>
              <a:rPr lang="en-US" sz="1200" u="sng" dirty="0" smtClean="0">
                <a:solidFill>
                  <a:schemeClr val="tx1"/>
                </a:solidFill>
              </a:rPr>
              <a:t>With correlation</a:t>
            </a:r>
            <a:r>
              <a:rPr lang="en-US" sz="1200" dirty="0" smtClean="0">
                <a:solidFill>
                  <a:schemeClr val="tx1"/>
                </a:solidFill>
              </a:rPr>
              <a:t>: No threat of STA2 initiating transmission during STA1 reception from AP1 (AP1 transmission triggers CCA busy in STA2).</a:t>
            </a:r>
            <a:endParaRPr lang="en-US" sz="1200" dirty="0">
              <a:solidFill>
                <a:schemeClr val="tx1"/>
              </a:solidFill>
            </a:endParaRPr>
          </a:p>
        </p:txBody>
      </p:sp>
      <p:cxnSp>
        <p:nvCxnSpPr>
          <p:cNvPr id="25" name="Straight Arrow Connector 24"/>
          <p:cNvCxnSpPr/>
          <p:nvPr/>
        </p:nvCxnSpPr>
        <p:spPr bwMode="auto">
          <a:xfrm rot="10800000" flipV="1">
            <a:off x="6781801" y="4648200"/>
            <a:ext cx="687258" cy="59486"/>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6" name="TextBox 25"/>
          <p:cNvSpPr txBox="1"/>
          <p:nvPr/>
        </p:nvSpPr>
        <p:spPr>
          <a:xfrm>
            <a:off x="7424257" y="4554379"/>
            <a:ext cx="1645002" cy="246221"/>
          </a:xfrm>
          <a:prstGeom prst="rect">
            <a:avLst/>
          </a:prstGeom>
          <a:noFill/>
        </p:spPr>
        <p:txBody>
          <a:bodyPr wrap="none" rtlCol="0">
            <a:spAutoFit/>
          </a:bodyPr>
          <a:lstStyle/>
          <a:p>
            <a:r>
              <a:rPr lang="en-US" sz="1000" dirty="0" smtClean="0">
                <a:solidFill>
                  <a:schemeClr val="tx1"/>
                </a:solidFill>
              </a:rPr>
              <a:t>Boundary between two cells</a:t>
            </a:r>
            <a:endParaRPr lang="en-US" sz="1000" dirty="0">
              <a:solidFill>
                <a:schemeClr val="tx1"/>
              </a:solidFill>
            </a:endParaRPr>
          </a:p>
        </p:txBody>
      </p:sp>
      <p:cxnSp>
        <p:nvCxnSpPr>
          <p:cNvPr id="27" name="Straight Arrow Connector 26"/>
          <p:cNvCxnSpPr/>
          <p:nvPr/>
        </p:nvCxnSpPr>
        <p:spPr bwMode="auto">
          <a:xfrm rot="10800000" flipV="1">
            <a:off x="6781800" y="2667000"/>
            <a:ext cx="687258" cy="59486"/>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8" name="TextBox 27"/>
          <p:cNvSpPr txBox="1"/>
          <p:nvPr/>
        </p:nvSpPr>
        <p:spPr>
          <a:xfrm>
            <a:off x="7424256" y="2573179"/>
            <a:ext cx="1645002" cy="246221"/>
          </a:xfrm>
          <a:prstGeom prst="rect">
            <a:avLst/>
          </a:prstGeom>
          <a:noFill/>
        </p:spPr>
        <p:txBody>
          <a:bodyPr wrap="none" rtlCol="0">
            <a:spAutoFit/>
          </a:bodyPr>
          <a:lstStyle/>
          <a:p>
            <a:r>
              <a:rPr lang="en-US" sz="1000" dirty="0" smtClean="0">
                <a:solidFill>
                  <a:schemeClr val="tx1"/>
                </a:solidFill>
              </a:rPr>
              <a:t>Boundary between two cells</a:t>
            </a:r>
            <a:endParaRPr lang="en-US" sz="10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dirty="0" smtClean="0"/>
              <a:t>Ignoring the impact of LOS occurrence correlation may result in over-estimation of CSMA specific effects such as hidden terminal and “piggy in the middle”/capture effect</a:t>
            </a:r>
          </a:p>
          <a:p>
            <a:endParaRPr lang="en-US" sz="1800"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129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2895600" y="3957935"/>
            <a:ext cx="4343400" cy="646331"/>
          </a:xfrm>
          <a:prstGeom prst="rect">
            <a:avLst/>
          </a:prstGeom>
          <a:noFill/>
        </p:spPr>
        <p:txBody>
          <a:bodyPr wrap="square" rtlCol="0">
            <a:spAutoFit/>
          </a:bodyPr>
          <a:lstStyle/>
          <a:p>
            <a:r>
              <a:rPr lang="en-US" sz="1200" u="sng" dirty="0" smtClean="0">
                <a:solidFill>
                  <a:schemeClr val="tx1"/>
                </a:solidFill>
              </a:rPr>
              <a:t>Without correlation</a:t>
            </a:r>
            <a:r>
              <a:rPr lang="en-US" sz="1200" dirty="0" smtClean="0">
                <a:solidFill>
                  <a:schemeClr val="tx1"/>
                </a:solidFill>
              </a:rPr>
              <a:t>: AP1 transmission triggers CCA busy in STA1 due to LOS, thus lowering contention for STA2 and allowing STA2 to transmit more often (may lead to “piggy in the middle” problem)</a:t>
            </a:r>
            <a:endParaRPr lang="en-US" sz="1200" dirty="0">
              <a:solidFill>
                <a:schemeClr val="tx1"/>
              </a:solidFill>
            </a:endParaRPr>
          </a:p>
        </p:txBody>
      </p:sp>
      <p:sp>
        <p:nvSpPr>
          <p:cNvPr id="18" name="TextBox 17"/>
          <p:cNvSpPr txBox="1"/>
          <p:nvPr/>
        </p:nvSpPr>
        <p:spPr>
          <a:xfrm>
            <a:off x="2895600" y="5939135"/>
            <a:ext cx="4267200" cy="461665"/>
          </a:xfrm>
          <a:prstGeom prst="rect">
            <a:avLst/>
          </a:prstGeom>
          <a:noFill/>
        </p:spPr>
        <p:txBody>
          <a:bodyPr wrap="square" rtlCol="0">
            <a:spAutoFit/>
          </a:bodyPr>
          <a:lstStyle/>
          <a:p>
            <a:r>
              <a:rPr lang="en-US" sz="1200" u="sng" dirty="0" smtClean="0">
                <a:solidFill>
                  <a:schemeClr val="tx1"/>
                </a:solidFill>
              </a:rPr>
              <a:t>With correlation</a:t>
            </a:r>
            <a:r>
              <a:rPr lang="en-US" sz="1200" dirty="0" smtClean="0">
                <a:solidFill>
                  <a:schemeClr val="tx1"/>
                </a:solidFill>
              </a:rPr>
              <a:t>: STA1 and STA2 are both in LOS with AP1 and thus AP1 transmission triggers CCA busy in both STAs</a:t>
            </a:r>
            <a:endParaRPr lang="en-US" sz="1200" dirty="0">
              <a:solidFill>
                <a:schemeClr val="tx1"/>
              </a:solidFill>
            </a:endParaRPr>
          </a:p>
        </p:txBody>
      </p:sp>
      <p:pic>
        <p:nvPicPr>
          <p:cNvPr id="22" name="Picture 21" descr="theoretical1b.png"/>
          <p:cNvPicPr>
            <a:picLocks noChangeAspect="1"/>
          </p:cNvPicPr>
          <p:nvPr/>
        </p:nvPicPr>
        <p:blipFill>
          <a:blip r:embed="rId3" cstate="print"/>
          <a:stretch>
            <a:fillRect/>
          </a:stretch>
        </p:blipFill>
        <p:spPr>
          <a:xfrm>
            <a:off x="3276600" y="2819400"/>
            <a:ext cx="3349884" cy="1159714"/>
          </a:xfrm>
          <a:prstGeom prst="rect">
            <a:avLst/>
          </a:prstGeom>
        </p:spPr>
      </p:pic>
      <p:pic>
        <p:nvPicPr>
          <p:cNvPr id="23" name="Picture 22" descr="theoretical2b.png"/>
          <p:cNvPicPr>
            <a:picLocks noChangeAspect="1"/>
          </p:cNvPicPr>
          <p:nvPr/>
        </p:nvPicPr>
        <p:blipFill>
          <a:blip r:embed="rId4" cstate="print"/>
          <a:stretch>
            <a:fillRect/>
          </a:stretch>
        </p:blipFill>
        <p:spPr>
          <a:xfrm>
            <a:off x="3276600" y="4707686"/>
            <a:ext cx="3349884" cy="1159714"/>
          </a:xfrm>
          <a:prstGeom prst="rect">
            <a:avLst/>
          </a:prstGeom>
        </p:spPr>
      </p:pic>
      <p:cxnSp>
        <p:nvCxnSpPr>
          <p:cNvPr id="26" name="Straight Arrow Connector 25"/>
          <p:cNvCxnSpPr>
            <a:endCxn id="23" idx="0"/>
          </p:cNvCxnSpPr>
          <p:nvPr/>
        </p:nvCxnSpPr>
        <p:spPr bwMode="auto">
          <a:xfrm rot="10800000" flipV="1">
            <a:off x="4951542" y="4648200"/>
            <a:ext cx="687258" cy="59486"/>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7" name="TextBox 26"/>
          <p:cNvSpPr txBox="1"/>
          <p:nvPr/>
        </p:nvSpPr>
        <p:spPr>
          <a:xfrm>
            <a:off x="5593998" y="4554379"/>
            <a:ext cx="1645002" cy="246221"/>
          </a:xfrm>
          <a:prstGeom prst="rect">
            <a:avLst/>
          </a:prstGeom>
          <a:noFill/>
        </p:spPr>
        <p:txBody>
          <a:bodyPr wrap="none" rtlCol="0">
            <a:spAutoFit/>
          </a:bodyPr>
          <a:lstStyle/>
          <a:p>
            <a:r>
              <a:rPr lang="en-US" sz="1000" dirty="0" smtClean="0">
                <a:solidFill>
                  <a:schemeClr val="tx1"/>
                </a:solidFill>
              </a:rPr>
              <a:t>Boundary between two cells</a:t>
            </a:r>
            <a:endParaRPr lang="en-US" sz="1000" dirty="0">
              <a:solidFill>
                <a:schemeClr val="tx1"/>
              </a:solidFill>
            </a:endParaRPr>
          </a:p>
        </p:txBody>
      </p:sp>
      <p:cxnSp>
        <p:nvCxnSpPr>
          <p:cNvPr id="28" name="Straight Arrow Connector 27"/>
          <p:cNvCxnSpPr/>
          <p:nvPr/>
        </p:nvCxnSpPr>
        <p:spPr bwMode="auto">
          <a:xfrm rot="10800000" flipV="1">
            <a:off x="4953000" y="2819400"/>
            <a:ext cx="687258" cy="59486"/>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9" name="TextBox 28"/>
          <p:cNvSpPr txBox="1"/>
          <p:nvPr/>
        </p:nvSpPr>
        <p:spPr>
          <a:xfrm>
            <a:off x="5595456" y="2725579"/>
            <a:ext cx="1645002" cy="246221"/>
          </a:xfrm>
          <a:prstGeom prst="rect">
            <a:avLst/>
          </a:prstGeom>
          <a:noFill/>
        </p:spPr>
        <p:txBody>
          <a:bodyPr wrap="none" rtlCol="0">
            <a:spAutoFit/>
          </a:bodyPr>
          <a:lstStyle/>
          <a:p>
            <a:r>
              <a:rPr lang="en-US" sz="1000" dirty="0" smtClean="0">
                <a:solidFill>
                  <a:schemeClr val="tx1"/>
                </a:solidFill>
              </a:rPr>
              <a:t>Boundary between two cells</a:t>
            </a:r>
            <a:endParaRPr lang="en-US" sz="10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Impact of LOS occurrence correlation</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30" name="TextBox 29"/>
          <p:cNvSpPr txBox="1"/>
          <p:nvPr/>
        </p:nvSpPr>
        <p:spPr>
          <a:xfrm>
            <a:off x="5105400" y="5257800"/>
            <a:ext cx="3429000" cy="307777"/>
          </a:xfrm>
          <a:prstGeom prst="rect">
            <a:avLst/>
          </a:prstGeom>
          <a:noFill/>
        </p:spPr>
        <p:txBody>
          <a:bodyPr wrap="square" rtlCol="0">
            <a:spAutoFit/>
          </a:bodyPr>
          <a:lstStyle/>
          <a:p>
            <a:pPr algn="ctr"/>
            <a:r>
              <a:rPr lang="en-US" sz="1400" dirty="0" smtClean="0">
                <a:solidFill>
                  <a:schemeClr val="tx1"/>
                </a:solidFill>
              </a:rPr>
              <a:t>UL traffic 50%,  DL traffic 50% scenario</a:t>
            </a:r>
            <a:endParaRPr lang="en-US" sz="1400" dirty="0">
              <a:solidFill>
                <a:schemeClr val="tx1"/>
              </a:solidFill>
            </a:endParaRPr>
          </a:p>
        </p:txBody>
      </p:sp>
      <p:sp>
        <p:nvSpPr>
          <p:cNvPr id="41" name="Rectangle 40"/>
          <p:cNvSpPr/>
          <p:nvPr/>
        </p:nvSpPr>
        <p:spPr>
          <a:xfrm>
            <a:off x="1905000" y="5635823"/>
            <a:ext cx="5562600" cy="523220"/>
          </a:xfrm>
          <a:prstGeom prst="rect">
            <a:avLst/>
          </a:prstGeom>
        </p:spPr>
        <p:txBody>
          <a:bodyPr wrap="square">
            <a:spAutoFit/>
          </a:bodyPr>
          <a:lstStyle/>
          <a:p>
            <a:pPr algn="ctr"/>
            <a:r>
              <a:rPr lang="en-US" sz="1400" b="1" u="sng" dirty="0" smtClean="0">
                <a:solidFill>
                  <a:schemeClr val="tx1"/>
                </a:solidFill>
              </a:rPr>
              <a:t>LOS occurrence correlation has a significant impact on simulation results</a:t>
            </a:r>
            <a:endParaRPr lang="en-US" sz="1400" b="1" u="sng" dirty="0">
              <a:solidFill>
                <a:schemeClr val="tx1"/>
              </a:solidFill>
            </a:endParaRPr>
          </a:p>
        </p:txBody>
      </p:sp>
      <p:sp>
        <p:nvSpPr>
          <p:cNvPr id="14" name="TextBox 13"/>
          <p:cNvSpPr txBox="1"/>
          <p:nvPr/>
        </p:nvSpPr>
        <p:spPr>
          <a:xfrm>
            <a:off x="457200" y="5254823"/>
            <a:ext cx="3429000" cy="307777"/>
          </a:xfrm>
          <a:prstGeom prst="rect">
            <a:avLst/>
          </a:prstGeom>
          <a:noFill/>
        </p:spPr>
        <p:txBody>
          <a:bodyPr wrap="square" rtlCol="0">
            <a:spAutoFit/>
          </a:bodyPr>
          <a:lstStyle/>
          <a:p>
            <a:pPr algn="ctr"/>
            <a:r>
              <a:rPr lang="en-US" sz="1400" dirty="0" smtClean="0">
                <a:solidFill>
                  <a:schemeClr val="tx1"/>
                </a:solidFill>
              </a:rPr>
              <a:t>DL traffic 100% scenario</a:t>
            </a:r>
            <a:endParaRPr lang="en-US" sz="1400" dirty="0">
              <a:solidFill>
                <a:schemeClr val="tx1"/>
              </a:solidFill>
            </a:endParaRPr>
          </a:p>
        </p:txBody>
      </p:sp>
      <p:sp>
        <p:nvSpPr>
          <p:cNvPr id="52" name="Rectangle 51"/>
          <p:cNvSpPr/>
          <p:nvPr/>
        </p:nvSpPr>
        <p:spPr>
          <a:xfrm>
            <a:off x="152400" y="5791200"/>
            <a:ext cx="1828800" cy="600164"/>
          </a:xfrm>
          <a:prstGeom prst="rect">
            <a:avLst/>
          </a:prstGeom>
        </p:spPr>
        <p:txBody>
          <a:bodyPr wrap="square">
            <a:spAutoFit/>
          </a:bodyPr>
          <a:lstStyle/>
          <a:p>
            <a:r>
              <a:rPr lang="en-US" sz="1200" dirty="0" smtClean="0">
                <a:solidFill>
                  <a:schemeClr val="tx1"/>
                </a:solidFill>
              </a:rPr>
              <a:t>Assumption</a:t>
            </a:r>
            <a:r>
              <a:rPr lang="en-US" sz="1050" dirty="0" smtClean="0">
                <a:solidFill>
                  <a:schemeClr val="tx1"/>
                </a:solidFill>
              </a:rPr>
              <a:t>: </a:t>
            </a:r>
            <a:r>
              <a:rPr lang="en-US" sz="1050" dirty="0" err="1" smtClean="0">
                <a:solidFill>
                  <a:schemeClr val="tx1"/>
                </a:solidFill>
              </a:rPr>
              <a:t>d</a:t>
            </a:r>
            <a:r>
              <a:rPr lang="en-US" sz="1050" baseline="-25000" dirty="0" err="1" smtClean="0">
                <a:solidFill>
                  <a:schemeClr val="tx1"/>
                </a:solidFill>
              </a:rPr>
              <a:t>cor_los</a:t>
            </a:r>
            <a:r>
              <a:rPr lang="en-US" sz="1050" baseline="-25000" dirty="0" smtClean="0">
                <a:solidFill>
                  <a:schemeClr val="tx1"/>
                </a:solidFill>
              </a:rPr>
              <a:t> </a:t>
            </a:r>
            <a:r>
              <a:rPr lang="en-US" sz="1050" dirty="0" smtClean="0">
                <a:solidFill>
                  <a:schemeClr val="tx1"/>
                </a:solidFill>
              </a:rPr>
              <a:t>= 13m (the same value as ITU </a:t>
            </a:r>
            <a:r>
              <a:rPr lang="en-US" sz="1050" dirty="0" err="1" smtClean="0">
                <a:solidFill>
                  <a:schemeClr val="tx1"/>
                </a:solidFill>
              </a:rPr>
              <a:t>UMi</a:t>
            </a:r>
            <a:r>
              <a:rPr lang="en-US" sz="1050" dirty="0" smtClean="0">
                <a:solidFill>
                  <a:schemeClr val="tx1"/>
                </a:solidFill>
              </a:rPr>
              <a:t> </a:t>
            </a:r>
            <a:r>
              <a:rPr lang="en-US" sz="1050" dirty="0" err="1" smtClean="0">
                <a:solidFill>
                  <a:schemeClr val="tx1"/>
                </a:solidFill>
              </a:rPr>
              <a:t>d</a:t>
            </a:r>
            <a:r>
              <a:rPr lang="en-US" sz="1050" baseline="-25000" dirty="0" err="1" smtClean="0">
                <a:solidFill>
                  <a:schemeClr val="tx1"/>
                </a:solidFill>
              </a:rPr>
              <a:t>cor_sf</a:t>
            </a:r>
            <a:r>
              <a:rPr lang="en-US" sz="1050" dirty="0" smtClean="0">
                <a:solidFill>
                  <a:schemeClr val="tx1"/>
                </a:solidFill>
              </a:rPr>
              <a:t>  for NLOS [3])</a:t>
            </a:r>
            <a:endParaRPr lang="en-US" sz="1050" dirty="0">
              <a:solidFill>
                <a:schemeClr val="tx1"/>
              </a:solidFill>
            </a:endParaRPr>
          </a:p>
        </p:txBody>
      </p:sp>
      <p:pic>
        <p:nvPicPr>
          <p:cNvPr id="26" name="Obraz 25"/>
          <p:cNvPicPr/>
          <p:nvPr/>
        </p:nvPicPr>
        <p:blipFill>
          <a:blip r:embed="rId3"/>
          <a:stretch>
            <a:fillRect/>
          </a:stretch>
        </p:blipFill>
        <p:spPr>
          <a:xfrm>
            <a:off x="137520" y="2520000"/>
            <a:ext cx="2340000" cy="2851200"/>
          </a:xfrm>
          <a:prstGeom prst="rect">
            <a:avLst/>
          </a:prstGeom>
          <a:ln>
            <a:noFill/>
          </a:ln>
        </p:spPr>
      </p:pic>
      <p:pic>
        <p:nvPicPr>
          <p:cNvPr id="31" name="Obraz 30"/>
          <p:cNvPicPr/>
          <p:nvPr/>
        </p:nvPicPr>
        <p:blipFill>
          <a:blip r:embed="rId4"/>
          <a:stretch>
            <a:fillRect/>
          </a:stretch>
        </p:blipFill>
        <p:spPr>
          <a:xfrm>
            <a:off x="4572000" y="2520000"/>
            <a:ext cx="2340000" cy="2851200"/>
          </a:xfrm>
          <a:prstGeom prst="rect">
            <a:avLst/>
          </a:prstGeom>
          <a:ln>
            <a:noFill/>
          </a:ln>
        </p:spPr>
      </p:pic>
      <p:pic>
        <p:nvPicPr>
          <p:cNvPr id="33" name="Obraz 32"/>
          <p:cNvPicPr/>
          <p:nvPr/>
        </p:nvPicPr>
        <p:blipFill>
          <a:blip r:embed="rId5"/>
          <a:stretch>
            <a:fillRect/>
          </a:stretch>
        </p:blipFill>
        <p:spPr>
          <a:xfrm>
            <a:off x="6768000" y="2512800"/>
            <a:ext cx="2340000" cy="2851200"/>
          </a:xfrm>
          <a:prstGeom prst="rect">
            <a:avLst/>
          </a:prstGeom>
          <a:ln>
            <a:noFill/>
          </a:ln>
        </p:spPr>
      </p:pic>
      <p:pic>
        <p:nvPicPr>
          <p:cNvPr id="34" name="Obraz 33"/>
          <p:cNvPicPr/>
          <p:nvPr/>
        </p:nvPicPr>
        <p:blipFill>
          <a:blip r:embed="rId6"/>
          <a:stretch>
            <a:fillRect/>
          </a:stretch>
        </p:blipFill>
        <p:spPr>
          <a:xfrm>
            <a:off x="2232000" y="2520000"/>
            <a:ext cx="2340000" cy="2851200"/>
          </a:xfrm>
          <a:prstGeom prst="rect">
            <a:avLst/>
          </a:prstGeom>
          <a:ln>
            <a:noFill/>
          </a:ln>
        </p:spPr>
      </p:pic>
      <p:sp>
        <p:nvSpPr>
          <p:cNvPr id="35" name="CustomShape 7"/>
          <p:cNvSpPr/>
          <p:nvPr/>
        </p:nvSpPr>
        <p:spPr>
          <a:xfrm rot="5400000">
            <a:off x="5486760" y="3132720"/>
            <a:ext cx="456840" cy="1080"/>
          </a:xfrm>
          <a:prstGeom prst="straightConnector1">
            <a:avLst/>
          </a:prstGeom>
          <a:solidFill>
            <a:srgbClr val="00B8FF"/>
          </a:solidFill>
          <a:ln w="12600">
            <a:solidFill>
              <a:srgbClr val="FF0000"/>
            </a:solidFill>
            <a:custDash>
              <a:ds d="140000" sp="105000"/>
            </a:custDash>
            <a:round/>
            <a:headEnd type="arrow" w="med" len="med"/>
            <a:tailEnd type="arrow" w="med" len="med"/>
          </a:ln>
        </p:spPr>
      </p:sp>
      <p:sp>
        <p:nvSpPr>
          <p:cNvPr id="36" name="CustomShape 8"/>
          <p:cNvSpPr/>
          <p:nvPr/>
        </p:nvSpPr>
        <p:spPr>
          <a:xfrm>
            <a:off x="5108400" y="2980080"/>
            <a:ext cx="542520" cy="257760"/>
          </a:xfrm>
          <a:prstGeom prst="rect">
            <a:avLst/>
          </a:prstGeom>
          <a:noFill/>
          <a:ln>
            <a:noFill/>
          </a:ln>
        </p:spPr>
        <p:txBody>
          <a:bodyPr wrap="none" lIns="90000" tIns="45000" rIns="90000" bIns="45000"/>
          <a:lstStyle/>
          <a:p>
            <a:pPr>
              <a:lnSpc>
                <a:spcPct val="100000"/>
              </a:lnSpc>
            </a:pPr>
            <a:r>
              <a:rPr lang="en-GB" sz="1100">
                <a:solidFill>
                  <a:srgbClr val="FF0000"/>
                </a:solidFill>
                <a:latin typeface="Times New Roman"/>
                <a:ea typeface="MS Gothic"/>
              </a:rPr>
              <a:t>43.0%</a:t>
            </a:r>
            <a:endParaRPr/>
          </a:p>
        </p:txBody>
      </p:sp>
      <p:sp>
        <p:nvSpPr>
          <p:cNvPr id="39" name="CustomShape 9"/>
          <p:cNvSpPr/>
          <p:nvPr/>
        </p:nvSpPr>
        <p:spPr>
          <a:xfrm rot="16200000" flipV="1">
            <a:off x="867600" y="3171600"/>
            <a:ext cx="560880" cy="7560"/>
          </a:xfrm>
          <a:prstGeom prst="straightConnector1">
            <a:avLst/>
          </a:prstGeom>
          <a:solidFill>
            <a:srgbClr val="00B8FF"/>
          </a:solidFill>
          <a:ln w="12600">
            <a:solidFill>
              <a:srgbClr val="FF0000"/>
            </a:solidFill>
            <a:custDash>
              <a:ds d="140000" sp="105000"/>
            </a:custDash>
            <a:round/>
            <a:headEnd type="arrow" w="med" len="med"/>
            <a:tailEnd type="arrow" w="med" len="med"/>
          </a:ln>
        </p:spPr>
      </p:sp>
      <p:sp>
        <p:nvSpPr>
          <p:cNvPr id="45" name="CustomShape 10"/>
          <p:cNvSpPr/>
          <p:nvPr/>
        </p:nvSpPr>
        <p:spPr>
          <a:xfrm>
            <a:off x="612360" y="3003480"/>
            <a:ext cx="542520" cy="257760"/>
          </a:xfrm>
          <a:prstGeom prst="rect">
            <a:avLst/>
          </a:prstGeom>
          <a:noFill/>
          <a:ln>
            <a:noFill/>
          </a:ln>
        </p:spPr>
        <p:txBody>
          <a:bodyPr wrap="none" lIns="90000" tIns="45000" rIns="90000" bIns="45000"/>
          <a:lstStyle/>
          <a:p>
            <a:pPr>
              <a:lnSpc>
                <a:spcPct val="100000"/>
              </a:lnSpc>
            </a:pPr>
            <a:r>
              <a:rPr lang="en-GB" sz="1100">
                <a:solidFill>
                  <a:srgbClr val="FF0000"/>
                </a:solidFill>
                <a:latin typeface="Times New Roman"/>
                <a:ea typeface="MS Gothic"/>
              </a:rPr>
              <a:t>35.4%</a:t>
            </a:r>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9</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SCE#4 LOS occurrence correlation model</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Impact of LOS occurrence correlation</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1187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87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8790" name="Rectangle 6"/>
          <p:cNvSpPr>
            <a:spLocks noChangeArrowheads="1"/>
          </p:cNvSpPr>
          <p:nvPr/>
        </p:nvSpPr>
        <p:spPr bwMode="auto">
          <a:xfrm>
            <a:off x="0" y="1590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7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 name="TextBox 23"/>
          <p:cNvSpPr txBox="1"/>
          <p:nvPr/>
        </p:nvSpPr>
        <p:spPr>
          <a:xfrm>
            <a:off x="4724400" y="5055513"/>
            <a:ext cx="1828800" cy="430887"/>
          </a:xfrm>
          <a:prstGeom prst="rect">
            <a:avLst/>
          </a:prstGeom>
          <a:noFill/>
        </p:spPr>
        <p:txBody>
          <a:bodyPr wrap="square" rtlCol="0">
            <a:spAutoFit/>
          </a:bodyPr>
          <a:lstStyle/>
          <a:p>
            <a:pPr algn="ctr"/>
            <a:r>
              <a:rPr lang="en-US" sz="1100" dirty="0" smtClean="0">
                <a:solidFill>
                  <a:schemeClr val="tx1"/>
                </a:solidFill>
              </a:rPr>
              <a:t>No impact on RSSI to best server</a:t>
            </a:r>
          </a:p>
        </p:txBody>
      </p:sp>
      <p:sp>
        <p:nvSpPr>
          <p:cNvPr id="25" name="TextBox 24"/>
          <p:cNvSpPr txBox="1"/>
          <p:nvPr/>
        </p:nvSpPr>
        <p:spPr>
          <a:xfrm>
            <a:off x="6934200" y="5029200"/>
            <a:ext cx="1905000" cy="430887"/>
          </a:xfrm>
          <a:prstGeom prst="rect">
            <a:avLst/>
          </a:prstGeom>
          <a:noFill/>
        </p:spPr>
        <p:txBody>
          <a:bodyPr wrap="square" rtlCol="0">
            <a:spAutoFit/>
          </a:bodyPr>
          <a:lstStyle/>
          <a:p>
            <a:pPr algn="ctr"/>
            <a:r>
              <a:rPr lang="en-US" sz="1100" dirty="0" smtClean="0">
                <a:solidFill>
                  <a:schemeClr val="tx1"/>
                </a:solidFill>
              </a:rPr>
              <a:t>Slightly lower cumulative interference at STA </a:t>
            </a:r>
          </a:p>
        </p:txBody>
      </p:sp>
      <p:sp>
        <p:nvSpPr>
          <p:cNvPr id="27" name="TextBox 26"/>
          <p:cNvSpPr txBox="1"/>
          <p:nvPr/>
        </p:nvSpPr>
        <p:spPr>
          <a:xfrm>
            <a:off x="304800" y="5029200"/>
            <a:ext cx="2133600" cy="769441"/>
          </a:xfrm>
          <a:prstGeom prst="rect">
            <a:avLst/>
          </a:prstGeom>
          <a:noFill/>
        </p:spPr>
        <p:txBody>
          <a:bodyPr wrap="square" rtlCol="0">
            <a:spAutoFit/>
          </a:bodyPr>
          <a:lstStyle/>
          <a:p>
            <a:pPr algn="ctr"/>
            <a:r>
              <a:rPr lang="en-US" sz="1100" dirty="0" smtClean="0">
                <a:solidFill>
                  <a:schemeClr val="tx1"/>
                </a:solidFill>
              </a:rPr>
              <a:t>Link lengths with no change (i.e. number of STAs in LOS and NLOS remains the same regardless correlation)</a:t>
            </a:r>
          </a:p>
        </p:txBody>
      </p:sp>
      <p:pic>
        <p:nvPicPr>
          <p:cNvPr id="30" name="Picture 29" descr="tgax_tgax2_link_length.png"/>
          <p:cNvPicPr>
            <a:picLocks noChangeAspect="1"/>
          </p:cNvPicPr>
          <p:nvPr/>
        </p:nvPicPr>
        <p:blipFill>
          <a:blip r:embed="rId3"/>
          <a:stretch>
            <a:fillRect/>
          </a:stretch>
        </p:blipFill>
        <p:spPr>
          <a:xfrm>
            <a:off x="0" y="2362200"/>
            <a:ext cx="2362200" cy="2743387"/>
          </a:xfrm>
          <a:prstGeom prst="rect">
            <a:avLst/>
          </a:prstGeom>
        </p:spPr>
      </p:pic>
      <p:sp>
        <p:nvSpPr>
          <p:cNvPr id="23" name="TextBox 22"/>
          <p:cNvSpPr txBox="1"/>
          <p:nvPr/>
        </p:nvSpPr>
        <p:spPr>
          <a:xfrm>
            <a:off x="2362200" y="5055513"/>
            <a:ext cx="2133600" cy="430887"/>
          </a:xfrm>
          <a:prstGeom prst="rect">
            <a:avLst/>
          </a:prstGeom>
          <a:noFill/>
        </p:spPr>
        <p:txBody>
          <a:bodyPr wrap="square" rtlCol="0">
            <a:spAutoFit/>
          </a:bodyPr>
          <a:lstStyle/>
          <a:p>
            <a:pPr algn="ctr"/>
            <a:r>
              <a:rPr lang="en-US" sz="1100" dirty="0" smtClean="0">
                <a:solidFill>
                  <a:schemeClr val="tx1"/>
                </a:solidFill>
              </a:rPr>
              <a:t>No impact on the Network Geometry</a:t>
            </a:r>
          </a:p>
        </p:txBody>
      </p:sp>
      <p:pic>
        <p:nvPicPr>
          <p:cNvPr id="29" name="Picture 28" descr="tgax_tgax2_network_geometry.png"/>
          <p:cNvPicPr>
            <a:picLocks noChangeAspect="1"/>
          </p:cNvPicPr>
          <p:nvPr/>
        </p:nvPicPr>
        <p:blipFill>
          <a:blip r:embed="rId4"/>
          <a:stretch>
            <a:fillRect/>
          </a:stretch>
        </p:blipFill>
        <p:spPr>
          <a:xfrm>
            <a:off x="2209800" y="2362200"/>
            <a:ext cx="2372626" cy="2755496"/>
          </a:xfrm>
          <a:prstGeom prst="rect">
            <a:avLst/>
          </a:prstGeom>
        </p:spPr>
      </p:pic>
      <p:pic>
        <p:nvPicPr>
          <p:cNvPr id="28" name="Picture 27" descr="tgax_tgax2_best_rssi.png"/>
          <p:cNvPicPr>
            <a:picLocks noChangeAspect="1"/>
          </p:cNvPicPr>
          <p:nvPr/>
        </p:nvPicPr>
        <p:blipFill>
          <a:blip r:embed="rId5"/>
          <a:stretch>
            <a:fillRect/>
          </a:stretch>
        </p:blipFill>
        <p:spPr>
          <a:xfrm>
            <a:off x="4419600" y="2386605"/>
            <a:ext cx="2341024" cy="2718795"/>
          </a:xfrm>
          <a:prstGeom prst="rect">
            <a:avLst/>
          </a:prstGeom>
        </p:spPr>
      </p:pic>
      <p:pic>
        <p:nvPicPr>
          <p:cNvPr id="31" name="Picture 30" descr="tgax_tgax2_cumulative_interference.png"/>
          <p:cNvPicPr>
            <a:picLocks noChangeAspect="1"/>
          </p:cNvPicPr>
          <p:nvPr/>
        </p:nvPicPr>
        <p:blipFill>
          <a:blip r:embed="rId6"/>
          <a:stretch>
            <a:fillRect/>
          </a:stretch>
        </p:blipFill>
        <p:spPr>
          <a:xfrm>
            <a:off x="6705600" y="2362200"/>
            <a:ext cx="2362200" cy="2743388"/>
          </a:xfrm>
          <a:prstGeom prst="rect">
            <a:avLst/>
          </a:prstGeom>
        </p:spPr>
      </p:pic>
      <p:sp>
        <p:nvSpPr>
          <p:cNvPr id="32" name="Rectangle 31"/>
          <p:cNvSpPr/>
          <p:nvPr/>
        </p:nvSpPr>
        <p:spPr>
          <a:xfrm>
            <a:off x="1828800" y="5877580"/>
            <a:ext cx="5562600" cy="523220"/>
          </a:xfrm>
          <a:prstGeom prst="rect">
            <a:avLst/>
          </a:prstGeom>
        </p:spPr>
        <p:txBody>
          <a:bodyPr wrap="square">
            <a:spAutoFit/>
          </a:bodyPr>
          <a:lstStyle/>
          <a:p>
            <a:pPr algn="ctr"/>
            <a:r>
              <a:rPr lang="en-US" sz="1400" b="1" u="sng" dirty="0" smtClean="0">
                <a:solidFill>
                  <a:schemeClr val="tx1"/>
                </a:solidFill>
              </a:rPr>
              <a:t>LOS occurrence correlation has a negligible impact on channel statistics</a:t>
            </a:r>
            <a:endParaRPr lang="en-US" sz="1400" b="1" u="sng"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44940</TotalTime>
  <Words>2255</Words>
  <Application>Microsoft Office PowerPoint</Application>
  <PresentationFormat>Pokaz na ekranie (4:3)</PresentationFormat>
  <Paragraphs>338</Paragraphs>
  <Slides>19</Slides>
  <Notes>18</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2</vt:i4>
      </vt:variant>
      <vt:variant>
        <vt:lpstr>Tytuły slajdów</vt:lpstr>
      </vt:variant>
      <vt:variant>
        <vt:i4>19</vt:i4>
      </vt:variant>
    </vt:vector>
  </HeadingPairs>
  <TitlesOfParts>
    <vt:vector size="27" baseType="lpstr">
      <vt:lpstr>MS Gothic</vt:lpstr>
      <vt:lpstr>Arial</vt:lpstr>
      <vt:lpstr>Arial Unicode MS</vt:lpstr>
      <vt:lpstr>Calibri</vt:lpstr>
      <vt:lpstr>Times New Roman</vt:lpstr>
      <vt:lpstr>802-11-Submission</vt:lpstr>
      <vt:lpstr>Document</vt:lpstr>
      <vt:lpstr>Equation</vt:lpstr>
      <vt:lpstr>On TGax Scenario 4 channel model – follow-up</vt:lpstr>
      <vt:lpstr>Abstract</vt:lpstr>
      <vt:lpstr>Minimum distance requirements for SCE#4</vt:lpstr>
      <vt:lpstr>SCE#4 LOS Path-loss model discontinuity issue</vt:lpstr>
      <vt:lpstr>SCE#4 LOS occurrence correlation model</vt:lpstr>
      <vt:lpstr>SCE#4 LOS occurrence correlation model</vt:lpstr>
      <vt:lpstr>SCE#4 LOS occurrence correlation model</vt:lpstr>
      <vt:lpstr>SCE#4 LOS occurrence correlation model</vt:lpstr>
      <vt:lpstr>SCE#4 LOS occurrence correlation model</vt:lpstr>
      <vt:lpstr>Summary</vt:lpstr>
      <vt:lpstr>References</vt:lpstr>
      <vt:lpstr>Straw poll 1</vt:lpstr>
      <vt:lpstr>Straw poll 2</vt:lpstr>
      <vt:lpstr>Straw poll 3</vt:lpstr>
      <vt:lpstr>Prezentacja programu PowerPoint</vt:lpstr>
      <vt:lpstr>Backup slides</vt:lpstr>
      <vt:lpstr>SCE#4 LOS occurrence correlation model</vt:lpstr>
      <vt:lpstr>SCE#4 LOS occurrence correlation model</vt:lpstr>
      <vt:lpstr>Simulation parameter settings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performance in cellular-like outdoor deployments</dc:title>
  <dc:creator>sv0006</dc:creator>
  <cp:lastModifiedBy>Agson</cp:lastModifiedBy>
  <cp:revision>676</cp:revision>
  <cp:lastPrinted>1601-01-01T00:00:00Z</cp:lastPrinted>
  <dcterms:created xsi:type="dcterms:W3CDTF">2015-04-27T08:06:31Z</dcterms:created>
  <dcterms:modified xsi:type="dcterms:W3CDTF">2015-11-09T04:20:15Z</dcterms:modified>
</cp:coreProperties>
</file>