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9" r:id="rId1"/>
    <p:sldMasterId id="2147483728" r:id="rId2"/>
    <p:sldMasterId id="2147483741" r:id="rId3"/>
    <p:sldMasterId id="2147483747" r:id="rId4"/>
  </p:sldMasterIdLst>
  <p:notesMasterIdLst>
    <p:notesMasterId r:id="rId16"/>
  </p:notesMasterIdLst>
  <p:handoutMasterIdLst>
    <p:handoutMasterId r:id="rId17"/>
  </p:handoutMasterIdLst>
  <p:sldIdLst>
    <p:sldId id="422" r:id="rId5"/>
    <p:sldId id="473" r:id="rId6"/>
    <p:sldId id="485" r:id="rId7"/>
    <p:sldId id="549" r:id="rId8"/>
    <p:sldId id="539" r:id="rId9"/>
    <p:sldId id="541" r:id="rId10"/>
    <p:sldId id="542" r:id="rId11"/>
    <p:sldId id="487" r:id="rId12"/>
    <p:sldId id="550" r:id="rId13"/>
    <p:sldId id="548" r:id="rId14"/>
    <p:sldId id="532" r:id="rId15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FFFFCC"/>
    <a:srgbClr val="006C31"/>
    <a:srgbClr val="00863D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4" autoAdjust="0"/>
    <p:restoredTop sz="96582" autoAdjust="0"/>
  </p:normalViewPr>
  <p:slideViewPr>
    <p:cSldViewPr>
      <p:cViewPr>
        <p:scale>
          <a:sx n="112" d="100"/>
          <a:sy n="112" d="100"/>
        </p:scale>
        <p:origin x="14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KHMETO\Desktop\Power_8dev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KHMETO\Desktop\Power_8dev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KHMETO\Desktop\Power_8dev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KHMETO\Desktop\Power_8dev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RX time, 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Final!$A$1</c:f>
              <c:strCache>
                <c:ptCount val="1"/>
                <c:pt idx="0">
                  <c:v>PSP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Final!$L$4:$L$11</c:f>
              <c:numCache>
                <c:formatCode>General</c:formatCode>
                <c:ptCount val="8"/>
                <c:pt idx="0">
                  <c:v>1.5842895080542991</c:v>
                </c:pt>
                <c:pt idx="1">
                  <c:v>1.5782143423756401</c:v>
                </c:pt>
                <c:pt idx="2">
                  <c:v>1.6210972435901401</c:v>
                </c:pt>
                <c:pt idx="3">
                  <c:v>1.3154719658438361</c:v>
                </c:pt>
                <c:pt idx="4">
                  <c:v>1.7570047601061236</c:v>
                </c:pt>
                <c:pt idx="5">
                  <c:v>1.5615641962633362</c:v>
                </c:pt>
                <c:pt idx="6">
                  <c:v>1.5538978483128829</c:v>
                </c:pt>
                <c:pt idx="7">
                  <c:v>1.646111527677439</c:v>
                </c:pt>
              </c:numCache>
            </c:numRef>
          </c:val>
        </c:ser>
        <c:ser>
          <c:idx val="1"/>
          <c:order val="1"/>
          <c:tx>
            <c:strRef>
              <c:f>Final!$O$1</c:f>
              <c:strCache>
                <c:ptCount val="1"/>
                <c:pt idx="0">
                  <c:v>T-PSP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Final!$Y$4:$Y$11</c:f>
              <c:numCache>
                <c:formatCode>General</c:formatCode>
                <c:ptCount val="8"/>
                <c:pt idx="0">
                  <c:v>1.3226040168529429</c:v>
                </c:pt>
                <c:pt idx="1">
                  <c:v>1.3366184373372958</c:v>
                </c:pt>
                <c:pt idx="2">
                  <c:v>1.347224812178734</c:v>
                </c:pt>
                <c:pt idx="3">
                  <c:v>1.3075859085367179</c:v>
                </c:pt>
                <c:pt idx="4">
                  <c:v>1.3707871129078781</c:v>
                </c:pt>
                <c:pt idx="5">
                  <c:v>1.378597261285287</c:v>
                </c:pt>
                <c:pt idx="6">
                  <c:v>1.3978278773099539</c:v>
                </c:pt>
                <c:pt idx="7">
                  <c:v>1.3852175844438768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675064"/>
        <c:axId val="252673496"/>
      </c:barChart>
      <c:catAx>
        <c:axId val="2526750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673496"/>
        <c:crosses val="autoZero"/>
        <c:auto val="1"/>
        <c:lblAlgn val="ctr"/>
        <c:lblOffset val="100"/>
        <c:noMultiLvlLbl val="0"/>
      </c:catAx>
      <c:valAx>
        <c:axId val="252673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675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TX time, 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Final!$A$1</c:f>
              <c:strCache>
                <c:ptCount val="1"/>
                <c:pt idx="0">
                  <c:v>PSP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Final!$L$15:$L$22</c:f>
              <c:numCache>
                <c:formatCode>General</c:formatCode>
                <c:ptCount val="8"/>
                <c:pt idx="0">
                  <c:v>0.11132200000024502</c:v>
                </c:pt>
                <c:pt idx="1">
                  <c:v>0.114034000000274</c:v>
                </c:pt>
                <c:pt idx="2">
                  <c:v>0.11607400000029799</c:v>
                </c:pt>
                <c:pt idx="3">
                  <c:v>0.107944000000138</c:v>
                </c:pt>
                <c:pt idx="4">
                  <c:v>0.126598000000506</c:v>
                </c:pt>
                <c:pt idx="5">
                  <c:v>0.12073600000042099</c:v>
                </c:pt>
                <c:pt idx="6">
                  <c:v>0.122320000000437</c:v>
                </c:pt>
                <c:pt idx="7">
                  <c:v>0.12550600000051598</c:v>
                </c:pt>
              </c:numCache>
            </c:numRef>
          </c:val>
        </c:ser>
        <c:ser>
          <c:idx val="1"/>
          <c:order val="1"/>
          <c:tx>
            <c:strRef>
              <c:f>Final!$O$1</c:f>
              <c:strCache>
                <c:ptCount val="1"/>
                <c:pt idx="0">
                  <c:v>T-PSP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Final!$Y$15:$Y$22</c:f>
              <c:numCache>
                <c:formatCode>General</c:formatCode>
                <c:ptCount val="8"/>
                <c:pt idx="0">
                  <c:v>0.106558000000139</c:v>
                </c:pt>
                <c:pt idx="1">
                  <c:v>0.109036000000171</c:v>
                </c:pt>
                <c:pt idx="2">
                  <c:v>0.110956000000212</c:v>
                </c:pt>
                <c:pt idx="3">
                  <c:v>0.103492000000076</c:v>
                </c:pt>
                <c:pt idx="4">
                  <c:v>0.11564200000031899</c:v>
                </c:pt>
                <c:pt idx="5">
                  <c:v>0.11797000000037501</c:v>
                </c:pt>
                <c:pt idx="6">
                  <c:v>0.12293800000043098</c:v>
                </c:pt>
                <c:pt idx="7">
                  <c:v>0.12032200000041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678200"/>
        <c:axId val="252674280"/>
      </c:barChart>
      <c:catAx>
        <c:axId val="2526782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674280"/>
        <c:crosses val="autoZero"/>
        <c:auto val="1"/>
        <c:lblAlgn val="ctr"/>
        <c:lblOffset val="100"/>
        <c:noMultiLvlLbl val="0"/>
      </c:catAx>
      <c:valAx>
        <c:axId val="252674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678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Listen time, 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Final!$A$1</c:f>
              <c:strCache>
                <c:ptCount val="1"/>
                <c:pt idx="0">
                  <c:v>PSP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Final!$L$26:$L$33</c:f>
              <c:numCache>
                <c:formatCode>General</c:formatCode>
                <c:ptCount val="8"/>
                <c:pt idx="0">
                  <c:v>0.92936655491859699</c:v>
                </c:pt>
                <c:pt idx="1">
                  <c:v>0.92754394549423202</c:v>
                </c:pt>
                <c:pt idx="2">
                  <c:v>0.95317123770573597</c:v>
                </c:pt>
                <c:pt idx="3">
                  <c:v>0.77921195146974109</c:v>
                </c:pt>
                <c:pt idx="4">
                  <c:v>1.0404477956164579</c:v>
                </c:pt>
                <c:pt idx="5">
                  <c:v>0.92687399475608601</c:v>
                </c:pt>
                <c:pt idx="6">
                  <c:v>0.92266619123772986</c:v>
                </c:pt>
                <c:pt idx="7">
                  <c:v>0.98035583810513105</c:v>
                </c:pt>
              </c:numCache>
            </c:numRef>
          </c:val>
        </c:ser>
        <c:ser>
          <c:idx val="1"/>
          <c:order val="1"/>
          <c:tx>
            <c:strRef>
              <c:f>Final!$O$1</c:f>
              <c:strCache>
                <c:ptCount val="1"/>
                <c:pt idx="0">
                  <c:v>T-PSP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Final!$Y$26:$Y$33</c:f>
              <c:numCache>
                <c:formatCode>General</c:formatCode>
                <c:ptCount val="8"/>
                <c:pt idx="0">
                  <c:v>0.45460652184369704</c:v>
                </c:pt>
                <c:pt idx="1">
                  <c:v>0.46821387824533706</c:v>
                </c:pt>
                <c:pt idx="2">
                  <c:v>0.48086366106767892</c:v>
                </c:pt>
                <c:pt idx="3">
                  <c:v>0.43662058831952899</c:v>
                </c:pt>
                <c:pt idx="4">
                  <c:v>0.50994652801678608</c:v>
                </c:pt>
                <c:pt idx="5">
                  <c:v>0.51947278119947293</c:v>
                </c:pt>
                <c:pt idx="6">
                  <c:v>0.54708247659619891</c:v>
                </c:pt>
                <c:pt idx="7">
                  <c:v>0.53056927027203105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676240"/>
        <c:axId val="252680552"/>
      </c:barChart>
      <c:catAx>
        <c:axId val="2526762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680552"/>
        <c:crosses val="autoZero"/>
        <c:auto val="1"/>
        <c:lblAlgn val="ctr"/>
        <c:lblOffset val="100"/>
        <c:noMultiLvlLbl val="0"/>
      </c:catAx>
      <c:valAx>
        <c:axId val="252680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67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Sleep time, 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Final!$A$1</c:f>
              <c:strCache>
                <c:ptCount val="1"/>
                <c:pt idx="0">
                  <c:v>PSP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Final!$L$37:$L$44</c:f>
              <c:numCache>
                <c:formatCode>General</c:formatCode>
                <c:ptCount val="8"/>
                <c:pt idx="0">
                  <c:v>97.403137616427657</c:v>
                </c:pt>
                <c:pt idx="1">
                  <c:v>97.416150844743768</c:v>
                </c:pt>
                <c:pt idx="2">
                  <c:v>97.205534690430369</c:v>
                </c:pt>
                <c:pt idx="3">
                  <c:v>97.832749872679116</c:v>
                </c:pt>
                <c:pt idx="4">
                  <c:v>97.104415088564053</c:v>
                </c:pt>
                <c:pt idx="5">
                  <c:v>97.475818027144726</c:v>
                </c:pt>
                <c:pt idx="6">
                  <c:v>97.334065238489572</c:v>
                </c:pt>
                <c:pt idx="7">
                  <c:v>97.214336297743799</c:v>
                </c:pt>
              </c:numCache>
            </c:numRef>
          </c:val>
        </c:ser>
        <c:ser>
          <c:idx val="1"/>
          <c:order val="1"/>
          <c:tx>
            <c:strRef>
              <c:f>Final!$O$1</c:f>
              <c:strCache>
                <c:ptCount val="1"/>
                <c:pt idx="0">
                  <c:v>T-PSP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Final!$Y$37:$Y$44</c:f>
              <c:numCache>
                <c:formatCode>General</c:formatCode>
                <c:ptCount val="8"/>
                <c:pt idx="0">
                  <c:v>98.156163900451844</c:v>
                </c:pt>
                <c:pt idx="1">
                  <c:v>98.126543920764277</c:v>
                </c:pt>
                <c:pt idx="2">
                  <c:v>98.100781192348649</c:v>
                </c:pt>
                <c:pt idx="3">
                  <c:v>98.189105804678718</c:v>
                </c:pt>
                <c:pt idx="4">
                  <c:v>98.045671617856769</c:v>
                </c:pt>
                <c:pt idx="5">
                  <c:v>98.026702003808467</c:v>
                </c:pt>
                <c:pt idx="6">
                  <c:v>97.97763008058665</c:v>
                </c:pt>
                <c:pt idx="7">
                  <c:v>98.00530680106786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678984"/>
        <c:axId val="252676632"/>
      </c:barChart>
      <c:catAx>
        <c:axId val="25267898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676632"/>
        <c:crosses val="autoZero"/>
        <c:auto val="1"/>
        <c:lblAlgn val="ctr"/>
        <c:lblOffset val="100"/>
        <c:noMultiLvlLbl val="0"/>
      </c:catAx>
      <c:valAx>
        <c:axId val="25267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678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717" y="2020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802.11-15/0833r0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6ED5AF0C-B25C-49A0-9508-C5C45EF248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71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1580" y="11793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802.11-15/0833r0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70F20475-2A78-44E8-B388-0071871B46A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9pPr>
          </a:lstStyle>
          <a:p>
            <a:pPr>
              <a:defRPr/>
            </a:pPr>
            <a:r>
              <a:rPr kumimoji="0" lang="en-US" altLang="ko-KR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050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802.11-15/0833r0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70F20475-2A78-44E8-B388-0071871B46A3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7774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2015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E9031BE-58C4-4962-A3ED-5CE26F478F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1640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Picture 14" descr="logo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988" y="6659563"/>
            <a:ext cx="600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4903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456809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91099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26814056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D8BAAA59-19F1-1440-B974-E0DC7495DCEB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11/8/2015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10C91197-2CED-814E-A0F5-84C3B4C884E4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671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80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49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66" y="0"/>
            <a:ext cx="9140834" cy="2033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2" name="Picture 11" descr="Aruba¨_Networks_newLogo-[C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369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ltGray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ltGray"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9" name="Picture 18" descr="Aruba¨_Networks_newLogo-[C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ltGray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753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 Slide - New Swoos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5"/>
          <a:stretch/>
        </p:blipFill>
        <p:spPr>
          <a:xfrm>
            <a:off x="-3581" y="0"/>
            <a:ext cx="91475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14758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9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192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31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69035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9880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470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131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7023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91964627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/>
                <a:ea typeface="ＭＳ Ｐゴシック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/>
              <a:ea typeface="ＭＳ Ｐゴシック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39" y="5958648"/>
            <a:ext cx="621846" cy="65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8647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8381316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6566176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79886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633715625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2898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715319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23864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74117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174000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eaLnBrk="0" hangingPunct="0"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ea typeface="ＭＳ Ｐゴシック" charset="-128"/>
                <a:cs typeface="Arial" charset="0"/>
              </a:rPr>
              <a:pPr eaLnBrk="0" hangingPunct="0"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3012D06-F38B-4356-A24A-00D85CA6255C}" type="slidenum">
              <a:rPr lang="en-US" sz="100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pPr algn="ctr"/>
              <a:t>‹#›</a:t>
            </a:fld>
            <a:endParaRPr lang="en-US" sz="1000" dirty="0">
              <a:solidFill>
                <a:srgbClr val="808080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02184"/>
      </p:ext>
    </p:extLst>
  </p:cSld>
  <p:clrMapOvr>
    <a:masterClrMapping/>
  </p:clrMapOvr>
  <p:transition spd="med">
    <p:fade/>
  </p:transition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2767034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4" y="333375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ko-KR" smtClean="0"/>
              <a:t>Slide </a:t>
            </a:r>
            <a:fld id="{CDCFB927-8A51-4B00-AD4B-0C9A4AE04A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1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1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1" lang="en-US" sz="1800" b="1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굴림" panose="020B0600000101010101" pitchFamily="34" charset="-127"/>
                <a:cs typeface="+mn-cs"/>
              </a:rPr>
              <a:t>1361r0</a:t>
            </a: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굴림" panose="020B0600000101010101" pitchFamily="34" charset="-127"/>
                <a:cs typeface="+mn-cs"/>
              </a:rPr>
              <a:t> 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29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5302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8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9652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2015</a:t>
            </a:r>
            <a:endParaRPr lang="en-US" altLang="ko-KR" dirty="0"/>
          </a:p>
        </p:txBody>
      </p:sp>
      <p:sp>
        <p:nvSpPr>
          <p:cNvPr id="6147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B46B9E1D-1901-45A2-B69D-CDDF1331601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" name="바닥글 개체 틀 3"/>
          <p:cNvSpPr>
            <a:spLocks noGrp="1"/>
          </p:cNvSpPr>
          <p:nvPr>
            <p:ph type="ftr" idx="13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Dmitry Akhmetov (Intel)</a:t>
            </a:r>
            <a:endParaRPr lang="en-US" altLang="ko-KR" dirty="0"/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ko-KR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Energy consumption with </a:t>
            </a:r>
            <a:r>
              <a:rPr lang="en-GB" altLang="ko-KR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Scheduled PSP</a:t>
            </a:r>
            <a:endParaRPr lang="en-US" altLang="ko-KR" sz="3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2713038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+mn-lt"/>
                <a:ea typeface="굴림" pitchFamily="50" charset="-127"/>
              </a:rPr>
              <a:t>Date:</a:t>
            </a:r>
            <a:r>
              <a:rPr kumimoji="0" lang="en-US" altLang="ko-KR" sz="2000" kern="0" dirty="0">
                <a:latin typeface="+mn-lt"/>
                <a:ea typeface="굴림" pitchFamily="50" charset="-127"/>
              </a:rPr>
              <a:t> </a:t>
            </a:r>
            <a:r>
              <a:rPr kumimoji="0" lang="en-US" altLang="ko-KR" sz="2000" kern="0" dirty="0" smtClean="0">
                <a:latin typeface="+mn-lt"/>
                <a:ea typeface="굴림" pitchFamily="50" charset="-127"/>
              </a:rPr>
              <a:t>2015-11-09</a:t>
            </a:r>
            <a:endParaRPr kumimoji="0" lang="en-US" altLang="ko-KR" sz="2000" kern="0" dirty="0">
              <a:latin typeface="+mn-lt"/>
              <a:ea typeface="굴림" pitchFamily="50" charset="-127"/>
            </a:endParaRPr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533400" y="29003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2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218393"/>
              </p:ext>
            </p:extLst>
          </p:nvPr>
        </p:nvGraphicFramePr>
        <p:xfrm>
          <a:off x="681038" y="3475038"/>
          <a:ext cx="7777161" cy="1407452"/>
        </p:xfrm>
        <a:graphic>
          <a:graphicData uri="http://schemas.openxmlformats.org/drawingml/2006/table">
            <a:tbl>
              <a:tblPr/>
              <a:tblGrid>
                <a:gridCol w="1306537"/>
                <a:gridCol w="908025"/>
                <a:gridCol w="2362200"/>
                <a:gridCol w="1297754"/>
                <a:gridCol w="1902645"/>
              </a:tblGrid>
              <a:tr h="997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바탕" panose="02030600000101010101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Affiliations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Address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Phone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Email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4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Dmitry Akhmetov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2111 NE 25</a:t>
                      </a:r>
                      <a:r>
                        <a:rPr kumimoji="0" lang="en-US" altLang="ko-K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 AVE, Hillsboro,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OR, 97123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+1-503-264-8081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dmitry.akhmetov@intel.com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Ghosh Chittabrata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Intel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2200 Mission College Blvd.,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Santa Clara, CA, 95054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+1-415-244-8904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chittabrata.ghosh@intel.com</a:t>
                      </a:r>
                      <a:endParaRPr lang="en-US" sz="1200" dirty="0"/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06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571500" y="762000"/>
            <a:ext cx="8077200" cy="838200"/>
          </a:xfrm>
        </p:spPr>
        <p:txBody>
          <a:bodyPr/>
          <a:lstStyle/>
          <a:p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Initial simulation results, </a:t>
            </a:r>
            <a:b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</a:br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1 AP, 8 STAs</a:t>
            </a:r>
            <a:endParaRPr lang="ko-KR" altLang="en-US" dirty="0" smtClean="0">
              <a:solidFill>
                <a:schemeClr val="tx1"/>
              </a:solidFill>
              <a:ea typeface="굴림" panose="020B0600000101010101" pitchFamily="34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Akhmetov, Intel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ko-KR" sz="1200" b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graphicFrame>
        <p:nvGraphicFramePr>
          <p:cNvPr id="16" name="Char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767209"/>
              </p:ext>
            </p:extLst>
          </p:nvPr>
        </p:nvGraphicFramePr>
        <p:xfrm>
          <a:off x="876300" y="3619500"/>
          <a:ext cx="3238500" cy="2236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593256"/>
              </p:ext>
            </p:extLst>
          </p:nvPr>
        </p:nvGraphicFramePr>
        <p:xfrm>
          <a:off x="4629151" y="3581400"/>
          <a:ext cx="3272769" cy="2236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325119"/>
              </p:ext>
            </p:extLst>
          </p:nvPr>
        </p:nvGraphicFramePr>
        <p:xfrm>
          <a:off x="876300" y="1447800"/>
          <a:ext cx="3247067" cy="2249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54770"/>
              </p:ext>
            </p:extLst>
          </p:nvPr>
        </p:nvGraphicFramePr>
        <p:xfrm>
          <a:off x="4629150" y="1466850"/>
          <a:ext cx="3247067" cy="2230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696914" y="5817855"/>
            <a:ext cx="810895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kumimoji="0" lang="en-US" altLang="ko-KR" sz="2000" kern="0" dirty="0" smtClean="0">
                <a:ea typeface="굴림" panose="020B0600000101010101" pitchFamily="34" charset="-127"/>
              </a:rPr>
              <a:t>On average STAs spend 50% less time in Listen mode and 15% time less in Receive mode </a:t>
            </a:r>
          </a:p>
        </p:txBody>
      </p:sp>
    </p:spTree>
    <p:extLst>
      <p:ext uri="{BB962C8B-B14F-4D97-AF65-F5344CB8AC3E}">
        <p14:creationId xmlns:p14="http://schemas.microsoft.com/office/powerpoint/2010/main" val="45577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800" dirty="0" smtClean="0">
                <a:ea typeface="굴림" panose="020B0600000101010101" pitchFamily="34" charset="-127"/>
              </a:rPr>
              <a:t>Provided simulations shows performance benefit </a:t>
            </a:r>
            <a:r>
              <a:rPr lang="en-US" altLang="ko-KR" sz="2800" dirty="0" smtClean="0">
                <a:ea typeface="굴림" panose="020B0600000101010101" pitchFamily="34" charset="-127"/>
              </a:rPr>
              <a:t>of Scheduled PSP by reducing 50-60</a:t>
            </a:r>
            <a:r>
              <a:rPr lang="en-US" altLang="ko-KR" sz="2800" dirty="0" smtClean="0">
                <a:ea typeface="굴림" panose="020B0600000101010101" pitchFamily="34" charset="-127"/>
              </a:rPr>
              <a:t>% time in Listen mode and </a:t>
            </a:r>
            <a:r>
              <a:rPr lang="en-US" altLang="ko-KR" sz="2800" dirty="0" smtClean="0">
                <a:ea typeface="굴림" panose="020B0600000101010101" pitchFamily="34" charset="-127"/>
              </a:rPr>
              <a:t>around 15% in Receive </a:t>
            </a:r>
            <a:r>
              <a:rPr lang="en-US" altLang="ko-KR" sz="2800" dirty="0" smtClean="0">
                <a:ea typeface="굴림" panose="020B0600000101010101" pitchFamily="34" charset="-127"/>
              </a:rPr>
              <a:t>mode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800" dirty="0" smtClean="0">
                <a:ea typeface="굴림" panose="020B0600000101010101" pitchFamily="34" charset="-127"/>
              </a:rPr>
              <a:t>Designated/centralized wake up time allow to save more energy by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>
                <a:ea typeface="굴림" panose="020B0600000101010101" pitchFamily="34" charset="-127"/>
              </a:rPr>
              <a:t>Removing/reducing unnecessary contention for DL data at AP side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>
                <a:ea typeface="굴림" panose="020B0600000101010101" pitchFamily="34" charset="-127"/>
              </a:rPr>
              <a:t>Reducing DL wait time at STA end, especially in loaded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>
                <a:ea typeface="굴림" panose="020B0600000101010101" pitchFamily="34" charset="-127"/>
              </a:rPr>
              <a:t>Ignoring undesired packets directed to other radios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>
                <a:ea typeface="굴림" panose="020B0600000101010101" pitchFamily="34" charset="-127"/>
              </a:rPr>
              <a:t>Allow to group power saving STAs together using advanced TX techniques such OFDMA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800" dirty="0" smtClean="0">
              <a:ea typeface="굴림" panose="020B0600000101010101" pitchFamily="34" charset="-12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Dmitry Akhmetov,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November 2015</a:t>
            </a:r>
          </a:p>
        </p:txBody>
      </p:sp>
    </p:spTree>
    <p:extLst>
      <p:ext uri="{BB962C8B-B14F-4D97-AF65-F5344CB8AC3E}">
        <p14:creationId xmlns:p14="http://schemas.microsoft.com/office/powerpoint/2010/main" val="2803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Abstract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7171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This presentation provides simulation results on energy consumption for </a:t>
            </a:r>
            <a:r>
              <a:rPr lang="en-US" sz="2000" dirty="0" smtClean="0"/>
              <a:t>Scheduled PSP in comparison with regular PSP</a:t>
            </a:r>
            <a:endParaRPr lang="en-US" sz="2000" dirty="0" smtClean="0"/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Quantify the reduced energy consumption in Listen/Receive states and increased time in Shallow sleep state</a:t>
            </a:r>
          </a:p>
          <a:p>
            <a:pPr marL="685800" lvl="1">
              <a:buFont typeface="Arial"/>
              <a:buChar char="•"/>
            </a:pPr>
            <a:endParaRPr lang="en-US" sz="1600" dirty="0"/>
          </a:p>
        </p:txBody>
      </p:sp>
      <p:sp>
        <p:nvSpPr>
          <p:cNvPr id="7173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2D957C4F-E101-469A-9C60-50009B4375D1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8" name="바닥글 개체 틀 3"/>
          <p:cNvSpPr>
            <a:spLocks noGrp="1"/>
          </p:cNvSpPr>
          <p:nvPr>
            <p:ph type="ftr" idx="4294967295"/>
          </p:nvPr>
        </p:nvSpPr>
        <p:spPr>
          <a:xfrm>
            <a:off x="5502280" y="6475414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	              Dmitry Akhmetov, Intel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November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>
          <a:xfrm>
            <a:off x="685801" y="457200"/>
            <a:ext cx="7770813" cy="1065213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PSP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575914" y="1295400"/>
            <a:ext cx="826328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STA wakes every DTIM to check if it has any data in DL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If TIM bit is set STA transmits PS-Poll frame to indicate it’s presence to an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굴림" panose="020B0600000101010101" pitchFamily="34" charset="-127"/>
              </a:rPr>
              <a:t>STA remains in active state until it receive DATA from an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AP access the medium and transmit data in DL followed by an ACK frame from a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STA enters </a:t>
            </a:r>
            <a:r>
              <a:rPr lang="en-US" altLang="ko-KR" sz="1800" dirty="0" smtClean="0">
                <a:ea typeface="굴림" panose="020B0600000101010101" pitchFamily="34" charset="-127"/>
              </a:rPr>
              <a:t>Sleep </a:t>
            </a:r>
            <a:r>
              <a:rPr lang="en-US" altLang="ko-KR" sz="1800" dirty="0" smtClean="0">
                <a:ea typeface="굴림" panose="020B0600000101010101" pitchFamily="34" charset="-127"/>
              </a:rPr>
              <a:t>state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Akhmetov, Intel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C584478-7001-4421-B90D-05EE6864B81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914" y="3657600"/>
            <a:ext cx="7966424" cy="2834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PSP </a:t>
            </a:r>
            <a:r>
              <a:rPr lang="en-US" dirty="0" smtClean="0"/>
              <a:t>using </a:t>
            </a:r>
            <a:r>
              <a:rPr lang="en-US" dirty="0" smtClean="0"/>
              <a:t>Target transmission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September meeting in </a:t>
            </a:r>
            <a:r>
              <a:rPr lang="en-GB" dirty="0" smtClean="0"/>
              <a:t>15/1107r0 a concept of target transmission time for TF-R was introduced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SFD 15/0132r09 states:</a:t>
            </a:r>
            <a:endParaRPr lang="en-US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chemeClr val="tx1"/>
                </a:solidFill>
                <a:cs typeface="+mn-cs"/>
              </a:rPr>
              <a:t>“</a:t>
            </a:r>
            <a:r>
              <a:rPr lang="en-GB" sz="1600" b="1" i="1" dirty="0">
                <a:solidFill>
                  <a:schemeClr val="tx1"/>
                </a:solidFill>
                <a:cs typeface="+mn-cs"/>
              </a:rPr>
              <a:t>The spec shall include a mechanism that allows the Beacon frame to indicate the target transmission time(s) of one or more Trigger </a:t>
            </a:r>
            <a:r>
              <a:rPr lang="en-GB" sz="1600" b="1" i="1" dirty="0">
                <a:solidFill>
                  <a:schemeClr val="tx1"/>
                </a:solidFill>
                <a:cs typeface="+mn-cs"/>
              </a:rPr>
              <a:t>frame(s) that </a:t>
            </a:r>
            <a:r>
              <a:rPr lang="en-GB" sz="1600" b="1" i="1" dirty="0">
                <a:solidFill>
                  <a:schemeClr val="tx1"/>
                </a:solidFill>
                <a:cs typeface="+mn-cs"/>
              </a:rPr>
              <a:t>allocate resources for random access</a:t>
            </a:r>
            <a:r>
              <a:rPr lang="en-GB" sz="1600" b="1" i="1" dirty="0">
                <a:solidFill>
                  <a:schemeClr val="tx1"/>
                </a:solidFill>
                <a:cs typeface="+mn-cs"/>
              </a:rPr>
              <a:t>.”</a:t>
            </a:r>
            <a:r>
              <a:rPr lang="en-US" sz="1600" b="1" i="1" dirty="0">
                <a:solidFill>
                  <a:schemeClr val="tx1"/>
                </a:solidFill>
                <a:cs typeface="+mn-cs"/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Target Transmission Times(s) (TTT) can be used by power save STAs for increased energy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Power </a:t>
            </a:r>
            <a:r>
              <a:rPr lang="en-US" dirty="0" smtClean="0"/>
              <a:t>saving through decreased Listen and </a:t>
            </a:r>
            <a:r>
              <a:rPr lang="en-US" dirty="0" smtClean="0"/>
              <a:t>Receive times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Improved </a:t>
            </a:r>
            <a:r>
              <a:rPr lang="en-US" dirty="0" smtClean="0"/>
              <a:t>BSS performance by grouping/combining PS STAs for faster service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Dmitry Akhmetov,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3C0248BF-EC8E-4A89-81A9-2135F9CB7BFA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876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>
          <a:xfrm>
            <a:off x="685801" y="635195"/>
            <a:ext cx="7770813" cy="1065213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Observations &amp; Improvements for Reduced Energy Consumption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840282"/>
            <a:ext cx="80010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ea typeface="굴림" panose="020B0600000101010101" pitchFamily="34" charset="-127"/>
              </a:rPr>
              <a:t>In </a:t>
            </a:r>
            <a:r>
              <a:rPr lang="en-US" altLang="ko-KR" dirty="0" smtClean="0">
                <a:ea typeface="굴림" panose="020B0600000101010101" pitchFamily="34" charset="-127"/>
              </a:rPr>
              <a:t>legacy PSP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굴림" panose="020B0600000101010101" pitchFamily="34" charset="-127"/>
              </a:rPr>
              <a:t>STA </a:t>
            </a:r>
            <a:r>
              <a:rPr lang="en-US" altLang="ko-KR" sz="1600" dirty="0" smtClean="0">
                <a:ea typeface="굴림" panose="020B0600000101010101" pitchFamily="34" charset="-127"/>
              </a:rPr>
              <a:t>shall remain in Listen state after receiving ACK to </a:t>
            </a:r>
            <a:r>
              <a:rPr lang="en-US" altLang="ko-KR" sz="1600" dirty="0" smtClean="0">
                <a:ea typeface="굴림" panose="020B0600000101010101" pitchFamily="34" charset="-127"/>
              </a:rPr>
              <a:t>PS-Poll </a:t>
            </a:r>
            <a:r>
              <a:rPr lang="en-US" altLang="ko-KR" sz="1600" dirty="0" smtClean="0">
                <a:ea typeface="굴림" panose="020B0600000101010101" pitchFamily="34" charset="-127"/>
              </a:rPr>
              <a:t>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굴림" panose="020B0600000101010101" pitchFamily="34" charset="-127"/>
              </a:rPr>
              <a:t>Time between PS-Poll frame and DL data is undefined, there is no guarantee DL data to come immediately after </a:t>
            </a:r>
            <a:r>
              <a:rPr lang="en-US" altLang="ko-KR" sz="1600" dirty="0" smtClean="0">
                <a:ea typeface="굴림" panose="020B0600000101010101" pitchFamily="34" charset="-127"/>
              </a:rPr>
              <a:t>PS-Poll/ACK </a:t>
            </a:r>
            <a:r>
              <a:rPr lang="en-US" altLang="ko-KR" sz="1600" dirty="0" err="1" smtClean="0">
                <a:ea typeface="굴림" panose="020B0600000101010101" pitchFamily="34" charset="-127"/>
              </a:rPr>
              <a:t>Ack</a:t>
            </a:r>
            <a:r>
              <a:rPr lang="en-US" altLang="ko-KR" sz="1600" dirty="0" smtClean="0">
                <a:ea typeface="굴림" panose="020B0600000101010101" pitchFamily="34" charset="-127"/>
              </a:rPr>
              <a:t> exchange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굴림" panose="020B0600000101010101" pitchFamily="34" charset="-127"/>
              </a:rPr>
              <a:t>STA is forced to listen/receive frames while waiting for DL data and thus spends energy in such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굴림" panose="020B0600000101010101" pitchFamily="34" charset="-127"/>
              </a:rPr>
              <a:t>Large number of STAs or saturated network traffic will create extreme power consumption overhead for PSP-enabled STAs </a:t>
            </a:r>
            <a:endParaRPr lang="en-US" altLang="ko-KR" sz="1400" dirty="0" smtClean="0">
              <a:ea typeface="굴림" panose="020B0600000101010101" pitchFamily="34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ea typeface="굴림" panose="020B0600000101010101" pitchFamily="34" charset="-127"/>
              </a:rPr>
              <a:t>Improvement </a:t>
            </a:r>
            <a:r>
              <a:rPr lang="en-US" altLang="ko-KR" dirty="0" smtClean="0">
                <a:ea typeface="굴림" panose="020B0600000101010101" pitchFamily="34" charset="-127"/>
              </a:rPr>
              <a:t>for PSP or Scheduled PSP (S-PSP):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Announced target time for DL frame </a:t>
            </a:r>
            <a:r>
              <a:rPr lang="en-US" altLang="ko-KR" sz="1800" dirty="0" smtClean="0">
                <a:ea typeface="굴림" panose="020B0600000101010101" pitchFamily="34" charset="-127"/>
              </a:rPr>
              <a:t>reception</a:t>
            </a:r>
            <a:endParaRPr lang="en-US" altLang="ko-KR" sz="1600" dirty="0" smtClean="0">
              <a:ea typeface="굴림" panose="020B0600000101010101" pitchFamily="34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Reduced Listen time following reception of an ACK to an STA’s PS-Poll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굴림" panose="020B0600000101010101" pitchFamily="34" charset="-127"/>
              </a:rPr>
              <a:t>STAs enter Shallow Sleep state after receiving ACK and wake up at defined intervals for DL frame reception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Akhmetov, Intel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C584478-7001-4421-B90D-05EE6864B81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November 2015</a:t>
            </a:r>
          </a:p>
        </p:txBody>
      </p:sp>
    </p:spTree>
    <p:extLst>
      <p:ext uri="{BB962C8B-B14F-4D97-AF65-F5344CB8AC3E}">
        <p14:creationId xmlns:p14="http://schemas.microsoft.com/office/powerpoint/2010/main" val="69734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>
          <a:xfrm>
            <a:off x="685801" y="606426"/>
            <a:ext cx="7770813" cy="915987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Illustration of </a:t>
            </a:r>
            <a:r>
              <a:rPr lang="en-US" altLang="ko-KR" dirty="0" smtClean="0">
                <a:ea typeface="굴림" panose="020B0600000101010101" pitchFamily="34" charset="-127"/>
              </a:rPr>
              <a:t>S-PSP</a:t>
            </a: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Akhmetov, Intel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C584478-7001-4421-B90D-05EE6864B81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49" y="3352800"/>
            <a:ext cx="6742115" cy="3142132"/>
          </a:xfrm>
          <a:prstGeom prst="rect">
            <a:avLst/>
          </a:prstGeom>
        </p:spPr>
      </p:pic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57200" y="1364221"/>
            <a:ext cx="8458200" cy="17583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STA wakes every DTIM to check if it has any data in DL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If TIM bit is set STA transmits PS-Poll frame to indicate it’s presence to an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굴림" panose="020B0600000101010101" pitchFamily="34" charset="-127"/>
              </a:rPr>
              <a:t>STA </a:t>
            </a:r>
            <a:r>
              <a:rPr lang="en-US" altLang="ko-KR" sz="1600" b="1" dirty="0" smtClean="0">
                <a:solidFill>
                  <a:srgbClr val="FF0000"/>
                </a:solidFill>
                <a:ea typeface="굴림" panose="020B0600000101010101" pitchFamily="34" charset="-127"/>
              </a:rPr>
              <a:t>enter </a:t>
            </a:r>
            <a:r>
              <a:rPr lang="en-US" altLang="ko-KR" sz="1600" dirty="0" smtClean="0">
                <a:ea typeface="굴림" panose="020B0600000101010101" pitchFamily="34" charset="-127"/>
              </a:rPr>
              <a:t>into Sleep state and remains there until </a:t>
            </a:r>
            <a:r>
              <a:rPr lang="en-US" altLang="ko-KR" sz="1600" b="1" dirty="0" smtClean="0">
                <a:solidFill>
                  <a:srgbClr val="FF0000"/>
                </a:solidFill>
                <a:ea typeface="굴림" panose="020B0600000101010101" pitchFamily="34" charset="-127"/>
              </a:rPr>
              <a:t>Target Transmission time</a:t>
            </a:r>
            <a:endParaRPr lang="en-US" altLang="ko-KR" sz="1600" b="1" dirty="0" smtClean="0">
              <a:solidFill>
                <a:srgbClr val="FF0000"/>
              </a:solidFill>
              <a:ea typeface="굴림" panose="020B0600000101010101" pitchFamily="34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AP </a:t>
            </a:r>
            <a:r>
              <a:rPr lang="en-US" altLang="ko-KR" sz="1800" dirty="0" smtClean="0">
                <a:ea typeface="굴림" panose="020B0600000101010101" pitchFamily="34" charset="-127"/>
              </a:rPr>
              <a:t>gather PS Poll responses from other STAs and serve them in optimal manner at TTT event</a:t>
            </a:r>
          </a:p>
        </p:txBody>
      </p:sp>
    </p:spTree>
    <p:extLst>
      <p:ext uri="{BB962C8B-B14F-4D97-AF65-F5344CB8AC3E}">
        <p14:creationId xmlns:p14="http://schemas.microsoft.com/office/powerpoint/2010/main" val="1806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571500" y="762000"/>
            <a:ext cx="8077200" cy="381000"/>
          </a:xfrm>
        </p:spPr>
        <p:txBody>
          <a:bodyPr/>
          <a:lstStyle/>
          <a:p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Initial simulation results </a:t>
            </a:r>
            <a:endParaRPr lang="ko-KR" altLang="en-US" dirty="0" smtClean="0">
              <a:solidFill>
                <a:schemeClr val="tx1"/>
              </a:solidFill>
              <a:ea typeface="굴림" panose="020B0600000101010101" pitchFamily="34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Akhmetov, Intel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71500" y="1129478"/>
            <a:ext cx="8077200" cy="50427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3 simulation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1 AP, 1 power saving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굴림" panose="020B0600000101010101" pitchFamily="34" charset="-127"/>
              </a:rPr>
              <a:t>DL link, 1 frame of 1.5k every 100ms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>
                <a:ea typeface="굴림" panose="020B0600000101010101" pitchFamily="34" charset="-127"/>
              </a:rPr>
              <a:t>1 AP, 1 power saving STAs, 3 active STAs </a:t>
            </a:r>
            <a:endParaRPr lang="en-US" altLang="ko-KR" sz="1800" dirty="0" smtClean="0">
              <a:ea typeface="굴림" panose="020B0600000101010101" pitchFamily="34" charset="-127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ea typeface="굴림" panose="020B0600000101010101" pitchFamily="34" charset="-127"/>
              </a:rPr>
              <a:t>DL </a:t>
            </a:r>
            <a:r>
              <a:rPr lang="en-US" altLang="ko-KR" sz="1400" dirty="0" smtClean="0">
                <a:ea typeface="굴림" panose="020B0600000101010101" pitchFamily="34" charset="-127"/>
              </a:rPr>
              <a:t>link to power saving STA, 1 frame of 1.5k every 100ms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굴림" panose="020B0600000101010101" pitchFamily="34" charset="-127"/>
              </a:rPr>
              <a:t>3 </a:t>
            </a:r>
            <a:r>
              <a:rPr lang="en-US" altLang="ko-KR" sz="1600" dirty="0" smtClean="0">
                <a:ea typeface="굴림" panose="020B0600000101010101" pitchFamily="34" charset="-127"/>
              </a:rPr>
              <a:t>DL/UL links (VoIP) to 3 VoIP clients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>
                <a:ea typeface="굴림" panose="020B0600000101010101" pitchFamily="34" charset="-127"/>
              </a:rPr>
              <a:t>1 AP, </a:t>
            </a:r>
            <a:r>
              <a:rPr lang="en-US" altLang="ko-KR" sz="1800" dirty="0" smtClean="0">
                <a:ea typeface="굴림" panose="020B0600000101010101" pitchFamily="34" charset="-127"/>
              </a:rPr>
              <a:t>8 </a:t>
            </a:r>
            <a:r>
              <a:rPr lang="en-US" altLang="ko-KR" sz="1800" dirty="0">
                <a:ea typeface="굴림" panose="020B0600000101010101" pitchFamily="34" charset="-127"/>
              </a:rPr>
              <a:t>power saving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>
                <a:ea typeface="굴림" panose="020B0600000101010101" pitchFamily="34" charset="-127"/>
              </a:rPr>
              <a:t>DL </a:t>
            </a:r>
            <a:r>
              <a:rPr lang="en-US" altLang="ko-KR" sz="1600" dirty="0" smtClean="0">
                <a:ea typeface="굴림" panose="020B0600000101010101" pitchFamily="34" charset="-127"/>
              </a:rPr>
              <a:t>links, </a:t>
            </a:r>
            <a:r>
              <a:rPr lang="en-US" altLang="ko-KR" sz="1600" dirty="0">
                <a:ea typeface="굴림" panose="020B0600000101010101" pitchFamily="34" charset="-127"/>
              </a:rPr>
              <a:t>1 frame of </a:t>
            </a:r>
            <a:r>
              <a:rPr lang="en-US" altLang="ko-KR" sz="1600" dirty="0" smtClean="0">
                <a:ea typeface="굴림" panose="020B0600000101010101" pitchFamily="34" charset="-127"/>
              </a:rPr>
              <a:t>100bytes </a:t>
            </a:r>
            <a:r>
              <a:rPr lang="en-US" altLang="ko-KR" sz="1600" dirty="0">
                <a:ea typeface="굴림" panose="020B0600000101010101" pitchFamily="34" charset="-127"/>
              </a:rPr>
              <a:t>every </a:t>
            </a:r>
            <a:r>
              <a:rPr lang="en-US" altLang="ko-KR" sz="1600" dirty="0" smtClean="0">
                <a:ea typeface="굴림" panose="020B0600000101010101" pitchFamily="34" charset="-127"/>
              </a:rPr>
              <a:t>BI </a:t>
            </a:r>
            <a:endParaRPr lang="en-US" altLang="ko-KR" sz="1600" dirty="0">
              <a:ea typeface="굴림" panose="020B0600000101010101" pitchFamily="34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MCS0 for all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BI is 102.4ms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PSP and improved T-PSP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ea typeface="굴림" panose="020B0600000101010101" pitchFamily="34" charset="-127"/>
              </a:rPr>
              <a:t>Metrics of interest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굴림" panose="020B0600000101010101" pitchFamily="34" charset="-127"/>
              </a:rPr>
              <a:t>Total TX , RX, LISTEN and SLEEP time at power saving device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>
              <a:ea typeface="굴림" panose="020B0600000101010101" pitchFamily="34" charset="-127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November 2015</a:t>
            </a:r>
          </a:p>
        </p:txBody>
      </p:sp>
    </p:spTree>
    <p:extLst>
      <p:ext uri="{BB962C8B-B14F-4D97-AF65-F5344CB8AC3E}">
        <p14:creationId xmlns:p14="http://schemas.microsoft.com/office/powerpoint/2010/main" val="3846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571500" y="762000"/>
            <a:ext cx="8077200" cy="685800"/>
          </a:xfrm>
        </p:spPr>
        <p:txBody>
          <a:bodyPr/>
          <a:lstStyle/>
          <a:p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Initial simulation results, </a:t>
            </a:r>
            <a:b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</a:br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1 AP, 1 STA</a:t>
            </a:r>
            <a:endParaRPr lang="ko-KR" altLang="en-US" dirty="0" smtClean="0">
              <a:solidFill>
                <a:schemeClr val="tx1"/>
              </a:solidFill>
              <a:ea typeface="굴림" panose="020B0600000101010101" pitchFamily="34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Akhmetov, Intel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865068" y="4562071"/>
            <a:ext cx="7770813" cy="10005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kumimoji="0" lang="en-US" altLang="ko-KR" sz="2000" kern="0" dirty="0" smtClean="0">
                <a:ea typeface="굴림" panose="020B0600000101010101" pitchFamily="34" charset="-127"/>
              </a:rPr>
              <a:t>STA1 </a:t>
            </a:r>
            <a:r>
              <a:rPr kumimoji="0" lang="en-US" altLang="ko-KR" sz="2000" kern="0" dirty="0" smtClean="0">
                <a:ea typeface="굴림" panose="020B0600000101010101" pitchFamily="34" charset="-127"/>
              </a:rPr>
              <a:t>spends </a:t>
            </a:r>
            <a:r>
              <a:rPr kumimoji="0" lang="en-US" altLang="ko-KR" sz="2000" kern="0" dirty="0" smtClean="0">
                <a:ea typeface="굴림" panose="020B0600000101010101" pitchFamily="34" charset="-127"/>
              </a:rPr>
              <a:t>1.8x less time in Listen </a:t>
            </a:r>
            <a:r>
              <a:rPr kumimoji="0" lang="en-US" altLang="ko-KR" sz="2000" kern="0" dirty="0" smtClean="0">
                <a:ea typeface="굴림" panose="020B0600000101010101" pitchFamily="34" charset="-127"/>
              </a:rPr>
              <a:t>state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0" lang="en-US" altLang="ko-KR" sz="1600" kern="0" dirty="0" smtClean="0">
              <a:ea typeface="굴림" panose="020B0600000101010101" pitchFamily="34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kumimoji="0" lang="en-US" altLang="ko-KR" sz="2000" kern="0" dirty="0" smtClean="0">
                <a:ea typeface="굴림" panose="020B0600000101010101" pitchFamily="34" charset="-127"/>
              </a:rPr>
              <a:t>Corresponding increase of time in Sleep state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337747"/>
              </p:ext>
            </p:extLst>
          </p:nvPr>
        </p:nvGraphicFramePr>
        <p:xfrm>
          <a:off x="696917" y="2075326"/>
          <a:ext cx="7951784" cy="1886280"/>
        </p:xfrm>
        <a:graphic>
          <a:graphicData uri="http://schemas.openxmlformats.org/drawingml/2006/table">
            <a:tbl>
              <a:tblPr/>
              <a:tblGrid>
                <a:gridCol w="700061"/>
                <a:gridCol w="1803422"/>
                <a:gridCol w="1219200"/>
                <a:gridCol w="1143000"/>
                <a:gridCol w="3086101"/>
              </a:tblGrid>
              <a:tr h="31438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power saving device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S-PSP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 time,s 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 time,s 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 time, s 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 reduced listen time to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PSP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 time, s: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97.795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November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571500" y="762000"/>
            <a:ext cx="8077200" cy="838200"/>
          </a:xfrm>
        </p:spPr>
        <p:txBody>
          <a:bodyPr/>
          <a:lstStyle/>
          <a:p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Initial simulation results, </a:t>
            </a:r>
            <a:b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</a:br>
            <a:r>
              <a:rPr lang="fi-FI" altLang="ko-KR" dirty="0" smtClean="0">
                <a:solidFill>
                  <a:schemeClr val="tx1"/>
                </a:solidFill>
                <a:ea typeface="굴림" panose="020B0600000101010101" pitchFamily="34" charset="-127"/>
              </a:rPr>
              <a:t>Mix case, 1 Ap, 1 PS STA, 3 ActiveSTAs </a:t>
            </a:r>
            <a:endParaRPr lang="ko-KR" altLang="en-US" dirty="0" smtClean="0">
              <a:solidFill>
                <a:schemeClr val="tx1"/>
              </a:solidFill>
              <a:ea typeface="굴림" panose="020B0600000101010101" pitchFamily="34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Dmitry </a:t>
            </a:r>
            <a:r>
              <a:rPr lang="en-GB" dirty="0" smtClean="0"/>
              <a:t>Akhmetov, Intel</a:t>
            </a:r>
            <a:endParaRPr lang="en-GB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F578DB07-E1CC-4785-A3D1-50279639C65D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/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-138499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endParaRPr lang="ko-KR" altLang="en-US" sz="1200" b="0"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730250" y="4876800"/>
            <a:ext cx="810895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kumimoji="0" lang="en-US" altLang="ko-KR" sz="2000" kern="0" dirty="0" smtClean="0">
                <a:ea typeface="굴림" panose="020B0600000101010101" pitchFamily="34" charset="-127"/>
              </a:rPr>
              <a:t>In this scenario STA1 spend almost </a:t>
            </a:r>
            <a:r>
              <a:rPr kumimoji="0" lang="en-US" altLang="ko-KR" sz="2000" kern="0" dirty="0" smtClean="0">
                <a:solidFill>
                  <a:srgbClr val="FF0000"/>
                </a:solidFill>
                <a:ea typeface="굴림" panose="020B0600000101010101" pitchFamily="34" charset="-127"/>
              </a:rPr>
              <a:t>1.5x</a:t>
            </a:r>
            <a:r>
              <a:rPr kumimoji="0" lang="en-US" altLang="ko-KR" sz="2000" kern="0" dirty="0" smtClean="0">
                <a:ea typeface="굴림" panose="020B0600000101010101" pitchFamily="34" charset="-127"/>
              </a:rPr>
              <a:t> less time in Listen mode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November 2015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529539"/>
              </p:ext>
            </p:extLst>
          </p:nvPr>
        </p:nvGraphicFramePr>
        <p:xfrm>
          <a:off x="730248" y="1862994"/>
          <a:ext cx="7918451" cy="2915110"/>
        </p:xfrm>
        <a:graphic>
          <a:graphicData uri="http://schemas.openxmlformats.org/drawingml/2006/table">
            <a:tbl>
              <a:tblPr/>
              <a:tblGrid>
                <a:gridCol w="797699"/>
                <a:gridCol w="1215253"/>
                <a:gridCol w="1371600"/>
                <a:gridCol w="1371600"/>
                <a:gridCol w="3162299"/>
              </a:tblGrid>
              <a:tr h="43344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Mix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1 PS device and 3 active devices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S-PSP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1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 time,s 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 time,s 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 time, s 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63% reduced listen time to PSP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 time, s: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1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D705468C-DD27-45D5-A727-3F97DD04E552}"/>
    </a:ext>
  </a:extLst>
</a:theme>
</file>

<file path=ppt/theme/theme2.xml><?xml version="1.0" encoding="utf-8"?>
<a:theme xmlns:a="http://schemas.openxmlformats.org/drawingml/2006/main" name="2011_Aruba_template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79823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2005E289-81C6-46C5-98CC-76D0EE6F9824}"/>
    </a:ext>
  </a:extLst>
</a:theme>
</file>

<file path=ppt/theme/theme3.xml><?xml version="1.0" encoding="utf-8"?>
<a:theme xmlns:a="http://schemas.openxmlformats.org/drawingml/2006/main" name="1_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E123CD0C-B32E-4EB8-817B-DB58C81F39C3}"/>
    </a:ext>
  </a:extLst>
</a:theme>
</file>

<file path=ppt/theme/theme4.xml><?xml version="1.0" encoding="utf-8"?>
<a:theme xmlns:a="http://schemas.openxmlformats.org/drawingml/2006/main" name="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5-xxxx-00-00ax-sate_power_latency_transitions.pptx" id="{22E83ED4-89C7-4B86-B126-5A310852A68E}" vid="{1A13EB08-2E10-4EE3-AC9C-0AB551503D85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plate</Template>
  <TotalTime>72567</TotalTime>
  <Words>853</Words>
  <Application>Microsoft Office PowerPoint</Application>
  <PresentationFormat>On-screen Show (4:3)</PresentationFormat>
  <Paragraphs>162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7" baseType="lpstr">
      <vt:lpstr>Arial Unicode MS</vt:lpstr>
      <vt:lpstr>바탕</vt:lpstr>
      <vt:lpstr>굴림</vt:lpstr>
      <vt:lpstr>맑은 고딕</vt:lpstr>
      <vt:lpstr>MS Gothic</vt:lpstr>
      <vt:lpstr>ＭＳ Ｐゴシック</vt:lpstr>
      <vt:lpstr>Arial</vt:lpstr>
      <vt:lpstr>Calibri</vt:lpstr>
      <vt:lpstr>Lucida Grande</vt:lpstr>
      <vt:lpstr>Times</vt:lpstr>
      <vt:lpstr>Times New Roman</vt:lpstr>
      <vt:lpstr>Verdana</vt:lpstr>
      <vt:lpstr>802-11-Submission</vt:lpstr>
      <vt:lpstr>2011_Aruba_template</vt:lpstr>
      <vt:lpstr>1_Aruba-2011-Template-Mktg</vt:lpstr>
      <vt:lpstr>Aruba-2011-Template-Mktg</vt:lpstr>
      <vt:lpstr>PowerPoint Presentation</vt:lpstr>
      <vt:lpstr>Abstract</vt:lpstr>
      <vt:lpstr>PSP</vt:lpstr>
      <vt:lpstr>PSP using Target transmission time</vt:lpstr>
      <vt:lpstr>Observations &amp; Improvements for Reduced Energy Consumption</vt:lpstr>
      <vt:lpstr>Illustration of S-PSP</vt:lpstr>
      <vt:lpstr>Initial simulation results </vt:lpstr>
      <vt:lpstr>Initial simulation results,  1 AP, 1 STA</vt:lpstr>
      <vt:lpstr>Initial simulation results,  Mix case, 1 Ap, 1 PS STA, 3 ActiveSTAs </vt:lpstr>
      <vt:lpstr>Initial simulation results,  1 AP, 8 STAs</vt:lpstr>
      <vt:lpstr>Conclusion</vt:lpstr>
    </vt:vector>
  </TitlesOfParts>
  <Company>Intel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Dmitry.Akhmetov@intel.com</dc:creator>
  <cp:lastModifiedBy>Akhmetov, Dmitry</cp:lastModifiedBy>
  <cp:revision>2254</cp:revision>
  <cp:lastPrinted>2015-03-07T03:09:48Z</cp:lastPrinted>
  <dcterms:created xsi:type="dcterms:W3CDTF">2007-05-21T21:00:37Z</dcterms:created>
  <dcterms:modified xsi:type="dcterms:W3CDTF">2015-11-09T04:20:05Z</dcterms:modified>
</cp:coreProperties>
</file>